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101"/>
  </p:notesMasterIdLst>
  <p:handoutMasterIdLst>
    <p:handoutMasterId r:id="rId102"/>
  </p:handoutMasterIdLst>
  <p:sldIdLst>
    <p:sldId id="391" r:id="rId6"/>
    <p:sldId id="406" r:id="rId7"/>
    <p:sldId id="407" r:id="rId8"/>
    <p:sldId id="408" r:id="rId9"/>
    <p:sldId id="364" r:id="rId10"/>
    <p:sldId id="320" r:id="rId11"/>
    <p:sldId id="363" r:id="rId12"/>
    <p:sldId id="339" r:id="rId13"/>
    <p:sldId id="321" r:id="rId14"/>
    <p:sldId id="481" r:id="rId15"/>
    <p:sldId id="366" r:id="rId16"/>
    <p:sldId id="367" r:id="rId17"/>
    <p:sldId id="368" r:id="rId18"/>
    <p:sldId id="369" r:id="rId19"/>
    <p:sldId id="370" r:id="rId20"/>
    <p:sldId id="371" r:id="rId21"/>
    <p:sldId id="482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483" r:id="rId33"/>
    <p:sldId id="382" r:id="rId34"/>
    <p:sldId id="383" r:id="rId35"/>
    <p:sldId id="484" r:id="rId36"/>
    <p:sldId id="384" r:id="rId37"/>
    <p:sldId id="385" r:id="rId38"/>
    <p:sldId id="386" r:id="rId39"/>
    <p:sldId id="387" r:id="rId40"/>
    <p:sldId id="388" r:id="rId41"/>
    <p:sldId id="389" r:id="rId42"/>
    <p:sldId id="345" r:id="rId43"/>
    <p:sldId id="390" r:id="rId44"/>
    <p:sldId id="322" r:id="rId45"/>
    <p:sldId id="323" r:id="rId46"/>
    <p:sldId id="324" r:id="rId47"/>
    <p:sldId id="340" r:id="rId48"/>
    <p:sldId id="485" r:id="rId49"/>
    <p:sldId id="490" r:id="rId50"/>
    <p:sldId id="325" r:id="rId51"/>
    <p:sldId id="326" r:id="rId52"/>
    <p:sldId id="327" r:id="rId53"/>
    <p:sldId id="328" r:id="rId54"/>
    <p:sldId id="355" r:id="rId55"/>
    <p:sldId id="486" r:id="rId56"/>
    <p:sldId id="399" r:id="rId57"/>
    <p:sldId id="400" r:id="rId58"/>
    <p:sldId id="401" r:id="rId59"/>
    <p:sldId id="402" r:id="rId60"/>
    <p:sldId id="403" r:id="rId61"/>
    <p:sldId id="404" r:id="rId62"/>
    <p:sldId id="405" r:id="rId63"/>
    <p:sldId id="350" r:id="rId64"/>
    <p:sldId id="351" r:id="rId65"/>
    <p:sldId id="352" r:id="rId66"/>
    <p:sldId id="353" r:id="rId67"/>
    <p:sldId id="354" r:id="rId68"/>
    <p:sldId id="356" r:id="rId69"/>
    <p:sldId id="357" r:id="rId70"/>
    <p:sldId id="487" r:id="rId71"/>
    <p:sldId id="342" r:id="rId72"/>
    <p:sldId id="330" r:id="rId73"/>
    <p:sldId id="331" r:id="rId74"/>
    <p:sldId id="488" r:id="rId75"/>
    <p:sldId id="332" r:id="rId76"/>
    <p:sldId id="333" r:id="rId77"/>
    <p:sldId id="489" r:id="rId78"/>
    <p:sldId id="334" r:id="rId79"/>
    <p:sldId id="335" r:id="rId80"/>
    <p:sldId id="336" r:id="rId81"/>
    <p:sldId id="337" r:id="rId82"/>
    <p:sldId id="361" r:id="rId83"/>
    <p:sldId id="362" r:id="rId84"/>
    <p:sldId id="338" r:id="rId85"/>
    <p:sldId id="480" r:id="rId86"/>
    <p:sldId id="329" r:id="rId87"/>
    <p:sldId id="343" r:id="rId88"/>
    <p:sldId id="344" r:id="rId89"/>
    <p:sldId id="346" r:id="rId90"/>
    <p:sldId id="347" r:id="rId91"/>
    <p:sldId id="348" r:id="rId92"/>
    <p:sldId id="349" r:id="rId93"/>
    <p:sldId id="392" r:id="rId94"/>
    <p:sldId id="393" r:id="rId95"/>
    <p:sldId id="394" r:id="rId96"/>
    <p:sldId id="395" r:id="rId97"/>
    <p:sldId id="396" r:id="rId98"/>
    <p:sldId id="397" r:id="rId99"/>
    <p:sldId id="398" r:id="rId10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944" autoAdjust="0"/>
  </p:normalViewPr>
  <p:slideViewPr>
    <p:cSldViewPr snapToGrid="0">
      <p:cViewPr>
        <p:scale>
          <a:sx n="75" d="100"/>
          <a:sy n="75" d="100"/>
        </p:scale>
        <p:origin x="790" y="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87" Type="http://schemas.openxmlformats.org/officeDocument/2006/relationships/slide" Target="slides/slide82.xml"/><Relationship Id="rId102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103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err="1">
                <a:solidFill>
                  <a:schemeClr val="tx2"/>
                </a:solidFill>
                <a:latin typeface="Segoe" pitchFamily="34" charset="0"/>
              </a:rPr>
              <a:t>jec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76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91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66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84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05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01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1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74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29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0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2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err="1">
                <a:solidFill>
                  <a:schemeClr val="tx2"/>
                </a:solidFill>
                <a:latin typeface="Segoe" pitchFamily="34" charset="0"/>
              </a:rPr>
              <a:t>jec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40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1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880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823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59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err="1">
                <a:solidFill>
                  <a:schemeClr val="tx2"/>
                </a:solidFill>
                <a:latin typeface="Segoe" pitchFamily="34" charset="0"/>
              </a:rPr>
              <a:t>jec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8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39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57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37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33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4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EF1E-7615-42AD-805D-A2FD2470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21E6-C526-49E7-B02E-08EA923D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977B9-143B-41FB-B988-793F2AD68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230FB-14D9-4D8A-BBEC-A7782D52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1659-843A-4959-96BA-8849D49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B95-331A-4505-8464-6C6C6CFD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6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B093-7F4C-4930-BC54-F1227070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67225-0793-40F8-89CB-5F1EC1AB3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DB63-CB17-4E21-9AE8-CCE1E9805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745AD-8D6F-4481-BD90-493E3CBF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747A-ED49-481E-9A48-FC59ED9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D0CA3-0584-4F67-89A5-3F62C28B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06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BB0A-C1BF-45C5-8108-46542AFE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1A5A9-7FA5-43CB-9ED4-241FEBBF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0C29-8E1C-41B1-B4E8-FCEB7A9A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8C8B-B2B2-432A-86CA-6376158D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11AE-A55A-437F-860D-8326A0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07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8A12-841B-4AF8-8EC5-CB048068D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96B34-27D2-4043-9D83-17FDA4475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E835-CDFD-49BD-806F-3E1A8F4F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0A1-95EE-415E-863A-EA224FE5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4889-227C-49F0-8C46-A6BF65C8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3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1761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2940-C286-42C1-9010-1A658D15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8782-4683-4B9D-8881-A996710D8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84089-8433-45A4-95CA-B1B45415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F063-8808-4E6D-B458-8E13FC56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DFCD-9E64-42AA-BC33-A02ED693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6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9C4-331A-4F8E-9C63-303C3145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F34A-2443-468B-9DEC-057918C7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C0A4-0B19-4954-BD29-F08BE611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FD81-5068-48B4-9648-85B0D12C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328E-80D6-472E-8A1E-831F3904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0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0E2-9234-4188-8816-EACEC691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4C78-7C62-4472-A49B-ABDD52A9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3B61A-B612-41BA-8B68-6800728F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830D-FE6F-447E-93E1-DE4EB1A8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7A6B-EC4D-4149-A9F8-89583742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7F82-A46A-40DC-8A7F-3628C8AF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B2C-AC1F-4F94-8635-5B5AE8B7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B9CB3-DD43-404A-8EC3-A66681BAF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BB4A-28C2-479E-900D-4192EE9D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6A09-75F4-4526-859A-A2903571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064-C25A-4932-907B-686C3859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2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183E-9FC4-4428-AB2E-4F644809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19C6-EC01-41A6-94DD-327FCC90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5DAFF-4CAE-4C24-95F5-30AA60C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1E108-BF48-4DE6-80C1-BC1B6D9B7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5F2E3-F653-4AD8-A722-7118506E9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93AB9-18CF-412E-9678-7587B326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7A225-C4C6-44A7-83BB-A21DC549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BA5BA-E66A-4A42-8125-C7DC51F9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3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6E26-53B1-4FE0-ABBA-11E686BA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931B7-899E-4140-87AC-B2122CB1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31E3-40EF-4F54-98E1-9E480C7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319B9-169B-43A4-AE80-AB37BA3D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4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876BF-0B9C-410F-8893-DD9E11DD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06A4-B178-4424-9C5F-67F14735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55DA6-67A6-4B9E-A3E4-42AFA4A4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4" r:id="rId2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72130-6BA1-4D9E-B6B5-EE0FF123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8A96-4198-45A7-AA43-CCD2BADC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69E1-B400-40D2-A33F-F19C85220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7CD1-B0F8-4DF5-A0FF-8E28DF531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A3E6-D767-4BAD-AA88-8F2BD19E0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9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toronto.edu/~rsalakhu/papers/srivastava14a.pdf" TargetMode="Externa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502.03167.pdf" TargetMode="Externa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hyperlink" Target="https://en.wikipedia.org/wiki/Eigendecomposition_of_a_matrix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hyperlink" Target="https://en.wikipedia.org/wiki/Eigendecomposition_of_a_matri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968" y="403180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660977" y="2672968"/>
            <a:ext cx="11036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Regularization and Optimization</a:t>
            </a:r>
            <a:r>
              <a:rPr lang="en-US" sz="4000" dirty="0">
                <a:solidFill>
                  <a:prstClr val="black"/>
                </a:solidFill>
                <a:latin typeface="Calibri" panose="020F0502020204030204"/>
              </a:rPr>
              <a:t>n for Machine Learning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Quadratic Optimization and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01085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23215" y="1030410"/>
            <a:ext cx="11525250" cy="19047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is a widely used optimization method for machine learning 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Neural networks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 weights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the backpropagation algorithm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Weights are learned using the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method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"/>
              </a:rPr>
              <a:t>Optimization for Deep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EE622-8C35-4DB4-B794-B6E2F771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267" y="2943075"/>
            <a:ext cx="3998093" cy="53650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AB5799-6570-4E90-B8AE-204B1A7924BC}"/>
              </a:ext>
            </a:extLst>
          </p:cNvPr>
          <p:cNvSpPr txBox="1">
            <a:spLocks/>
          </p:cNvSpPr>
          <p:nvPr/>
        </p:nvSpPr>
        <p:spPr>
          <a:xfrm>
            <a:off x="666750" y="3506987"/>
            <a:ext cx="11525250" cy="61303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0D0A0E-2CEB-4EFD-84EF-EC6F562A2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771" y="4044304"/>
            <a:ext cx="9540687" cy="535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CAF85C-9EFC-4742-8876-560204CB6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033" y="5784956"/>
            <a:ext cx="5161727" cy="435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DD7EF9-9C34-4A7E-8694-17D5DF44A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033" y="4554892"/>
            <a:ext cx="6213287" cy="5117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8976E-3C91-4554-A528-1AE95B119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967" y="5151325"/>
            <a:ext cx="9280993" cy="5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400" y="1014120"/>
            <a:ext cx="11525250" cy="77219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Ideally, the loss function, J(W),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convex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respect to the weights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02B459-14B8-4D94-9214-2AAEF2A7FA80}"/>
              </a:ext>
            </a:extLst>
          </p:cNvPr>
          <p:cNvSpPr/>
          <p:nvPr/>
        </p:nvSpPr>
        <p:spPr>
          <a:xfrm>
            <a:off x="3670299" y="1966913"/>
            <a:ext cx="5386388" cy="292417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25096C-052B-4E78-9F1F-315853EC8BD0}"/>
              </a:ext>
            </a:extLst>
          </p:cNvPr>
          <p:cNvSpPr/>
          <p:nvPr/>
        </p:nvSpPr>
        <p:spPr>
          <a:xfrm>
            <a:off x="5193213" y="298157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DE6EA8-00F3-493C-89C3-C6ACBA14FAAE}"/>
              </a:ext>
            </a:extLst>
          </p:cNvPr>
          <p:cNvSpPr/>
          <p:nvPr/>
        </p:nvSpPr>
        <p:spPr>
          <a:xfrm>
            <a:off x="4628650" y="2633664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5DAEE0-DA1B-44BB-8859-8D524D4E580A}"/>
              </a:ext>
            </a:extLst>
          </p:cNvPr>
          <p:cNvSpPr/>
          <p:nvPr/>
        </p:nvSpPr>
        <p:spPr>
          <a:xfrm>
            <a:off x="4135592" y="2319339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0B1703-7A3C-4161-9EF3-BF994E9D632D}"/>
              </a:ext>
            </a:extLst>
          </p:cNvPr>
          <p:cNvSpPr/>
          <p:nvPr/>
        </p:nvSpPr>
        <p:spPr>
          <a:xfrm>
            <a:off x="3276099" y="1662117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E1532C4-1CE1-419D-890E-8DB69ABEB34A}"/>
              </a:ext>
            </a:extLst>
          </p:cNvPr>
          <p:cNvSpPr/>
          <p:nvPr/>
        </p:nvSpPr>
        <p:spPr>
          <a:xfrm>
            <a:off x="5952625" y="315317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6F39CCC-4F3F-4F2D-893A-26ED97E1BBD1}"/>
              </a:ext>
            </a:extLst>
          </p:cNvPr>
          <p:cNvSpPr/>
          <p:nvPr/>
        </p:nvSpPr>
        <p:spPr>
          <a:xfrm>
            <a:off x="4533492" y="3269674"/>
            <a:ext cx="1562508" cy="1043168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9DBCA7-E539-4023-B682-091BE9398AF3}"/>
              </a:ext>
            </a:extLst>
          </p:cNvPr>
          <p:cNvSpPr/>
          <p:nvPr/>
        </p:nvSpPr>
        <p:spPr>
          <a:xfrm>
            <a:off x="4419192" y="4124905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4605B-A78C-4C14-9B1A-B2AFB2EC3D36}"/>
              </a:ext>
            </a:extLst>
          </p:cNvPr>
          <p:cNvSpPr txBox="1"/>
          <p:nvPr/>
        </p:nvSpPr>
        <p:spPr>
          <a:xfrm>
            <a:off x="5776320" y="337899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CDE45-59F1-43D6-AB3C-25F693201FE3}"/>
              </a:ext>
            </a:extLst>
          </p:cNvPr>
          <p:cNvSpPr txBox="1"/>
          <p:nvPr/>
        </p:nvSpPr>
        <p:spPr>
          <a:xfrm>
            <a:off x="4690470" y="4106339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C5277B-E800-4DEE-81BE-DA5FDB9E48DA}"/>
              </a:ext>
            </a:extLst>
          </p:cNvPr>
          <p:cNvSpPr txBox="1"/>
          <p:nvPr/>
        </p:nvSpPr>
        <p:spPr>
          <a:xfrm>
            <a:off x="1079500" y="240351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E04833-58CD-4469-8F76-F336664E4D29}"/>
              </a:ext>
            </a:extLst>
          </p:cNvPr>
          <p:cNvCxnSpPr>
            <a:cxnSpLocks/>
          </p:cNvCxnSpPr>
          <p:nvPr/>
        </p:nvCxnSpPr>
        <p:spPr>
          <a:xfrm>
            <a:off x="3056699" y="2671765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DC1A57B-5EA4-4FA2-BA51-80686BB248F6}"/>
              </a:ext>
            </a:extLst>
          </p:cNvPr>
          <p:cNvSpPr txBox="1">
            <a:spLocks/>
          </p:cNvSpPr>
          <p:nvPr/>
        </p:nvSpPr>
        <p:spPr>
          <a:xfrm>
            <a:off x="373563" y="5274866"/>
            <a:ext cx="11525250" cy="84275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Convex loss function has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one unique minimum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for convex loss function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157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02998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DB1773-97C0-4D9B-B51C-C848496FF85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557" y="1043140"/>
            <a:ext cx="11525250" cy="88024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Expand loss function to understand convergence properties of gradient descent: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F1660B-29CE-4C57-9749-F57F7956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78" y="1923385"/>
            <a:ext cx="11087738" cy="78425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B2713A-3472-497D-839D-53D0A06D7457}"/>
              </a:ext>
            </a:extLst>
          </p:cNvPr>
          <p:cNvSpPr txBox="1">
            <a:spLocks/>
          </p:cNvSpPr>
          <p:nvPr/>
        </p:nvSpPr>
        <p:spPr>
          <a:xfrm>
            <a:off x="333375" y="2751877"/>
            <a:ext cx="11525250" cy="55935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3D6D14-6205-4069-9279-9E763C577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394" y="3395274"/>
            <a:ext cx="5905326" cy="5177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85841B-1FB1-4A89-AA98-BAAEBCA34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323" y="3934300"/>
            <a:ext cx="3842758" cy="6022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B93A92-479D-41D8-BD79-5A57892D6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735" y="4652315"/>
            <a:ext cx="4065905" cy="56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2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79338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understand the Hessian matrix?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D69748C-EDED-4AAB-AD86-7D400B7E4749}"/>
              </a:ext>
            </a:extLst>
          </p:cNvPr>
          <p:cNvSpPr txBox="1">
            <a:spLocks/>
          </p:cNvSpPr>
          <p:nvPr/>
        </p:nvSpPr>
        <p:spPr>
          <a:xfrm>
            <a:off x="379514" y="4994156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the matrix of all derivatives of the gradient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Properties of the Hessian determine convergence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44212-239D-47F5-AC87-0B41B5A7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8" y="1405891"/>
            <a:ext cx="6773862" cy="343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0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2735" y="1069533"/>
            <a:ext cx="11525250" cy="603692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solve this convex optimization problem?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15766-B762-4202-BF0A-5C7EA254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" y="1673225"/>
            <a:ext cx="11630387" cy="8226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55A808-E10B-4B1E-A54E-3E25D5ACD065}"/>
              </a:ext>
            </a:extLst>
          </p:cNvPr>
          <p:cNvSpPr txBox="1">
            <a:spLocks/>
          </p:cNvSpPr>
          <p:nvPr/>
        </p:nvSpPr>
        <p:spPr>
          <a:xfrm>
            <a:off x="292734" y="2367502"/>
            <a:ext cx="11713153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a step size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rewrite the above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quadradic equation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DEAD4-CCD5-4CA2-9D50-AEFE2D95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719" y="2874902"/>
            <a:ext cx="6639125" cy="8792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9143E7-C711-4F12-B23A-DE339F8108C7}"/>
              </a:ext>
            </a:extLst>
          </p:cNvPr>
          <p:cNvSpPr txBox="1">
            <a:spLocks/>
          </p:cNvSpPr>
          <p:nvPr/>
        </p:nvSpPr>
        <p:spPr>
          <a:xfrm>
            <a:off x="333375" y="3675602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occurs where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is 0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8D41DE-0DA7-41ED-8F3E-976874D12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192" y="4289827"/>
            <a:ext cx="3881968" cy="60369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9AF9C4-4E2C-465A-9B56-EFC83E84D33E}"/>
              </a:ext>
            </a:extLst>
          </p:cNvPr>
          <p:cNvSpPr txBox="1">
            <a:spLocks/>
          </p:cNvSpPr>
          <p:nvPr/>
        </p:nvSpPr>
        <p:spPr>
          <a:xfrm>
            <a:off x="379514" y="4893519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with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optimal step size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B063E0-9994-4A53-A92A-603B98FF7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5314" y="5180038"/>
            <a:ext cx="2365692" cy="12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3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66799"/>
            <a:ext cx="11525250" cy="494403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Real-world loss functions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typically not convex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can be multiple minimums and maximums;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multi-modal loss function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globally optimal solution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hard!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reached by an optimizer depends on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starting value of W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we are happy with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good local solution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if not, the globally optimal solution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order optimization found to perform as well, or better, than second order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27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Properties of Gradients</a:t>
            </a:r>
          </a:p>
        </p:txBody>
      </p:sp>
    </p:spTree>
    <p:extLst>
      <p:ext uri="{BB962C8B-B14F-4D97-AF65-F5344CB8AC3E}">
        <p14:creationId xmlns:p14="http://schemas.microsoft.com/office/powerpoint/2010/main" val="2048841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05042"/>
            <a:ext cx="11525250" cy="61529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Convergence of quadratic optimization depends on the Hessian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understand the behavior of the Hessian we need to examine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square matrix can be decomposed into eigenvalues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Q is the matrix of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eigenvectors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eigenvalues are a diagonal matrix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28BFD-DAEC-494C-B73F-13BD91B63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719" y="2827524"/>
            <a:ext cx="2026657" cy="484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A41832-2712-468F-ADEB-FB7063100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217" y="4371480"/>
            <a:ext cx="4850823" cy="233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5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76493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Some key properties of the Hessian matrix: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symmetric since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For a convex loss function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definite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– a maximum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maximum point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definite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- minimum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has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some positive and some negative eigenvalues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saddle point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Saddle points are problematic since direction of descent to the minimum is unclear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If Hessian has some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very small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, the gradient is low and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 will be slow</a:t>
            </a:r>
          </a:p>
          <a:p>
            <a:pPr marL="457046" lvl="1" indent="0">
              <a:buNone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D387D-17F5-4EFF-AF7C-169336C4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325880"/>
            <a:ext cx="2489835" cy="8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4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widely used CV machine learning algorithms use optimization algorithms at the core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Object identification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Object detection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Image stitching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3-d vision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Motion tracking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Generative models  </a:t>
            </a:r>
            <a:endParaRPr lang="en-GB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ML</a:t>
            </a:r>
          </a:p>
        </p:txBody>
      </p:sp>
    </p:spTree>
    <p:extLst>
      <p:ext uri="{BB962C8B-B14F-4D97-AF65-F5344CB8AC3E}">
        <p14:creationId xmlns:p14="http://schemas.microsoft.com/office/powerpoint/2010/main" val="280644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34556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quadratic optimization, the rate of convergence is determined by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condition number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the Hessian: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89096-B87C-401F-8946-2932ED289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413" y="1992838"/>
            <a:ext cx="2509838" cy="8152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0CD835-ECC6-4F6B-BC14-191D5AF82D6F}"/>
              </a:ext>
            </a:extLst>
          </p:cNvPr>
          <p:cNvSpPr txBox="1">
            <a:spLocks/>
          </p:cNvSpPr>
          <p:nvPr/>
        </p:nvSpPr>
        <p:spPr>
          <a:xfrm>
            <a:off x="333375" y="2660890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8BC602-8A27-4757-A33C-4502E9DB3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673" y="3654834"/>
            <a:ext cx="8827487" cy="443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78A7E-FF46-4D8F-8863-5AE17B739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0673" y="3178574"/>
            <a:ext cx="8405847" cy="4185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close to 1.0,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well conditioned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and convergence will be fast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large ,e.g.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≳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100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ill-conditioned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and convergence will be slow; gradient is flat in some dimensions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3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  <a:blipFill>
                <a:blip r:embed="rId6"/>
                <a:stretch>
                  <a:fillRect l="-952" t="-9009" b="-28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22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6307" y="1029210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Example of well-conditioned and ill-conditioned gradients: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4A3809-D589-4DFA-B7C9-DFC5628E8F65}"/>
              </a:ext>
            </a:extLst>
          </p:cNvPr>
          <p:cNvSpPr/>
          <p:nvPr/>
        </p:nvSpPr>
        <p:spPr>
          <a:xfrm rot="19365406">
            <a:off x="1529898" y="325589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9DE8E6-77A6-4359-8394-DF04ADA5B6DE}"/>
              </a:ext>
            </a:extLst>
          </p:cNvPr>
          <p:cNvSpPr/>
          <p:nvPr/>
        </p:nvSpPr>
        <p:spPr>
          <a:xfrm rot="19365406">
            <a:off x="902470" y="2905849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3EED2DFC-4117-4814-B91F-E6C919A2E72C}"/>
              </a:ext>
            </a:extLst>
          </p:cNvPr>
          <p:cNvSpPr/>
          <p:nvPr/>
        </p:nvSpPr>
        <p:spPr>
          <a:xfrm rot="19365406">
            <a:off x="2289310" y="342749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CA2881-DEE9-4450-8A3C-2948972CCAE6}"/>
              </a:ext>
            </a:extLst>
          </p:cNvPr>
          <p:cNvSpPr txBox="1"/>
          <p:nvPr/>
        </p:nvSpPr>
        <p:spPr>
          <a:xfrm>
            <a:off x="2070097" y="375309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DB7B79-BE37-4139-969D-C498051B98A0}"/>
              </a:ext>
            </a:extLst>
          </p:cNvPr>
          <p:cNvSpPr/>
          <p:nvPr/>
        </p:nvSpPr>
        <p:spPr>
          <a:xfrm rot="19511555">
            <a:off x="5738589" y="3494896"/>
            <a:ext cx="5520690" cy="16934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C2E1A6-C9AB-4D89-89EC-19FCC4274754}"/>
              </a:ext>
            </a:extLst>
          </p:cNvPr>
          <p:cNvSpPr/>
          <p:nvPr/>
        </p:nvSpPr>
        <p:spPr>
          <a:xfrm rot="19511555">
            <a:off x="4775072" y="3378344"/>
            <a:ext cx="7442935" cy="39556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9DFF26DE-FC7C-4B85-972B-0960634A3DE8}"/>
              </a:ext>
            </a:extLst>
          </p:cNvPr>
          <p:cNvSpPr/>
          <p:nvPr/>
        </p:nvSpPr>
        <p:spPr>
          <a:xfrm rot="19511555">
            <a:off x="8316731" y="3425048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128F1D-8B29-4885-A779-AA6C10579E80}"/>
              </a:ext>
            </a:extLst>
          </p:cNvPr>
          <p:cNvSpPr txBox="1"/>
          <p:nvPr/>
        </p:nvSpPr>
        <p:spPr>
          <a:xfrm rot="183839">
            <a:off x="8048326" y="366317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0D2B8CB-6201-4397-8EDF-48AC90270902}"/>
              </a:ext>
            </a:extLst>
          </p:cNvPr>
          <p:cNvSpPr txBox="1">
            <a:spLocks/>
          </p:cNvSpPr>
          <p:nvPr/>
        </p:nvSpPr>
        <p:spPr>
          <a:xfrm>
            <a:off x="224674" y="5850556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C2721A8-71F4-4B28-BA08-CCC0D1807F84}"/>
              </a:ext>
            </a:extLst>
          </p:cNvPr>
          <p:cNvSpPr txBox="1">
            <a:spLocks/>
          </p:cNvSpPr>
          <p:nvPr/>
        </p:nvSpPr>
        <p:spPr>
          <a:xfrm>
            <a:off x="6503554" y="5828327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6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3" grpId="0" animBg="1"/>
      <p:bldP spid="16" grpId="0" animBg="1"/>
      <p:bldP spid="19" grpId="0"/>
      <p:bldP spid="23" grpId="0" animBg="1"/>
      <p:bldP spid="24" grpId="0" animBg="1"/>
      <p:bldP spid="26" grpId="0" animBg="1"/>
      <p:bldP spid="27" grpId="0"/>
      <p:bldP spid="28" grpId="0" build="p"/>
      <p:bldP spid="2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45820"/>
            <a:ext cx="11525250" cy="5290388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no guarantee that the gradient of the loss function is well behaved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vanish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 spots in the gradient – Hessian with small eigenvalues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Imagine a loss function with a long narrow valley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Slow convergence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explode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Sudden changes in the gradient; falling off a cliff!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Very large step; optimizer over-shoots the minimum point</a:t>
            </a:r>
          </a:p>
        </p:txBody>
      </p:sp>
    </p:spTree>
    <p:extLst>
      <p:ext uri="{BB962C8B-B14F-4D97-AF65-F5344CB8AC3E}">
        <p14:creationId xmlns:p14="http://schemas.microsoft.com/office/powerpoint/2010/main" val="34015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31026"/>
            <a:ext cx="11525250" cy="1280679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happens to the eigenvalues of the Hessian?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Consider an n layer NN with linear activation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gradient is just the weight tensor, W, with eigen decomposition: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05F66-F336-492B-ACE9-0A0182897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068" y="2425280"/>
            <a:ext cx="1843001" cy="51604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F4863B-45B9-4C6E-8F84-D1744A2CEF01}"/>
              </a:ext>
            </a:extLst>
          </p:cNvPr>
          <p:cNvSpPr txBox="1">
            <a:spLocks/>
          </p:cNvSpPr>
          <p:nvPr/>
        </p:nvSpPr>
        <p:spPr>
          <a:xfrm>
            <a:off x="378696" y="2994877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Multiplying the n weight tensors for the multi-layer NN: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9038AC-E5E0-4458-9CA7-00354D65EED6}"/>
              </a:ext>
            </a:extLst>
          </p:cNvPr>
          <p:cNvSpPr txBox="1">
            <a:spLocks/>
          </p:cNvSpPr>
          <p:nvPr/>
        </p:nvSpPr>
        <p:spPr>
          <a:xfrm>
            <a:off x="419735" y="4381741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&lt;&lt; 1.0, the gradient vanishes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&gt;&gt; 1.0, the gradient explodes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111FC-35BD-4B24-B3E6-B8422038C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628" y="3573349"/>
            <a:ext cx="4367212" cy="5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3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32840"/>
            <a:ext cx="11525250" cy="5083378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can be done about extreme gradient problems?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vanishing gradient can be difficult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Normalization of input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is essential!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exploding gradients is easy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clipping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prevents extreme values</a:t>
            </a:r>
          </a:p>
        </p:txBody>
      </p:sp>
    </p:spTree>
    <p:extLst>
      <p:ext uri="{BB962C8B-B14F-4D97-AF65-F5344CB8AC3E}">
        <p14:creationId xmlns:p14="http://schemas.microsoft.com/office/powerpoint/2010/main" val="312858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9557" y="1264919"/>
            <a:ext cx="5944389" cy="492730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is well-behaved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Only 1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From any starting point the gradient leads to 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always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positive definite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1C1AB-B7E1-450F-8C25-C883DD173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81" y="1134035"/>
            <a:ext cx="5472250" cy="458993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61730" y="570304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Poorly conditioned</a:t>
            </a:r>
            <a:endParaRPr lang="en-US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FB9F315E-0DDE-4FEC-80AA-8013CD20410D}"/>
              </a:ext>
            </a:extLst>
          </p:cNvPr>
          <p:cNvSpPr/>
          <p:nvPr/>
        </p:nvSpPr>
        <p:spPr>
          <a:xfrm>
            <a:off x="2898770" y="3290047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3C1538-8732-4F66-A219-2942F73153DD}"/>
              </a:ext>
            </a:extLst>
          </p:cNvPr>
          <p:cNvSpPr/>
          <p:nvPr/>
        </p:nvSpPr>
        <p:spPr>
          <a:xfrm>
            <a:off x="1598295" y="3476625"/>
            <a:ext cx="1314450" cy="936911"/>
          </a:xfrm>
          <a:custGeom>
            <a:avLst/>
            <a:gdLst>
              <a:gd name="connsiteX0" fmla="*/ 0 w 1314450"/>
              <a:gd name="connsiteY0" fmla="*/ 861060 h 936911"/>
              <a:gd name="connsiteX1" fmla="*/ 57150 w 1314450"/>
              <a:gd name="connsiteY1" fmla="*/ 902970 h 936911"/>
              <a:gd name="connsiteX2" fmla="*/ 100965 w 1314450"/>
              <a:gd name="connsiteY2" fmla="*/ 933450 h 936911"/>
              <a:gd name="connsiteX3" fmla="*/ 167640 w 1314450"/>
              <a:gd name="connsiteY3" fmla="*/ 933450 h 936911"/>
              <a:gd name="connsiteX4" fmla="*/ 213360 w 1314450"/>
              <a:gd name="connsiteY4" fmla="*/ 908685 h 936911"/>
              <a:gd name="connsiteX5" fmla="*/ 283845 w 1314450"/>
              <a:gd name="connsiteY5" fmla="*/ 849630 h 936911"/>
              <a:gd name="connsiteX6" fmla="*/ 716280 w 1314450"/>
              <a:gd name="connsiteY6" fmla="*/ 495300 h 936911"/>
              <a:gd name="connsiteX7" fmla="*/ 1314450 w 1314450"/>
              <a:gd name="connsiteY7" fmla="*/ 0 h 93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4450" h="936911">
                <a:moveTo>
                  <a:pt x="0" y="861060"/>
                </a:moveTo>
                <a:lnTo>
                  <a:pt x="57150" y="902970"/>
                </a:lnTo>
                <a:cubicBezTo>
                  <a:pt x="73977" y="915035"/>
                  <a:pt x="82550" y="928370"/>
                  <a:pt x="100965" y="933450"/>
                </a:cubicBezTo>
                <a:cubicBezTo>
                  <a:pt x="119380" y="938530"/>
                  <a:pt x="148908" y="937577"/>
                  <a:pt x="167640" y="933450"/>
                </a:cubicBezTo>
                <a:cubicBezTo>
                  <a:pt x="186372" y="929323"/>
                  <a:pt x="193993" y="922655"/>
                  <a:pt x="213360" y="908685"/>
                </a:cubicBezTo>
                <a:cubicBezTo>
                  <a:pt x="232727" y="894715"/>
                  <a:pt x="283845" y="849630"/>
                  <a:pt x="283845" y="849630"/>
                </a:cubicBezTo>
                <a:lnTo>
                  <a:pt x="716280" y="495300"/>
                </a:lnTo>
                <a:lnTo>
                  <a:pt x="131445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4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08" y="1220210"/>
            <a:ext cx="5622527" cy="42721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64518" y="926352"/>
            <a:ext cx="5940245" cy="528986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There is a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Possibly many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local minimums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Minimum found with gradient descent depends on starting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A good minimum may be good enough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positive definite at any minimum, but globally who knows??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4836" y="561785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AFD08F13-9D3B-48C1-9E18-31041125B9AA}"/>
              </a:ext>
            </a:extLst>
          </p:cNvPr>
          <p:cNvSpPr/>
          <p:nvPr/>
        </p:nvSpPr>
        <p:spPr>
          <a:xfrm>
            <a:off x="4408916" y="3172012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BFBD1464-24D5-4921-96FE-679369956653}"/>
              </a:ext>
            </a:extLst>
          </p:cNvPr>
          <p:cNvSpPr/>
          <p:nvPr/>
        </p:nvSpPr>
        <p:spPr>
          <a:xfrm rot="19128044">
            <a:off x="1936794" y="3172012"/>
            <a:ext cx="251012" cy="256988"/>
          </a:xfrm>
          <a:prstGeom prst="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4A7CB67-1F7E-4FE3-8565-F601F798CA84}"/>
              </a:ext>
            </a:extLst>
          </p:cNvPr>
          <p:cNvSpPr/>
          <p:nvPr/>
        </p:nvSpPr>
        <p:spPr>
          <a:xfrm>
            <a:off x="1605041" y="3394710"/>
            <a:ext cx="363870" cy="786765"/>
          </a:xfrm>
          <a:custGeom>
            <a:avLst/>
            <a:gdLst>
              <a:gd name="connsiteX0" fmla="*/ 238140 w 363870"/>
              <a:gd name="connsiteY0" fmla="*/ 786765 h 786765"/>
              <a:gd name="connsiteX1" fmla="*/ 116220 w 363870"/>
              <a:gd name="connsiteY1" fmla="*/ 643890 h 786765"/>
              <a:gd name="connsiteX2" fmla="*/ 38115 w 363870"/>
              <a:gd name="connsiteY2" fmla="*/ 510540 h 786765"/>
              <a:gd name="connsiteX3" fmla="*/ 15 w 363870"/>
              <a:gd name="connsiteY3" fmla="*/ 384810 h 786765"/>
              <a:gd name="connsiteX4" fmla="*/ 41925 w 363870"/>
              <a:gd name="connsiteY4" fmla="*/ 285750 h 786765"/>
              <a:gd name="connsiteX5" fmla="*/ 144795 w 363870"/>
              <a:gd name="connsiteY5" fmla="*/ 171450 h 786765"/>
              <a:gd name="connsiteX6" fmla="*/ 278145 w 363870"/>
              <a:gd name="connsiteY6" fmla="*/ 59055 h 786765"/>
              <a:gd name="connsiteX7" fmla="*/ 363870 w 363870"/>
              <a:gd name="connsiteY7" fmla="*/ 0 h 78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870" h="786765">
                <a:moveTo>
                  <a:pt x="238140" y="786765"/>
                </a:moveTo>
                <a:cubicBezTo>
                  <a:pt x="193848" y="738346"/>
                  <a:pt x="149557" y="689927"/>
                  <a:pt x="116220" y="643890"/>
                </a:cubicBezTo>
                <a:cubicBezTo>
                  <a:pt x="82882" y="597852"/>
                  <a:pt x="57483" y="553720"/>
                  <a:pt x="38115" y="510540"/>
                </a:cubicBezTo>
                <a:cubicBezTo>
                  <a:pt x="18747" y="467360"/>
                  <a:pt x="-620" y="422275"/>
                  <a:pt x="15" y="384810"/>
                </a:cubicBezTo>
                <a:cubicBezTo>
                  <a:pt x="650" y="347345"/>
                  <a:pt x="17795" y="321310"/>
                  <a:pt x="41925" y="285750"/>
                </a:cubicBezTo>
                <a:cubicBezTo>
                  <a:pt x="66055" y="250190"/>
                  <a:pt x="105425" y="209232"/>
                  <a:pt x="144795" y="171450"/>
                </a:cubicBezTo>
                <a:cubicBezTo>
                  <a:pt x="184165" y="133667"/>
                  <a:pt x="241633" y="87630"/>
                  <a:pt x="278145" y="59055"/>
                </a:cubicBezTo>
                <a:cubicBezTo>
                  <a:pt x="314657" y="30480"/>
                  <a:pt x="339263" y="15240"/>
                  <a:pt x="363870" y="0"/>
                </a:cubicBez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19D7A16-72A9-4B4D-9287-8C2CB48B6602}"/>
              </a:ext>
            </a:extLst>
          </p:cNvPr>
          <p:cNvSpPr/>
          <p:nvPr/>
        </p:nvSpPr>
        <p:spPr>
          <a:xfrm>
            <a:off x="2585085" y="3394710"/>
            <a:ext cx="1819275" cy="914765"/>
          </a:xfrm>
          <a:custGeom>
            <a:avLst/>
            <a:gdLst>
              <a:gd name="connsiteX0" fmla="*/ 0 w 1819275"/>
              <a:gd name="connsiteY0" fmla="*/ 775335 h 914765"/>
              <a:gd name="connsiteX1" fmla="*/ 169545 w 1819275"/>
              <a:gd name="connsiteY1" fmla="*/ 859155 h 914765"/>
              <a:gd name="connsiteX2" fmla="*/ 291465 w 1819275"/>
              <a:gd name="connsiteY2" fmla="*/ 899160 h 914765"/>
              <a:gd name="connsiteX3" fmla="*/ 396240 w 1819275"/>
              <a:gd name="connsiteY3" fmla="*/ 914400 h 914765"/>
              <a:gd name="connsiteX4" fmla="*/ 581025 w 1819275"/>
              <a:gd name="connsiteY4" fmla="*/ 885825 h 914765"/>
              <a:gd name="connsiteX5" fmla="*/ 695325 w 1819275"/>
              <a:gd name="connsiteY5" fmla="*/ 834390 h 914765"/>
              <a:gd name="connsiteX6" fmla="*/ 744855 w 1819275"/>
              <a:gd name="connsiteY6" fmla="*/ 794385 h 914765"/>
              <a:gd name="connsiteX7" fmla="*/ 1089660 w 1819275"/>
              <a:gd name="connsiteY7" fmla="*/ 548640 h 914765"/>
              <a:gd name="connsiteX8" fmla="*/ 1624965 w 1819275"/>
              <a:gd name="connsiteY8" fmla="*/ 144780 h 914765"/>
              <a:gd name="connsiteX9" fmla="*/ 1819275 w 1819275"/>
              <a:gd name="connsiteY9" fmla="*/ 0 h 91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9275" h="914765">
                <a:moveTo>
                  <a:pt x="0" y="775335"/>
                </a:moveTo>
                <a:cubicBezTo>
                  <a:pt x="60484" y="806926"/>
                  <a:pt x="120968" y="838518"/>
                  <a:pt x="169545" y="859155"/>
                </a:cubicBezTo>
                <a:cubicBezTo>
                  <a:pt x="218122" y="879792"/>
                  <a:pt x="253683" y="889953"/>
                  <a:pt x="291465" y="899160"/>
                </a:cubicBezTo>
                <a:cubicBezTo>
                  <a:pt x="329247" y="908367"/>
                  <a:pt x="347980" y="916622"/>
                  <a:pt x="396240" y="914400"/>
                </a:cubicBezTo>
                <a:cubicBezTo>
                  <a:pt x="444500" y="912178"/>
                  <a:pt x="531177" y="899160"/>
                  <a:pt x="581025" y="885825"/>
                </a:cubicBezTo>
                <a:cubicBezTo>
                  <a:pt x="630873" y="872490"/>
                  <a:pt x="668020" y="849630"/>
                  <a:pt x="695325" y="834390"/>
                </a:cubicBezTo>
                <a:cubicBezTo>
                  <a:pt x="722630" y="819150"/>
                  <a:pt x="679133" y="842010"/>
                  <a:pt x="744855" y="794385"/>
                </a:cubicBezTo>
                <a:cubicBezTo>
                  <a:pt x="810578" y="746760"/>
                  <a:pt x="942975" y="656907"/>
                  <a:pt x="1089660" y="548640"/>
                </a:cubicBezTo>
                <a:cubicBezTo>
                  <a:pt x="1236345" y="440373"/>
                  <a:pt x="1624965" y="144780"/>
                  <a:pt x="1624965" y="144780"/>
                </a:cubicBezTo>
                <a:lnTo>
                  <a:pt x="1819275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2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7" grpId="0" animBg="1"/>
      <p:bldP spid="8" grpId="0" animBg="1"/>
      <p:bldP spid="9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8306" y="1153160"/>
            <a:ext cx="5886457" cy="50630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Can get stuck at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saddle point!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Gradient is ambiguous at saddle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not positive definite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5142" y="5647200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4" y="1220210"/>
            <a:ext cx="5622527" cy="4272166"/>
          </a:xfrm>
          <a:prstGeom prst="rect">
            <a:avLst/>
          </a:prstGeom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B3909A94-6B91-437F-BC2B-66B95DAC48DA}"/>
              </a:ext>
            </a:extLst>
          </p:cNvPr>
          <p:cNvSpPr/>
          <p:nvPr/>
        </p:nvSpPr>
        <p:spPr>
          <a:xfrm>
            <a:off x="3054432" y="3227799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F12E40-2E42-4B77-960F-2F46502F170A}"/>
              </a:ext>
            </a:extLst>
          </p:cNvPr>
          <p:cNvCxnSpPr>
            <a:cxnSpLocks/>
          </p:cNvCxnSpPr>
          <p:nvPr/>
        </p:nvCxnSpPr>
        <p:spPr>
          <a:xfrm>
            <a:off x="3228681" y="3356293"/>
            <a:ext cx="212413" cy="1981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4A0DD6-251E-4758-8998-FCBAF4894024}"/>
              </a:ext>
            </a:extLst>
          </p:cNvPr>
          <p:cNvCxnSpPr>
            <a:cxnSpLocks/>
          </p:cNvCxnSpPr>
          <p:nvPr/>
        </p:nvCxnSpPr>
        <p:spPr>
          <a:xfrm flipH="1" flipV="1">
            <a:off x="2854036" y="3172012"/>
            <a:ext cx="257985" cy="1284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064A174-D7D6-4166-95BA-180BC27E3CE2}"/>
              </a:ext>
            </a:extLst>
          </p:cNvPr>
          <p:cNvSpPr txBox="1">
            <a:spLocks/>
          </p:cNvSpPr>
          <p:nvPr/>
        </p:nvSpPr>
        <p:spPr>
          <a:xfrm>
            <a:off x="3285145" y="3356293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1173BDA-736D-493B-96BF-F9C4DB513E0E}"/>
              </a:ext>
            </a:extLst>
          </p:cNvPr>
          <p:cNvSpPr txBox="1">
            <a:spLocks/>
          </p:cNvSpPr>
          <p:nvPr/>
        </p:nvSpPr>
        <p:spPr>
          <a:xfrm>
            <a:off x="2576781" y="2892322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00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5" grpId="0" uiExpand="1" build="p"/>
      <p:bldP spid="1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Batch Gradient Descent Algorithms</a:t>
            </a:r>
          </a:p>
        </p:txBody>
      </p:sp>
    </p:spTree>
    <p:extLst>
      <p:ext uri="{BB962C8B-B14F-4D97-AF65-F5344CB8AC3E}">
        <p14:creationId xmlns:p14="http://schemas.microsoft.com/office/powerpoint/2010/main" val="1466045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80135"/>
            <a:ext cx="11525250" cy="56578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Recall the basic gradient descent equation: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6E0CD-0240-490F-B6BE-F6F0942E1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767" y="1645921"/>
            <a:ext cx="4127633" cy="553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6CF179-45C2-4112-95F9-68E3650EB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73" y="2830749"/>
            <a:ext cx="8832027" cy="495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ED2F79-DD9A-4B7D-950C-9B48A7C1E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201" y="4029121"/>
            <a:ext cx="4803119" cy="405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30A66-623A-4B6D-AC0D-F02CAAFB2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73" y="3406797"/>
            <a:ext cx="8683625" cy="51405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370B45-92CE-4543-8071-C746FF2C701A}"/>
              </a:ext>
            </a:extLst>
          </p:cNvPr>
          <p:cNvSpPr txBox="1">
            <a:spLocks/>
          </p:cNvSpPr>
          <p:nvPr/>
        </p:nvSpPr>
        <p:spPr>
          <a:xfrm>
            <a:off x="379514" y="2184391"/>
            <a:ext cx="11525250" cy="56578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29A627-2919-4967-897B-5A55C5BDC824}"/>
              </a:ext>
            </a:extLst>
          </p:cNvPr>
          <p:cNvSpPr txBox="1">
            <a:spLocks/>
          </p:cNvSpPr>
          <p:nvPr/>
        </p:nvSpPr>
        <p:spPr>
          <a:xfrm>
            <a:off x="379514" y="4598987"/>
            <a:ext cx="11525250" cy="56578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gradients of the multi-layer NN are computed using the chain rule</a:t>
            </a:r>
          </a:p>
        </p:txBody>
      </p:sp>
    </p:spTree>
    <p:extLst>
      <p:ext uri="{BB962C8B-B14F-4D97-AF65-F5344CB8AC3E}">
        <p14:creationId xmlns:p14="http://schemas.microsoft.com/office/powerpoint/2010/main" val="167766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build="p"/>
      <p:bldP spid="1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widely used CV machine learning algorithms use optimization algorithms at the core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machine learning algorithms use optimization to minimize a loss function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Loss function is minimized using optimization algorithms to learn the optimal model parameters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more parameters and higher capacity the model, the harder it is to learn the model parameters   </a:t>
            </a:r>
            <a:endParaRPr lang="en-GB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ML</a:t>
            </a:r>
          </a:p>
        </p:txBody>
      </p:sp>
    </p:spTree>
    <p:extLst>
      <p:ext uri="{BB962C8B-B14F-4D97-AF65-F5344CB8AC3E}">
        <p14:creationId xmlns:p14="http://schemas.microsoft.com/office/powerpoint/2010/main" val="165053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80135"/>
            <a:ext cx="11525250" cy="56578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we use the gradient descent equation directly?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Yes, we can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Iterate the weight tensor relation until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stopping criteria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error tolerance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reached:</a:t>
            </a:r>
          </a:p>
          <a:p>
            <a:pPr marL="2743200" lvl="2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||W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t+1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sz="2800" baseline="30000" dirty="0" err="1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|| &lt; tolerance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Must compute the gradient for all weights at one time as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batch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at each step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Does not scale if there are a large number of weights</a:t>
            </a:r>
          </a:p>
        </p:txBody>
      </p:sp>
    </p:spTree>
    <p:extLst>
      <p:ext uri="{BB962C8B-B14F-4D97-AF65-F5344CB8AC3E}">
        <p14:creationId xmlns:p14="http://schemas.microsoft.com/office/powerpoint/2010/main" val="187490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Stochastic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011724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3759" y="991552"/>
            <a:ext cx="11525250" cy="4612005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need a more scalable way to apply gradient descent</a:t>
            </a: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just such a method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weight tensor update for stochastic gradient descent follows this relationship: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00C27-2E17-4182-8F16-90D773019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131" y="3429000"/>
            <a:ext cx="5193030" cy="94816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928695-C8E3-4107-A182-E0E2E30AF97F}"/>
              </a:ext>
            </a:extLst>
          </p:cNvPr>
          <p:cNvSpPr txBox="1">
            <a:spLocks/>
          </p:cNvSpPr>
          <p:nvPr/>
        </p:nvSpPr>
        <p:spPr>
          <a:xfrm>
            <a:off x="213759" y="4377166"/>
            <a:ext cx="11525250" cy="66360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is the Bernoulli sampled mini-batch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is the expected value of the gradient given the Bernoulli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sample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D58561-EB66-4CAA-8ABF-27EA17D71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140" y="4934920"/>
            <a:ext cx="880110" cy="467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877A56-6EA0-411A-87B0-C6E975E74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140" y="5446747"/>
            <a:ext cx="1082040" cy="58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2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83005"/>
            <a:ext cx="11525250" cy="4612005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known to converge well in practice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Empirically, using mini-batch samples provide a better exploration of the loss function space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Can help solution escape from small local gradient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Sampling is dependent on mini-batch size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51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22997"/>
            <a:ext cx="11525250" cy="4612005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algorithm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randomly Bernoulli sort the samples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Round-robin, take a mini-batch sample of the gradient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expected value of the gradient is computed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weight tensor is updated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Repeat 2-4 above until stopping criteria is reached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 large samples this may not happen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9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83005"/>
            <a:ext cx="11525250" cy="4612005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algorithm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Random_sort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(cases)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while(grad 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stopping_criteria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mini-batch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sample_next_n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(cases)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grad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compute_expected_grad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mini_batch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weights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update_weights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(weights, grad)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 large samples this may not happen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11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with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57262"/>
            <a:ext cx="11525250" cy="422624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stochastic gradient descent algorithm can be slow to converge if flat spots in the gradient are encountered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is a solution?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Add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momentum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to the gradient;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Analogy with Newtonian mechanics;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457046" lvl="1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306ED-BA57-4AC2-A4EF-363812B42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290" y="2866548"/>
            <a:ext cx="3598109" cy="407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3946D1-014D-470C-AF81-93144D0E7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290" y="4336415"/>
            <a:ext cx="2360295" cy="3974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456E21-5558-47EF-A6B3-CCABE83A5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291" y="4785361"/>
            <a:ext cx="2480310" cy="35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0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with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4820" y="1062990"/>
            <a:ext cx="11525250" cy="61150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Letting the mass be 1.0 update of the weight tensor is: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68825E-800D-44EA-B027-6CE0B0380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20" y="1623061"/>
            <a:ext cx="6789420" cy="134551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C77B7C-9A75-4F8C-A96E-3AA1A62FC17A}"/>
              </a:ext>
            </a:extLst>
          </p:cNvPr>
          <p:cNvSpPr txBox="1">
            <a:spLocks/>
          </p:cNvSpPr>
          <p:nvPr/>
        </p:nvSpPr>
        <p:spPr>
          <a:xfrm>
            <a:off x="609600" y="2817495"/>
            <a:ext cx="11525250" cy="61150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30FFA5-3183-4292-8B2B-EC2231424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8" y="3329107"/>
            <a:ext cx="4304348" cy="4662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BC691F-1EC7-4EC8-AE35-8BBBB1ED8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390" y="3812712"/>
            <a:ext cx="6052185" cy="3431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5B812D-2ACB-4526-BED6-5B84A61C9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390" y="4143984"/>
            <a:ext cx="3217545" cy="41091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BBA345-14A0-4D2A-8013-8A34CE2F7C6F}"/>
              </a:ext>
            </a:extLst>
          </p:cNvPr>
          <p:cNvSpPr txBox="1">
            <a:spLocks/>
          </p:cNvSpPr>
          <p:nvPr/>
        </p:nvSpPr>
        <p:spPr>
          <a:xfrm>
            <a:off x="666750" y="4638868"/>
            <a:ext cx="11525250" cy="61150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Notice there are now two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371567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  <p:bldP spid="12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Adaptive 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815" y="902970"/>
            <a:ext cx="11525250" cy="530352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single learning rate is not likely to be optimal</a:t>
            </a:r>
          </a:p>
          <a:p>
            <a:pPr marL="857115" lvl="1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Far from the minimum, a large learning rate speeds convergence</a:t>
            </a:r>
          </a:p>
          <a:p>
            <a:pPr marL="857115" lvl="1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Near the minimum a small learning rate presents over-shooting the minimum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can improve the convergence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 a manually created learning schedule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Introduces additional hyperparameters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 an adaptive algorithm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Learning rate is adjusted based on the estimates of the gradient</a:t>
            </a:r>
          </a:p>
        </p:txBody>
      </p:sp>
    </p:spTree>
    <p:extLst>
      <p:ext uri="{BB962C8B-B14F-4D97-AF65-F5344CB8AC3E}">
        <p14:creationId xmlns:p14="http://schemas.microsoft.com/office/powerpoint/2010/main" val="98012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Selecting Initial Weight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815" y="902970"/>
            <a:ext cx="11525250" cy="530352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prevent weights from becoming linearly dependent 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initial values must be randomly selected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Otherwise, some weight values are never learned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Simple truncated Gaussian or Uniform distributed values work well in practice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This process is referred as adding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fuzz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to the initial values</a:t>
            </a:r>
          </a:p>
        </p:txBody>
      </p:sp>
    </p:spTree>
    <p:extLst>
      <p:ext uri="{BB962C8B-B14F-4D97-AF65-F5344CB8AC3E}">
        <p14:creationId xmlns:p14="http://schemas.microsoft.com/office/powerpoint/2010/main" val="338159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90025" y="1049383"/>
                <a:ext cx="11525250" cy="55914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Optimization for ML models with a large number of parameters is hard</a:t>
                </a:r>
              </a:p>
              <a:p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Large number of parameters </a:t>
                </a:r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high dimensional parameter space   </a:t>
                </a:r>
                <a:endParaRPr lang="en-GB" sz="2800" dirty="0">
                  <a:latin typeface="+mj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poor convergence </a:t>
                </a:r>
              </a:p>
              <a:p>
                <a:pPr marL="0" indent="0">
                  <a:buNone/>
                </a:pPr>
                <a:r>
                  <a:rPr lang="en-GB" sz="28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Forte" panose="03060902040502070203" pitchFamily="66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‘Curse of Dimensionality’</a:t>
                </a:r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Optimization in high dimensions is often </a:t>
                </a:r>
                <a:r>
                  <a:rPr lang="en-GB" sz="28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ill-posed</a:t>
                </a:r>
              </a:p>
              <a:p>
                <a:pPr lvl="1"/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Data not sufficient to uniquely </a:t>
                </a:r>
                <a:r>
                  <a:rPr lang="en-GB" sz="24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identify </a:t>
                </a:r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values of all model parameters</a:t>
                </a:r>
              </a:p>
              <a:p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Use regularization methods to improve convergence</a:t>
                </a:r>
              </a:p>
              <a:p>
                <a:pPr lvl="1"/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 Regularization restricts effective dimensionality</a:t>
                </a:r>
              </a:p>
              <a:p>
                <a:pPr lvl="1"/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Required for most real-world CV problems</a:t>
                </a: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90025" y="1049383"/>
                <a:ext cx="11525250" cy="5591447"/>
              </a:xfrm>
              <a:blipFill>
                <a:blip r:embed="rId3"/>
                <a:stretch>
                  <a:fillRect l="-1111" t="-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ML</a:t>
            </a:r>
          </a:p>
        </p:txBody>
      </p:sp>
    </p:spTree>
    <p:extLst>
      <p:ext uri="{BB962C8B-B14F-4D97-AF65-F5344CB8AC3E}">
        <p14:creationId xmlns:p14="http://schemas.microsoft.com/office/powerpoint/2010/main" val="351778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413" y="1031630"/>
            <a:ext cx="11525250" cy="564698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High capacity models fit training data well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Exhibit high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 not generalize well; exhibit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brittle behavior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Error</a:t>
            </a:r>
            <a:r>
              <a:rPr lang="en-US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training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&lt;&lt;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Error</a:t>
            </a:r>
            <a:r>
              <a:rPr lang="en-US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  <a:endParaRPr lang="en-US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Low capacity models have high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Generalize well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 not fit data well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Regularization adds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Strong regularization adds significant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Weak regularization leads to high variance</a:t>
            </a:r>
          </a:p>
        </p:txBody>
      </p:sp>
    </p:spTree>
    <p:extLst>
      <p:ext uri="{BB962C8B-B14F-4D97-AF65-F5344CB8AC3E}">
        <p14:creationId xmlns:p14="http://schemas.microsoft.com/office/powerpoint/2010/main" val="278549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60440"/>
            <a:ext cx="11525250" cy="57052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can we understand the bias-variance trade-off?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start with the error: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338D60-A8A7-4F69-B362-95E36082D1E4}"/>
              </a:ext>
            </a:extLst>
          </p:cNvPr>
          <p:cNvSpPr txBox="1">
            <a:spLocks/>
          </p:cNvSpPr>
          <p:nvPr/>
        </p:nvSpPr>
        <p:spPr>
          <a:xfrm>
            <a:off x="800727" y="3102926"/>
            <a:ext cx="10226781" cy="57052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45F5EB-2E41-403F-9B39-0D515F5B4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21" y="3876401"/>
            <a:ext cx="4506444" cy="1828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BC3AA2-FEEE-46DB-AE03-6B7380EA6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621" y="2309189"/>
            <a:ext cx="3068615" cy="7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2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1914" y="3978288"/>
            <a:ext cx="11525250" cy="57052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Increasing bias decreases variance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Notice that even if the bias and variance are 0 there is still irreducible error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899C50-34DE-4E73-B433-C3A033FDD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67" y="2041521"/>
            <a:ext cx="9196388" cy="838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66E0CD-B509-4E49-B3DA-0CB72D9A4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86" y="3095625"/>
            <a:ext cx="8316606" cy="60768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5B82CA-43F3-456B-A9E4-072600B77EDC}"/>
              </a:ext>
            </a:extLst>
          </p:cNvPr>
          <p:cNvSpPr txBox="1">
            <a:spLocks/>
          </p:cNvSpPr>
          <p:nvPr/>
        </p:nvSpPr>
        <p:spPr>
          <a:xfrm>
            <a:off x="531914" y="1398102"/>
            <a:ext cx="11525250" cy="57052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We can expand the error term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39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E05861-4968-4244-980F-6C58923CF4B6}"/>
              </a:ext>
            </a:extLst>
          </p:cNvPr>
          <p:cNvCxnSpPr>
            <a:cxnSpLocks/>
          </p:cNvCxnSpPr>
          <p:nvPr/>
        </p:nvCxnSpPr>
        <p:spPr>
          <a:xfrm flipV="1">
            <a:off x="2434590" y="2114550"/>
            <a:ext cx="0" cy="3183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C38B46-8D8F-4115-A854-F0F5049CF2FE}"/>
              </a:ext>
            </a:extLst>
          </p:cNvPr>
          <p:cNvCxnSpPr>
            <a:cxnSpLocks/>
          </p:cNvCxnSpPr>
          <p:nvPr/>
        </p:nvCxnSpPr>
        <p:spPr>
          <a:xfrm flipV="1">
            <a:off x="2434590" y="5257800"/>
            <a:ext cx="5543550" cy="40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4A7974EC-1FE0-44D5-8851-6D96A32C5251}"/>
              </a:ext>
            </a:extLst>
          </p:cNvPr>
          <p:cNvSpPr/>
          <p:nvPr/>
        </p:nvSpPr>
        <p:spPr>
          <a:xfrm flipH="1" flipV="1">
            <a:off x="2686054" y="2817494"/>
            <a:ext cx="9258295" cy="2080429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AD2112AA-12E9-4FDB-A43C-7D2381E93264}"/>
              </a:ext>
            </a:extLst>
          </p:cNvPr>
          <p:cNvSpPr/>
          <p:nvPr/>
        </p:nvSpPr>
        <p:spPr>
          <a:xfrm flipV="1">
            <a:off x="-1840228" y="2760343"/>
            <a:ext cx="9201148" cy="2137579"/>
          </a:xfrm>
          <a:prstGeom prst="arc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18906-B086-4844-9D6D-38D4855E45C2}"/>
              </a:ext>
            </a:extLst>
          </p:cNvPr>
          <p:cNvSpPr txBox="1"/>
          <p:nvPr/>
        </p:nvSpPr>
        <p:spPr>
          <a:xfrm>
            <a:off x="3920490" y="5312882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bias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48BF2A-A43A-4941-8A8B-0C25609171C0}"/>
              </a:ext>
            </a:extLst>
          </p:cNvPr>
          <p:cNvSpPr txBox="1"/>
          <p:nvPr/>
        </p:nvSpPr>
        <p:spPr>
          <a:xfrm rot="16200000">
            <a:off x="831969" y="358634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Test Error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E7006-58B4-4310-8F17-895969003537}"/>
              </a:ext>
            </a:extLst>
          </p:cNvPr>
          <p:cNvSpPr txBox="1"/>
          <p:nvPr/>
        </p:nvSpPr>
        <p:spPr>
          <a:xfrm>
            <a:off x="6055669" y="336746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0F7449-16C9-4FA3-A62C-D30F2EB0B37B}"/>
              </a:ext>
            </a:extLst>
          </p:cNvPr>
          <p:cNvSpPr txBox="1"/>
          <p:nvPr/>
        </p:nvSpPr>
        <p:spPr>
          <a:xfrm>
            <a:off x="1881105" y="339604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Variance</a:t>
            </a:r>
          </a:p>
        </p:txBody>
      </p:sp>
    </p:spTree>
    <p:extLst>
      <p:ext uri="{BB962C8B-B14F-4D97-AF65-F5344CB8AC3E}">
        <p14:creationId xmlns:p14="http://schemas.microsoft.com/office/powerpoint/2010/main" val="135761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  <p:bldP spid="19" grpId="0"/>
      <p:bldP spid="2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The L2 Regularization Method</a:t>
            </a:r>
          </a:p>
        </p:txBody>
      </p:sp>
    </p:spTree>
    <p:extLst>
      <p:ext uri="{BB962C8B-B14F-4D97-AF65-F5344CB8AC3E}">
        <p14:creationId xmlns:p14="http://schemas.microsoft.com/office/powerpoint/2010/main" val="16631219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66750" y="1301328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learning models have very large numbers of parameters which must be learned.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Even with large training datasets there may only be a few samples per parameters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Large number of parameters leads to high chance of </a:t>
            </a:r>
            <a:r>
              <a:rPr lang="en-GB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over-fitting</a:t>
            </a: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deep  models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Over-fit models do not generalize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Over-fit models have poor response to input noise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prevent over-fitting we apply </a:t>
            </a:r>
            <a:r>
              <a:rPr lang="en-GB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regularization methods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26" y="1"/>
            <a:ext cx="11150219" cy="1388226"/>
          </a:xfrm>
        </p:spPr>
        <p:txBody>
          <a:bodyPr>
            <a:normAutofit/>
          </a:bodyPr>
          <a:lstStyle/>
          <a:p>
            <a:br>
              <a:rPr lang="en-US" dirty="0">
                <a:latin typeface="Segoe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0184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3433866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Over-fit models tend to have parameters (weights) with extreme values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One way to regularize models is to limit the values of the parameters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add a small bias term to (greatly) reduce the variance</a:t>
            </a:r>
          </a:p>
        </p:txBody>
      </p:sp>
    </p:spTree>
    <p:extLst>
      <p:ext uri="{BB962C8B-B14F-4D97-AF65-F5344CB8AC3E}">
        <p14:creationId xmlns:p14="http://schemas.microsoft.com/office/powerpoint/2010/main" val="420962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123774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One way to limit the size of the model parameters is to constrain 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l2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B79A8-7BED-40C4-A2EF-1469FDD9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645" y="1935898"/>
            <a:ext cx="8215802" cy="133454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789D93-718F-4750-91FC-A2A4EBC2367F}"/>
              </a:ext>
            </a:extLst>
          </p:cNvPr>
          <p:cNvSpPr txBox="1">
            <a:spLocks/>
          </p:cNvSpPr>
          <p:nvPr/>
        </p:nvSpPr>
        <p:spPr>
          <a:xfrm>
            <a:off x="379514" y="3111519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regularized loss function is then: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D771B-6145-433F-97CB-A93894EB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011" y="3813909"/>
            <a:ext cx="4905620" cy="62624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AF3582-C777-46B4-902F-5C6DDE05FDBB}"/>
              </a:ext>
            </a:extLst>
          </p:cNvPr>
          <p:cNvSpPr txBox="1">
            <a:spLocks/>
          </p:cNvSpPr>
          <p:nvPr/>
        </p:nvSpPr>
        <p:spPr>
          <a:xfrm>
            <a:off x="379514" y="4632427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</p:txBody>
      </p:sp>
    </p:spTree>
    <p:extLst>
      <p:ext uri="{BB962C8B-B14F-4D97-AF65-F5344CB8AC3E}">
        <p14:creationId xmlns:p14="http://schemas.microsoft.com/office/powerpoint/2010/main" val="231309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771252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61B3B3-40C8-4D52-93DF-51F747B0E473}"/>
              </a:ext>
            </a:extLst>
          </p:cNvPr>
          <p:cNvSpPr/>
          <p:nvPr/>
        </p:nvSpPr>
        <p:spPr bwMode="auto">
          <a:xfrm>
            <a:off x="4048370" y="2256203"/>
            <a:ext cx="3708400" cy="350520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9076E5-59DA-49C1-B1BB-81A5DBD05FC2}"/>
              </a:ext>
            </a:extLst>
          </p:cNvPr>
          <p:cNvCxnSpPr/>
          <p:nvPr/>
        </p:nvCxnSpPr>
        <p:spPr bwMode="auto">
          <a:xfrm>
            <a:off x="5902570" y="1900604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CCF9BF-DF5A-46BA-AB5C-2B4C3BB85667}"/>
              </a:ext>
            </a:extLst>
          </p:cNvPr>
          <p:cNvCxnSpPr/>
          <p:nvPr/>
        </p:nvCxnSpPr>
        <p:spPr bwMode="auto">
          <a:xfrm flipH="1">
            <a:off x="3489570" y="4008803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72040BB-E43B-465E-B5F5-CDC0479A4B6A}"/>
              </a:ext>
            </a:extLst>
          </p:cNvPr>
          <p:cNvSpPr txBox="1">
            <a:spLocks/>
          </p:cNvSpPr>
          <p:nvPr/>
        </p:nvSpPr>
        <p:spPr>
          <a:xfrm>
            <a:off x="5526033" y="1398953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F7E4A36-5924-43C4-809F-7D1DFB854952}"/>
              </a:ext>
            </a:extLst>
          </p:cNvPr>
          <p:cNvSpPr txBox="1">
            <a:spLocks/>
          </p:cNvSpPr>
          <p:nvPr/>
        </p:nvSpPr>
        <p:spPr>
          <a:xfrm>
            <a:off x="8162413" y="3645067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B723FAF-73C4-4CB2-A562-66E36ADA4617}"/>
              </a:ext>
            </a:extLst>
          </p:cNvPr>
          <p:cNvSpPr txBox="1">
            <a:spLocks/>
          </p:cNvSpPr>
          <p:nvPr/>
        </p:nvSpPr>
        <p:spPr>
          <a:xfrm>
            <a:off x="1470271" y="5079840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r>
              <a:rPr lang="en-US" sz="2933" kern="0" baseline="30000" dirty="0"/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D4CF52-5E8C-484D-8D57-A5FD48868151}"/>
              </a:ext>
            </a:extLst>
          </p:cNvPr>
          <p:cNvCxnSpPr/>
          <p:nvPr/>
        </p:nvCxnSpPr>
        <p:spPr bwMode="auto">
          <a:xfrm flipV="1">
            <a:off x="3107383" y="4643804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9EA6A8-6535-4590-82CD-FD7C9EA72C03}"/>
              </a:ext>
            </a:extLst>
          </p:cNvPr>
          <p:cNvCxnSpPr>
            <a:endCxn id="27" idx="0"/>
          </p:cNvCxnSpPr>
          <p:nvPr/>
        </p:nvCxnSpPr>
        <p:spPr bwMode="auto">
          <a:xfrm flipV="1">
            <a:off x="5902570" y="2256204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BCAB8F-C56E-4151-B2B0-2FE1E1446BE8}"/>
              </a:ext>
            </a:extLst>
          </p:cNvPr>
          <p:cNvCxnSpPr>
            <a:endCxn id="27" idx="6"/>
          </p:cNvCxnSpPr>
          <p:nvPr/>
        </p:nvCxnSpPr>
        <p:spPr bwMode="auto">
          <a:xfrm flipV="1">
            <a:off x="5902570" y="4008804"/>
            <a:ext cx="1854200" cy="25401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89BBF3-2E72-454B-AC5F-5271D5819BBC}"/>
              </a:ext>
            </a:extLst>
          </p:cNvPr>
          <p:cNvCxnSpPr/>
          <p:nvPr/>
        </p:nvCxnSpPr>
        <p:spPr bwMode="auto">
          <a:xfrm flipH="1" flipV="1">
            <a:off x="4563215" y="2801252"/>
            <a:ext cx="1364756" cy="12329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8E981BE-FA5A-4FF0-9D0C-50F4CEFB53BF}"/>
              </a:ext>
            </a:extLst>
          </p:cNvPr>
          <p:cNvSpPr txBox="1">
            <a:spLocks/>
          </p:cNvSpPr>
          <p:nvPr/>
        </p:nvSpPr>
        <p:spPr>
          <a:xfrm>
            <a:off x="7841951" y="1922809"/>
            <a:ext cx="1944739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large</a:t>
            </a:r>
          </a:p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small</a:t>
            </a:r>
            <a:endParaRPr lang="en-US" sz="2933" kern="0" baseline="30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EA9B99-5BAC-45B1-9B35-ECA9FC3551E1}"/>
              </a:ext>
            </a:extLst>
          </p:cNvPr>
          <p:cNvCxnSpPr/>
          <p:nvPr/>
        </p:nvCxnSpPr>
        <p:spPr bwMode="auto">
          <a:xfrm flipH="1" flipV="1">
            <a:off x="7220095" y="4057733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C69C279-4AB0-404A-A64C-B4E34FCEBFFD}"/>
              </a:ext>
            </a:extLst>
          </p:cNvPr>
          <p:cNvSpPr txBox="1">
            <a:spLocks/>
          </p:cNvSpPr>
          <p:nvPr/>
        </p:nvSpPr>
        <p:spPr>
          <a:xfrm>
            <a:off x="3275885" y="1989875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~ 0</a:t>
            </a:r>
            <a:endParaRPr lang="en-US" sz="2933" kern="0" baseline="30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67A521-44E2-462E-8E7E-5FEB09AD6C7F}"/>
              </a:ext>
            </a:extLst>
          </p:cNvPr>
          <p:cNvCxnSpPr/>
          <p:nvPr/>
        </p:nvCxnSpPr>
        <p:spPr bwMode="auto">
          <a:xfrm>
            <a:off x="4620319" y="2419159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5669C91-EFB7-4AD5-9FAE-304A146082A7}"/>
              </a:ext>
            </a:extLst>
          </p:cNvPr>
          <p:cNvSpPr txBox="1">
            <a:spLocks/>
          </p:cNvSpPr>
          <p:nvPr/>
        </p:nvSpPr>
        <p:spPr>
          <a:xfrm>
            <a:off x="2108990" y="3204715"/>
            <a:ext cx="180432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-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</a:t>
            </a:r>
            <a:endParaRPr lang="en-US" sz="2933" kern="0" baseline="30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126CF5-E28A-4859-9C76-051233A47DE6}"/>
              </a:ext>
            </a:extLst>
          </p:cNvPr>
          <p:cNvCxnSpPr/>
          <p:nvPr/>
        </p:nvCxnSpPr>
        <p:spPr bwMode="auto">
          <a:xfrm flipV="1">
            <a:off x="3743570" y="3373804"/>
            <a:ext cx="1320800" cy="18519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31FD2-A90B-47BB-892C-93EC687D7042}"/>
              </a:ext>
            </a:extLst>
          </p:cNvPr>
          <p:cNvCxnSpPr/>
          <p:nvPr/>
        </p:nvCxnSpPr>
        <p:spPr bwMode="auto">
          <a:xfrm flipV="1">
            <a:off x="5877172" y="3736652"/>
            <a:ext cx="1844516" cy="2975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20604D03-D95A-4C36-B1CF-87644B059A86}"/>
              </a:ext>
            </a:extLst>
          </p:cNvPr>
          <p:cNvSpPr txBox="1">
            <a:spLocks/>
          </p:cNvSpPr>
          <p:nvPr/>
        </p:nvSpPr>
        <p:spPr>
          <a:xfrm>
            <a:off x="8384926" y="4653088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~ 0</a:t>
            </a:r>
            <a:endParaRPr lang="en-US" sz="2933" kern="0" baseline="30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6A8580-62A5-4CD0-A174-BC9AA16D7E45}"/>
              </a:ext>
            </a:extLst>
          </p:cNvPr>
          <p:cNvCxnSpPr/>
          <p:nvPr/>
        </p:nvCxnSpPr>
        <p:spPr bwMode="auto">
          <a:xfrm flipH="1">
            <a:off x="6940789" y="2532928"/>
            <a:ext cx="955236" cy="1260219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97EDBAB-683D-434C-B1B7-6CC200DB0B69}"/>
              </a:ext>
            </a:extLst>
          </p:cNvPr>
          <p:cNvSpPr txBox="1">
            <a:spLocks/>
          </p:cNvSpPr>
          <p:nvPr/>
        </p:nvSpPr>
        <p:spPr>
          <a:xfrm>
            <a:off x="379514" y="6003441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is considered a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soft constraint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 animBg="1"/>
      <p:bldP spid="30" grpId="0"/>
      <p:bldP spid="31" grpId="0"/>
      <p:bldP spid="32" grpId="0"/>
      <p:bldP spid="37" grpId="0"/>
      <p:bldP spid="39" grpId="0"/>
      <p:bldP spid="41" grpId="0"/>
      <p:bldP spid="44" grpId="0"/>
      <p:bldP spid="46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123774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goes by many names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called Euclidian norm regularization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First published by Andrey </a:t>
            </a:r>
            <a:r>
              <a:rPr lang="en-US" b="1" dirty="0"/>
              <a:t>Tikhonov regularization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in late 1940s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Only published in English in 1977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known as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Tikhonov regularization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the statistics literature the method is often called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ridge 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the engineering literature is referred to as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pre-whitening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507253"/>
            <a:ext cx="11525250" cy="5133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Training deep neural networks requires learning a large number parameters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Millions of parameters is typical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Parameters are learned by gradient descent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Requires optimization in high dimensions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Must be executed on a large scale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optimization problem is ill-posed – requires </a:t>
            </a:r>
            <a:r>
              <a:rPr lang="en-GB" sz="2800" dirty="0" err="1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regualization</a:t>
            </a:r>
            <a:endParaRPr lang="en-GB" sz="2800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Can have slow convergence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May not have unique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But, a good solution is often good enough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07" y="331471"/>
            <a:ext cx="11109648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01259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0DB07-22AE-4C73-B341-36A312858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05" y="917972"/>
            <a:ext cx="5949315" cy="44619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DAF807-CAC3-4ED1-A725-2703C2AABF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7184" y="5528789"/>
            <a:ext cx="11338979" cy="1063487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Plaque commemorating Andrey </a:t>
            </a:r>
            <a:r>
              <a:rPr lang="en-US" sz="2800" b="1" dirty="0"/>
              <a:t>Tikhonov  at Moscow Institute of Mathematics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604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Eigenvalues and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7403089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linear model with feature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labels,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and parameter vector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written: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want to find a solution: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normal equations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represent a computationally efficient approach: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A8566-87AE-47CC-BC16-971989FD8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740" y="2574055"/>
            <a:ext cx="1440124" cy="398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C65B20-C3A4-4FB1-8148-23D19052D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630" y="3812872"/>
            <a:ext cx="1862086" cy="487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5B10ED-202E-4FCD-B89F-FC55B4FC0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834" y="5396648"/>
            <a:ext cx="3338334" cy="56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8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n coefficients of the linear model are found with the normal equations: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solution requires finding the inverse of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symmetric n x n matrix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matrix can be represented by its eigenvalue-eigenvector decomposition: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5B10ED-202E-4FCD-B89F-FC55B4FC0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11" y="2576834"/>
            <a:ext cx="3338334" cy="560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274609-BB39-4EAF-8A78-319142D10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136" y="4960941"/>
            <a:ext cx="2815668" cy="49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8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the inverse of the symmetric matrix with decomposition: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74609-BB39-4EAF-8A78-319142D10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01" y="2055938"/>
            <a:ext cx="2815668" cy="4968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D3C60B-86A6-4CA6-A52A-AF78CBC1B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551" y="2595887"/>
            <a:ext cx="4072602" cy="6471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B0D85D-2189-413B-92B0-2E30D4DE8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939" y="3548653"/>
            <a:ext cx="5728453" cy="30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8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compute the inverse of the symmetric matrix with decomposition: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But,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(A</a:t>
            </a:r>
            <a:r>
              <a:rPr lang="en-US" sz="28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A)</a:t>
            </a:r>
            <a:r>
              <a:rPr lang="en-US" sz="28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-1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rank deficient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!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many machine learning problems are rank deficient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the eigenvectors of a rank deficient matrix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not 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rank deficient matrix has some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zero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matrix with m nonzero eigenvalues is said to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rank 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3C60B-86A6-4CA6-A52A-AF78CBC1B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01" y="2041532"/>
            <a:ext cx="4072602" cy="64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9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l2 regularization we introduce a small bias term,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least-squares, or l2 minimization problem, is then: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solution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401F2-4AD0-4833-9709-CDBC4B41D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936" y="2691765"/>
            <a:ext cx="6089907" cy="634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D31E52-5906-458B-BAD1-63E74F978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419" y="3982036"/>
            <a:ext cx="5387597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5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the inverse                              the eigenvalue matrix is:</a:t>
            </a: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Even for an eigenvalue,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of 0, the biased inverse becomes 1/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 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the bias term,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creates a ‘ridge’ of nonzero values on the diagonal ensuring the inverse exists and is stable.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F23EB-C123-4C53-BE63-37D16B14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432" y="1503422"/>
            <a:ext cx="2653728" cy="5095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8C067D-8C7D-4F57-89A7-DFC0B2C7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532" y="2103278"/>
            <a:ext cx="6874964" cy="277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2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Consider the bias-variance trade off of the solution: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= 0, there is no bias, but variance can be high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large value of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, the inverse is stable and the variance is low, but the bias can be high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31E52-5906-458B-BAD1-63E74F978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864" y="2056081"/>
            <a:ext cx="5387597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6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linear model with feature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labels,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and parameter vector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written: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want to find a solution: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normal equations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represent a computationally efficient approach: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A8566-87AE-47CC-BC16-971989FD8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867" y="2527927"/>
            <a:ext cx="1440124" cy="398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C65B20-C3A4-4FB1-8148-23D19052D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867" y="3735695"/>
            <a:ext cx="1862086" cy="487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5B10ED-202E-4FCD-B89F-FC55B4FC0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861" y="5358292"/>
            <a:ext cx="3338334" cy="56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3" y="0"/>
            <a:ext cx="11392857" cy="935523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Optimization and Regularization for Machine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E2954-B31F-4150-997E-D588BF9C5E0A}"/>
              </a:ext>
            </a:extLst>
          </p:cNvPr>
          <p:cNvSpPr txBox="1"/>
          <p:nvPr/>
        </p:nvSpPr>
        <p:spPr>
          <a:xfrm>
            <a:off x="213528" y="2268703"/>
            <a:ext cx="1864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Input  = X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94350B-80B7-4D78-8420-4D67FA6ABA86}"/>
              </a:ext>
            </a:extLst>
          </p:cNvPr>
          <p:cNvSpPr/>
          <p:nvPr/>
        </p:nvSpPr>
        <p:spPr>
          <a:xfrm>
            <a:off x="2475272" y="1651802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Representation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89598B-FA8B-47CB-A87D-8305C0F61CDC}"/>
              </a:ext>
            </a:extLst>
          </p:cNvPr>
          <p:cNvSpPr/>
          <p:nvPr/>
        </p:nvSpPr>
        <p:spPr>
          <a:xfrm>
            <a:off x="2512870" y="4587622"/>
            <a:ext cx="3078258" cy="19001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Learning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E59D32-96A0-4868-8763-B3B7E926825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602736" y="2590211"/>
            <a:ext cx="493264" cy="129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965D1-6E91-40B9-8D5B-1D18B74B4CC4}"/>
              </a:ext>
            </a:extLst>
          </p:cNvPr>
          <p:cNvCxnSpPr>
            <a:cxnSpLocks/>
          </p:cNvCxnSpPr>
          <p:nvPr/>
        </p:nvCxnSpPr>
        <p:spPr>
          <a:xfrm>
            <a:off x="1985330" y="2561091"/>
            <a:ext cx="489941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6646EF-2CA4-4325-B3D7-7016D1B330FB}"/>
              </a:ext>
            </a:extLst>
          </p:cNvPr>
          <p:cNvCxnSpPr>
            <a:cxnSpLocks/>
          </p:cNvCxnSpPr>
          <p:nvPr/>
        </p:nvCxnSpPr>
        <p:spPr>
          <a:xfrm>
            <a:off x="3593066" y="3551909"/>
            <a:ext cx="0" cy="107630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8B7000-87C1-4999-8599-FF3B42ED9423}"/>
              </a:ext>
            </a:extLst>
          </p:cNvPr>
          <p:cNvCxnSpPr>
            <a:cxnSpLocks/>
          </p:cNvCxnSpPr>
          <p:nvPr/>
        </p:nvCxnSpPr>
        <p:spPr>
          <a:xfrm flipH="1" flipV="1">
            <a:off x="4667460" y="3551909"/>
            <a:ext cx="5804" cy="10357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A1DDAB-CD1D-40A5-A89D-FE8F422CB961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5591128" y="5537675"/>
            <a:ext cx="2068604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80E48C-CF71-4132-8602-296FA492A746}"/>
              </a:ext>
            </a:extLst>
          </p:cNvPr>
          <p:cNvCxnSpPr>
            <a:cxnSpLocks/>
          </p:cNvCxnSpPr>
          <p:nvPr/>
        </p:nvCxnSpPr>
        <p:spPr>
          <a:xfrm>
            <a:off x="7659732" y="3540264"/>
            <a:ext cx="0" cy="1997411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9A60D5-6AB5-459A-8E61-ED26181975B8}"/>
              </a:ext>
            </a:extLst>
          </p:cNvPr>
          <p:cNvSpPr/>
          <p:nvPr/>
        </p:nvSpPr>
        <p:spPr>
          <a:xfrm>
            <a:off x="6096000" y="1653128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Inference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67B981-B87C-4343-9E68-A8C6379E2F02}"/>
              </a:ext>
            </a:extLst>
          </p:cNvPr>
          <p:cNvCxnSpPr>
            <a:cxnSpLocks/>
          </p:cNvCxnSpPr>
          <p:nvPr/>
        </p:nvCxnSpPr>
        <p:spPr>
          <a:xfrm flipV="1">
            <a:off x="9223464" y="2596696"/>
            <a:ext cx="493264" cy="64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1ABCE0-A2EE-4BF2-81D9-4FD9F33757F7}"/>
              </a:ext>
            </a:extLst>
          </p:cNvPr>
          <p:cNvSpPr txBox="1"/>
          <p:nvPr/>
        </p:nvSpPr>
        <p:spPr>
          <a:xfrm>
            <a:off x="9782951" y="2297823"/>
            <a:ext cx="2226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  = Y</a:t>
            </a:r>
          </a:p>
        </p:txBody>
      </p:sp>
    </p:spTree>
    <p:extLst>
      <p:ext uri="{BB962C8B-B14F-4D97-AF65-F5344CB8AC3E}">
        <p14:creationId xmlns:p14="http://schemas.microsoft.com/office/powerpoint/2010/main" val="402752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6" grpId="0" animBg="1"/>
      <p:bldP spid="1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n coefficients of the linear model are found with the normal equations: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solution requires finding the inverse of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symmetric n x n matrix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matrix can be represented by its eigenvalue-eigenvector decomposition: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5B10ED-202E-4FCD-B89F-FC55B4FC0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11" y="2576834"/>
            <a:ext cx="3338334" cy="560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274609-BB39-4EAF-8A78-319142D10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136" y="4960941"/>
            <a:ext cx="2815668" cy="49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5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the inverse of the symmetric matrix with decomposition: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74609-BB39-4EAF-8A78-319142D10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01" y="2055938"/>
            <a:ext cx="2815668" cy="4968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D3C60B-86A6-4CA6-A52A-AF78CBC1B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551" y="2595887"/>
            <a:ext cx="4072602" cy="6471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B0D85D-2189-413B-92B0-2E30D4DE8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812" y="3770325"/>
            <a:ext cx="5728453" cy="30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5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compute the inverse of the symmetric matrix with decomposition: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But,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(A</a:t>
            </a:r>
            <a:r>
              <a:rPr lang="en-US" sz="28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A)</a:t>
            </a:r>
            <a:r>
              <a:rPr lang="en-US" sz="28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-1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rank deficient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!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many machine learning problems are rank deficient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the eigenvectors of a rank deficient matrix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not 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rank deficient matrix has some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zero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matrix with m nonzero eigenvalues is said to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rank 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3C60B-86A6-4CA6-A52A-AF78CBC1B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01" y="2041532"/>
            <a:ext cx="4072602" cy="64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1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l2 regularization we introduce a small bias term,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least-squares, or l2 minimization problem, is then: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solution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401F2-4AD0-4833-9709-CDBC4B41D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936" y="2691765"/>
            <a:ext cx="6089907" cy="634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D31E52-5906-458B-BAD1-63E74F978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419" y="3982036"/>
            <a:ext cx="5387597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6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the inverse                              the eigenvalue matrix is:</a:t>
            </a: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Even for an eigenvalue,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of 0, the biased inverse becomes 1/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 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the bias term,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creates a ‘ridge’ of nonzero values on the diagonal ensuring the inverse exists and is stable.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F23EB-C123-4C53-BE63-37D16B14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432" y="1503422"/>
            <a:ext cx="2653728" cy="5095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8C067D-8C7D-4F57-89A7-DFC0B2C7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532" y="2103278"/>
            <a:ext cx="6874964" cy="277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1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Consider the bias-variance trade off of the solution: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= 0, there is no bias, but variance can be high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large value of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, the inverse is stable and the variance is low, but the bias can be high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31E52-5906-458B-BAD1-63E74F978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864" y="2056081"/>
            <a:ext cx="5387597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1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L1 Regularization Methods</a:t>
            </a:r>
          </a:p>
        </p:txBody>
      </p:sp>
    </p:spTree>
    <p:extLst>
      <p:ext uri="{BB962C8B-B14F-4D97-AF65-F5344CB8AC3E}">
        <p14:creationId xmlns:p14="http://schemas.microsoft.com/office/powerpoint/2010/main" val="34238496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82352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Regularization can be performed with other norms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l1 (min-max) norm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another common choice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Conceptually, l1 norm limits the sum of the absolute values of the weights: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A78BD-C1D9-4CDB-9AB0-8257B437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30" y="3321416"/>
            <a:ext cx="7864416" cy="1292675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54E00D5-5055-4EA1-A969-55D91C31C172}"/>
              </a:ext>
            </a:extLst>
          </p:cNvPr>
          <p:cNvSpPr txBox="1">
            <a:spLocks/>
          </p:cNvSpPr>
          <p:nvPr/>
        </p:nvSpPr>
        <p:spPr>
          <a:xfrm>
            <a:off x="379514" y="4877796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l1 norm is also known as 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Manhattan distance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taxi cab distance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since it is the distance traveled on a grid between two points. 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9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82352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Given the l1 norm of the weights, the loss function becomes: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3CABE-58C2-483C-A6BB-2B5C7034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341" y="1695938"/>
            <a:ext cx="5070474" cy="57418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379514" y="256916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l1 constraint drives some weights to exactly 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This behavior leads to the term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lasso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13313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512375" y="576725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is a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on the weights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255133-D04F-4B7F-B178-CBBF02943FAC}"/>
              </a:ext>
            </a:extLst>
          </p:cNvPr>
          <p:cNvCxnSpPr/>
          <p:nvPr/>
        </p:nvCxnSpPr>
        <p:spPr bwMode="auto">
          <a:xfrm>
            <a:off x="5589953" y="1747353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CBA1E9-7306-4941-A63B-0BD69600285C}"/>
              </a:ext>
            </a:extLst>
          </p:cNvPr>
          <p:cNvCxnSpPr/>
          <p:nvPr/>
        </p:nvCxnSpPr>
        <p:spPr bwMode="auto">
          <a:xfrm flipH="1">
            <a:off x="3176953" y="3855552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4DA3F4-E638-49D3-93D5-A10FF3159B40}"/>
              </a:ext>
            </a:extLst>
          </p:cNvPr>
          <p:cNvSpPr txBox="1">
            <a:spLocks/>
          </p:cNvSpPr>
          <p:nvPr/>
        </p:nvSpPr>
        <p:spPr>
          <a:xfrm>
            <a:off x="5213416" y="1245702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638B0B-DED5-4B31-97B2-1ECFB2DE4D96}"/>
              </a:ext>
            </a:extLst>
          </p:cNvPr>
          <p:cNvSpPr txBox="1">
            <a:spLocks/>
          </p:cNvSpPr>
          <p:nvPr/>
        </p:nvSpPr>
        <p:spPr>
          <a:xfrm>
            <a:off x="7849796" y="3491816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25DC9-1F97-4A19-A234-CB176C5819A4}"/>
              </a:ext>
            </a:extLst>
          </p:cNvPr>
          <p:cNvCxnSpPr/>
          <p:nvPr/>
        </p:nvCxnSpPr>
        <p:spPr bwMode="auto">
          <a:xfrm flipV="1">
            <a:off x="5589953" y="2102953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9FFCF6-1C73-4B87-A6E7-9E73A4BF8C76}"/>
              </a:ext>
            </a:extLst>
          </p:cNvPr>
          <p:cNvCxnSpPr/>
          <p:nvPr/>
        </p:nvCxnSpPr>
        <p:spPr bwMode="auto">
          <a:xfrm flipV="1">
            <a:off x="5589954" y="3855551"/>
            <a:ext cx="1730305" cy="25405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5CEB2C-0B47-45E7-B6C3-D3BE68C07E6D}"/>
              </a:ext>
            </a:extLst>
          </p:cNvPr>
          <p:cNvCxnSpPr/>
          <p:nvPr/>
        </p:nvCxnSpPr>
        <p:spPr bwMode="auto">
          <a:xfrm flipH="1" flipV="1">
            <a:off x="6907478" y="3904482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9322F1-B28D-49AD-8D64-FDFD6D2C6E42}"/>
              </a:ext>
            </a:extLst>
          </p:cNvPr>
          <p:cNvSpPr txBox="1">
            <a:spLocks/>
          </p:cNvSpPr>
          <p:nvPr/>
        </p:nvSpPr>
        <p:spPr>
          <a:xfrm>
            <a:off x="2963268" y="1836624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0</a:t>
            </a:r>
            <a:endParaRPr lang="en-US" sz="2933" kern="0" baseline="30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01AC0B-C41D-41C4-8089-B3956500946A}"/>
              </a:ext>
            </a:extLst>
          </p:cNvPr>
          <p:cNvCxnSpPr/>
          <p:nvPr/>
        </p:nvCxnSpPr>
        <p:spPr bwMode="auto">
          <a:xfrm>
            <a:off x="4307702" y="2265908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D814B9D-2E51-4B9E-BAD1-FA5C83A0D3F2}"/>
              </a:ext>
            </a:extLst>
          </p:cNvPr>
          <p:cNvSpPr txBox="1">
            <a:spLocks/>
          </p:cNvSpPr>
          <p:nvPr/>
        </p:nvSpPr>
        <p:spPr>
          <a:xfrm>
            <a:off x="8072309" y="4499837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= 0</a:t>
            </a:r>
            <a:endParaRPr lang="en-US" sz="2933" kern="0" baseline="30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1DDA7A-B9CB-4688-A55E-861B3F15A0D2}"/>
              </a:ext>
            </a:extLst>
          </p:cNvPr>
          <p:cNvSpPr/>
          <p:nvPr/>
        </p:nvSpPr>
        <p:spPr bwMode="auto">
          <a:xfrm rot="18910552">
            <a:off x="4379902" y="2625311"/>
            <a:ext cx="2441911" cy="2483116"/>
          </a:xfrm>
          <a:prstGeom prst="rect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8002AF-BDAB-4B87-AB7A-ED2E551E31A5}"/>
              </a:ext>
            </a:extLst>
          </p:cNvPr>
          <p:cNvSpPr txBox="1">
            <a:spLocks/>
          </p:cNvSpPr>
          <p:nvPr/>
        </p:nvSpPr>
        <p:spPr>
          <a:xfrm>
            <a:off x="1623962" y="4821536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endParaRPr lang="en-US" sz="2933" kern="0" baseline="30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B4CF55-AF1F-46EC-AF47-8F865F1B9797}"/>
              </a:ext>
            </a:extLst>
          </p:cNvPr>
          <p:cNvCxnSpPr/>
          <p:nvPr/>
        </p:nvCxnSpPr>
        <p:spPr bwMode="auto">
          <a:xfrm flipV="1">
            <a:off x="3280642" y="4362881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401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uiExpand="1" build="p"/>
      <p:bldP spid="9" grpId="0"/>
      <p:bldP spid="10" grpId="0"/>
      <p:bldP spid="14" grpId="0"/>
      <p:bldP spid="16" grpId="0"/>
      <p:bldP spid="1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ML algorithms learn weights or parameters using optimizations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With millions of weights, we need highly efficient and reliable algorithms for gradient descent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Properties of gradient descent algorithms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Convergence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Adaptive stochastic gradient descent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25" y="331471"/>
            <a:ext cx="11593830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7546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Early Stopping as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8979780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34933"/>
            <a:ext cx="11525250" cy="3199405"/>
          </a:xfrm>
        </p:spPr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is an old and simple idea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Stop updating the model weights before the model becomes overfit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Early stopping is analogous to l2 regularization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can formulate the regularized loss function as: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9239D-BE8C-4CC9-A732-8EFFE196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623" y="4134338"/>
            <a:ext cx="6550269" cy="62055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0CF2D-3973-4F1B-8A66-94FE285E8451}"/>
              </a:ext>
            </a:extLst>
          </p:cNvPr>
          <p:cNvSpPr txBox="1">
            <a:spLocks/>
          </p:cNvSpPr>
          <p:nvPr/>
        </p:nvSpPr>
        <p:spPr>
          <a:xfrm>
            <a:off x="379514" y="5101349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</p:txBody>
      </p:sp>
    </p:spTree>
    <p:extLst>
      <p:ext uri="{BB962C8B-B14F-4D97-AF65-F5344CB8AC3E}">
        <p14:creationId xmlns:p14="http://schemas.microsoft.com/office/powerpoint/2010/main" val="21811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812316"/>
            <a:ext cx="11525250" cy="72192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has a simple geometric interpretation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Early stopping point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0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Dropout and Batch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712794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Overfit deep network models tend to suffer from a problem of co-adaptation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With limited training data weight tensors become adapted to the training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Such a model is unlikely to generalize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need a way to break the co-adaptation of the weight tensor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1039611"/>
            <a:ext cx="11525250" cy="5290388"/>
          </a:xfrm>
        </p:spPr>
        <p:txBody>
          <a:bodyPr/>
          <a:lstStyle/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 conceptually simple method unique to deep learning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At each step of the gradient decent some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fraction, p, of the weights are dropped-out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 each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result is a series of models trained for each dropout sample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final model is a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geometric mean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of the individual models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Weight values are clipped in a small range as a further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full details see the readable paper by Srivastava et. al., 2014 </a:t>
            </a:r>
            <a:r>
              <a:rPr lang="en-US" sz="2800" dirty="0">
                <a:hlinkClick r:id="rId2"/>
              </a:rPr>
              <a:t>http://www.cs.toronto.edu/~rsalakhu/papers/srivastava14a.pdf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25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7236" y="845301"/>
            <a:ext cx="11525250" cy="972069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Let’s look at a simple example of a network with one hidden layer: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D30B78-2222-4252-B595-4B7C11F57150}"/>
              </a:ext>
            </a:extLst>
          </p:cNvPr>
          <p:cNvSpPr/>
          <p:nvPr/>
        </p:nvSpPr>
        <p:spPr>
          <a:xfrm>
            <a:off x="4872020" y="2187960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AE59D2-7CFE-4B28-876E-6342E7BCCF53}"/>
              </a:ext>
            </a:extLst>
          </p:cNvPr>
          <p:cNvSpPr/>
          <p:nvPr/>
        </p:nvSpPr>
        <p:spPr>
          <a:xfrm>
            <a:off x="3887656" y="2691328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58BF8B-B90C-4F9E-937E-595B3922FBAE}"/>
              </a:ext>
            </a:extLst>
          </p:cNvPr>
          <p:cNvSpPr/>
          <p:nvPr/>
        </p:nvSpPr>
        <p:spPr>
          <a:xfrm>
            <a:off x="4513764" y="269246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2D7A64-E1E7-4384-B939-68278FC2F616}"/>
              </a:ext>
            </a:extLst>
          </p:cNvPr>
          <p:cNvSpPr/>
          <p:nvPr/>
        </p:nvSpPr>
        <p:spPr>
          <a:xfrm>
            <a:off x="4404539" y="33214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B204C8-F2CE-4D5C-8440-534D447C3067}"/>
              </a:ext>
            </a:extLst>
          </p:cNvPr>
          <p:cNvSpPr/>
          <p:nvPr/>
        </p:nvSpPr>
        <p:spPr>
          <a:xfrm>
            <a:off x="5253745" y="33214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52C480-2A70-40D3-9F37-D265BBA2F997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355137" y="2395129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325B18-FB35-4F30-B1B5-A32C8FC6AF29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V="1">
            <a:off x="4593971" y="2541620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1B4F7B-765A-44AC-AF03-BA35649EA5EB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4161500" y="3177103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D7B723-1F30-47AB-84E6-C3472D80CC3E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4787608" y="3178240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F7DFF2-F233-4C9C-AA6B-8ECF48EBD09B}"/>
              </a:ext>
            </a:extLst>
          </p:cNvPr>
          <p:cNvCxnSpPr>
            <a:cxnSpLocks/>
            <a:stCxn id="8" idx="1"/>
            <a:endCxn id="5" idx="5"/>
          </p:cNvCxnSpPr>
          <p:nvPr/>
        </p:nvCxnSpPr>
        <p:spPr>
          <a:xfrm flipH="1" flipV="1">
            <a:off x="4355137" y="3105963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A41DD7-0DF0-49EF-9E49-B42F5931CD8D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4593971" y="3107100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AF6E3FD-A3CD-44AC-AB55-F5D88E893FBD}"/>
              </a:ext>
            </a:extLst>
          </p:cNvPr>
          <p:cNvSpPr/>
          <p:nvPr/>
        </p:nvSpPr>
        <p:spPr>
          <a:xfrm>
            <a:off x="5167960" y="267435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AD44A9-0F98-4DB3-A791-B750243F3E35}"/>
              </a:ext>
            </a:extLst>
          </p:cNvPr>
          <p:cNvSpPr/>
          <p:nvPr/>
        </p:nvSpPr>
        <p:spPr>
          <a:xfrm>
            <a:off x="5822156" y="270645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CB43AE-9AA9-46D2-AB7B-1D44D813DE81}"/>
              </a:ext>
            </a:extLst>
          </p:cNvPr>
          <p:cNvCxnSpPr>
            <a:cxnSpLocks/>
            <a:stCxn id="15" idx="0"/>
            <a:endCxn id="4" idx="5"/>
          </p:cNvCxnSpPr>
          <p:nvPr/>
        </p:nvCxnSpPr>
        <p:spPr>
          <a:xfrm flipH="1" flipV="1">
            <a:off x="5265132" y="2541620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D5AE45-8BBD-40DD-866D-32A8361AA14C}"/>
              </a:ext>
            </a:extLst>
          </p:cNvPr>
          <p:cNvCxnSpPr>
            <a:cxnSpLocks/>
            <a:stCxn id="16" idx="1"/>
            <a:endCxn id="4" idx="6"/>
          </p:cNvCxnSpPr>
          <p:nvPr/>
        </p:nvCxnSpPr>
        <p:spPr>
          <a:xfrm flipH="1" flipV="1">
            <a:off x="5332579" y="2395129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CE8428-5105-43E1-8189-97B844DA7BA4}"/>
              </a:ext>
            </a:extLst>
          </p:cNvPr>
          <p:cNvCxnSpPr>
            <a:cxnSpLocks/>
            <a:stCxn id="7" idx="7"/>
            <a:endCxn id="15" idx="3"/>
          </p:cNvCxnSpPr>
          <p:nvPr/>
        </p:nvCxnSpPr>
        <p:spPr>
          <a:xfrm flipV="1">
            <a:off x="4872020" y="3088987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74930E-951A-442C-B036-9DE21A4BF7CA}"/>
              </a:ext>
            </a:extLst>
          </p:cNvPr>
          <p:cNvCxnSpPr>
            <a:cxnSpLocks/>
            <a:stCxn id="8" idx="7"/>
            <a:endCxn id="16" idx="4"/>
          </p:cNvCxnSpPr>
          <p:nvPr/>
        </p:nvCxnSpPr>
        <p:spPr>
          <a:xfrm flipV="1">
            <a:off x="5721226" y="3192229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08D0C1-4B19-4357-8740-3244F7F7BCD6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H="1" flipV="1">
            <a:off x="5441804" y="3160127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6D3362-8879-4110-86AB-5C3F44FEBF3F}"/>
              </a:ext>
            </a:extLst>
          </p:cNvPr>
          <p:cNvCxnSpPr>
            <a:cxnSpLocks/>
            <a:stCxn id="7" idx="7"/>
            <a:endCxn id="16" idx="3"/>
          </p:cNvCxnSpPr>
          <p:nvPr/>
        </p:nvCxnSpPr>
        <p:spPr>
          <a:xfrm flipV="1">
            <a:off x="4872020" y="3121089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96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7236" y="822441"/>
            <a:ext cx="11525250" cy="663459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 p = 0.5 here are six 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of the possible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samples: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697D5C-3B56-4330-916B-207CCAD2BFFE}"/>
              </a:ext>
            </a:extLst>
          </p:cNvPr>
          <p:cNvSpPr/>
          <p:nvPr/>
        </p:nvSpPr>
        <p:spPr>
          <a:xfrm>
            <a:off x="2644088" y="1746885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2981B3-3CCE-4BDF-84D0-F2BE40C777A3}"/>
              </a:ext>
            </a:extLst>
          </p:cNvPr>
          <p:cNvSpPr/>
          <p:nvPr/>
        </p:nvSpPr>
        <p:spPr>
          <a:xfrm>
            <a:off x="2176607" y="288036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635669-0F51-48FB-91B1-CA5DED1DFD88}"/>
              </a:ext>
            </a:extLst>
          </p:cNvPr>
          <p:cNvSpPr/>
          <p:nvPr/>
        </p:nvSpPr>
        <p:spPr>
          <a:xfrm>
            <a:off x="3025813" y="288036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48F8D9-499A-43E4-9F53-79AA5E5F173C}"/>
              </a:ext>
            </a:extLst>
          </p:cNvPr>
          <p:cNvSpPr/>
          <p:nvPr/>
        </p:nvSpPr>
        <p:spPr>
          <a:xfrm>
            <a:off x="2940028" y="2233277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5AA8A1-2A38-4204-8DB1-F5DA8B6C6029}"/>
              </a:ext>
            </a:extLst>
          </p:cNvPr>
          <p:cNvSpPr/>
          <p:nvPr/>
        </p:nvSpPr>
        <p:spPr>
          <a:xfrm>
            <a:off x="3594224" y="226537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A1C878-02D3-408F-A8A3-87C833D52989}"/>
              </a:ext>
            </a:extLst>
          </p:cNvPr>
          <p:cNvCxnSpPr>
            <a:cxnSpLocks/>
            <a:stCxn id="26" idx="0"/>
            <a:endCxn id="23" idx="5"/>
          </p:cNvCxnSpPr>
          <p:nvPr/>
        </p:nvCxnSpPr>
        <p:spPr>
          <a:xfrm flipH="1" flipV="1">
            <a:off x="3037200" y="2100545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03D1AE-C973-45D5-A11C-1E213EDCCFEC}"/>
              </a:ext>
            </a:extLst>
          </p:cNvPr>
          <p:cNvCxnSpPr>
            <a:cxnSpLocks/>
            <a:stCxn id="27" idx="1"/>
            <a:endCxn id="23" idx="6"/>
          </p:cNvCxnSpPr>
          <p:nvPr/>
        </p:nvCxnSpPr>
        <p:spPr>
          <a:xfrm flipH="1" flipV="1">
            <a:off x="3104647" y="1954054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2C6B30-6C78-4929-B89C-0D71263F262E}"/>
              </a:ext>
            </a:extLst>
          </p:cNvPr>
          <p:cNvCxnSpPr>
            <a:cxnSpLocks/>
            <a:stCxn id="24" idx="7"/>
            <a:endCxn id="26" idx="3"/>
          </p:cNvCxnSpPr>
          <p:nvPr/>
        </p:nvCxnSpPr>
        <p:spPr>
          <a:xfrm flipV="1">
            <a:off x="2644088" y="2647912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E82BF7-908B-4D07-A1BB-CC2794E4C5E4}"/>
              </a:ext>
            </a:extLst>
          </p:cNvPr>
          <p:cNvCxnSpPr>
            <a:cxnSpLocks/>
            <a:stCxn id="25" idx="7"/>
            <a:endCxn id="27" idx="4"/>
          </p:cNvCxnSpPr>
          <p:nvPr/>
        </p:nvCxnSpPr>
        <p:spPr>
          <a:xfrm flipV="1">
            <a:off x="3493294" y="2751154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44F57F-EC3E-4CAF-BACF-E7B8953A4774}"/>
              </a:ext>
            </a:extLst>
          </p:cNvPr>
          <p:cNvCxnSpPr>
            <a:cxnSpLocks/>
            <a:stCxn id="25" idx="0"/>
            <a:endCxn id="26" idx="4"/>
          </p:cNvCxnSpPr>
          <p:nvPr/>
        </p:nvCxnSpPr>
        <p:spPr>
          <a:xfrm flipH="1" flipV="1">
            <a:off x="3213872" y="2719052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DED465-AF7A-4660-B7DD-4BCD4A4FB3B3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 flipV="1">
            <a:off x="2644088" y="2680014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D6ABF08-194F-40A4-BAEF-11875850B037}"/>
              </a:ext>
            </a:extLst>
          </p:cNvPr>
          <p:cNvSpPr/>
          <p:nvPr/>
        </p:nvSpPr>
        <p:spPr>
          <a:xfrm>
            <a:off x="5304410" y="1778987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C82FE78-E6AC-4082-8B4F-70C7ECB27ADE}"/>
              </a:ext>
            </a:extLst>
          </p:cNvPr>
          <p:cNvSpPr/>
          <p:nvPr/>
        </p:nvSpPr>
        <p:spPr>
          <a:xfrm>
            <a:off x="4946154" y="228349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9ECB5C-BEDA-4441-8D09-2EDFA953EE65}"/>
              </a:ext>
            </a:extLst>
          </p:cNvPr>
          <p:cNvSpPr/>
          <p:nvPr/>
        </p:nvSpPr>
        <p:spPr>
          <a:xfrm>
            <a:off x="4836929" y="291246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4FC4F3-8C46-4B37-911B-2186D07624A0}"/>
              </a:ext>
            </a:extLst>
          </p:cNvPr>
          <p:cNvSpPr/>
          <p:nvPr/>
        </p:nvSpPr>
        <p:spPr>
          <a:xfrm>
            <a:off x="5686135" y="291246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5276EE-A49B-44B8-A9FF-A7F50E7745B3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V="1">
            <a:off x="5026361" y="2132647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921FAE-1324-4171-A96A-E1163D16B4E1}"/>
              </a:ext>
            </a:extLst>
          </p:cNvPr>
          <p:cNvCxnSpPr>
            <a:cxnSpLocks/>
            <a:stCxn id="37" idx="0"/>
            <a:endCxn id="35" idx="4"/>
          </p:cNvCxnSpPr>
          <p:nvPr/>
        </p:nvCxnSpPr>
        <p:spPr>
          <a:xfrm flipH="1" flipV="1">
            <a:off x="5219998" y="2769267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B904B3D-373D-41D9-B30B-00E5154F7581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5026361" y="2698127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9E15E28-EE19-4C7A-87CE-1ACE242F88C0}"/>
              </a:ext>
            </a:extLst>
          </p:cNvPr>
          <p:cNvSpPr/>
          <p:nvPr/>
        </p:nvSpPr>
        <p:spPr>
          <a:xfrm>
            <a:off x="6254546" y="229748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057BA6-0BAE-4E2F-8DD4-5652E3186DC4}"/>
              </a:ext>
            </a:extLst>
          </p:cNvPr>
          <p:cNvCxnSpPr>
            <a:cxnSpLocks/>
            <a:stCxn id="41" idx="1"/>
            <a:endCxn id="34" idx="6"/>
          </p:cNvCxnSpPr>
          <p:nvPr/>
        </p:nvCxnSpPr>
        <p:spPr>
          <a:xfrm flipH="1" flipV="1">
            <a:off x="5764969" y="1986156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C20E95-F2B1-4331-A578-B03A732926C6}"/>
              </a:ext>
            </a:extLst>
          </p:cNvPr>
          <p:cNvCxnSpPr>
            <a:cxnSpLocks/>
            <a:stCxn id="37" idx="7"/>
            <a:endCxn id="41" idx="4"/>
          </p:cNvCxnSpPr>
          <p:nvPr/>
        </p:nvCxnSpPr>
        <p:spPr>
          <a:xfrm flipV="1">
            <a:off x="6153616" y="2783256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00A7A57-8101-4800-ACB6-9B18026D7ACB}"/>
              </a:ext>
            </a:extLst>
          </p:cNvPr>
          <p:cNvCxnSpPr>
            <a:cxnSpLocks/>
            <a:stCxn id="36" idx="7"/>
            <a:endCxn id="41" idx="3"/>
          </p:cNvCxnSpPr>
          <p:nvPr/>
        </p:nvCxnSpPr>
        <p:spPr>
          <a:xfrm flipV="1">
            <a:off x="5304410" y="2712116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CDCE49D-C7BB-4131-BA9F-587F62D1B5E7}"/>
              </a:ext>
            </a:extLst>
          </p:cNvPr>
          <p:cNvSpPr/>
          <p:nvPr/>
        </p:nvSpPr>
        <p:spPr>
          <a:xfrm>
            <a:off x="7964732" y="1811089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5FCD115-4E5E-4CDA-ACE4-4AE731A4B1F8}"/>
              </a:ext>
            </a:extLst>
          </p:cNvPr>
          <p:cNvSpPr/>
          <p:nvPr/>
        </p:nvSpPr>
        <p:spPr>
          <a:xfrm>
            <a:off x="7606476" y="231559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2F6587C-3B86-48E7-A0C8-BBB5EFB9C497}"/>
              </a:ext>
            </a:extLst>
          </p:cNvPr>
          <p:cNvSpPr/>
          <p:nvPr/>
        </p:nvSpPr>
        <p:spPr>
          <a:xfrm>
            <a:off x="7497251" y="294456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2A98208-B63F-4265-82AD-4E7270C56709}"/>
              </a:ext>
            </a:extLst>
          </p:cNvPr>
          <p:cNvSpPr/>
          <p:nvPr/>
        </p:nvSpPr>
        <p:spPr>
          <a:xfrm>
            <a:off x="8346457" y="294456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69939A-B113-4EF5-938E-A3FAB3A773A3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V="1">
            <a:off x="7686683" y="2164749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E45452F-7F22-4BEF-9BEE-FCC8E62F6C9B}"/>
              </a:ext>
            </a:extLst>
          </p:cNvPr>
          <p:cNvCxnSpPr>
            <a:cxnSpLocks/>
            <a:stCxn id="48" idx="0"/>
            <a:endCxn id="46" idx="4"/>
          </p:cNvCxnSpPr>
          <p:nvPr/>
        </p:nvCxnSpPr>
        <p:spPr>
          <a:xfrm flipH="1" flipV="1">
            <a:off x="7880320" y="2801369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FCBEB6-DC52-4DFC-BF17-DE066A1EAD55}"/>
              </a:ext>
            </a:extLst>
          </p:cNvPr>
          <p:cNvCxnSpPr>
            <a:cxnSpLocks/>
            <a:endCxn id="46" idx="3"/>
          </p:cNvCxnSpPr>
          <p:nvPr/>
        </p:nvCxnSpPr>
        <p:spPr>
          <a:xfrm flipH="1" flipV="1">
            <a:off x="7686683" y="2730229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5DB1716-988D-4A04-B181-02127D3C431D}"/>
              </a:ext>
            </a:extLst>
          </p:cNvPr>
          <p:cNvSpPr/>
          <p:nvPr/>
        </p:nvSpPr>
        <p:spPr>
          <a:xfrm>
            <a:off x="8260672" y="229748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323C0D-21E2-4AC4-9077-B3A93718965F}"/>
              </a:ext>
            </a:extLst>
          </p:cNvPr>
          <p:cNvCxnSpPr>
            <a:cxnSpLocks/>
            <a:stCxn id="52" idx="0"/>
            <a:endCxn id="45" idx="5"/>
          </p:cNvCxnSpPr>
          <p:nvPr/>
        </p:nvCxnSpPr>
        <p:spPr>
          <a:xfrm flipH="1" flipV="1">
            <a:off x="8357844" y="2164749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C376FF-6C96-4EA5-B4B5-1449F908D2F5}"/>
              </a:ext>
            </a:extLst>
          </p:cNvPr>
          <p:cNvCxnSpPr>
            <a:cxnSpLocks/>
            <a:stCxn id="47" idx="7"/>
            <a:endCxn id="52" idx="3"/>
          </p:cNvCxnSpPr>
          <p:nvPr/>
        </p:nvCxnSpPr>
        <p:spPr>
          <a:xfrm flipV="1">
            <a:off x="7964732" y="2712116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A495079-723A-4389-BCC3-D41E31C56127}"/>
              </a:ext>
            </a:extLst>
          </p:cNvPr>
          <p:cNvCxnSpPr>
            <a:cxnSpLocks/>
            <a:stCxn id="48" idx="0"/>
            <a:endCxn id="52" idx="4"/>
          </p:cNvCxnSpPr>
          <p:nvPr/>
        </p:nvCxnSpPr>
        <p:spPr>
          <a:xfrm flipH="1" flipV="1">
            <a:off x="8534516" y="2783256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4012B3D-C7B0-45C5-BE25-AAAE290627F9}"/>
              </a:ext>
            </a:extLst>
          </p:cNvPr>
          <p:cNvSpPr/>
          <p:nvPr/>
        </p:nvSpPr>
        <p:spPr>
          <a:xfrm>
            <a:off x="2778807" y="3684465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A554F68-0D9B-4AE6-B155-66DEB3BB0E53}"/>
              </a:ext>
            </a:extLst>
          </p:cNvPr>
          <p:cNvSpPr/>
          <p:nvPr/>
        </p:nvSpPr>
        <p:spPr>
          <a:xfrm>
            <a:off x="1794443" y="4187833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DE09A09-B739-4F94-8919-890DF83151F5}"/>
              </a:ext>
            </a:extLst>
          </p:cNvPr>
          <p:cNvSpPr/>
          <p:nvPr/>
        </p:nvSpPr>
        <p:spPr>
          <a:xfrm>
            <a:off x="2311326" y="481794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764506-123B-4C98-A067-75F2A498123D}"/>
              </a:ext>
            </a:extLst>
          </p:cNvPr>
          <p:cNvSpPr/>
          <p:nvPr/>
        </p:nvSpPr>
        <p:spPr>
          <a:xfrm>
            <a:off x="3160532" y="481794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E912D7-4A56-4618-BC8F-F3D1A8F65396}"/>
              </a:ext>
            </a:extLst>
          </p:cNvPr>
          <p:cNvCxnSpPr>
            <a:cxnSpLocks/>
            <a:stCxn id="57" idx="7"/>
            <a:endCxn id="56" idx="2"/>
          </p:cNvCxnSpPr>
          <p:nvPr/>
        </p:nvCxnSpPr>
        <p:spPr>
          <a:xfrm flipV="1">
            <a:off x="2261924" y="3891634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2396BE8-AD4D-42B1-BAF3-1C9EDC99B8D5}"/>
              </a:ext>
            </a:extLst>
          </p:cNvPr>
          <p:cNvCxnSpPr>
            <a:cxnSpLocks/>
            <a:stCxn id="58" idx="0"/>
            <a:endCxn id="57" idx="4"/>
          </p:cNvCxnSpPr>
          <p:nvPr/>
        </p:nvCxnSpPr>
        <p:spPr>
          <a:xfrm flipH="1" flipV="1">
            <a:off x="2068287" y="4673608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1D1A8D-3CFA-4970-AF22-9FF19C2788D1}"/>
              </a:ext>
            </a:extLst>
          </p:cNvPr>
          <p:cNvCxnSpPr>
            <a:cxnSpLocks/>
            <a:stCxn id="59" idx="1"/>
            <a:endCxn id="57" idx="5"/>
          </p:cNvCxnSpPr>
          <p:nvPr/>
        </p:nvCxnSpPr>
        <p:spPr>
          <a:xfrm flipH="1" flipV="1">
            <a:off x="2261924" y="4602468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862F142E-3A54-44F9-A5FB-08D09B60FD61}"/>
              </a:ext>
            </a:extLst>
          </p:cNvPr>
          <p:cNvSpPr/>
          <p:nvPr/>
        </p:nvSpPr>
        <p:spPr>
          <a:xfrm>
            <a:off x="3728943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61B2915-B978-4461-A272-6557630E882F}"/>
              </a:ext>
            </a:extLst>
          </p:cNvPr>
          <p:cNvCxnSpPr>
            <a:cxnSpLocks/>
            <a:stCxn id="63" idx="1"/>
            <a:endCxn id="56" idx="6"/>
          </p:cNvCxnSpPr>
          <p:nvPr/>
        </p:nvCxnSpPr>
        <p:spPr>
          <a:xfrm flipH="1" flipV="1">
            <a:off x="3239366" y="3891634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4C7CAB-5A25-4ABC-8AF1-0F8FA364FB31}"/>
              </a:ext>
            </a:extLst>
          </p:cNvPr>
          <p:cNvCxnSpPr>
            <a:cxnSpLocks/>
            <a:stCxn id="59" idx="7"/>
            <a:endCxn id="63" idx="4"/>
          </p:cNvCxnSpPr>
          <p:nvPr/>
        </p:nvCxnSpPr>
        <p:spPr>
          <a:xfrm flipV="1">
            <a:off x="3628013" y="4688734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733A225-063A-436A-976B-5FCDD2C462B2}"/>
              </a:ext>
            </a:extLst>
          </p:cNvPr>
          <p:cNvCxnSpPr>
            <a:cxnSpLocks/>
            <a:stCxn id="58" idx="7"/>
            <a:endCxn id="63" idx="3"/>
          </p:cNvCxnSpPr>
          <p:nvPr/>
        </p:nvCxnSpPr>
        <p:spPr>
          <a:xfrm flipV="1">
            <a:off x="2778807" y="4617594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2F43BAE6-F51D-4842-827E-935F45363297}"/>
              </a:ext>
            </a:extLst>
          </p:cNvPr>
          <p:cNvSpPr/>
          <p:nvPr/>
        </p:nvSpPr>
        <p:spPr>
          <a:xfrm>
            <a:off x="5384617" y="3716567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A5D4327-C879-4C15-A7B4-712C0C419B38}"/>
              </a:ext>
            </a:extLst>
          </p:cNvPr>
          <p:cNvSpPr/>
          <p:nvPr/>
        </p:nvSpPr>
        <p:spPr>
          <a:xfrm>
            <a:off x="4400253" y="42199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6561E4-1443-40ED-8285-F93776DAE6C8}"/>
              </a:ext>
            </a:extLst>
          </p:cNvPr>
          <p:cNvSpPr/>
          <p:nvPr/>
        </p:nvSpPr>
        <p:spPr>
          <a:xfrm>
            <a:off x="4917136" y="485004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A5472B1-03E9-4EDD-B862-D6693D26C70F}"/>
              </a:ext>
            </a:extLst>
          </p:cNvPr>
          <p:cNvSpPr/>
          <p:nvPr/>
        </p:nvSpPr>
        <p:spPr>
          <a:xfrm>
            <a:off x="5766342" y="485004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A44BFF7-8410-4A0E-8895-2E60BA19E166}"/>
              </a:ext>
            </a:extLst>
          </p:cNvPr>
          <p:cNvCxnSpPr>
            <a:cxnSpLocks/>
            <a:stCxn id="68" idx="7"/>
            <a:endCxn id="67" idx="2"/>
          </p:cNvCxnSpPr>
          <p:nvPr/>
        </p:nvCxnSpPr>
        <p:spPr>
          <a:xfrm flipV="1">
            <a:off x="4867734" y="3923736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42B1457-29E0-424E-9AAE-5E57B6FD3A95}"/>
              </a:ext>
            </a:extLst>
          </p:cNvPr>
          <p:cNvCxnSpPr>
            <a:cxnSpLocks/>
            <a:stCxn id="69" idx="0"/>
            <a:endCxn id="68" idx="4"/>
          </p:cNvCxnSpPr>
          <p:nvPr/>
        </p:nvCxnSpPr>
        <p:spPr>
          <a:xfrm flipH="1" flipV="1">
            <a:off x="4674097" y="4705710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2966B2F-9DD9-4A48-B95B-B0AE1C92F1B5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4867734" y="4634570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220F4BB3-9C8F-4C11-B70F-78D585AE8BD4}"/>
              </a:ext>
            </a:extLst>
          </p:cNvPr>
          <p:cNvSpPr/>
          <p:nvPr/>
        </p:nvSpPr>
        <p:spPr>
          <a:xfrm>
            <a:off x="5680557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DC4A6E3-54C8-451E-86CD-4415D08193D0}"/>
              </a:ext>
            </a:extLst>
          </p:cNvPr>
          <p:cNvCxnSpPr>
            <a:cxnSpLocks/>
            <a:stCxn id="74" idx="0"/>
            <a:endCxn id="67" idx="5"/>
          </p:cNvCxnSpPr>
          <p:nvPr/>
        </p:nvCxnSpPr>
        <p:spPr>
          <a:xfrm flipH="1" flipV="1">
            <a:off x="5777729" y="4070227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385F8F7-F5C8-4944-8A72-6ACB29EFE224}"/>
              </a:ext>
            </a:extLst>
          </p:cNvPr>
          <p:cNvCxnSpPr>
            <a:cxnSpLocks/>
            <a:stCxn id="69" idx="7"/>
            <a:endCxn id="74" idx="3"/>
          </p:cNvCxnSpPr>
          <p:nvPr/>
        </p:nvCxnSpPr>
        <p:spPr>
          <a:xfrm flipV="1">
            <a:off x="5384617" y="4617594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125B2DB-EECF-430B-91B7-74A864ABE17A}"/>
              </a:ext>
            </a:extLst>
          </p:cNvPr>
          <p:cNvCxnSpPr>
            <a:cxnSpLocks/>
            <a:stCxn id="70" idx="0"/>
            <a:endCxn id="74" idx="4"/>
          </p:cNvCxnSpPr>
          <p:nvPr/>
        </p:nvCxnSpPr>
        <p:spPr>
          <a:xfrm flipH="1" flipV="1">
            <a:off x="5954401" y="4688734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45FD0260-65C9-464A-BC15-319AB003AB4F}"/>
              </a:ext>
            </a:extLst>
          </p:cNvPr>
          <p:cNvSpPr/>
          <p:nvPr/>
        </p:nvSpPr>
        <p:spPr>
          <a:xfrm>
            <a:off x="8113262" y="3699591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5527E0C-925F-47F2-BD4B-F3446ABFC7E2}"/>
              </a:ext>
            </a:extLst>
          </p:cNvPr>
          <p:cNvSpPr/>
          <p:nvPr/>
        </p:nvSpPr>
        <p:spPr>
          <a:xfrm>
            <a:off x="7128898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E9A494C-526B-4109-BE75-5EC69D334E75}"/>
              </a:ext>
            </a:extLst>
          </p:cNvPr>
          <p:cNvSpPr/>
          <p:nvPr/>
        </p:nvSpPr>
        <p:spPr>
          <a:xfrm>
            <a:off x="7755006" y="420409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E2C5AAC-4D6B-4F47-BC53-4F33DB383576}"/>
              </a:ext>
            </a:extLst>
          </p:cNvPr>
          <p:cNvSpPr/>
          <p:nvPr/>
        </p:nvSpPr>
        <p:spPr>
          <a:xfrm>
            <a:off x="7645781" y="483306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E0FEE23-1155-42F6-9943-AA8CAD095D48}"/>
              </a:ext>
            </a:extLst>
          </p:cNvPr>
          <p:cNvSpPr/>
          <p:nvPr/>
        </p:nvSpPr>
        <p:spPr>
          <a:xfrm>
            <a:off x="8494987" y="483306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BA3C3B1-29CC-423F-8A27-BF87E7472493}"/>
              </a:ext>
            </a:extLst>
          </p:cNvPr>
          <p:cNvCxnSpPr>
            <a:cxnSpLocks/>
            <a:stCxn id="79" idx="7"/>
            <a:endCxn id="78" idx="2"/>
          </p:cNvCxnSpPr>
          <p:nvPr/>
        </p:nvCxnSpPr>
        <p:spPr>
          <a:xfrm flipV="1">
            <a:off x="7596379" y="3906760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DD15905-DF69-4D74-BFCF-CC1005B44D20}"/>
              </a:ext>
            </a:extLst>
          </p:cNvPr>
          <p:cNvCxnSpPr>
            <a:cxnSpLocks/>
            <a:stCxn id="80" idx="1"/>
            <a:endCxn id="78" idx="3"/>
          </p:cNvCxnSpPr>
          <p:nvPr/>
        </p:nvCxnSpPr>
        <p:spPr>
          <a:xfrm flipV="1">
            <a:off x="7835213" y="4053251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019E952-8048-40D0-B4BE-89176066FA2B}"/>
              </a:ext>
            </a:extLst>
          </p:cNvPr>
          <p:cNvCxnSpPr>
            <a:cxnSpLocks/>
            <a:stCxn id="81" idx="0"/>
            <a:endCxn id="79" idx="4"/>
          </p:cNvCxnSpPr>
          <p:nvPr/>
        </p:nvCxnSpPr>
        <p:spPr>
          <a:xfrm flipH="1" flipV="1">
            <a:off x="7402742" y="4688734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B801113-CBE3-4089-9271-8D6528099ED8}"/>
              </a:ext>
            </a:extLst>
          </p:cNvPr>
          <p:cNvCxnSpPr>
            <a:cxnSpLocks/>
            <a:stCxn id="82" idx="0"/>
            <a:endCxn id="80" idx="4"/>
          </p:cNvCxnSpPr>
          <p:nvPr/>
        </p:nvCxnSpPr>
        <p:spPr>
          <a:xfrm flipH="1" flipV="1">
            <a:off x="8028850" y="4689871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CD149C8-684E-4B58-9234-A42398997F79}"/>
              </a:ext>
            </a:extLst>
          </p:cNvPr>
          <p:cNvCxnSpPr>
            <a:cxnSpLocks/>
            <a:stCxn id="82" idx="1"/>
            <a:endCxn id="79" idx="5"/>
          </p:cNvCxnSpPr>
          <p:nvPr/>
        </p:nvCxnSpPr>
        <p:spPr>
          <a:xfrm flipH="1" flipV="1">
            <a:off x="7596379" y="4617594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D6FD110-F0C0-439C-810A-D4B43BC045B0}"/>
              </a:ext>
            </a:extLst>
          </p:cNvPr>
          <p:cNvCxnSpPr>
            <a:cxnSpLocks/>
            <a:endCxn id="80" idx="3"/>
          </p:cNvCxnSpPr>
          <p:nvPr/>
        </p:nvCxnSpPr>
        <p:spPr>
          <a:xfrm flipH="1" flipV="1">
            <a:off x="7835213" y="4618731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34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34" grpId="0" animBg="1"/>
      <p:bldP spid="35" grpId="0" animBg="1"/>
      <p:bldP spid="36" grpId="0" animBg="1"/>
      <p:bldP spid="37" grpId="0" animBg="1"/>
      <p:bldP spid="41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7" grpId="0" animBg="1"/>
      <p:bldP spid="68" grpId="0" animBg="1"/>
      <p:bldP spid="69" grpId="0" animBg="1"/>
      <p:bldP spid="70" grpId="0" animBg="1"/>
      <p:bldP spid="74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1039611"/>
            <a:ext cx="11525250" cy="5290388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derivatives for backpropagation be computed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dropout regularization?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probability of a weight being in a given model is: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forward propagation equations then become: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30479-1D78-4908-A9EB-4121E401A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226" y="2615365"/>
            <a:ext cx="2875830" cy="59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8FF867-4439-4EA2-ADF6-E37F5BE72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166" y="3834825"/>
            <a:ext cx="2906771" cy="744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BBD9EC-B945-4F40-B5C6-D2F43FD70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307" y="4792620"/>
            <a:ext cx="5162753" cy="715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A11CE-EA04-401F-AC8F-3B440C9B2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7543" y="5721323"/>
            <a:ext cx="3139513" cy="71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9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932035"/>
            <a:ext cx="11525250" cy="5290388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derivatives for backpropagation be computed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dropout regularization?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partial derivatives of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the dropout layer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linear, and the derivatives with respect to the weights are: 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, in which case the partial derivative = 1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, in which case the partial derivative = 0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8A11CE-EA04-401F-AC8F-3B440C9B2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648" y="2655001"/>
            <a:ext cx="3139513" cy="715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DFBE0E-8D9D-4883-A612-4C607FBF5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535" y="4732201"/>
            <a:ext cx="1019608" cy="487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4285A5-ABC8-4220-8F76-E504227A7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535" y="5269044"/>
            <a:ext cx="1019608" cy="44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7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66750" y="1301328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learning models have very large numbers of parameters which must be learned.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Even with large training datasets there may only be a few samples per parameters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Large number of parameters leads to high chance of </a:t>
            </a:r>
            <a:r>
              <a:rPr lang="en-GB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over-fitting</a:t>
            </a: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deep  models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Over-fit models do not generalize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Over-fit models have poor response to input noise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prevent over-fitting we apply </a:t>
            </a:r>
            <a:r>
              <a:rPr lang="en-GB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regularization methods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26" y="1"/>
            <a:ext cx="11150219" cy="1388226"/>
          </a:xfrm>
        </p:spPr>
        <p:txBody>
          <a:bodyPr>
            <a:normAutofit/>
          </a:bodyPr>
          <a:lstStyle/>
          <a:p>
            <a:br>
              <a:rPr lang="en-US" dirty="0">
                <a:latin typeface="Segoe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53232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565E-0BBD-47F6-AFDE-8A882631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E686C-9E4A-4E92-A621-E08A30C303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82461"/>
            <a:ext cx="11525250" cy="537833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deep neural networks there is a high chance that units in a hidden layer have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large range of output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Causes shifts in the covariance of the output values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Leads to difficulty computing the gradient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Slows convergence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solution is to normalize the output of the hidden layers in the network as a batch 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simple idea can be really effective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details see Sergey and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Szegedy</a:t>
            </a:r>
            <a:r>
              <a:rPr lang="en-US" sz="2800" u="sng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2015:   </a:t>
            </a:r>
            <a:r>
              <a:rPr lang="en-US" sz="2800" dirty="0">
                <a:hlinkClick r:id="rId2"/>
              </a:rPr>
              <a:t> https://arxiv.org/pdf/1502.03167.pdf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80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Appendix: Review of Eigenvectors and Eigenvalues</a:t>
            </a:r>
          </a:p>
        </p:txBody>
      </p:sp>
    </p:spTree>
    <p:extLst>
      <p:ext uri="{BB962C8B-B14F-4D97-AF65-F5344CB8AC3E}">
        <p14:creationId xmlns:p14="http://schemas.microsoft.com/office/powerpoint/2010/main" val="262062978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 with a square n x n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vector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 x: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Then,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the property: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4" y="2613017"/>
            <a:ext cx="4475709" cy="226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B4C32-37D6-4341-BA80-631043D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82" y="2617521"/>
            <a:ext cx="1653578" cy="238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11" y="5848341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2602221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1" y="3185218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63" y="561162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96" y="605634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2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n roots of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11" y="326742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26" y="4514842"/>
            <a:ext cx="2597382" cy="35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3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71" y="3631177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4" y="419289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left eigenvector is to the left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15" y="3135083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38" y="3759245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04" y="4576426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6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6" y="261555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05" y="5846514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1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eigenvalue-eigenvector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factorization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inverse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found: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A to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Nth power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be computed: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You can find more on eigenvalue-eigenvector decomposition: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https://en.wikipedia.org/wiki/Eigendecomposition_of_a_matrix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0" y="2581264"/>
            <a:ext cx="1974133" cy="49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C9548-E9C3-465E-A619-8DA19A7E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763" y="3851910"/>
            <a:ext cx="2745261" cy="422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30BCD-6C5E-41B8-8898-00E90F59C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763" y="5046355"/>
            <a:ext cx="2560006" cy="53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2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 with a square n x n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vector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 x: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Then,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the property: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4" y="2613017"/>
            <a:ext cx="4475709" cy="226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B4C32-37D6-4341-BA80-631043D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82" y="2617521"/>
            <a:ext cx="1653578" cy="238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11" y="5848341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4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66750" y="1301328"/>
            <a:ext cx="11525250" cy="5290388"/>
          </a:xfrm>
        </p:spPr>
        <p:txBody>
          <a:bodyPr>
            <a:normAutofit/>
          </a:bodyPr>
          <a:lstStyle/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Bias-variance trade-off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Batch normalization</a:t>
            </a: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388226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Regularization for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03932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2602221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1" y="3185218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63" y="561162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96" y="605634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7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Solve n equations involving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11" y="326742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26" y="4514842"/>
            <a:ext cx="2597382" cy="35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29F0C-D518-49F7-8185-35E76D9B129C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88217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71" y="3631177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4" y="419289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5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15" y="3135083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38" y="3759245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04" y="4576426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1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6" y="261555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05" y="5846514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8184" y="767117"/>
            <a:ext cx="11525250" cy="5803374"/>
          </a:xfrm>
        </p:spPr>
        <p:txBody>
          <a:bodyPr/>
          <a:lstStyle/>
          <a:p>
            <a:pPr marL="0" indent="1828800">
              <a:buNone/>
            </a:pP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Warning! – Advanced concepts ahead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eigenvalue-eigenvector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factorization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inverse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found: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You can find more on eigenvalue-eigenvector decomposition: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https://en.wikipedia.org/wiki/Eigendecomposition_of_a_matrix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668" y="3105300"/>
            <a:ext cx="1974133" cy="49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C9548-E9C3-465E-A619-8DA19A7E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40" y="4291334"/>
            <a:ext cx="2745261" cy="4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1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E57C78B9F604FB8BAD296D1460E2A" ma:contentTypeVersion="1" ma:contentTypeDescription="Create a new document." ma:contentTypeScope="" ma:versionID="fb382fe2362acd2155f454904f478e4d">
  <xsd:schema xmlns:xsd="http://www.w3.org/2001/XMLSchema" xmlns:xs="http://www.w3.org/2001/XMLSchema" xmlns:p="http://schemas.microsoft.com/office/2006/metadata/properties" xmlns:ns3="636b0322-90fb-440c-9cbc-22749e7231e9" targetNamespace="http://schemas.microsoft.com/office/2006/metadata/properties" ma:root="true" ma:fieldsID="b9887c63ce4710c1aeb75a5f03aecb69" ns3:_="">
    <xsd:import namespace="636b0322-90fb-440c-9cbc-22749e7231e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b0322-90fb-440c-9cbc-22749e723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25FDD9-4C58-4084-9F89-0E6ADD6FFF55}">
  <ds:schemaRefs>
    <ds:schemaRef ds:uri="http://purl.org/dc/terms/"/>
    <ds:schemaRef ds:uri="http://schemas.microsoft.com/office/2006/documentManagement/types"/>
    <ds:schemaRef ds:uri="636b0322-90fb-440c-9cbc-22749e7231e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6DB243D-F585-435F-A2EA-E3678FDD3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17714</TotalTime>
  <Words>4203</Words>
  <Application>Microsoft Office PowerPoint</Application>
  <PresentationFormat>Widescreen</PresentationFormat>
  <Paragraphs>671</Paragraphs>
  <Slides>95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95</vt:i4>
      </vt:variant>
    </vt:vector>
  </HeadingPairs>
  <TitlesOfParts>
    <vt:vector size="109" baseType="lpstr">
      <vt:lpstr>Arial</vt:lpstr>
      <vt:lpstr>Calibri</vt:lpstr>
      <vt:lpstr>Calibri Light</vt:lpstr>
      <vt:lpstr>Cambria Math</vt:lpstr>
      <vt:lpstr>Courier New</vt:lpstr>
      <vt:lpstr>Forte</vt:lpstr>
      <vt:lpstr>Gill Sans</vt:lpstr>
      <vt:lpstr>Segoe</vt:lpstr>
      <vt:lpstr>Segoe UI</vt:lpstr>
      <vt:lpstr>Segoe UI Light</vt:lpstr>
      <vt:lpstr>Symbol</vt:lpstr>
      <vt:lpstr>Wingdings</vt:lpstr>
      <vt:lpstr>1_Office Theme</vt:lpstr>
      <vt:lpstr>Office Theme</vt:lpstr>
      <vt:lpstr>CSCI E-25 Computer Vision</vt:lpstr>
      <vt:lpstr>Optimization and regularization for ML</vt:lpstr>
      <vt:lpstr>Optimization and regularization for ML</vt:lpstr>
      <vt:lpstr>Optimization and regularization for ML</vt:lpstr>
      <vt:lpstr>Optimization and Regularization for Deep Neural Networks</vt:lpstr>
      <vt:lpstr> Introduction to Optimization and Regularization for Machine Learning</vt:lpstr>
      <vt:lpstr>Optimization for Machine Learning</vt:lpstr>
      <vt:lpstr> Regularization for Machine Learning</vt:lpstr>
      <vt:lpstr>    Introduction to Regularization for Deep Learning</vt:lpstr>
      <vt:lpstr>PowerPoint Presentation</vt:lpstr>
      <vt:lpstr>Optimization for Deep Neural Networks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PowerPoint Presentation</vt:lpstr>
      <vt:lpstr>The Nature of Gradients</vt:lpstr>
      <vt:lpstr>The Nature of Gradients</vt:lpstr>
      <vt:lpstr>The Nature of Gradients</vt:lpstr>
      <vt:lpstr>The Nature of Gradients</vt:lpstr>
      <vt:lpstr>Vanishing and Exploding Gradient Problems</vt:lpstr>
      <vt:lpstr>Vanishing and Exploding Gradient Problems</vt:lpstr>
      <vt:lpstr>Vanishing and Exploding Gradient Problems</vt:lpstr>
      <vt:lpstr>Convex vs. Non-Convex Optimization</vt:lpstr>
      <vt:lpstr>Convex vs. Non-Convex Optimization</vt:lpstr>
      <vt:lpstr>Convex vs. Non-Convex Optimization</vt:lpstr>
      <vt:lpstr>PowerPoint Presentation</vt:lpstr>
      <vt:lpstr>Batch Gradient Descent</vt:lpstr>
      <vt:lpstr>Batch Gradient Descent</vt:lpstr>
      <vt:lpstr>PowerPoint Presentation</vt:lpstr>
      <vt:lpstr>Stochastic Gradient Descent</vt:lpstr>
      <vt:lpstr>Stochastic Gradient Descent</vt:lpstr>
      <vt:lpstr>Stochastic Gradient Descent</vt:lpstr>
      <vt:lpstr>Stochastic Gradient Descent</vt:lpstr>
      <vt:lpstr>Stochastic Gradient Descent with Momentum</vt:lpstr>
      <vt:lpstr>Stochastic Gradient Descent with Momentum</vt:lpstr>
      <vt:lpstr>Adaptive Stochastic Gradient Descent</vt:lpstr>
      <vt:lpstr>Selecting Initial Weight Values</vt:lpstr>
      <vt:lpstr>The Bias-Variance Trade-Off</vt:lpstr>
      <vt:lpstr>The Bias-Variance Trade-Off</vt:lpstr>
      <vt:lpstr>The Bias-Variance Trade-Off</vt:lpstr>
      <vt:lpstr>The Bias-Variance Trade-Off</vt:lpstr>
      <vt:lpstr>PowerPoint Presentation</vt:lpstr>
      <vt:lpstr> Regularization for Machine Learning</vt:lpstr>
      <vt:lpstr>l2 Regularization</vt:lpstr>
      <vt:lpstr>l2 Regularization</vt:lpstr>
      <vt:lpstr>l2 Regularization</vt:lpstr>
      <vt:lpstr>l2 Regularization</vt:lpstr>
      <vt:lpstr>l2 Regularization</vt:lpstr>
      <vt:lpstr>PowerPoint Presentation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PowerPoint Presentation</vt:lpstr>
      <vt:lpstr>l1 Regularization</vt:lpstr>
      <vt:lpstr>l1 Regularization</vt:lpstr>
      <vt:lpstr>l1 Regularization</vt:lpstr>
      <vt:lpstr>PowerPoint Presentation</vt:lpstr>
      <vt:lpstr>Early Stopping</vt:lpstr>
      <vt:lpstr>Early Stopping</vt:lpstr>
      <vt:lpstr>PowerPoint Presentation</vt:lpstr>
      <vt:lpstr>Dropout regularization</vt:lpstr>
      <vt:lpstr>Dropout regularization</vt:lpstr>
      <vt:lpstr>Dropout regularization</vt:lpstr>
      <vt:lpstr>Dropout regularization</vt:lpstr>
      <vt:lpstr>Dropout regularization</vt:lpstr>
      <vt:lpstr>Dropout regularization</vt:lpstr>
      <vt:lpstr>Batch Normalization</vt:lpstr>
      <vt:lpstr>PowerPoint Presentation</vt:lpstr>
      <vt:lpstr>Review of Eigenvalues</vt:lpstr>
      <vt:lpstr>Review of Eigenvalues</vt:lpstr>
      <vt:lpstr>Review of Eigenvalues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Review of Eigenvalues</vt:lpstr>
      <vt:lpstr>Review of Eigenvalues</vt:lpstr>
      <vt:lpstr>Review of Eigenvalues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Stephe Elston</cp:lastModifiedBy>
  <cp:revision>497</cp:revision>
  <cp:lastPrinted>2019-03-10T03:16:43Z</cp:lastPrinted>
  <dcterms:created xsi:type="dcterms:W3CDTF">2013-02-15T23:12:42Z</dcterms:created>
  <dcterms:modified xsi:type="dcterms:W3CDTF">2021-11-08T03:41:41Z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0x010100391E57C78B9F604FB8BAD296D1460E2A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