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73"/>
  </p:notesMasterIdLst>
  <p:handoutMasterIdLst>
    <p:handoutMasterId r:id="rId74"/>
  </p:handoutMasterIdLst>
  <p:sldIdLst>
    <p:sldId id="375" r:id="rId6"/>
    <p:sldId id="370" r:id="rId7"/>
    <p:sldId id="431" r:id="rId8"/>
    <p:sldId id="443" r:id="rId9"/>
    <p:sldId id="438" r:id="rId10"/>
    <p:sldId id="403" r:id="rId11"/>
    <p:sldId id="385" r:id="rId12"/>
    <p:sldId id="386" r:id="rId13"/>
    <p:sldId id="387" r:id="rId14"/>
    <p:sldId id="432" r:id="rId15"/>
    <p:sldId id="397" r:id="rId16"/>
    <p:sldId id="407" r:id="rId17"/>
    <p:sldId id="434" r:id="rId18"/>
    <p:sldId id="435" r:id="rId19"/>
    <p:sldId id="258" r:id="rId20"/>
    <p:sldId id="436" r:id="rId21"/>
    <p:sldId id="437" r:id="rId22"/>
    <p:sldId id="384" r:id="rId23"/>
    <p:sldId id="317" r:id="rId24"/>
    <p:sldId id="363" r:id="rId25"/>
    <p:sldId id="364" r:id="rId26"/>
    <p:sldId id="365" r:id="rId27"/>
    <p:sldId id="414" r:id="rId28"/>
    <p:sldId id="429" r:id="rId29"/>
    <p:sldId id="380" r:id="rId30"/>
    <p:sldId id="417" r:id="rId31"/>
    <p:sldId id="366" r:id="rId32"/>
    <p:sldId id="382" r:id="rId33"/>
    <p:sldId id="408" r:id="rId34"/>
    <p:sldId id="367" r:id="rId35"/>
    <p:sldId id="368" r:id="rId36"/>
    <p:sldId id="409" r:id="rId37"/>
    <p:sldId id="381" r:id="rId38"/>
    <p:sldId id="257" r:id="rId39"/>
    <p:sldId id="448" r:id="rId40"/>
    <p:sldId id="322" r:id="rId41"/>
    <p:sldId id="383" r:id="rId42"/>
    <p:sldId id="323" r:id="rId43"/>
    <p:sldId id="324" r:id="rId44"/>
    <p:sldId id="340" r:id="rId45"/>
    <p:sldId id="449" r:id="rId46"/>
    <p:sldId id="450" r:id="rId47"/>
    <p:sldId id="451" r:id="rId48"/>
    <p:sldId id="490" r:id="rId49"/>
    <p:sldId id="485" r:id="rId50"/>
    <p:sldId id="325" r:id="rId51"/>
    <p:sldId id="326" r:id="rId52"/>
    <p:sldId id="327" r:id="rId53"/>
    <p:sldId id="523" r:id="rId54"/>
    <p:sldId id="328" r:id="rId55"/>
    <p:sldId id="355" r:id="rId56"/>
    <p:sldId id="487" r:id="rId57"/>
    <p:sldId id="342" r:id="rId58"/>
    <p:sldId id="330" r:id="rId59"/>
    <p:sldId id="331" r:id="rId60"/>
    <p:sldId id="525" r:id="rId61"/>
    <p:sldId id="488" r:id="rId62"/>
    <p:sldId id="332" r:id="rId63"/>
    <p:sldId id="333" r:id="rId64"/>
    <p:sldId id="379" r:id="rId65"/>
    <p:sldId id="442" r:id="rId66"/>
    <p:sldId id="439" r:id="rId67"/>
    <p:sldId id="445" r:id="rId68"/>
    <p:sldId id="446" r:id="rId69"/>
    <p:sldId id="440" r:id="rId70"/>
    <p:sldId id="441" r:id="rId71"/>
    <p:sldId id="452" r:id="rId7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77273" autoAdjust="0"/>
  </p:normalViewPr>
  <p:slideViewPr>
    <p:cSldViewPr snapToGrid="0">
      <p:cViewPr>
        <p:scale>
          <a:sx n="60" d="100"/>
          <a:sy n="60" d="100"/>
        </p:scale>
        <p:origin x="962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viewProps" Target="view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86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1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55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0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49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56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25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74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59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83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58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12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78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73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54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16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16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88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72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389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44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28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741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961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487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3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823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99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46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598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160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8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639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167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246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25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026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6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5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4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45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50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1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6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16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5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1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836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5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8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6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9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72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Learning for Vision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Regression Problem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can be found using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normal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𝒃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𝒚</m:t>
                      </m:r>
                    </m:oMath>
                  </m:oMathPara>
                </a14:m>
                <a:endParaRPr lang="en-GB" sz="28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Where,</a:t>
                </a:r>
                <a:endParaRPr lang="en-GB" sz="24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𝒄𝒐𝒗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𝒏</m:t>
                        </m:r>
                      </m:den>
                    </m:f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𝑿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a dense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intensive,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</a:t>
                </a:r>
                <a:r>
                  <a:rPr lang="en-GB" sz="28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cov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efficient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𝒄𝒐𝒗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has dimensions p x p </a:t>
                </a:r>
              </a:p>
              <a:p>
                <a:pPr marL="457046" lvl="1" indent="0">
                  <a:buNone/>
                </a:pPr>
                <a:endParaRPr lang="en-GB" sz="2400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111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18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2" y="210591"/>
            <a:ext cx="11903845" cy="81464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What could possibly go wrong? </a:t>
            </a:r>
            <a:endParaRPr lang="en-US" sz="4000" dirty="0">
              <a:latin typeface="Sego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342" y="1025237"/>
                <a:ext cx="11748653" cy="573023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is typically the case that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has colinear features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With colinear features </a:t>
                </a:r>
                <a:r>
                  <a:rPr lang="en-GB" sz="2800" i="1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cov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(X)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not invertible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Some features many be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statistically independent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of the label</a:t>
                </a:r>
              </a:p>
              <a:p>
                <a:pPr lvl="1"/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Noninformative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Add noise to model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Inverse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unstable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say the solution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𝒃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sz="2800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𝑻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𝒚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ill-posed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must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solve a biased approximation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This process is known as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</a:t>
                </a:r>
              </a:p>
            </p:txBody>
          </p:sp>
        </mc:Choice>
        <mc:Fallback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42" y="1025237"/>
                <a:ext cx="11748653" cy="5730239"/>
              </a:xfrm>
              <a:prstGeom prst="rect">
                <a:avLst/>
              </a:prstGeom>
              <a:blipFill>
                <a:blip r:embed="rId3"/>
                <a:stretch>
                  <a:fillRect l="-1090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8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757473"/>
            <a:ext cx="10972800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with Image Data</a:t>
            </a:r>
          </a:p>
        </p:txBody>
      </p:sp>
    </p:spTree>
    <p:extLst>
      <p:ext uri="{BB962C8B-B14F-4D97-AF65-F5344CB8AC3E}">
        <p14:creationId xmlns:p14="http://schemas.microsoft.com/office/powerpoint/2010/main" val="2928175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𝐴𝑏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Labels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𝑦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encode the categories of the objects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 values are in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Cases are in the </a:t>
                </a:r>
                <a:r>
                  <a:rPr lang="en-GB" sz="24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rows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Example, for CV problems, a row contains the pixel values of each image.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vector of length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model parameters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weights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These values are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learned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   </a:t>
                </a:r>
              </a:p>
            </p:txBody>
          </p:sp>
        </mc:Choice>
        <mc:Fallback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1058" t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7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What types of features can we use?  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Gray-scale pixel values</a:t>
                </a:r>
              </a:p>
              <a:p>
                <a:pPr lvl="1"/>
                <a:r>
                  <a:rPr lang="en-GB" sz="24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Color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channel pixel values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Corners and interest points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Key points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Texture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…     </a:t>
                </a:r>
              </a:p>
            </p:txBody>
          </p:sp>
        </mc:Choice>
        <mc:Fallback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  <a:blipFill>
                <a:blip r:embed="rId3"/>
                <a:stretch>
                  <a:fillRect l="-1058" t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61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4F185C1-B39F-4F46-99EF-CAA6739F21EB}"/>
              </a:ext>
            </a:extLst>
          </p:cNvPr>
          <p:cNvSpPr/>
          <p:nvPr/>
        </p:nvSpPr>
        <p:spPr>
          <a:xfrm>
            <a:off x="5322523" y="2324937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8759A5-497D-4CBB-8C66-BC86AD032F66}"/>
              </a:ext>
            </a:extLst>
          </p:cNvPr>
          <p:cNvSpPr/>
          <p:nvPr/>
        </p:nvSpPr>
        <p:spPr>
          <a:xfrm>
            <a:off x="10929751" y="1078029"/>
            <a:ext cx="97419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5674B-8B1B-4A37-83B3-29450CB3A9F0}"/>
              </a:ext>
            </a:extLst>
          </p:cNvPr>
          <p:cNvSpPr/>
          <p:nvPr/>
        </p:nvSpPr>
        <p:spPr>
          <a:xfrm>
            <a:off x="10929750" y="1440875"/>
            <a:ext cx="97419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5C640-16B1-4184-AE80-A5A4715C7C20}"/>
              </a:ext>
            </a:extLst>
          </p:cNvPr>
          <p:cNvSpPr/>
          <p:nvPr/>
        </p:nvSpPr>
        <p:spPr>
          <a:xfrm>
            <a:off x="10929746" y="2609549"/>
            <a:ext cx="97419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00A05F-0DC3-4527-929D-4E5AD0C1B376}"/>
              </a:ext>
            </a:extLst>
          </p:cNvPr>
          <p:cNvSpPr/>
          <p:nvPr/>
        </p:nvSpPr>
        <p:spPr>
          <a:xfrm>
            <a:off x="10929745" y="2972395"/>
            <a:ext cx="97419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D29E1-E299-47D3-A7ED-5960D5550D5B}"/>
              </a:ext>
            </a:extLst>
          </p:cNvPr>
          <p:cNvSpPr txBox="1"/>
          <p:nvPr/>
        </p:nvSpPr>
        <p:spPr>
          <a:xfrm>
            <a:off x="11385123" y="1720853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D7FB03-090F-4A03-A9EF-1CB0A0A8FC59}"/>
              </a:ext>
            </a:extLst>
          </p:cNvPr>
          <p:cNvSpPr/>
          <p:nvPr/>
        </p:nvSpPr>
        <p:spPr>
          <a:xfrm>
            <a:off x="8039203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63A23B-9CB0-462F-8441-97250BEBB93D}"/>
              </a:ext>
            </a:extLst>
          </p:cNvPr>
          <p:cNvSpPr/>
          <p:nvPr/>
        </p:nvSpPr>
        <p:spPr>
          <a:xfrm>
            <a:off x="8039203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30A452-FF41-449F-99E6-A4463BFAF587}"/>
              </a:ext>
            </a:extLst>
          </p:cNvPr>
          <p:cNvSpPr/>
          <p:nvPr/>
        </p:nvSpPr>
        <p:spPr>
          <a:xfrm>
            <a:off x="8039203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93F5E5-10A4-4F1B-AFB7-B3536051E975}"/>
              </a:ext>
            </a:extLst>
          </p:cNvPr>
          <p:cNvSpPr/>
          <p:nvPr/>
        </p:nvSpPr>
        <p:spPr>
          <a:xfrm>
            <a:off x="8039201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2FDB9F-CC63-430E-9F06-36EA3938884E}"/>
              </a:ext>
            </a:extLst>
          </p:cNvPr>
          <p:cNvSpPr/>
          <p:nvPr/>
        </p:nvSpPr>
        <p:spPr>
          <a:xfrm>
            <a:off x="8039200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E9AF65-9D2F-44D8-9AF7-BB72F5830975}"/>
              </a:ext>
            </a:extLst>
          </p:cNvPr>
          <p:cNvSpPr/>
          <p:nvPr/>
        </p:nvSpPr>
        <p:spPr>
          <a:xfrm>
            <a:off x="8039198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943BD-F168-492F-AD43-C7828BDFD873}"/>
              </a:ext>
            </a:extLst>
          </p:cNvPr>
          <p:cNvSpPr txBox="1"/>
          <p:nvPr/>
        </p:nvSpPr>
        <p:spPr>
          <a:xfrm>
            <a:off x="8258095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189837-388D-4F8D-956E-9E5411B7A8CF}"/>
              </a:ext>
            </a:extLst>
          </p:cNvPr>
          <p:cNvSpPr/>
          <p:nvPr/>
        </p:nvSpPr>
        <p:spPr>
          <a:xfrm>
            <a:off x="5322528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444A8B-41E5-4834-A379-6195E0C5EFF1}"/>
              </a:ext>
            </a:extLst>
          </p:cNvPr>
          <p:cNvSpPr/>
          <p:nvPr/>
        </p:nvSpPr>
        <p:spPr>
          <a:xfrm>
            <a:off x="5322528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CDBEA7-F0E8-42A8-B47B-2D996BA97DA3}"/>
              </a:ext>
            </a:extLst>
          </p:cNvPr>
          <p:cNvSpPr/>
          <p:nvPr/>
        </p:nvSpPr>
        <p:spPr>
          <a:xfrm>
            <a:off x="5322528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821E8-F6FE-4D31-9EA0-224B0B75B548}"/>
              </a:ext>
            </a:extLst>
          </p:cNvPr>
          <p:cNvSpPr/>
          <p:nvPr/>
        </p:nvSpPr>
        <p:spPr>
          <a:xfrm>
            <a:off x="5322526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29695D-18E0-46BA-9936-CED445FEB4A6}"/>
              </a:ext>
            </a:extLst>
          </p:cNvPr>
          <p:cNvSpPr/>
          <p:nvPr/>
        </p:nvSpPr>
        <p:spPr>
          <a:xfrm>
            <a:off x="5322525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944952-4F3E-48A8-84A7-23A537ABF6E1}"/>
              </a:ext>
            </a:extLst>
          </p:cNvPr>
          <p:cNvSpPr/>
          <p:nvPr/>
        </p:nvSpPr>
        <p:spPr>
          <a:xfrm>
            <a:off x="5322523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05560D-70F6-48D7-A11D-E15625F5A887}"/>
              </a:ext>
            </a:extLst>
          </p:cNvPr>
          <p:cNvSpPr/>
          <p:nvPr/>
        </p:nvSpPr>
        <p:spPr>
          <a:xfrm>
            <a:off x="6343995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78EFBF-E70F-40E0-9291-D132B0CB3485}"/>
              </a:ext>
            </a:extLst>
          </p:cNvPr>
          <p:cNvSpPr/>
          <p:nvPr/>
        </p:nvSpPr>
        <p:spPr>
          <a:xfrm>
            <a:off x="6343995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F17705-5110-420C-8C00-5046943DCBF7}"/>
              </a:ext>
            </a:extLst>
          </p:cNvPr>
          <p:cNvSpPr/>
          <p:nvPr/>
        </p:nvSpPr>
        <p:spPr>
          <a:xfrm>
            <a:off x="6343995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7860C3-B1E0-4677-841B-4EA84EF7747F}"/>
              </a:ext>
            </a:extLst>
          </p:cNvPr>
          <p:cNvSpPr/>
          <p:nvPr/>
        </p:nvSpPr>
        <p:spPr>
          <a:xfrm>
            <a:off x="6343993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C60657-88E9-419A-988B-D81EEDA5BDCF}"/>
              </a:ext>
            </a:extLst>
          </p:cNvPr>
          <p:cNvSpPr/>
          <p:nvPr/>
        </p:nvSpPr>
        <p:spPr>
          <a:xfrm>
            <a:off x="6343992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5C8F7F-916B-4811-94B8-F9D0A8A8F4EA}"/>
              </a:ext>
            </a:extLst>
          </p:cNvPr>
          <p:cNvSpPr/>
          <p:nvPr/>
        </p:nvSpPr>
        <p:spPr>
          <a:xfrm>
            <a:off x="6343990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CE46EE-2A40-40C5-96FB-8EABC41BA2C7}"/>
              </a:ext>
            </a:extLst>
          </p:cNvPr>
          <p:cNvSpPr txBox="1"/>
          <p:nvPr/>
        </p:nvSpPr>
        <p:spPr>
          <a:xfrm>
            <a:off x="6562887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F13B37-95EC-4A54-9949-602E79DB6FF7}"/>
              </a:ext>
            </a:extLst>
          </p:cNvPr>
          <p:cNvSpPr txBox="1"/>
          <p:nvPr/>
        </p:nvSpPr>
        <p:spPr>
          <a:xfrm>
            <a:off x="7365462" y="224798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66EB8A-E3A3-44F8-86BC-0E809D147435}"/>
              </a:ext>
            </a:extLst>
          </p:cNvPr>
          <p:cNvSpPr txBox="1"/>
          <p:nvPr/>
        </p:nvSpPr>
        <p:spPr>
          <a:xfrm>
            <a:off x="7326624" y="263239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29BE4-61F5-4E9A-AC15-18968E816E14}"/>
              </a:ext>
            </a:extLst>
          </p:cNvPr>
          <p:cNvSpPr txBox="1"/>
          <p:nvPr/>
        </p:nvSpPr>
        <p:spPr>
          <a:xfrm>
            <a:off x="7326624" y="299848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55AA61-77D6-4A0F-9CBB-F1DF3E8BC777}"/>
              </a:ext>
            </a:extLst>
          </p:cNvPr>
          <p:cNvSpPr txBox="1"/>
          <p:nvPr/>
        </p:nvSpPr>
        <p:spPr>
          <a:xfrm>
            <a:off x="7274178" y="337086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A0EEDB-7CAF-4D2D-B7A7-E4706D85BD20}"/>
              </a:ext>
            </a:extLst>
          </p:cNvPr>
          <p:cNvSpPr txBox="1"/>
          <p:nvPr/>
        </p:nvSpPr>
        <p:spPr>
          <a:xfrm>
            <a:off x="7301074" y="455502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A859C5-2657-47DF-9827-BF0DC271BD6B}"/>
              </a:ext>
            </a:extLst>
          </p:cNvPr>
          <p:cNvSpPr txBox="1"/>
          <p:nvPr/>
        </p:nvSpPr>
        <p:spPr>
          <a:xfrm>
            <a:off x="7274178" y="4921110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E5F8F2-1055-41B0-BD0E-956A63914E84}"/>
              </a:ext>
            </a:extLst>
          </p:cNvPr>
          <p:cNvSpPr/>
          <p:nvPr/>
        </p:nvSpPr>
        <p:spPr>
          <a:xfrm>
            <a:off x="10929746" y="4310259"/>
            <a:ext cx="97419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0,M-1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776340-F7A2-4160-B15C-CEFED6E9B252}"/>
              </a:ext>
            </a:extLst>
          </p:cNvPr>
          <p:cNvSpPr/>
          <p:nvPr/>
        </p:nvSpPr>
        <p:spPr>
          <a:xfrm>
            <a:off x="10929745" y="4673105"/>
            <a:ext cx="97419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1,M-1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D97152-6E40-45B5-B59D-A4B2CCE28757}"/>
              </a:ext>
            </a:extLst>
          </p:cNvPr>
          <p:cNvSpPr/>
          <p:nvPr/>
        </p:nvSpPr>
        <p:spPr>
          <a:xfrm>
            <a:off x="10929743" y="5873008"/>
            <a:ext cx="97420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N-2,M-1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EBEEC8-5DF6-4E7E-936F-2AB0E5FEB7DD}"/>
              </a:ext>
            </a:extLst>
          </p:cNvPr>
          <p:cNvSpPr/>
          <p:nvPr/>
        </p:nvSpPr>
        <p:spPr>
          <a:xfrm>
            <a:off x="10929742" y="6235854"/>
            <a:ext cx="974204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1005A8-866B-49E1-A825-A956ACC8E797}"/>
              </a:ext>
            </a:extLst>
          </p:cNvPr>
          <p:cNvSpPr txBox="1"/>
          <p:nvPr/>
        </p:nvSpPr>
        <p:spPr>
          <a:xfrm>
            <a:off x="11416839" y="496953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2ABF45-D96A-4945-8AAE-F2DAB27B607A}"/>
              </a:ext>
            </a:extLst>
          </p:cNvPr>
          <p:cNvSpPr txBox="1"/>
          <p:nvPr/>
        </p:nvSpPr>
        <p:spPr>
          <a:xfrm>
            <a:off x="11366809" y="3316558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FB3ED15-ABCF-4C38-84CD-26A0FA0FB68A}"/>
              </a:ext>
            </a:extLst>
          </p:cNvPr>
          <p:cNvSpPr/>
          <p:nvPr/>
        </p:nvSpPr>
        <p:spPr>
          <a:xfrm>
            <a:off x="9341674" y="3113197"/>
            <a:ext cx="1463733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Flatten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210589" y="1803721"/>
            <a:ext cx="4921703" cy="4580454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Must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image into a feature vector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start with a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d-2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gray-scale image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 to a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1-d feature vector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color image concatenate channel feature vectors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90" y="908137"/>
            <a:ext cx="92003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prepare image pixel values for machine learning?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" grpId="0" animBg="1"/>
      <p:bldP spid="3" grpId="0" animBg="1"/>
      <p:bldP spid="6" grpId="0" animBg="1"/>
      <p:bldP spid="7" grpId="0" animBg="1"/>
      <p:bldP spid="8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7" grpId="0" animBg="1"/>
      <p:bldP spid="48" grpId="0" animBg="1"/>
      <p:bldP spid="51" grpId="0" animBg="1"/>
      <p:bldP spid="52" grpId="0" animBg="1"/>
      <p:bldP spid="53" grpId="0"/>
      <p:bldP spid="54" grpId="0"/>
      <p:bldP spid="10" grpId="0" animBg="1"/>
      <p:bldP spid="4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28x28 gray scale image -&gt; 784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1024x1024x3 color image -&gt; 3 million features!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 numbers of features cause machine learning algorithm </a:t>
            </a:r>
            <a:r>
              <a:rPr lang="en-US" sz="2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convergence problems</a:t>
            </a:r>
            <a:endParaRPr 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Its hard to work with high-dimensional spaces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Details are beyond the scope of our course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There are more efficient ways to represent images, including: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Principle component compression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Extract higher level features; edges, corners, textures, etc. </a:t>
            </a: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are machine learning models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learn features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 right conditions improve performance over hand engineered features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Much more on this topic!  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2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35121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82975" y="1190153"/>
            <a:ext cx="11525250" cy="2932960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classification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selects most probable category from set {0,1}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classification is based on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Bernoulli distribution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Bernoulli distribution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probability of success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probability of observation: </a:t>
            </a:r>
            <a:r>
              <a:rPr lang="en-GB" sz="2800" dirty="0">
                <a:latin typeface="Symbol" panose="05050102010706020507" pitchFamily="18" charset="2"/>
                <a:ea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1: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81D494-F3C0-4344-A24A-F3EF80AB4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012" y="3736653"/>
            <a:ext cx="4465350" cy="185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5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is machine learning applied in computer vision?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Machine learning has had a dramatic impact on CV starting in the 1980s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modern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CV applications of machine learning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recognition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Motion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Generative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68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59608" y="1331907"/>
            <a:ext cx="11525250" cy="880631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extend the Bernoulli distribution for multiple trials with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Binomial distribution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k successes in n trials: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13FC0-91FE-49A2-99CC-6F73DA0F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001" y="2236569"/>
            <a:ext cx="5408354" cy="1227168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9D7D0DC-3C5B-427F-A48F-77559D3A0CA4}"/>
              </a:ext>
            </a:extLst>
          </p:cNvPr>
          <p:cNvSpPr txBox="1">
            <a:spLocks/>
          </p:cNvSpPr>
          <p:nvPr/>
        </p:nvSpPr>
        <p:spPr>
          <a:xfrm>
            <a:off x="459608" y="3440031"/>
            <a:ext cx="11525250" cy="6706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Were the Binomial coefficient, pronounced n choose k is: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733FA0-E97F-4DA8-A7BF-0119A4A41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948" y="4010660"/>
            <a:ext cx="711046" cy="122716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08AE88-EE5C-43FC-BF9C-D9C633DD08E0}"/>
              </a:ext>
            </a:extLst>
          </p:cNvPr>
          <p:cNvSpPr txBox="1">
            <a:spLocks/>
          </p:cNvSpPr>
          <p:nvPr/>
        </p:nvSpPr>
        <p:spPr>
          <a:xfrm>
            <a:off x="459608" y="5271169"/>
            <a:ext cx="11525250" cy="1268182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Binomial coefficient tells us the number of ways we can choose k values from n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8373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17812"/>
            <a:ext cx="11525250" cy="2544835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do perform classification with the Bernoulli distribution?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Must transform a numeric value to the set {0,1}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logistic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sigmoid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function to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squash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model output value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C4F15-5B26-4FCF-A1AD-BEEB3437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391" y="3351733"/>
            <a:ext cx="3454063" cy="284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7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66628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Simplify the logistic function if k = 1, L = 1 and x</a:t>
            </a:r>
            <a:r>
              <a:rPr lang="en-GB" sz="2800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0: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002AF2-3B73-4A60-AE6C-D360F547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891" y="1975659"/>
            <a:ext cx="4140374" cy="9582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90E4EF-B9DC-4984-8CDE-915993AC4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757" y="3065020"/>
            <a:ext cx="5472486" cy="363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8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logistic regression to transform linear model into binary classifier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a linear model for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link function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the Binomial distribution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l-GR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λ</a:t>
                </a:r>
                <a:r>
                  <a:rPr lang="en-US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= ln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az-Cyrl-AZ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b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•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𝑥𝑖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probability of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is given by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inverse link function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r>
                  <a:rPr lang="en-US" sz="2800" dirty="0">
                    <a:cs typeface="Segoe UI" panose="020B0502040204020203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𝜈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=</m:t>
                        </m:r>
                      </m:fName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sup>
                        </m:sSup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1" dirty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b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𝑥𝑖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inverse link function transforms linear response to the nonlinear response!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  <a:blipFill>
                <a:blip r:embed="rId3"/>
                <a:stretch>
                  <a:fillRect l="-1058" t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57040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143000"/>
            <a:ext cx="11525250" cy="1609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Cut off for binary classification 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Cut off applied to the cumulative distribution function for the positive and negative cases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E4777-C6BA-4211-B323-CE3EDB485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989" y="2752504"/>
            <a:ext cx="5851455" cy="39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0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00667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applications of multi-class classifiers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can contain many types of objects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binary classifier is not useful for object classification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need a multi-class classifier  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4771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can we create multi-class classifiers?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Approach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hierarchy of binary classifiers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multi-class distribution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Hierarchical binary classifiers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many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one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7200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Classify using possible binary splits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Several possible approaches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class vs. all others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Continue until all classes identified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Every class vs. every other class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Apply to all possible pairs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2519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distribution for multi-class problems?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5B83D45-3576-4327-A6FA-A1023AE95E42}"/>
              </a:ext>
            </a:extLst>
          </p:cNvPr>
          <p:cNvSpPr txBox="1">
            <a:spLocks/>
          </p:cNvSpPr>
          <p:nvPr/>
        </p:nvSpPr>
        <p:spPr>
          <a:xfrm>
            <a:off x="333375" y="1809117"/>
            <a:ext cx="11525250" cy="1003969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Categorical distribution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categories with probability mass function: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1EA21-D2CD-4782-BA2B-A8080E50F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287" y="2703235"/>
            <a:ext cx="3077945" cy="587286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D749F6E-A9AD-46C6-B073-A4E573630333}"/>
              </a:ext>
            </a:extLst>
          </p:cNvPr>
          <p:cNvSpPr txBox="1">
            <a:spLocks/>
          </p:cNvSpPr>
          <p:nvPr/>
        </p:nvSpPr>
        <p:spPr>
          <a:xfrm>
            <a:off x="378595" y="3579995"/>
            <a:ext cx="11525250" cy="7090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Where probability mass for each category is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56124-0AD5-49A6-8EFB-D9CC4C6DF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933" y="3577756"/>
            <a:ext cx="2739964" cy="504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1A447A-F6EA-4441-8A05-D82FF1EF3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915" y="4082486"/>
            <a:ext cx="2179595" cy="1277917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C44C8D4-47CE-4C59-BBAA-E6EC657607E3}"/>
              </a:ext>
            </a:extLst>
          </p:cNvPr>
          <p:cNvSpPr txBox="1">
            <a:spLocks/>
          </p:cNvSpPr>
          <p:nvPr/>
        </p:nvSpPr>
        <p:spPr>
          <a:xfrm>
            <a:off x="378595" y="4507042"/>
            <a:ext cx="11525250" cy="7090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the normalization of the probability distribution :</a:t>
            </a:r>
          </a:p>
        </p:txBody>
      </p:sp>
    </p:spTree>
    <p:extLst>
      <p:ext uri="{BB962C8B-B14F-4D97-AF65-F5344CB8AC3E}">
        <p14:creationId xmlns:p14="http://schemas.microsoft.com/office/powerpoint/2010/main" val="215611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build="p"/>
      <p:bldP spid="8" grpId="0" build="p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Many ML algorithms are applied to CV problems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Linear models 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Widely used and flexible class of models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Our focus for today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K-nearest neighbours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Support vector machines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Tree models and tree ensembles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Naïve Bayes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Deep neural networks – more on these starting next week!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… 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1046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do we create a categorical classifier? </a:t>
            </a:r>
          </a:p>
          <a:p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</a:t>
            </a:r>
            <a:r>
              <a:rPr lang="en-GB" sz="3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function </a:t>
            </a: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K classes:</a:t>
            </a:r>
          </a:p>
          <a:p>
            <a:pPr marL="0" indent="0">
              <a:buNone/>
            </a:pPr>
            <a:endParaRPr lang="en-GB" sz="3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CDEDC58-ABFD-4ADE-90E5-386A8D615C08}"/>
              </a:ext>
            </a:extLst>
          </p:cNvPr>
          <p:cNvSpPr txBox="1">
            <a:spLocks/>
          </p:cNvSpPr>
          <p:nvPr/>
        </p:nvSpPr>
        <p:spPr>
          <a:xfrm>
            <a:off x="240097" y="3938390"/>
            <a:ext cx="11903845" cy="207911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normalization,               , ensures the probabilities sum to 1.0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squashes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response of the linear models to a probability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used for response layer in deep learning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E7943E-C86D-4EA4-9E69-C4DC349F0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8" y="3846354"/>
            <a:ext cx="1295566" cy="525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E83E79-FACA-4AC3-B020-F4578E052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587" y="2227812"/>
            <a:ext cx="3326509" cy="135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7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1"/>
            <a:ext cx="11525250" cy="537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output of softmax?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value for each category, 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example, if we have 10 categories, there are 10 softmax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Take the max as the most probable category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must be one-hot encoded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value for each possible category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Only one 1, others 0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6500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you work with multi-class labels?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Must uniquely code each category using one-hot encoding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code label with K = 3 levels,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    </a:t>
                </a:r>
              </a:p>
              <a:p>
                <a:pPr marL="0" indent="0"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1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⇒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  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3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  <a:blipFill>
                <a:blip r:embed="rId3"/>
                <a:stretch>
                  <a:fillRect l="-1058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Coding Multi-Class Labels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8E61623-C4FC-4864-9B18-E9CAB43D8C50}"/>
              </a:ext>
            </a:extLst>
          </p:cNvPr>
          <p:cNvSpPr txBox="1">
            <a:spLocks/>
          </p:cNvSpPr>
          <p:nvPr/>
        </p:nvSpPr>
        <p:spPr>
          <a:xfrm>
            <a:off x="4193155" y="2993721"/>
            <a:ext cx="5556651" cy="56420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       One-hot encoding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A55DD-E44B-4EE7-8249-6960090C063B}"/>
              </a:ext>
            </a:extLst>
          </p:cNvPr>
          <p:cNvSpPr txBox="1"/>
          <p:nvPr/>
        </p:nvSpPr>
        <p:spPr>
          <a:xfrm>
            <a:off x="5731490" y="58831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(e</a:t>
            </a:r>
            <a:r>
              <a:rPr lang="en-US" sz="2000" baseline="-25000" dirty="0"/>
              <a:t>1</a:t>
            </a:r>
            <a:r>
              <a:rPr lang="en-US" sz="2000" dirty="0"/>
              <a:t>,0,0)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1D8E94-7842-464B-8656-DE391A143E59}"/>
              </a:ext>
            </a:extLst>
          </p:cNvPr>
          <p:cNvCxnSpPr>
            <a:cxnSpLocks/>
          </p:cNvCxnSpPr>
          <p:nvPr/>
        </p:nvCxnSpPr>
        <p:spPr>
          <a:xfrm flipV="1">
            <a:off x="7303405" y="1250220"/>
            <a:ext cx="57124" cy="304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D31230-1053-4593-B1DD-B363C2843B9D}"/>
              </a:ext>
            </a:extLst>
          </p:cNvPr>
          <p:cNvCxnSpPr>
            <a:cxnSpLocks/>
          </p:cNvCxnSpPr>
          <p:nvPr/>
        </p:nvCxnSpPr>
        <p:spPr>
          <a:xfrm>
            <a:off x="7303405" y="4292379"/>
            <a:ext cx="4759286" cy="503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2C0DA4-404D-4138-95C6-60974F354C80}"/>
              </a:ext>
            </a:extLst>
          </p:cNvPr>
          <p:cNvCxnSpPr>
            <a:cxnSpLocks/>
          </p:cNvCxnSpPr>
          <p:nvPr/>
        </p:nvCxnSpPr>
        <p:spPr>
          <a:xfrm flipH="1">
            <a:off x="5250653" y="4292379"/>
            <a:ext cx="2052752" cy="2360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DE81597-E5C8-49AC-879C-228DB097CBBE}"/>
              </a:ext>
            </a:extLst>
          </p:cNvPr>
          <p:cNvSpPr/>
          <p:nvPr/>
        </p:nvSpPr>
        <p:spPr>
          <a:xfrm rot="20692137">
            <a:off x="5356601" y="1829454"/>
            <a:ext cx="4918050" cy="3502595"/>
          </a:xfrm>
          <a:prstGeom prst="triangle">
            <a:avLst/>
          </a:prstGeom>
          <a:solidFill>
            <a:schemeClr val="accent1">
              <a:alpha val="2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B2E4CB-A39F-47CB-8D42-5276519BB11D}"/>
              </a:ext>
            </a:extLst>
          </p:cNvPr>
          <p:cNvSpPr txBox="1"/>
          <p:nvPr/>
        </p:nvSpPr>
        <p:spPr>
          <a:xfrm>
            <a:off x="10597010" y="42923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(0,e</a:t>
            </a:r>
            <a:r>
              <a:rPr lang="en-US" sz="2000" baseline="-25000" dirty="0"/>
              <a:t>2</a:t>
            </a:r>
            <a:r>
              <a:rPr lang="en-US" sz="2000" dirty="0"/>
              <a:t>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E6180E-BA18-479E-9CB5-FE184B318823}"/>
              </a:ext>
            </a:extLst>
          </p:cNvPr>
          <p:cNvSpPr txBox="1"/>
          <p:nvPr/>
        </p:nvSpPr>
        <p:spPr>
          <a:xfrm>
            <a:off x="7291373" y="1569234"/>
            <a:ext cx="1048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 e</a:t>
            </a:r>
            <a:r>
              <a:rPr lang="en-US" sz="2000" baseline="-25000" dirty="0"/>
              <a:t>3</a:t>
            </a:r>
            <a:r>
              <a:rPr lang="en-US" sz="20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6">
                <a:extLst>
                  <a:ext uri="{FF2B5EF4-FFF2-40B4-BE49-F238E27FC236}">
                    <a16:creationId xmlns:a16="http://schemas.microsoft.com/office/drawing/2014/main" id="{B7DB0CBB-1BE9-4AC2-B4BE-251B63F41B6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615858"/>
                <a:ext cx="5295771" cy="4917946"/>
              </a:xfrm>
            </p:spPr>
            <p:txBody>
              <a:bodyPr>
                <a:normAutofit/>
              </a:bodyPr>
              <a:lstStyle/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Visualize the categorical distribution as a simplex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encode 3 possible categories: 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Each category falls at the vertex of the simplex with probability,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Content Placeholder 6">
                <a:extLst>
                  <a:ext uri="{FF2B5EF4-FFF2-40B4-BE49-F238E27FC236}">
                    <a16:creationId xmlns:a16="http://schemas.microsoft.com/office/drawing/2014/main" id="{B7DB0CBB-1BE9-4AC2-B4BE-251B63F41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615858"/>
                <a:ext cx="5295771" cy="4917946"/>
              </a:xfrm>
              <a:blipFill>
                <a:blip r:embed="rId3"/>
                <a:stretch>
                  <a:fillRect l="-2071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/>
      <p:bldP spid="19" grpId="0"/>
      <p:bldP spid="2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50735F0-A531-42AA-9BA5-4B8F0B4AF2C7}"/>
              </a:ext>
            </a:extLst>
          </p:cNvPr>
          <p:cNvSpPr/>
          <p:nvPr/>
        </p:nvSpPr>
        <p:spPr>
          <a:xfrm>
            <a:off x="2808088" y="1079687"/>
            <a:ext cx="6575824" cy="4586670"/>
          </a:xfrm>
          <a:prstGeom prst="triangl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0EE7B-FCBD-44AB-AAAE-B3BD8F89D1AF}"/>
              </a:ext>
            </a:extLst>
          </p:cNvPr>
          <p:cNvSpPr txBox="1"/>
          <p:nvPr/>
        </p:nvSpPr>
        <p:spPr>
          <a:xfrm>
            <a:off x="5622851" y="679577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10D13-F2E5-4C4F-A5B9-EB85EB597498}"/>
              </a:ext>
            </a:extLst>
          </p:cNvPr>
          <p:cNvSpPr txBox="1"/>
          <p:nvPr/>
        </p:nvSpPr>
        <p:spPr>
          <a:xfrm>
            <a:off x="9294628" y="546630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(0,4,0)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B7D49-C497-438B-BC8C-ABBD17D29A58}"/>
              </a:ext>
            </a:extLst>
          </p:cNvPr>
          <p:cNvSpPr txBox="1"/>
          <p:nvPr/>
        </p:nvSpPr>
        <p:spPr>
          <a:xfrm>
            <a:off x="1951074" y="546630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(4,0,0)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45EA98-E3F3-47F5-97CE-C760F964609F}"/>
              </a:ext>
            </a:extLst>
          </p:cNvPr>
          <p:cNvSpPr/>
          <p:nvPr/>
        </p:nvSpPr>
        <p:spPr>
          <a:xfrm>
            <a:off x="9294628" y="5604766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30F073-852E-4858-BB0E-C2784D3DFDB9}"/>
              </a:ext>
            </a:extLst>
          </p:cNvPr>
          <p:cNvSpPr/>
          <p:nvPr/>
        </p:nvSpPr>
        <p:spPr>
          <a:xfrm>
            <a:off x="2743406" y="55816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8CAE76-4972-44BB-B9D5-98DD18CE9889}"/>
              </a:ext>
            </a:extLst>
          </p:cNvPr>
          <p:cNvSpPr/>
          <p:nvPr/>
        </p:nvSpPr>
        <p:spPr>
          <a:xfrm>
            <a:off x="6031318" y="1018096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C93716-634C-4B67-8BCA-D263A0E23CFF}"/>
              </a:ext>
            </a:extLst>
          </p:cNvPr>
          <p:cNvSpPr/>
          <p:nvPr/>
        </p:nvSpPr>
        <p:spPr>
          <a:xfrm>
            <a:off x="6043768" y="316264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567310-6932-4685-ABBF-1FD8495ACB34}"/>
              </a:ext>
            </a:extLst>
          </p:cNvPr>
          <p:cNvSpPr/>
          <p:nvPr/>
        </p:nvSpPr>
        <p:spPr>
          <a:xfrm>
            <a:off x="5144880" y="4335477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0BC56BA-2D41-4A29-825D-4DC724540590}"/>
              </a:ext>
            </a:extLst>
          </p:cNvPr>
          <p:cNvSpPr/>
          <p:nvPr/>
        </p:nvSpPr>
        <p:spPr>
          <a:xfrm>
            <a:off x="6871189" y="4334122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239B70-A6D2-402C-B939-F41988D26C78}"/>
              </a:ext>
            </a:extLst>
          </p:cNvPr>
          <p:cNvSpPr/>
          <p:nvPr/>
        </p:nvSpPr>
        <p:spPr>
          <a:xfrm>
            <a:off x="8363731" y="431673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9D6663-2881-4B05-9CC0-55D076F50581}"/>
              </a:ext>
            </a:extLst>
          </p:cNvPr>
          <p:cNvSpPr/>
          <p:nvPr/>
        </p:nvSpPr>
        <p:spPr>
          <a:xfrm>
            <a:off x="6031316" y="56120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1BE28F-2AD6-4D35-92DE-C658C3A0A41A}"/>
              </a:ext>
            </a:extLst>
          </p:cNvPr>
          <p:cNvSpPr/>
          <p:nvPr/>
        </p:nvSpPr>
        <p:spPr>
          <a:xfrm>
            <a:off x="4399660" y="5604765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E3F596-A0F7-4A92-9CAB-91C6D813608B}"/>
              </a:ext>
            </a:extLst>
          </p:cNvPr>
          <p:cNvSpPr/>
          <p:nvPr/>
        </p:nvSpPr>
        <p:spPr>
          <a:xfrm>
            <a:off x="7657517" y="55816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10760B-EDD4-4276-8BD1-058B4F859125}"/>
              </a:ext>
            </a:extLst>
          </p:cNvPr>
          <p:cNvSpPr/>
          <p:nvPr/>
        </p:nvSpPr>
        <p:spPr>
          <a:xfrm>
            <a:off x="3685607" y="431673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B980C2-51D2-4A97-8E3C-6E69C0932EE8}"/>
              </a:ext>
            </a:extLst>
          </p:cNvPr>
          <p:cNvSpPr/>
          <p:nvPr/>
        </p:nvSpPr>
        <p:spPr>
          <a:xfrm>
            <a:off x="4517738" y="316699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4CFF17-5B14-411A-BBFB-BC22412A0AF7}"/>
              </a:ext>
            </a:extLst>
          </p:cNvPr>
          <p:cNvSpPr/>
          <p:nvPr/>
        </p:nvSpPr>
        <p:spPr>
          <a:xfrm>
            <a:off x="7569798" y="316699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B4829E-AB20-4237-B36F-43FEB1BA8A53}"/>
              </a:ext>
            </a:extLst>
          </p:cNvPr>
          <p:cNvSpPr txBox="1"/>
          <p:nvPr/>
        </p:nvSpPr>
        <p:spPr>
          <a:xfrm>
            <a:off x="3991192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(3,1,0)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EFDEEF-BB43-4FB9-BF34-AE115E12F86F}"/>
              </a:ext>
            </a:extLst>
          </p:cNvPr>
          <p:cNvSpPr txBox="1"/>
          <p:nvPr/>
        </p:nvSpPr>
        <p:spPr>
          <a:xfrm>
            <a:off x="5622851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(2,2,0)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FF0ACD-323B-4B37-AF39-BAF9FEC97C76}"/>
              </a:ext>
            </a:extLst>
          </p:cNvPr>
          <p:cNvSpPr txBox="1"/>
          <p:nvPr/>
        </p:nvSpPr>
        <p:spPr>
          <a:xfrm>
            <a:off x="7249049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(1,3,0)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E95614-CED6-4A78-84B3-94887EB115D0}"/>
              </a:ext>
            </a:extLst>
          </p:cNvPr>
          <p:cNvSpPr txBox="1"/>
          <p:nvPr/>
        </p:nvSpPr>
        <p:spPr>
          <a:xfrm>
            <a:off x="8477693" y="417827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(0,3,1)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DAEAF4-29D3-4309-B4D1-3478DB3C805F}"/>
              </a:ext>
            </a:extLst>
          </p:cNvPr>
          <p:cNvSpPr txBox="1"/>
          <p:nvPr/>
        </p:nvSpPr>
        <p:spPr>
          <a:xfrm>
            <a:off x="7722198" y="3007625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(0,2,2)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E2CB2E-4D05-44EC-A720-5A4C5B9F2292}"/>
              </a:ext>
            </a:extLst>
          </p:cNvPr>
          <p:cNvSpPr/>
          <p:nvPr/>
        </p:nvSpPr>
        <p:spPr>
          <a:xfrm>
            <a:off x="6866786" y="213480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2FFDCB-F75B-4EFC-9EB1-D79B3F3816D7}"/>
              </a:ext>
            </a:extLst>
          </p:cNvPr>
          <p:cNvSpPr txBox="1"/>
          <p:nvPr/>
        </p:nvSpPr>
        <p:spPr>
          <a:xfrm>
            <a:off x="7016189" y="199634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(0,3,1)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3F3279-E929-46EF-91A4-CA59D9F170D2}"/>
              </a:ext>
            </a:extLst>
          </p:cNvPr>
          <p:cNvSpPr/>
          <p:nvPr/>
        </p:nvSpPr>
        <p:spPr>
          <a:xfrm>
            <a:off x="5195852" y="214842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5821CD-1E91-40E4-BD98-2823D543B945}"/>
              </a:ext>
            </a:extLst>
          </p:cNvPr>
          <p:cNvSpPr txBox="1"/>
          <p:nvPr/>
        </p:nvSpPr>
        <p:spPr>
          <a:xfrm>
            <a:off x="2840932" y="415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(3,0,1)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99409D-D428-4CDC-9BF8-808ACF72E768}"/>
              </a:ext>
            </a:extLst>
          </p:cNvPr>
          <p:cNvSpPr txBox="1"/>
          <p:nvPr/>
        </p:nvSpPr>
        <p:spPr>
          <a:xfrm>
            <a:off x="3616082" y="3024176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(2,0,2)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ED8AAE-320D-487B-9F92-669DE833E727}"/>
              </a:ext>
            </a:extLst>
          </p:cNvPr>
          <p:cNvSpPr txBox="1"/>
          <p:nvPr/>
        </p:nvSpPr>
        <p:spPr>
          <a:xfrm>
            <a:off x="4314235" y="199634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(1,0,3)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937C28-C438-4F17-823D-FC33E1BAAEA6}"/>
              </a:ext>
            </a:extLst>
          </p:cNvPr>
          <p:cNvSpPr txBox="1"/>
          <p:nvPr/>
        </p:nvSpPr>
        <p:spPr>
          <a:xfrm>
            <a:off x="5604790" y="2731736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(1,1,2)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77684C-430F-4862-82A9-F3AEBDFCB869}"/>
              </a:ext>
            </a:extLst>
          </p:cNvPr>
          <p:cNvSpPr txBox="1"/>
          <p:nvPr/>
        </p:nvSpPr>
        <p:spPr>
          <a:xfrm>
            <a:off x="6462721" y="391527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(1,2,1)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30A33E-9A10-4429-B06F-0D1899635A8B}"/>
              </a:ext>
            </a:extLst>
          </p:cNvPr>
          <p:cNvSpPr txBox="1"/>
          <p:nvPr/>
        </p:nvSpPr>
        <p:spPr>
          <a:xfrm>
            <a:off x="4722703" y="3958521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(2,1,1)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9C997D-B7FF-42F2-8681-326E15EF2876}"/>
              </a:ext>
            </a:extLst>
          </p:cNvPr>
          <p:cNvSpPr txBox="1"/>
          <p:nvPr/>
        </p:nvSpPr>
        <p:spPr>
          <a:xfrm>
            <a:off x="3118173" y="5223910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4CA244-B327-4A12-ABAB-FEE97ADCE5F1}"/>
              </a:ext>
            </a:extLst>
          </p:cNvPr>
          <p:cNvSpPr txBox="1"/>
          <p:nvPr/>
        </p:nvSpPr>
        <p:spPr>
          <a:xfrm>
            <a:off x="6791131" y="4435816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8BFD09-4ECA-4BBE-84A8-D6878DB22773}"/>
              </a:ext>
            </a:extLst>
          </p:cNvPr>
          <p:cNvSpPr txBox="1"/>
          <p:nvPr/>
        </p:nvSpPr>
        <p:spPr>
          <a:xfrm>
            <a:off x="7231766" y="3007625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39809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Bias, Variance and Model Capacity</a:t>
            </a:r>
          </a:p>
        </p:txBody>
      </p:sp>
    </p:spTree>
    <p:extLst>
      <p:ext uri="{BB962C8B-B14F-4D97-AF65-F5344CB8AC3E}">
        <p14:creationId xmlns:p14="http://schemas.microsoft.com/office/powerpoint/2010/main" val="2024782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182215"/>
            <a:ext cx="11409676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7265" y="1322173"/>
            <a:ext cx="11237398" cy="535644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algorithms learn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 approximation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01638" indent="0">
              <a:buNone/>
            </a:pP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f(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X, b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= y, where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feature vector,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parameter vector and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label                   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say that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complex function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high capacity</a:t>
            </a:r>
          </a:p>
          <a:p>
            <a:pPr lvl="1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capacity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model can approximate complex functions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 has large number of parameters or weights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may not generalize well 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May learn the training data too well!</a:t>
            </a:r>
          </a:p>
        </p:txBody>
      </p:sp>
    </p:spTree>
    <p:extLst>
      <p:ext uri="{BB962C8B-B14F-4D97-AF65-F5344CB8AC3E}">
        <p14:creationId xmlns:p14="http://schemas.microsoft.com/office/powerpoint/2010/main" val="20324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10" y="182215"/>
            <a:ext cx="11106935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7649" y="814648"/>
            <a:ext cx="10947014" cy="5863966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models fit training data well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Overfit models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generalize well;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brittle behavior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&lt;&lt; 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Low capacity models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high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Generalize well -&gt; low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fit data well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Regularization adds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Strong regularization adds significant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Weak regularization leads to high variance</a:t>
            </a:r>
          </a:p>
        </p:txBody>
      </p:sp>
    </p:spTree>
    <p:extLst>
      <p:ext uri="{BB962C8B-B14F-4D97-AF65-F5344CB8AC3E}">
        <p14:creationId xmlns:p14="http://schemas.microsoft.com/office/powerpoint/2010/main" val="16218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8" y="182215"/>
            <a:ext cx="11174897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9302" y="960440"/>
            <a:ext cx="11305461" cy="57052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understand the bias-variance trade-off?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start with the error: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338D60-A8A7-4F69-B362-95E36082D1E4}"/>
              </a:ext>
            </a:extLst>
          </p:cNvPr>
          <p:cNvSpPr txBox="1">
            <a:spLocks/>
          </p:cNvSpPr>
          <p:nvPr/>
        </p:nvSpPr>
        <p:spPr>
          <a:xfrm>
            <a:off x="1056503" y="2876144"/>
            <a:ext cx="10032788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5F5EB-2E41-403F-9B39-0D515F5B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22" y="3561305"/>
            <a:ext cx="4143714" cy="1681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C3AA2-FEEE-46DB-AE03-6B7380EA6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22" y="2158393"/>
            <a:ext cx="2827720" cy="68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2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2" y="182215"/>
            <a:ext cx="11076043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7902" y="3604090"/>
            <a:ext cx="11229262" cy="57052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Increasing bias decreases variance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Increasing variance decreases bias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even if the bias and variance are 0 there is still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irreducible error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99C50-34DE-4E73-B433-C3A033FDD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25" y="1920162"/>
            <a:ext cx="8268363" cy="753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6E0CD-B509-4E49-B3DA-0CB72D9A4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631" y="2684864"/>
            <a:ext cx="7787800" cy="56904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5B82CA-43F3-456B-A9E4-072600B77EDC}"/>
              </a:ext>
            </a:extLst>
          </p:cNvPr>
          <p:cNvSpPr txBox="1">
            <a:spLocks/>
          </p:cNvSpPr>
          <p:nvPr/>
        </p:nvSpPr>
        <p:spPr>
          <a:xfrm>
            <a:off x="827902" y="1398102"/>
            <a:ext cx="11229262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expand the error term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2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</p:txBody>
      </p:sp>
    </p:spTree>
    <p:extLst>
      <p:ext uri="{BB962C8B-B14F-4D97-AF65-F5344CB8AC3E}">
        <p14:creationId xmlns:p14="http://schemas.microsoft.com/office/powerpoint/2010/main" val="53159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04" y="182215"/>
            <a:ext cx="11391141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E05861-4968-4244-980F-6C58923CF4B6}"/>
              </a:ext>
            </a:extLst>
          </p:cNvPr>
          <p:cNvCxnSpPr>
            <a:cxnSpLocks/>
          </p:cNvCxnSpPr>
          <p:nvPr/>
        </p:nvCxnSpPr>
        <p:spPr>
          <a:xfrm flipV="1">
            <a:off x="2941825" y="2374384"/>
            <a:ext cx="0" cy="318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C38B46-8D8F-4115-A854-F0F5049CF2FE}"/>
              </a:ext>
            </a:extLst>
          </p:cNvPr>
          <p:cNvCxnSpPr>
            <a:cxnSpLocks/>
          </p:cNvCxnSpPr>
          <p:nvPr/>
        </p:nvCxnSpPr>
        <p:spPr>
          <a:xfrm flipV="1">
            <a:off x="2941825" y="5517634"/>
            <a:ext cx="5543550" cy="40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4A7974EC-1FE0-44D5-8851-6D96A32C5251}"/>
              </a:ext>
            </a:extLst>
          </p:cNvPr>
          <p:cNvSpPr/>
          <p:nvPr/>
        </p:nvSpPr>
        <p:spPr>
          <a:xfrm flipH="1" flipV="1">
            <a:off x="3193289" y="3077328"/>
            <a:ext cx="9258295" cy="208042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D2112AA-12E9-4FDB-A43C-7D2381E93264}"/>
              </a:ext>
            </a:extLst>
          </p:cNvPr>
          <p:cNvSpPr/>
          <p:nvPr/>
        </p:nvSpPr>
        <p:spPr>
          <a:xfrm flipV="1">
            <a:off x="-1312364" y="2968823"/>
            <a:ext cx="9201148" cy="2137579"/>
          </a:xfrm>
          <a:prstGeom prst="arc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18906-B086-4844-9D6D-38D4855E45C2}"/>
              </a:ext>
            </a:extLst>
          </p:cNvPr>
          <p:cNvSpPr txBox="1"/>
          <p:nvPr/>
        </p:nvSpPr>
        <p:spPr>
          <a:xfrm>
            <a:off x="4427725" y="557271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bias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8BF2A-A43A-4941-8A8B-0C25609171C0}"/>
              </a:ext>
            </a:extLst>
          </p:cNvPr>
          <p:cNvSpPr txBox="1"/>
          <p:nvPr/>
        </p:nvSpPr>
        <p:spPr>
          <a:xfrm rot="16200000">
            <a:off x="1339204" y="384618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 Error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E7006-58B4-4310-8F17-895969003537}"/>
              </a:ext>
            </a:extLst>
          </p:cNvPr>
          <p:cNvSpPr txBox="1"/>
          <p:nvPr/>
        </p:nvSpPr>
        <p:spPr>
          <a:xfrm>
            <a:off x="6562904" y="362730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F7449-16C9-4FA3-A62C-D30F2EB0B37B}"/>
              </a:ext>
            </a:extLst>
          </p:cNvPr>
          <p:cNvSpPr txBox="1"/>
          <p:nvPr/>
        </p:nvSpPr>
        <p:spPr>
          <a:xfrm>
            <a:off x="2388340" y="365587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B4DCCA-54E1-475D-AD27-A88905AD1ADA}"/>
              </a:ext>
            </a:extLst>
          </p:cNvPr>
          <p:cNvCxnSpPr>
            <a:cxnSpLocks/>
          </p:cNvCxnSpPr>
          <p:nvPr/>
        </p:nvCxnSpPr>
        <p:spPr>
          <a:xfrm>
            <a:off x="6908034" y="5801064"/>
            <a:ext cx="505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3754C9-3FF7-4B27-A3FF-891074547FF1}"/>
              </a:ext>
            </a:extLst>
          </p:cNvPr>
          <p:cNvSpPr txBox="1"/>
          <p:nvPr/>
        </p:nvSpPr>
        <p:spPr>
          <a:xfrm>
            <a:off x="4427725" y="6046972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variance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5CC443-A371-4F76-9FFC-E0AB648409F5}"/>
              </a:ext>
            </a:extLst>
          </p:cNvPr>
          <p:cNvCxnSpPr>
            <a:cxnSpLocks/>
          </p:cNvCxnSpPr>
          <p:nvPr/>
        </p:nvCxnSpPr>
        <p:spPr>
          <a:xfrm flipH="1">
            <a:off x="3884108" y="6304572"/>
            <a:ext cx="502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6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9" grpId="0"/>
      <p:bldP spid="20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6" y="2139243"/>
            <a:ext cx="5679230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a set of data values fit a strait line mode, with 2 parameters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model has high bias, since does not fit the training data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Variance is limited since low capacity model produces consistent predictions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778D43-B6F1-4B1F-9A15-152A7362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723" y="1853148"/>
            <a:ext cx="4854380" cy="46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0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Fit same data with 12</a:t>
            </a:r>
            <a:r>
              <a:rPr lang="en-US" sz="28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order polynomial model with 13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model has low bias, since it fits the training data fairly well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 the model will have high variance since predictions will be erratic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07FF1-B46C-491C-8210-77D09827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128" y="2139243"/>
            <a:ext cx="4551470" cy="44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8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Models of many different capacities possible between the extremes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Need to find an optimal trade-off point between bias and variance  </a:t>
            </a:r>
          </a:p>
          <a:p>
            <a:endParaRPr 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C8645-85C0-4417-9343-CE0D73576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816" y="2139243"/>
            <a:ext cx="4683604" cy="46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1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is essential for complex ML models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Deep learning models require learning very large numbers of parameters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Even with large training datasets there are only a few samples per parameters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high chance of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over-fitting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ML  models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learn the training data too well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do not generalize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have poor response to input noise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To prevent over-fitting we apply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methods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  <a:blipFill>
                <a:blip r:embed="rId3"/>
                <a:stretch>
                  <a:fillRect l="-1058" t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018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The L2 Regularization Method</a:t>
            </a:r>
          </a:p>
        </p:txBody>
      </p:sp>
    </p:spTree>
    <p:extLst>
      <p:ext uri="{BB962C8B-B14F-4D97-AF65-F5344CB8AC3E}">
        <p14:creationId xmlns:p14="http://schemas.microsoft.com/office/powerpoint/2010/main" val="1663121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343386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or Euclidean norm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widely used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Over-fit models tend to have parameters (weights) with extreme 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One way to regularize models is to limit the values of the 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L2 norm of the model parameter 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add a small bias term to (greatly) reduce the variance</a:t>
            </a:r>
          </a:p>
        </p:txBody>
      </p:sp>
    </p:spTree>
    <p:extLst>
      <p:ext uri="{BB962C8B-B14F-4D97-AF65-F5344CB8AC3E}">
        <p14:creationId xmlns:p14="http://schemas.microsoft.com/office/powerpoint/2010/main" val="420962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12377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size of the model parameters is to constrain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B79A8-7BED-40C4-A2EF-1469FDD9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45" y="1784492"/>
            <a:ext cx="7577675" cy="123089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789D93-718F-4750-91FC-A2A4EBC2367F}"/>
              </a:ext>
            </a:extLst>
          </p:cNvPr>
          <p:cNvSpPr txBox="1">
            <a:spLocks/>
          </p:cNvSpPr>
          <p:nvPr/>
        </p:nvSpPr>
        <p:spPr>
          <a:xfrm>
            <a:off x="415074" y="306558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regularized loss function is then: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D771B-6145-433F-97CB-A93894EB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11" y="3600336"/>
            <a:ext cx="4280389" cy="5464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AF3582-C777-46B4-902F-5C6DDE05FDBB}"/>
              </a:ext>
            </a:extLst>
          </p:cNvPr>
          <p:cNvSpPr txBox="1">
            <a:spLocks/>
          </p:cNvSpPr>
          <p:nvPr/>
        </p:nvSpPr>
        <p:spPr>
          <a:xfrm>
            <a:off x="415074" y="4372211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</p:txBody>
      </p:sp>
    </p:spTree>
    <p:extLst>
      <p:ext uri="{BB962C8B-B14F-4D97-AF65-F5344CB8AC3E}">
        <p14:creationId xmlns:p14="http://schemas.microsoft.com/office/powerpoint/2010/main" val="231309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49150"/>
            <a:ext cx="11525250" cy="6456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61B3B3-40C8-4D52-93DF-51F747B0E473}"/>
              </a:ext>
            </a:extLst>
          </p:cNvPr>
          <p:cNvSpPr/>
          <p:nvPr/>
        </p:nvSpPr>
        <p:spPr bwMode="auto">
          <a:xfrm>
            <a:off x="4048370" y="2256203"/>
            <a:ext cx="3708400" cy="35052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9076E5-59DA-49C1-B1BB-81A5DBD05FC2}"/>
              </a:ext>
            </a:extLst>
          </p:cNvPr>
          <p:cNvCxnSpPr/>
          <p:nvPr/>
        </p:nvCxnSpPr>
        <p:spPr bwMode="auto">
          <a:xfrm>
            <a:off x="5902570" y="1900604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CCF9BF-DF5A-46BA-AB5C-2B4C3BB85667}"/>
              </a:ext>
            </a:extLst>
          </p:cNvPr>
          <p:cNvCxnSpPr/>
          <p:nvPr/>
        </p:nvCxnSpPr>
        <p:spPr bwMode="auto">
          <a:xfrm flipH="1">
            <a:off x="3489570" y="4008803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72040BB-E43B-465E-B5F5-CDC0479A4B6A}"/>
              </a:ext>
            </a:extLst>
          </p:cNvPr>
          <p:cNvSpPr txBox="1">
            <a:spLocks/>
          </p:cNvSpPr>
          <p:nvPr/>
        </p:nvSpPr>
        <p:spPr>
          <a:xfrm>
            <a:off x="5526033" y="1398953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7E4A36-5924-43C4-809F-7D1DFB854952}"/>
              </a:ext>
            </a:extLst>
          </p:cNvPr>
          <p:cNvSpPr txBox="1">
            <a:spLocks/>
          </p:cNvSpPr>
          <p:nvPr/>
        </p:nvSpPr>
        <p:spPr>
          <a:xfrm>
            <a:off x="8162413" y="3645067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B723FAF-73C4-4CB2-A562-66E36ADA4617}"/>
              </a:ext>
            </a:extLst>
          </p:cNvPr>
          <p:cNvSpPr txBox="1">
            <a:spLocks/>
          </p:cNvSpPr>
          <p:nvPr/>
        </p:nvSpPr>
        <p:spPr>
          <a:xfrm>
            <a:off x="1470271" y="5079840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r>
              <a:rPr lang="en-US" sz="2933" kern="0" baseline="30000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D4CF52-5E8C-484D-8D57-A5FD48868151}"/>
              </a:ext>
            </a:extLst>
          </p:cNvPr>
          <p:cNvCxnSpPr/>
          <p:nvPr/>
        </p:nvCxnSpPr>
        <p:spPr bwMode="auto">
          <a:xfrm flipV="1">
            <a:off x="3107383" y="4643804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9EA6A8-6535-4590-82CD-FD7C9EA72C03}"/>
              </a:ext>
            </a:extLst>
          </p:cNvPr>
          <p:cNvCxnSpPr>
            <a:endCxn id="27" idx="0"/>
          </p:cNvCxnSpPr>
          <p:nvPr/>
        </p:nvCxnSpPr>
        <p:spPr bwMode="auto">
          <a:xfrm flipV="1">
            <a:off x="5902570" y="2256204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BCAB8F-C56E-4151-B2B0-2FE1E1446BE8}"/>
              </a:ext>
            </a:extLst>
          </p:cNvPr>
          <p:cNvCxnSpPr>
            <a:endCxn id="27" idx="6"/>
          </p:cNvCxnSpPr>
          <p:nvPr/>
        </p:nvCxnSpPr>
        <p:spPr bwMode="auto">
          <a:xfrm flipV="1">
            <a:off x="5902570" y="4008804"/>
            <a:ext cx="1854200" cy="25401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89BBF3-2E72-454B-AC5F-5271D5819BBC}"/>
              </a:ext>
            </a:extLst>
          </p:cNvPr>
          <p:cNvCxnSpPr/>
          <p:nvPr/>
        </p:nvCxnSpPr>
        <p:spPr bwMode="auto">
          <a:xfrm flipH="1" flipV="1">
            <a:off x="4563215" y="2801252"/>
            <a:ext cx="1364756" cy="12329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8E981BE-FA5A-4FF0-9D0C-50F4CEFB53BF}"/>
              </a:ext>
            </a:extLst>
          </p:cNvPr>
          <p:cNvSpPr txBox="1">
            <a:spLocks/>
          </p:cNvSpPr>
          <p:nvPr/>
        </p:nvSpPr>
        <p:spPr>
          <a:xfrm>
            <a:off x="7841951" y="1922809"/>
            <a:ext cx="1944739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large</a:t>
            </a:r>
          </a:p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small</a:t>
            </a:r>
            <a:endParaRPr lang="en-US" sz="2933" kern="0" baseline="30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EA9B99-5BAC-45B1-9B35-ECA9FC3551E1}"/>
              </a:ext>
            </a:extLst>
          </p:cNvPr>
          <p:cNvCxnSpPr/>
          <p:nvPr/>
        </p:nvCxnSpPr>
        <p:spPr bwMode="auto">
          <a:xfrm flipH="1" flipV="1">
            <a:off x="7220095" y="4057733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C69C279-4AB0-404A-A64C-B4E34FCEBFFD}"/>
              </a:ext>
            </a:extLst>
          </p:cNvPr>
          <p:cNvSpPr txBox="1">
            <a:spLocks/>
          </p:cNvSpPr>
          <p:nvPr/>
        </p:nvSpPr>
        <p:spPr>
          <a:xfrm>
            <a:off x="3275885" y="1989875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~ 0</a:t>
            </a:r>
            <a:endParaRPr lang="en-US" sz="2933" kern="0" baseline="30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67A521-44E2-462E-8E7E-5FEB09AD6C7F}"/>
              </a:ext>
            </a:extLst>
          </p:cNvPr>
          <p:cNvCxnSpPr/>
          <p:nvPr/>
        </p:nvCxnSpPr>
        <p:spPr bwMode="auto">
          <a:xfrm>
            <a:off x="4620319" y="2419159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669C91-EFB7-4AD5-9FAE-304A146082A7}"/>
              </a:ext>
            </a:extLst>
          </p:cNvPr>
          <p:cNvSpPr txBox="1">
            <a:spLocks/>
          </p:cNvSpPr>
          <p:nvPr/>
        </p:nvSpPr>
        <p:spPr>
          <a:xfrm>
            <a:off x="2108990" y="3204715"/>
            <a:ext cx="180432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-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</a:t>
            </a:r>
            <a:endParaRPr lang="en-US" sz="2933" kern="0" baseline="30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126CF5-E28A-4859-9C76-051233A47DE6}"/>
              </a:ext>
            </a:extLst>
          </p:cNvPr>
          <p:cNvCxnSpPr/>
          <p:nvPr/>
        </p:nvCxnSpPr>
        <p:spPr bwMode="auto">
          <a:xfrm flipV="1">
            <a:off x="3743570" y="3373804"/>
            <a:ext cx="1320800" cy="18519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31FD2-A90B-47BB-892C-93EC687D7042}"/>
              </a:ext>
            </a:extLst>
          </p:cNvPr>
          <p:cNvCxnSpPr/>
          <p:nvPr/>
        </p:nvCxnSpPr>
        <p:spPr bwMode="auto">
          <a:xfrm flipV="1">
            <a:off x="5877172" y="3736652"/>
            <a:ext cx="1844516" cy="2975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0604D03-D95A-4C36-B1CF-87644B059A86}"/>
              </a:ext>
            </a:extLst>
          </p:cNvPr>
          <p:cNvSpPr txBox="1">
            <a:spLocks/>
          </p:cNvSpPr>
          <p:nvPr/>
        </p:nvSpPr>
        <p:spPr>
          <a:xfrm>
            <a:off x="8384926" y="4653088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~ 0</a:t>
            </a:r>
            <a:endParaRPr lang="en-US" sz="2933" kern="0" baseline="30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6A8580-62A5-4CD0-A174-BC9AA16D7E45}"/>
              </a:ext>
            </a:extLst>
          </p:cNvPr>
          <p:cNvCxnSpPr/>
          <p:nvPr/>
        </p:nvCxnSpPr>
        <p:spPr bwMode="auto">
          <a:xfrm flipH="1">
            <a:off x="6940789" y="2532928"/>
            <a:ext cx="955236" cy="1260219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97EDBAB-683D-434C-B1B7-6CC200DB0B69}"/>
              </a:ext>
            </a:extLst>
          </p:cNvPr>
          <p:cNvSpPr txBox="1">
            <a:spLocks/>
          </p:cNvSpPr>
          <p:nvPr/>
        </p:nvSpPr>
        <p:spPr>
          <a:xfrm>
            <a:off x="379514" y="6003441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is considered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soft constraint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31" grpId="0"/>
      <p:bldP spid="32" grpId="0"/>
      <p:bldP spid="37" grpId="0"/>
      <p:bldP spid="39" grpId="0"/>
      <p:bldP spid="41" grpId="0"/>
      <p:bldP spid="44" grpId="0"/>
      <p:bldP spid="4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93797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Constraint on model parameters binds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2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of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16251"/>
            <a:ext cx="11525250" cy="517278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goes by many names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published by Andrey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Tikonov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in late 1940s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Only published in English in 1977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Is known as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Tikhonov regularization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statistics literature often called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ridge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engineering literature is referred to 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pre-whitening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0DB07-22AE-4C73-B341-36A31285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05" y="917972"/>
            <a:ext cx="5949315" cy="44619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DAF807-CAC3-4ED1-A725-2703C2AABF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7184" y="5528789"/>
            <a:ext cx="11338979" cy="10634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Plaque commemorating Andrey </a:t>
            </a:r>
            <a:r>
              <a:rPr lang="en-US" sz="2800" b="1" dirty="0"/>
              <a:t>Tikhonov  at Moscow Institute of Mathematics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604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L1 Regularization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238496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0154" y="1245702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can be performed with other norms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l1 (min-max)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another common choice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Conceptually, l1 norm limits the sum of the absolute values of the weights: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78BD-C1D9-4CDB-9AB0-8257B437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30" y="3428810"/>
            <a:ext cx="7211050" cy="118528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E00D5-5055-4EA1-A969-55D91C31C172}"/>
              </a:ext>
            </a:extLst>
          </p:cNvPr>
          <p:cNvSpPr txBox="1">
            <a:spLocks/>
          </p:cNvSpPr>
          <p:nvPr/>
        </p:nvSpPr>
        <p:spPr>
          <a:xfrm>
            <a:off x="378696" y="4637836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norm is also known as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Manhattan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taxi cab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since it is the distance traveled on a grid between two points.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76960"/>
            <a:ext cx="11525250" cy="6189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l1 norm of the weights, the loss function becomes: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3CABE-58C2-483C-A6BB-2B5C7034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01" y="1695938"/>
            <a:ext cx="4600379" cy="5209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379514" y="2387724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constraint drives some weights to exactly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behavior leads to the term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lasso regularization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provides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on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contrast L2 provides soft constraints</a:t>
            </a:r>
          </a:p>
        </p:txBody>
      </p:sp>
    </p:spTree>
    <p:extLst>
      <p:ext uri="{BB962C8B-B14F-4D97-AF65-F5344CB8AC3E}">
        <p14:creationId xmlns:p14="http://schemas.microsoft.com/office/powerpoint/2010/main" val="21331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512375" y="576725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 the weights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255133-D04F-4B7F-B178-CBBF02943FAC}"/>
              </a:ext>
            </a:extLst>
          </p:cNvPr>
          <p:cNvCxnSpPr/>
          <p:nvPr/>
        </p:nvCxnSpPr>
        <p:spPr bwMode="auto">
          <a:xfrm>
            <a:off x="5589953" y="1747353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CBA1E9-7306-4941-A63B-0BD69600285C}"/>
              </a:ext>
            </a:extLst>
          </p:cNvPr>
          <p:cNvCxnSpPr/>
          <p:nvPr/>
        </p:nvCxnSpPr>
        <p:spPr bwMode="auto">
          <a:xfrm flipH="1">
            <a:off x="3176953" y="3855552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4DA3F4-E638-49D3-93D5-A10FF3159B40}"/>
              </a:ext>
            </a:extLst>
          </p:cNvPr>
          <p:cNvSpPr txBox="1">
            <a:spLocks/>
          </p:cNvSpPr>
          <p:nvPr/>
        </p:nvSpPr>
        <p:spPr>
          <a:xfrm>
            <a:off x="5213416" y="1245702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638B0B-DED5-4B31-97B2-1ECFB2DE4D96}"/>
              </a:ext>
            </a:extLst>
          </p:cNvPr>
          <p:cNvSpPr txBox="1">
            <a:spLocks/>
          </p:cNvSpPr>
          <p:nvPr/>
        </p:nvSpPr>
        <p:spPr>
          <a:xfrm>
            <a:off x="7849796" y="3491816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25DC9-1F97-4A19-A234-CB176C5819A4}"/>
              </a:ext>
            </a:extLst>
          </p:cNvPr>
          <p:cNvCxnSpPr/>
          <p:nvPr/>
        </p:nvCxnSpPr>
        <p:spPr bwMode="auto">
          <a:xfrm flipV="1">
            <a:off x="5589953" y="2102953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FFCF6-1C73-4B87-A6E7-9E73A4BF8C76}"/>
              </a:ext>
            </a:extLst>
          </p:cNvPr>
          <p:cNvCxnSpPr/>
          <p:nvPr/>
        </p:nvCxnSpPr>
        <p:spPr bwMode="auto">
          <a:xfrm flipV="1">
            <a:off x="5589954" y="3855551"/>
            <a:ext cx="1730305" cy="25405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CEB2C-0B47-45E7-B6C3-D3BE68C07E6D}"/>
              </a:ext>
            </a:extLst>
          </p:cNvPr>
          <p:cNvCxnSpPr/>
          <p:nvPr/>
        </p:nvCxnSpPr>
        <p:spPr bwMode="auto">
          <a:xfrm flipH="1" flipV="1">
            <a:off x="6907478" y="3904482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9322F1-B28D-49AD-8D64-FDFD6D2C6E42}"/>
              </a:ext>
            </a:extLst>
          </p:cNvPr>
          <p:cNvSpPr txBox="1">
            <a:spLocks/>
          </p:cNvSpPr>
          <p:nvPr/>
        </p:nvSpPr>
        <p:spPr>
          <a:xfrm>
            <a:off x="2963268" y="1836624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0</a:t>
            </a:r>
            <a:endParaRPr lang="en-US" sz="2933" kern="0" baseline="30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1AC0B-C41D-41C4-8089-B3956500946A}"/>
              </a:ext>
            </a:extLst>
          </p:cNvPr>
          <p:cNvCxnSpPr/>
          <p:nvPr/>
        </p:nvCxnSpPr>
        <p:spPr bwMode="auto">
          <a:xfrm>
            <a:off x="4307702" y="2265908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D814B9D-2E51-4B9E-BAD1-FA5C83A0D3F2}"/>
              </a:ext>
            </a:extLst>
          </p:cNvPr>
          <p:cNvSpPr txBox="1">
            <a:spLocks/>
          </p:cNvSpPr>
          <p:nvPr/>
        </p:nvSpPr>
        <p:spPr>
          <a:xfrm>
            <a:off x="8072309" y="4499837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= 0</a:t>
            </a:r>
            <a:endParaRPr lang="en-US" sz="2933" kern="0" baseline="30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DDA7A-B9CB-4688-A55E-861B3F15A0D2}"/>
              </a:ext>
            </a:extLst>
          </p:cNvPr>
          <p:cNvSpPr/>
          <p:nvPr/>
        </p:nvSpPr>
        <p:spPr bwMode="auto">
          <a:xfrm rot="18910552">
            <a:off x="4379902" y="2625311"/>
            <a:ext cx="2441911" cy="2483116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8002AF-BDAB-4B87-AB7A-ED2E551E31A5}"/>
              </a:ext>
            </a:extLst>
          </p:cNvPr>
          <p:cNvSpPr txBox="1">
            <a:spLocks/>
          </p:cNvSpPr>
          <p:nvPr/>
        </p:nvSpPr>
        <p:spPr>
          <a:xfrm>
            <a:off x="1623962" y="4821536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endParaRPr lang="en-US" sz="2933" kern="0" baseline="30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B4CF55-AF1F-46EC-AF47-8F865F1B9797}"/>
              </a:ext>
            </a:extLst>
          </p:cNvPr>
          <p:cNvCxnSpPr/>
          <p:nvPr/>
        </p:nvCxnSpPr>
        <p:spPr bwMode="auto">
          <a:xfrm flipV="1">
            <a:off x="3280642" y="4362881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40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  <p:bldP spid="10" grpId="0"/>
      <p:bldP spid="14" grpId="0"/>
      <p:bldP spid="16" grpId="0"/>
      <p:bldP spid="17" grpId="0" animBg="1"/>
      <p:bldP spid="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673" y="796908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456203" y="2025070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4617403" y="138491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4719819" y="533695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3216041" y="3623411"/>
            <a:ext cx="127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Nonzero parameter</a:t>
            </a:r>
          </a:p>
          <a:p>
            <a:r>
              <a:rPr lang="en-US" b="1" dirty="0"/>
              <a:t>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336316" y="607226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125839" y="6072263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8F302-ECF8-4D91-9EDC-A41B2FA9F035}"/>
              </a:ext>
            </a:extLst>
          </p:cNvPr>
          <p:cNvCxnSpPr>
            <a:cxnSpLocks/>
          </p:cNvCxnSpPr>
          <p:nvPr/>
        </p:nvCxnSpPr>
        <p:spPr>
          <a:xfrm flipV="1">
            <a:off x="4624661" y="4121458"/>
            <a:ext cx="17041" cy="1215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41056D-5DAF-419B-A3AF-959BAF82D9C7}"/>
              </a:ext>
            </a:extLst>
          </p:cNvPr>
          <p:cNvCxnSpPr>
            <a:cxnSpLocks/>
          </p:cNvCxnSpPr>
          <p:nvPr/>
        </p:nvCxnSpPr>
        <p:spPr>
          <a:xfrm flipH="1">
            <a:off x="3418348" y="4172035"/>
            <a:ext cx="1206313" cy="1114669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CC9648-A9DD-44E6-830A-CAB04BC09FB1}"/>
              </a:ext>
            </a:extLst>
          </p:cNvPr>
          <p:cNvCxnSpPr>
            <a:cxnSpLocks/>
          </p:cNvCxnSpPr>
          <p:nvPr/>
        </p:nvCxnSpPr>
        <p:spPr>
          <a:xfrm>
            <a:off x="4633181" y="4172035"/>
            <a:ext cx="1379014" cy="1150507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D62CDD-596B-4B4E-A38A-C64E34DD1D91}"/>
              </a:ext>
            </a:extLst>
          </p:cNvPr>
          <p:cNvCxnSpPr>
            <a:cxnSpLocks/>
          </p:cNvCxnSpPr>
          <p:nvPr/>
        </p:nvCxnSpPr>
        <p:spPr>
          <a:xfrm flipV="1">
            <a:off x="4677535" y="5307455"/>
            <a:ext cx="1313944" cy="1187958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BCE547-ADC1-4EC3-A6B2-754EB8DEE0AF}"/>
              </a:ext>
            </a:extLst>
          </p:cNvPr>
          <p:cNvCxnSpPr>
            <a:cxnSpLocks/>
          </p:cNvCxnSpPr>
          <p:nvPr/>
        </p:nvCxnSpPr>
        <p:spPr>
          <a:xfrm>
            <a:off x="3340100" y="5322542"/>
            <a:ext cx="1340070" cy="117287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EE1CAE-64AA-4BF1-9657-26AADC7F1826}"/>
              </a:ext>
            </a:extLst>
          </p:cNvPr>
          <p:cNvSpPr/>
          <p:nvPr/>
        </p:nvSpPr>
        <p:spPr>
          <a:xfrm>
            <a:off x="4657411" y="3326004"/>
            <a:ext cx="2145323" cy="788796"/>
          </a:xfrm>
          <a:custGeom>
            <a:avLst/>
            <a:gdLst>
              <a:gd name="connsiteX0" fmla="*/ 0 w 2145323"/>
              <a:gd name="connsiteY0" fmla="*/ 788796 h 788796"/>
              <a:gd name="connsiteX1" fmla="*/ 291402 w 2145323"/>
              <a:gd name="connsiteY1" fmla="*/ 537587 h 788796"/>
              <a:gd name="connsiteX2" fmla="*/ 688312 w 2145323"/>
              <a:gd name="connsiteY2" fmla="*/ 246185 h 788796"/>
              <a:gd name="connsiteX3" fmla="*/ 1240971 w 2145323"/>
              <a:gd name="connsiteY3" fmla="*/ 85411 h 788796"/>
              <a:gd name="connsiteX4" fmla="*/ 2145323 w 2145323"/>
              <a:gd name="connsiteY4" fmla="*/ 0 h 78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323" h="788796">
                <a:moveTo>
                  <a:pt x="0" y="788796"/>
                </a:moveTo>
                <a:cubicBezTo>
                  <a:pt x="88341" y="708409"/>
                  <a:pt x="176683" y="628022"/>
                  <a:pt x="291402" y="537587"/>
                </a:cubicBezTo>
                <a:cubicBezTo>
                  <a:pt x="406121" y="447152"/>
                  <a:pt x="530051" y="321548"/>
                  <a:pt x="688312" y="246185"/>
                </a:cubicBezTo>
                <a:cubicBezTo>
                  <a:pt x="846573" y="170822"/>
                  <a:pt x="998136" y="126442"/>
                  <a:pt x="1240971" y="85411"/>
                </a:cubicBezTo>
                <a:cubicBezTo>
                  <a:pt x="1483806" y="44380"/>
                  <a:pt x="1814564" y="22190"/>
                  <a:pt x="2145323" y="0"/>
                </a:cubicBezTo>
              </a:path>
            </a:pathLst>
          </a:custGeom>
          <a:noFill/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Early Stopping as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8979780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09040"/>
            <a:ext cx="11525250" cy="257883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an old and simple idea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Stop updating the model weights before the model becomes overfit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 is analogous to l2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formulate the regularized loss function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9239D-BE8C-4CC9-A732-8EFFE196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43" y="3620780"/>
            <a:ext cx="5858217" cy="5549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0CF2D-3973-4F1B-8A66-94FE285E8451}"/>
              </a:ext>
            </a:extLst>
          </p:cNvPr>
          <p:cNvSpPr txBox="1">
            <a:spLocks/>
          </p:cNvSpPr>
          <p:nvPr/>
        </p:nvSpPr>
        <p:spPr>
          <a:xfrm>
            <a:off x="379514" y="4283469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21811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847040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a simple geometric interpretation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Early stopping point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78" y="290945"/>
            <a:ext cx="11482667" cy="6899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Why linear models? </a:t>
            </a:r>
            <a:endParaRPr lang="en-US" sz="4000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Understandable and interpretable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Generalize well, if properly fit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Highly scalable – computationally efficient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approximate fairly complex functions</a:t>
            </a:r>
          </a:p>
          <a:p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Applied widely to CV problems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basis of understanding complex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non-linear models are locally linear at convergence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e.g. we can learn a lot about the convergence of DL and RL models from linear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27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Workflow</a:t>
            </a:r>
          </a:p>
        </p:txBody>
      </p:sp>
    </p:spTree>
    <p:extLst>
      <p:ext uri="{BB962C8B-B14F-4D97-AF65-F5344CB8AC3E}">
        <p14:creationId xmlns:p14="http://schemas.microsoft.com/office/powerpoint/2010/main" val="35711586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Which types of machine learning models do we use for computer vision problems?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Unsupervised: Models applied when ground-truth is unknown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Supervised: Models trained with known outcomes, or labels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Regression for predicting numeric values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for predicting categories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Initially, we focus on supervised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5801423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1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organize a machine learning workflow?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C20F78F8-49DF-47DB-A6F6-6E57854A41F2}"/>
              </a:ext>
            </a:extLst>
          </p:cNvPr>
          <p:cNvSpPr/>
          <p:nvPr/>
        </p:nvSpPr>
        <p:spPr>
          <a:xfrm>
            <a:off x="526092" y="3429000"/>
            <a:ext cx="1359074" cy="13716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6B253-37D1-41F0-9FB0-DB46E6E3F7DC}"/>
              </a:ext>
            </a:extLst>
          </p:cNvPr>
          <p:cNvSpPr/>
          <p:nvPr/>
        </p:nvSpPr>
        <p:spPr>
          <a:xfrm>
            <a:off x="2773991" y="3387970"/>
            <a:ext cx="1772433" cy="16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Split data</a:t>
            </a:r>
            <a:r>
              <a:rPr lang="en-US" sz="2400" dirty="0">
                <a:solidFill>
                  <a:schemeClr val="tx1"/>
                </a:solidFill>
              </a:rPr>
              <a:t> to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Train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Test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5435250" y="3522945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Train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5435250" y="1819340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</a:t>
            </a:r>
            <a:r>
              <a:rPr lang="en-US" sz="2400" b="1" dirty="0">
                <a:solidFill>
                  <a:schemeClr val="tx1"/>
                </a:solidFill>
              </a:rPr>
              <a:t>hyperparameters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89C93E-C64D-460B-A3EF-C6468B4B864C}"/>
              </a:ext>
            </a:extLst>
          </p:cNvPr>
          <p:cNvSpPr/>
          <p:nvPr/>
        </p:nvSpPr>
        <p:spPr>
          <a:xfrm>
            <a:off x="8393138" y="5029199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Test Model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3B01C309-4AC8-41C9-9368-C573C9D6EF39}"/>
              </a:ext>
            </a:extLst>
          </p:cNvPr>
          <p:cNvSpPr/>
          <p:nvPr/>
        </p:nvSpPr>
        <p:spPr>
          <a:xfrm flipV="1">
            <a:off x="3538603" y="5070231"/>
            <a:ext cx="4836090" cy="8357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CEEE766A-A0A5-454B-9837-4A36C20B3F7F}"/>
              </a:ext>
            </a:extLst>
          </p:cNvPr>
          <p:cNvSpPr/>
          <p:nvPr/>
        </p:nvSpPr>
        <p:spPr>
          <a:xfrm rot="5400000">
            <a:off x="8235487" y="3795008"/>
            <a:ext cx="908886" cy="15594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8632BCAF-49E9-4731-A66A-7F88F05D0981}"/>
              </a:ext>
            </a:extLst>
          </p:cNvPr>
          <p:cNvSpPr/>
          <p:nvPr/>
        </p:nvSpPr>
        <p:spPr>
          <a:xfrm flipH="1">
            <a:off x="7936017" y="1774814"/>
            <a:ext cx="2474935" cy="32543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7DD2FC3-7162-4F0C-9523-A8A7CAD9FE1C}"/>
              </a:ext>
            </a:extLst>
          </p:cNvPr>
          <p:cNvSpPr/>
          <p:nvPr/>
        </p:nvSpPr>
        <p:spPr>
          <a:xfrm>
            <a:off x="1909695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EE5497-09AB-4440-8ADC-FC9540BABA2D}"/>
              </a:ext>
            </a:extLst>
          </p:cNvPr>
          <p:cNvSpPr/>
          <p:nvPr/>
        </p:nvSpPr>
        <p:spPr>
          <a:xfrm>
            <a:off x="4572258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6341114" y="3000320"/>
            <a:ext cx="663205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8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 training by minimizing errors with for </a:t>
            </a:r>
            <a:r>
              <a:rPr lang="en-US" sz="2400" b="1" dirty="0">
                <a:solidFill>
                  <a:schemeClr val="tx1"/>
                </a:solidFill>
              </a:rPr>
              <a:t>known labels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3414920" y="2083738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hyperparameters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4416548" y="3168955"/>
            <a:ext cx="471677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</a:t>
            </a:r>
            <a:r>
              <a:rPr lang="en-US" sz="2400" dirty="0"/>
              <a:t> </a:t>
            </a:r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190280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1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</a:t>
            </a:r>
          </a:p>
          <a:p>
            <a:r>
              <a:rPr lang="en-US" sz="2400" b="1" dirty="0"/>
              <a:t>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</a:t>
            </a:r>
          </a:p>
          <a:p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Evaluate </a:t>
            </a:r>
            <a:r>
              <a:rPr lang="en-US" sz="2400" dirty="0">
                <a:solidFill>
                  <a:schemeClr val="tx1"/>
                </a:solidFill>
              </a:rPr>
              <a:t>model performance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53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evaluate classification models?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perform an hypothesis test with possible outcomes: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positive (TP):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Positive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negative (TN):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positive (FP):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 erroneously classified as positive 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negative (FN)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: Positive case erroneously classified as negative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These quantities can be organised into a confusion matrix:</a:t>
            </a:r>
          </a:p>
          <a:p>
            <a:pPr marL="0" indent="0">
              <a:buNone/>
            </a:pPr>
            <a:endParaRPr lang="en-GB" sz="28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D9690F52-07A7-4E78-8600-E5ACFE8D2459}"/>
              </a:ext>
            </a:extLst>
          </p:cNvPr>
          <p:cNvGraphicFramePr>
            <a:graphicFrameLocks noGrp="1"/>
          </p:cNvGraphicFramePr>
          <p:nvPr/>
        </p:nvGraphicFramePr>
        <p:xfrm>
          <a:off x="2288781" y="4784361"/>
          <a:ext cx="765062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367">
                  <a:extLst>
                    <a:ext uri="{9D8B030D-6E8A-4147-A177-3AD203B41FA5}">
                      <a16:colId xmlns:a16="http://schemas.microsoft.com/office/drawing/2014/main" val="1051051707"/>
                    </a:ext>
                  </a:extLst>
                </a:gridCol>
                <a:gridCol w="2511468">
                  <a:extLst>
                    <a:ext uri="{9D8B030D-6E8A-4147-A177-3AD203B41FA5}">
                      <a16:colId xmlns:a16="http://schemas.microsoft.com/office/drawing/2014/main" val="1177866079"/>
                    </a:ext>
                  </a:extLst>
                </a:gridCol>
                <a:gridCol w="2423786">
                  <a:extLst>
                    <a:ext uri="{9D8B030D-6E8A-4147-A177-3AD203B41FA5}">
                      <a16:colId xmlns:a16="http://schemas.microsoft.com/office/drawing/2014/main" val="462340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6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4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91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41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classification models? 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Accuracy: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faction of all cases classified correctly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Selectivity or 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which are correctly classified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Sensitivity or Recall: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fraction positive cases correctly classified    </a:t>
                </a: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There is an inherent trade-off between precision and recall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5177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</p:txBody>
      </p:sp>
    </p:spTree>
    <p:extLst>
      <p:ext uri="{BB962C8B-B14F-4D97-AF65-F5344CB8AC3E}">
        <p14:creationId xmlns:p14="http://schemas.microsoft.com/office/powerpoint/2010/main" val="34056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Given a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matrix,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we wish to compute a linear model to predict some labels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Let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be n x p.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Then, the model has a vector of p coefficients or weights,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want to compute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 that we minimize errors,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endParaRPr lang="en-GB" sz="28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predictive model is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+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𝜀</m:t>
                      </m:r>
                    </m:oMath>
                  </m:oMathPara>
                </a14:m>
                <a:endParaRPr lang="en-GB" sz="2800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952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2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can we compute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 that we minimize errors,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for the model?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+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𝜀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Minimize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sum of the squared error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 straight-forward solution is to find the inverse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X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𝑏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952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0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has dimension n x p, and typically n &gt;&gt; p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But p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are often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colinear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will not exist with colinear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This situation leads to an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ill-posed problem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directly has high computationally complexity,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will take up massively scalable methods of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in a few weeks     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058" t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06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29641</TotalTime>
  <Words>2992</Words>
  <Application>Microsoft Office PowerPoint</Application>
  <PresentationFormat>Widescreen</PresentationFormat>
  <Paragraphs>538</Paragraphs>
  <Slides>67</Slides>
  <Notes>44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Gill Sans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    Machine Learning and Computer Vision</vt:lpstr>
      <vt:lpstr>    Machine Learning and Computer Vision</vt:lpstr>
      <vt:lpstr>    Machine Learning and Computer Vision</vt:lpstr>
      <vt:lpstr>PowerPoint Presentation</vt:lpstr>
      <vt:lpstr>Why linear models? </vt:lpstr>
      <vt:lpstr>    Review of Linear Models</vt:lpstr>
      <vt:lpstr>    Review of Linear Models</vt:lpstr>
      <vt:lpstr>    Review of Linear Models</vt:lpstr>
      <vt:lpstr>    Review of Linear Regression Problem</vt:lpstr>
      <vt:lpstr> What could possibly go wrong? </vt:lpstr>
      <vt:lpstr>PowerPoint Presentation</vt:lpstr>
      <vt:lpstr>    Formulating a Computer Vision Machine Learning Model</vt:lpstr>
      <vt:lpstr>    Formulating a Computer Vision Machine Learning Model</vt:lpstr>
      <vt:lpstr>PowerPoint Presentation</vt:lpstr>
      <vt:lpstr>PowerPoint Presentation</vt:lpstr>
      <vt:lpstr>PowerPoint Presentation</vt:lpstr>
      <vt:lpstr>PowerPoint Presentation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PowerPoint Presentation</vt:lpstr>
      <vt:lpstr>    Multi-Class Classifiers</vt:lpstr>
      <vt:lpstr>    Multi-Class Classifiers</vt:lpstr>
      <vt:lpstr>    Multi-Class Classifiers</vt:lpstr>
      <vt:lpstr>    Classification with the Categorical Distribution</vt:lpstr>
      <vt:lpstr>    Classification with the Categorical Distribution</vt:lpstr>
      <vt:lpstr>    Classification with the Categorical Distribution</vt:lpstr>
      <vt:lpstr>    Coding Multi-Class Labels</vt:lpstr>
      <vt:lpstr>    Classification with the Categorical Distribution</vt:lpstr>
      <vt:lpstr>PowerPoint Presentation</vt:lpstr>
      <vt:lpstr>PowerPoint Presentation</vt:lpstr>
      <vt:lpstr>The Bias-Variance Trade-Off</vt:lpstr>
      <vt:lpstr>The Bias-Variance Trade-Off</vt:lpstr>
      <vt:lpstr>The Bias-Variance Trade-Off</vt:lpstr>
      <vt:lpstr>The Bias-Variance Trade-Off</vt:lpstr>
      <vt:lpstr>The Bias-Variance Trade-Off</vt:lpstr>
      <vt:lpstr>PowerPoint Presentation</vt:lpstr>
      <vt:lpstr>PowerPoint Presentation</vt:lpstr>
      <vt:lpstr>PowerPoint Presentation</vt:lpstr>
      <vt:lpstr> Regularization for Machine Learning</vt:lpstr>
      <vt:lpstr>PowerPoint Presentation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PowerPoint Presentation</vt:lpstr>
      <vt:lpstr>l1 Regularization</vt:lpstr>
      <vt:lpstr>l1 Regularization</vt:lpstr>
      <vt:lpstr>l1 Regularization</vt:lpstr>
      <vt:lpstr>L1 Regularization</vt:lpstr>
      <vt:lpstr>PowerPoint Presentation</vt:lpstr>
      <vt:lpstr>Early Stopping</vt:lpstr>
      <vt:lpstr>Early Stopping</vt:lpstr>
      <vt:lpstr>PowerPoint Presentation</vt:lpstr>
      <vt:lpstr>    Machine Learning Workflow</vt:lpstr>
      <vt:lpstr>    Machine Learning Workflow</vt:lpstr>
      <vt:lpstr>    Machine Learning Workflow</vt:lpstr>
      <vt:lpstr>    Machine Learning Workflow</vt:lpstr>
      <vt:lpstr>    Machine Learning Workflow</vt:lpstr>
      <vt:lpstr>    Machine Learning Workflow</vt:lpstr>
      <vt:lpstr>   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Stephen Elston</cp:lastModifiedBy>
  <cp:revision>889</cp:revision>
  <cp:lastPrinted>2019-03-10T03:16:43Z</cp:lastPrinted>
  <dcterms:created xsi:type="dcterms:W3CDTF">2013-02-15T23:12:42Z</dcterms:created>
  <dcterms:modified xsi:type="dcterms:W3CDTF">2022-12-17T15:16:34Z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