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85"/>
  </p:notesMasterIdLst>
  <p:handoutMasterIdLst>
    <p:handoutMasterId r:id="rId86"/>
  </p:handoutMasterIdLst>
  <p:sldIdLst>
    <p:sldId id="375" r:id="rId6"/>
    <p:sldId id="376" r:id="rId7"/>
    <p:sldId id="321" r:id="rId8"/>
    <p:sldId id="322" r:id="rId9"/>
    <p:sldId id="320" r:id="rId10"/>
    <p:sldId id="438" r:id="rId11"/>
    <p:sldId id="323" r:id="rId12"/>
    <p:sldId id="361" r:id="rId13"/>
    <p:sldId id="324" r:id="rId14"/>
    <p:sldId id="325" r:id="rId15"/>
    <p:sldId id="326" r:id="rId16"/>
    <p:sldId id="357" r:id="rId17"/>
    <p:sldId id="439" r:id="rId18"/>
    <p:sldId id="327" r:id="rId19"/>
    <p:sldId id="344" r:id="rId20"/>
    <p:sldId id="328" r:id="rId21"/>
    <p:sldId id="329" r:id="rId22"/>
    <p:sldId id="440" r:id="rId23"/>
    <p:sldId id="330" r:id="rId24"/>
    <p:sldId id="331" r:id="rId25"/>
    <p:sldId id="332" r:id="rId26"/>
    <p:sldId id="441" r:id="rId27"/>
    <p:sldId id="333" r:id="rId28"/>
    <p:sldId id="349" r:id="rId29"/>
    <p:sldId id="334" r:id="rId30"/>
    <p:sldId id="346" r:id="rId31"/>
    <p:sldId id="442" r:id="rId32"/>
    <p:sldId id="336" r:id="rId33"/>
    <p:sldId id="337" r:id="rId34"/>
    <p:sldId id="338" r:id="rId35"/>
    <p:sldId id="339" r:id="rId36"/>
    <p:sldId id="340" r:id="rId37"/>
    <p:sldId id="341" r:id="rId38"/>
    <p:sldId id="342" r:id="rId39"/>
    <p:sldId id="356" r:id="rId40"/>
    <p:sldId id="443" r:id="rId41"/>
    <p:sldId id="374" r:id="rId42"/>
    <p:sldId id="451" r:id="rId43"/>
    <p:sldId id="452" r:id="rId44"/>
    <p:sldId id="454" r:id="rId45"/>
    <p:sldId id="453" r:id="rId46"/>
    <p:sldId id="348" r:id="rId47"/>
    <p:sldId id="363" r:id="rId48"/>
    <p:sldId id="371" r:id="rId49"/>
    <p:sldId id="364" r:id="rId50"/>
    <p:sldId id="366" r:id="rId51"/>
    <p:sldId id="365" r:id="rId52"/>
    <p:sldId id="368" r:id="rId53"/>
    <p:sldId id="370" r:id="rId54"/>
    <p:sldId id="447" r:id="rId55"/>
    <p:sldId id="481" r:id="rId56"/>
    <p:sldId id="482" r:id="rId57"/>
    <p:sldId id="367" r:id="rId58"/>
    <p:sldId id="483" r:id="rId59"/>
    <p:sldId id="369" r:id="rId60"/>
    <p:sldId id="484" r:id="rId61"/>
    <p:sldId id="485" r:id="rId62"/>
    <p:sldId id="486" r:id="rId63"/>
    <p:sldId id="487" r:id="rId64"/>
    <p:sldId id="488" r:id="rId65"/>
    <p:sldId id="525" r:id="rId66"/>
    <p:sldId id="526" r:id="rId67"/>
    <p:sldId id="527" r:id="rId68"/>
    <p:sldId id="528" r:id="rId69"/>
    <p:sldId id="377" r:id="rId70"/>
    <p:sldId id="378" r:id="rId71"/>
    <p:sldId id="379" r:id="rId72"/>
    <p:sldId id="380" r:id="rId73"/>
    <p:sldId id="381" r:id="rId74"/>
    <p:sldId id="490" r:id="rId75"/>
    <p:sldId id="444" r:id="rId76"/>
    <p:sldId id="289" r:id="rId77"/>
    <p:sldId id="293" r:id="rId78"/>
    <p:sldId id="448" r:id="rId79"/>
    <p:sldId id="372" r:id="rId80"/>
    <p:sldId id="373" r:id="rId81"/>
    <p:sldId id="445" r:id="rId82"/>
    <p:sldId id="449" r:id="rId83"/>
    <p:sldId id="446"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77273" autoAdjust="0"/>
  </p:normalViewPr>
  <p:slideViewPr>
    <p:cSldViewPr snapToGrid="0">
      <p:cViewPr varScale="1">
        <p:scale>
          <a:sx n="60" d="100"/>
          <a:sy n="60" d="100"/>
        </p:scale>
        <p:origin x="962" y="3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theme" Target="theme/theme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tableStyles" Target="tableStyles.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presProps" Target="pres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12/17/2022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48</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52</a:t>
            </a:fld>
            <a:endParaRPr lang="en-US" dirty="0"/>
          </a:p>
        </p:txBody>
      </p:sp>
    </p:spTree>
    <p:extLst>
      <p:ext uri="{BB962C8B-B14F-4D97-AF65-F5344CB8AC3E}">
        <p14:creationId xmlns:p14="http://schemas.microsoft.com/office/powerpoint/2010/main" val="406275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53</a:t>
            </a:fld>
            <a:endParaRPr lang="en-US" dirty="0"/>
          </a:p>
        </p:txBody>
      </p:sp>
    </p:spTree>
    <p:extLst>
      <p:ext uri="{BB962C8B-B14F-4D97-AF65-F5344CB8AC3E}">
        <p14:creationId xmlns:p14="http://schemas.microsoft.com/office/powerpoint/2010/main" val="4097791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54</a:t>
            </a:fld>
            <a:endParaRPr lang="en-US" dirty="0"/>
          </a:p>
        </p:txBody>
      </p:sp>
    </p:spTree>
    <p:extLst>
      <p:ext uri="{BB962C8B-B14F-4D97-AF65-F5344CB8AC3E}">
        <p14:creationId xmlns:p14="http://schemas.microsoft.com/office/powerpoint/2010/main" val="3410066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55</a:t>
            </a:fld>
            <a:endParaRPr lang="en-US" dirty="0"/>
          </a:p>
        </p:txBody>
      </p:sp>
    </p:spTree>
    <p:extLst>
      <p:ext uri="{BB962C8B-B14F-4D97-AF65-F5344CB8AC3E}">
        <p14:creationId xmlns:p14="http://schemas.microsoft.com/office/powerpoint/2010/main" val="1611884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56</a:t>
            </a:fld>
            <a:endParaRPr lang="en-US" dirty="0"/>
          </a:p>
        </p:txBody>
      </p:sp>
    </p:spTree>
    <p:extLst>
      <p:ext uri="{BB962C8B-B14F-4D97-AF65-F5344CB8AC3E}">
        <p14:creationId xmlns:p14="http://schemas.microsoft.com/office/powerpoint/2010/main" val="3346205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57</a:t>
            </a:fld>
            <a:endParaRPr lang="en-US" dirty="0"/>
          </a:p>
        </p:txBody>
      </p:sp>
    </p:spTree>
    <p:extLst>
      <p:ext uri="{BB962C8B-B14F-4D97-AF65-F5344CB8AC3E}">
        <p14:creationId xmlns:p14="http://schemas.microsoft.com/office/powerpoint/2010/main" val="2091201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59</a:t>
            </a:fld>
            <a:endParaRPr lang="en-US" dirty="0"/>
          </a:p>
        </p:txBody>
      </p:sp>
    </p:spTree>
    <p:extLst>
      <p:ext uri="{BB962C8B-B14F-4D97-AF65-F5344CB8AC3E}">
        <p14:creationId xmlns:p14="http://schemas.microsoft.com/office/powerpoint/2010/main" val="275181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60</a:t>
            </a:fld>
            <a:endParaRPr lang="en-US" dirty="0"/>
          </a:p>
        </p:txBody>
      </p:sp>
    </p:spTree>
    <p:extLst>
      <p:ext uri="{BB962C8B-B14F-4D97-AF65-F5344CB8AC3E}">
        <p14:creationId xmlns:p14="http://schemas.microsoft.com/office/powerpoint/2010/main" val="2955374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61</a:t>
            </a:fld>
            <a:endParaRPr lang="en-US" dirty="0"/>
          </a:p>
        </p:txBody>
      </p:sp>
    </p:spTree>
    <p:extLst>
      <p:ext uri="{BB962C8B-B14F-4D97-AF65-F5344CB8AC3E}">
        <p14:creationId xmlns:p14="http://schemas.microsoft.com/office/powerpoint/2010/main" val="4256575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62</a:t>
            </a:fld>
            <a:endParaRPr lang="en-US" dirty="0"/>
          </a:p>
        </p:txBody>
      </p:sp>
    </p:spTree>
    <p:extLst>
      <p:ext uri="{BB962C8B-B14F-4D97-AF65-F5344CB8AC3E}">
        <p14:creationId xmlns:p14="http://schemas.microsoft.com/office/powerpoint/2010/main" val="2667129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63</a:t>
            </a:fld>
            <a:endParaRPr lang="en-US" dirty="0"/>
          </a:p>
        </p:txBody>
      </p:sp>
    </p:spTree>
    <p:extLst>
      <p:ext uri="{BB962C8B-B14F-4D97-AF65-F5344CB8AC3E}">
        <p14:creationId xmlns:p14="http://schemas.microsoft.com/office/powerpoint/2010/main" val="199940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67</a:t>
            </a:fld>
            <a:endParaRPr lang="en-US" dirty="0"/>
          </a:p>
        </p:txBody>
      </p:sp>
    </p:spTree>
    <p:extLst>
      <p:ext uri="{BB962C8B-B14F-4D97-AF65-F5344CB8AC3E}">
        <p14:creationId xmlns:p14="http://schemas.microsoft.com/office/powerpoint/2010/main" val="26429267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68</a:t>
            </a:fld>
            <a:endParaRPr lang="en-US" dirty="0"/>
          </a:p>
        </p:txBody>
      </p:sp>
    </p:spTree>
    <p:extLst>
      <p:ext uri="{BB962C8B-B14F-4D97-AF65-F5344CB8AC3E}">
        <p14:creationId xmlns:p14="http://schemas.microsoft.com/office/powerpoint/2010/main" val="822441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70</a:t>
            </a:fld>
            <a:endParaRPr lang="en-US" dirty="0"/>
          </a:p>
        </p:txBody>
      </p:sp>
    </p:spTree>
    <p:extLst>
      <p:ext uri="{BB962C8B-B14F-4D97-AF65-F5344CB8AC3E}">
        <p14:creationId xmlns:p14="http://schemas.microsoft.com/office/powerpoint/2010/main" val="36206823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73</a:t>
            </a:fld>
            <a:endParaRPr lang="en-US"/>
          </a:p>
        </p:txBody>
      </p:sp>
    </p:spTree>
    <p:extLst>
      <p:ext uri="{BB962C8B-B14F-4D97-AF65-F5344CB8AC3E}">
        <p14:creationId xmlns:p14="http://schemas.microsoft.com/office/powerpoint/2010/main" val="634314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3E01E3-981B-4CB5-81ED-65C622C255CB}" type="slidenum">
              <a:rPr lang="en-US" smtClean="0"/>
              <a:t>74</a:t>
            </a:fld>
            <a:endParaRPr lang="en-US"/>
          </a:p>
        </p:txBody>
      </p:sp>
    </p:spTree>
    <p:extLst>
      <p:ext uri="{BB962C8B-B14F-4D97-AF65-F5344CB8AC3E}">
        <p14:creationId xmlns:p14="http://schemas.microsoft.com/office/powerpoint/2010/main" val="855147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75</a:t>
            </a:fld>
            <a:endParaRPr lang="en-US" dirty="0"/>
          </a:p>
        </p:txBody>
      </p:sp>
    </p:spTree>
    <p:extLst>
      <p:ext uri="{BB962C8B-B14F-4D97-AF65-F5344CB8AC3E}">
        <p14:creationId xmlns:p14="http://schemas.microsoft.com/office/powerpoint/2010/main" val="2842759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79</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29</a:t>
            </a:fld>
            <a:endParaRPr lang="en-US" dirty="0"/>
          </a:p>
        </p:txBody>
      </p:sp>
    </p:spTree>
    <p:extLst>
      <p:ext uri="{BB962C8B-B14F-4D97-AF65-F5344CB8AC3E}">
        <p14:creationId xmlns:p14="http://schemas.microsoft.com/office/powerpoint/2010/main" val="118416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411578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12/16/2022</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12/16/2022</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12/16/2022</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12/16/2022</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12/16/2022</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12/16/2022</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12/16/2022</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12/16/2022</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12/16/2022</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12/16/2022</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12/16/2022</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12/16/2022</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12/16/2022</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en.wikipedia.org/wiki/Jacobian_matrix_and_determinant"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57.png"/><Relationship Id="rId4" Type="http://schemas.openxmlformats.org/officeDocument/2006/relationships/image" Target="../media/image55.png"/></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6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220.png"/><Relationship Id="rId5" Type="http://schemas.openxmlformats.org/officeDocument/2006/relationships/image" Target="../media/image72.png"/><Relationship Id="rId4" Type="http://schemas.openxmlformats.org/officeDocument/2006/relationships/image" Target="../media/image7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3" Type="http://schemas.openxmlformats.org/officeDocument/2006/relationships/hyperlink" Target="https://dl.acm.org/doi/10.1145/800168.811543"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3" Type="http://schemas.openxmlformats.org/officeDocument/2006/relationships/hyperlink" Target="https://www2.eecs.berkeley.edu/Pubs/TechRpts/2011/EECS-2011-82.pdf" TargetMode="External"/><Relationship Id="rId2" Type="http://schemas.openxmlformats.org/officeDocument/2006/relationships/notesSlide" Target="../notesSlides/notesSlide30.xml"/><Relationship Id="rId1" Type="http://schemas.openxmlformats.org/officeDocument/2006/relationships/slideLayout" Target="../slideLayouts/slideLayout10.xml"/><Relationship Id="rId5" Type="http://schemas.openxmlformats.org/officeDocument/2006/relationships/hyperlink" Target="https://www.tensorflow.org/guide/intro_to_graphs" TargetMode="External"/><Relationship Id="rId4" Type="http://schemas.openxmlformats.org/officeDocument/2006/relationships/hyperlink" Target="https://data-flair.training/blogs/apache-spark-lazy-evaluation/" TargetMode="Externa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8" Type="http://schemas.openxmlformats.org/officeDocument/2006/relationships/hyperlink" Target="https://en.wikipedia.org/wiki/Comparison_of_deep-learning_software" TargetMode="External"/><Relationship Id="rId3" Type="http://schemas.openxmlformats.org/officeDocument/2006/relationships/hyperlink" Target="http://robotics.stanford.edu/~ang/papers/icml09-LargeScaleUnsupervisedDeepLearningGPU.pdf" TargetMode="External"/><Relationship Id="rId7" Type="http://schemas.openxmlformats.org/officeDocument/2006/relationships/hyperlink" Target="http://caffe.berkeleyvision.org/" TargetMode="External"/><Relationship Id="rId2" Type="http://schemas.openxmlformats.org/officeDocument/2006/relationships/hyperlink" Target="https://dl.acm.org/doi/10.1109/ICDAR.2005.251" TargetMode="External"/><Relationship Id="rId1" Type="http://schemas.openxmlformats.org/officeDocument/2006/relationships/slideLayout" Target="../slideLayouts/slideLayout10.xml"/><Relationship Id="rId6" Type="http://schemas.openxmlformats.org/officeDocument/2006/relationships/hyperlink" Target="https://pytorch.org/" TargetMode="External"/><Relationship Id="rId5" Type="http://schemas.openxmlformats.org/officeDocument/2006/relationships/hyperlink" Target="https://keras.io/" TargetMode="External"/><Relationship Id="rId4" Type="http://schemas.openxmlformats.org/officeDocument/2006/relationships/hyperlink" Target="https://www.tensorflow.org/" TargetMode="External"/></Relationships>
</file>

<file path=ppt/slides/_rels/slide78.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a:latin typeface="Segoe UI" panose="020B0502040204020203" pitchFamily="34" charset="0"/>
                <a:cs typeface="Segoe UI" panose="020B0502040204020203" pitchFamily="34" charset="0"/>
              </a:rPr>
              <a:t>Multiple </a:t>
            </a:r>
            <a:r>
              <a:rPr lang="en-US" sz="2800" b="1">
                <a:latin typeface="Segoe UI" panose="020B0502040204020203" pitchFamily="34" charset="0"/>
                <a:cs typeface="Segoe UI" panose="020B0502040204020203" pitchFamily="34" charset="0"/>
              </a:rPr>
              <a:t>units</a:t>
            </a:r>
            <a:r>
              <a:rPr lang="en-US" sz="280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 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 cap</a:t>
            </a:r>
            <a:r>
              <a:rPr lang="en-US" dirty="0">
                <a:latin typeface="Segoe UI" panose="020B0502040204020203" pitchFamily="34" charset="0"/>
                <a:cs typeface="Segoe UI" panose="020B0502040204020203" pitchFamily="34" charset="0"/>
              </a:rPr>
              <a:t>acity 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 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379514" y="5876550"/>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vs. number of parameters. </a:t>
            </a:r>
            <a:r>
              <a:rPr lang="en-US" dirty="0"/>
              <a:t>From Goodfellow et. al. 2014.</a:t>
            </a:r>
          </a:p>
        </p:txBody>
      </p:sp>
      <p:pic>
        <p:nvPicPr>
          <p:cNvPr id="5" name="Picture 4">
            <a:extLst>
              <a:ext uri="{FF2B5EF4-FFF2-40B4-BE49-F238E27FC236}">
                <a16:creationId xmlns:a16="http://schemas.microsoft.com/office/drawing/2014/main" id="{5598F13E-4623-40AD-8E99-31ABD7B5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2" y="792000"/>
            <a:ext cx="10275795" cy="5205600"/>
          </a:xfrm>
          <a:prstGeom prst="rect">
            <a:avLst/>
          </a:prstGeom>
        </p:spPr>
      </p:pic>
    </p:spTree>
    <p:extLst>
      <p:ext uri="{BB962C8B-B14F-4D97-AF65-F5344CB8AC3E}">
        <p14:creationId xmlns:p14="http://schemas.microsoft.com/office/powerpoint/2010/main" val="141024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3000" dirty="0">
                <a:latin typeface="+mn-lt"/>
                <a:ea typeface="Segoe UI" panose="020B0502040204020203" pitchFamily="34" charset="0"/>
                <a:cs typeface="Segoe UI" panose="020B0502040204020203" pitchFamily="34" charset="0"/>
              </a:rPr>
              <a:t>Deep learning for computer vision</a:t>
            </a:r>
          </a:p>
          <a:p>
            <a:r>
              <a:rPr lang="en-GB" sz="2800" dirty="0">
                <a:latin typeface="+mn-lt"/>
                <a:ea typeface="Segoe UI" panose="020B0502040204020203" pitchFamily="34" charset="0"/>
                <a:cs typeface="Segoe UI" panose="020B0502040204020203" pitchFamily="34" charset="0"/>
              </a:rPr>
              <a:t>Deep neural networks have revolutionized some 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2996574"/>
          </a:xfrm>
        </p:spPr>
        <p:txBody>
          <a:bodyPr/>
          <a:lstStyle/>
          <a:p>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pPr lvl="1"/>
            <a:r>
              <a:rPr lang="en-US" sz="24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pPr lvl="1"/>
            <a:r>
              <a:rPr lang="en-US" sz="2400" dirty="0">
                <a:latin typeface="Segoe UI" panose="020B0502040204020203" pitchFamily="34" charset="0"/>
                <a:cs typeface="Segoe UI" panose="020B0502040204020203" pitchFamily="34" charset="0"/>
              </a:rPr>
              <a:t>First applied to neural networks by Paul </a:t>
            </a:r>
            <a:r>
              <a:rPr lang="en-US" sz="2400" dirty="0" err="1">
                <a:latin typeface="Segoe UI" panose="020B0502040204020203" pitchFamily="34" charset="0"/>
                <a:cs typeface="Segoe UI" panose="020B0502040204020203" pitchFamily="34" charset="0"/>
              </a:rPr>
              <a:t>Werbos</a:t>
            </a:r>
            <a:r>
              <a:rPr lang="en-US" sz="2400" dirty="0">
                <a:latin typeface="Segoe UI" panose="020B0502040204020203" pitchFamily="34" charset="0"/>
                <a:cs typeface="Segoe UI" panose="020B0502040204020203" pitchFamily="34" charset="0"/>
              </a:rPr>
              <a:t> in 1974 </a:t>
            </a:r>
          </a:p>
          <a:p>
            <a:pPr lvl="1"/>
            <a:r>
              <a:rPr lang="en-US" sz="2400" dirty="0">
                <a:latin typeface="Segoe UI" panose="020B0502040204020203" pitchFamily="34" charset="0"/>
                <a:cs typeface="Segoe UI" panose="020B0502040204020203" pitchFamily="34" charset="0"/>
              </a:rPr>
              <a:t>In 1986 by </a:t>
            </a:r>
            <a:r>
              <a:rPr lang="en-US" sz="2400" dirty="0" err="1">
                <a:latin typeface="Segoe UI" panose="020B0502040204020203" pitchFamily="34" charset="0"/>
                <a:cs typeface="Segoe UI" panose="020B0502040204020203" pitchFamily="34" charset="0"/>
              </a:rPr>
              <a:t>Rumelhart</a:t>
            </a:r>
            <a:r>
              <a:rPr lang="en-US" sz="2400" dirty="0">
                <a:latin typeface="Segoe UI" panose="020B0502040204020203" pitchFamily="34" charset="0"/>
                <a:cs typeface="Segoe UI" panose="020B0502040204020203" pitchFamily="34" charset="0"/>
              </a:rPr>
              <a:t>, Hinton and Williams showed that backpropagation was effective for learning the weights of hidden layers</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1"/>
            <a:ext cx="11525250" cy="1117374"/>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p:txBody>
      </p:sp>
      <p:pic>
        <p:nvPicPr>
          <p:cNvPr id="4" name="Picture 3">
            <a:extLst>
              <a:ext uri="{FF2B5EF4-FFF2-40B4-BE49-F238E27FC236}">
                <a16:creationId xmlns:a16="http://schemas.microsoft.com/office/drawing/2014/main" id="{FE5106BA-3979-4A5C-BC49-EFE00A2520A0}"/>
              </a:ext>
            </a:extLst>
          </p:cNvPr>
          <p:cNvPicPr>
            <a:picLocks noChangeAspect="1"/>
          </p:cNvPicPr>
          <p:nvPr/>
        </p:nvPicPr>
        <p:blipFill>
          <a:blip r:embed="rId2"/>
          <a:stretch>
            <a:fillRect/>
          </a:stretch>
        </p:blipFill>
        <p:spPr>
          <a:xfrm>
            <a:off x="3766584" y="2280065"/>
            <a:ext cx="4521600" cy="606759"/>
          </a:xfrm>
          <a:prstGeom prst="rect">
            <a:avLst/>
          </a:prstGeom>
        </p:spPr>
      </p:pic>
      <p:sp>
        <p:nvSpPr>
          <p:cNvPr id="5" name="Content Placeholder 2">
            <a:extLst>
              <a:ext uri="{FF2B5EF4-FFF2-40B4-BE49-F238E27FC236}">
                <a16:creationId xmlns:a16="http://schemas.microsoft.com/office/drawing/2014/main" id="{56F2E640-6101-49A4-BCE3-B7CE7FE0F2B4}"/>
              </a:ext>
            </a:extLst>
          </p:cNvPr>
          <p:cNvSpPr txBox="1">
            <a:spLocks/>
          </p:cNvSpPr>
          <p:nvPr/>
        </p:nvSpPr>
        <p:spPr>
          <a:xfrm>
            <a:off x="457853" y="3047547"/>
            <a:ext cx="11525250" cy="613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a:t>
            </a:r>
            <a:r>
              <a:rPr lang="en-US" sz="2800" b="1" dirty="0">
                <a:latin typeface="Segoe UI" panose="020B0502040204020203" pitchFamily="34" charset="0"/>
                <a:cs typeface="Segoe UI" panose="020B0502040204020203" pitchFamily="34" charset="0"/>
              </a:rPr>
              <a:t>:</a:t>
            </a:r>
          </a:p>
        </p:txBody>
      </p:sp>
      <p:pic>
        <p:nvPicPr>
          <p:cNvPr id="6" name="Picture 5">
            <a:extLst>
              <a:ext uri="{FF2B5EF4-FFF2-40B4-BE49-F238E27FC236}">
                <a16:creationId xmlns:a16="http://schemas.microsoft.com/office/drawing/2014/main" id="{79F4A670-1D66-47A1-8623-51B0341504A1}"/>
              </a:ext>
            </a:extLst>
          </p:cNvPr>
          <p:cNvPicPr>
            <a:picLocks noChangeAspect="1"/>
          </p:cNvPicPr>
          <p:nvPr/>
        </p:nvPicPr>
        <p:blipFill>
          <a:blip r:embed="rId3"/>
          <a:stretch>
            <a:fillRect/>
          </a:stretch>
        </p:blipFill>
        <p:spPr>
          <a:xfrm>
            <a:off x="1258758" y="3691839"/>
            <a:ext cx="9734213" cy="546087"/>
          </a:xfrm>
          <a:prstGeom prst="rect">
            <a:avLst/>
          </a:prstGeom>
        </p:spPr>
      </p:pic>
      <p:pic>
        <p:nvPicPr>
          <p:cNvPr id="7" name="Picture 6">
            <a:extLst>
              <a:ext uri="{FF2B5EF4-FFF2-40B4-BE49-F238E27FC236}">
                <a16:creationId xmlns:a16="http://schemas.microsoft.com/office/drawing/2014/main" id="{B2B9A94D-C739-45FC-88AF-AEE8CAD400B9}"/>
              </a:ext>
            </a:extLst>
          </p:cNvPr>
          <p:cNvPicPr>
            <a:picLocks noChangeAspect="1"/>
          </p:cNvPicPr>
          <p:nvPr/>
        </p:nvPicPr>
        <p:blipFill>
          <a:blip r:embed="rId4"/>
          <a:stretch>
            <a:fillRect/>
          </a:stretch>
        </p:blipFill>
        <p:spPr>
          <a:xfrm>
            <a:off x="1258758" y="5746995"/>
            <a:ext cx="5431154" cy="458712"/>
          </a:xfrm>
          <a:prstGeom prst="rect">
            <a:avLst/>
          </a:prstGeom>
        </p:spPr>
      </p:pic>
      <p:pic>
        <p:nvPicPr>
          <p:cNvPr id="8" name="Picture 7">
            <a:extLst>
              <a:ext uri="{FF2B5EF4-FFF2-40B4-BE49-F238E27FC236}">
                <a16:creationId xmlns:a16="http://schemas.microsoft.com/office/drawing/2014/main" id="{5E8EDA51-9ECA-4EB4-B64D-804753F60CFC}"/>
              </a:ext>
            </a:extLst>
          </p:cNvPr>
          <p:cNvPicPr>
            <a:picLocks noChangeAspect="1"/>
          </p:cNvPicPr>
          <p:nvPr/>
        </p:nvPicPr>
        <p:blipFill>
          <a:blip r:embed="rId5"/>
          <a:stretch>
            <a:fillRect/>
          </a:stretch>
        </p:blipFill>
        <p:spPr>
          <a:xfrm>
            <a:off x="1258758" y="4352226"/>
            <a:ext cx="6937224" cy="571406"/>
          </a:xfrm>
          <a:prstGeom prst="rect">
            <a:avLst/>
          </a:prstGeom>
        </p:spPr>
      </p:pic>
      <p:pic>
        <p:nvPicPr>
          <p:cNvPr id="9" name="Picture 8">
            <a:extLst>
              <a:ext uri="{FF2B5EF4-FFF2-40B4-BE49-F238E27FC236}">
                <a16:creationId xmlns:a16="http://schemas.microsoft.com/office/drawing/2014/main" id="{C3EB7271-1E1B-49C8-830D-0E5C0DF17CB9}"/>
              </a:ext>
            </a:extLst>
          </p:cNvPr>
          <p:cNvPicPr>
            <a:picLocks noChangeAspect="1"/>
          </p:cNvPicPr>
          <p:nvPr/>
        </p:nvPicPr>
        <p:blipFill>
          <a:blip r:embed="rId6"/>
          <a:stretch>
            <a:fillRect/>
          </a:stretch>
        </p:blipFill>
        <p:spPr>
          <a:xfrm>
            <a:off x="1118272" y="5037932"/>
            <a:ext cx="10046915" cy="594763"/>
          </a:xfrm>
          <a:prstGeom prst="rect">
            <a:avLst/>
          </a:prstGeom>
        </p:spPr>
      </p:pic>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1771833"/>
          </a:xfrm>
        </p:spPr>
        <p:txBody>
          <a:bodyPr/>
          <a:lstStyle/>
          <a:p>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p:txBody>
      </p:sp>
      <p:pic>
        <p:nvPicPr>
          <p:cNvPr id="6" name="Picture 5">
            <a:extLst>
              <a:ext uri="{FF2B5EF4-FFF2-40B4-BE49-F238E27FC236}">
                <a16:creationId xmlns:a16="http://schemas.microsoft.com/office/drawing/2014/main" id="{B052A3AD-7989-475D-B41C-74D3D986E812}"/>
              </a:ext>
            </a:extLst>
          </p:cNvPr>
          <p:cNvPicPr>
            <a:picLocks noChangeAspect="1"/>
          </p:cNvPicPr>
          <p:nvPr/>
        </p:nvPicPr>
        <p:blipFill>
          <a:blip r:embed="rId2"/>
          <a:stretch>
            <a:fillRect/>
          </a:stretch>
        </p:blipFill>
        <p:spPr>
          <a:xfrm>
            <a:off x="5187468" y="3254189"/>
            <a:ext cx="1913874" cy="522664"/>
          </a:xfrm>
          <a:prstGeom prst="rect">
            <a:avLst/>
          </a:prstGeom>
        </p:spPr>
      </p:pic>
      <p:sp>
        <p:nvSpPr>
          <p:cNvPr id="7" name="Content Placeholder 3">
            <a:extLst>
              <a:ext uri="{FF2B5EF4-FFF2-40B4-BE49-F238E27FC236}">
                <a16:creationId xmlns:a16="http://schemas.microsoft.com/office/drawing/2014/main" id="{C3CCC784-5F44-4DBF-BE8E-9FDEC847B4D6}"/>
              </a:ext>
            </a:extLst>
          </p:cNvPr>
          <p:cNvSpPr txBox="1">
            <a:spLocks/>
          </p:cNvSpPr>
          <p:nvPr/>
        </p:nvSpPr>
        <p:spPr>
          <a:xfrm>
            <a:off x="333375" y="4078299"/>
            <a:ext cx="11525250" cy="106348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Backpropagation converges when the gradient is approximately 0</a:t>
            </a:r>
          </a:p>
        </p:txBody>
      </p:sp>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r>
              <a:rPr lang="en-US" sz="2800" dirty="0">
                <a:latin typeface="Segoe UI" panose="020B0502040204020203" pitchFamily="34" charset="0"/>
                <a:cs typeface="Segoe UI" panose="020B0502040204020203" pitchFamily="34" charset="0"/>
              </a:rPr>
              <a:t>What are some choices for a loss function,          ,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p:pic>
        <p:nvPicPr>
          <p:cNvPr id="4" name="Picture 3">
            <a:extLst>
              <a:ext uri="{FF2B5EF4-FFF2-40B4-BE49-F238E27FC236}">
                <a16:creationId xmlns:a16="http://schemas.microsoft.com/office/drawing/2014/main" id="{97780D8A-5D64-4CB8-AC9A-61DD6BACDBB8}"/>
              </a:ext>
            </a:extLst>
          </p:cNvPr>
          <p:cNvPicPr>
            <a:picLocks noChangeAspect="1"/>
          </p:cNvPicPr>
          <p:nvPr/>
        </p:nvPicPr>
        <p:blipFill>
          <a:blip r:embed="rId2"/>
          <a:stretch>
            <a:fillRect/>
          </a:stretch>
        </p:blipFill>
        <p:spPr>
          <a:xfrm>
            <a:off x="7513983" y="1155365"/>
            <a:ext cx="872530" cy="429113"/>
          </a:xfrm>
          <a:prstGeom prst="rect">
            <a:avLst/>
          </a:prstGeom>
        </p:spPr>
      </p:pic>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 </a:t>
            </a:r>
            <a:endParaRPr lang="en-US" sz="28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50" y="1887354"/>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379514" y="2486224"/>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1899032" y="2600022"/>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672797"/>
            <a:ext cx="92252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We are working with probability distributions, so: </a:t>
            </a:r>
            <a:endParaRPr lang="en-US" sz="2800" b="1"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911264" y="5575207"/>
            <a:ext cx="4321448" cy="992333"/>
          </a:xfrm>
          <a:prstGeom prst="rect">
            <a:avLst/>
          </a:prstGeom>
        </p:spPr>
      </p:pic>
    </p:spTree>
    <p:extLst>
      <p:ext uri="{BB962C8B-B14F-4D97-AF65-F5344CB8AC3E}">
        <p14:creationId xmlns:p14="http://schemas.microsoft.com/office/powerpoint/2010/main" val="31684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648800"/>
                <a:ext cx="11525250" cy="4942916"/>
              </a:xfrm>
            </p:spPr>
            <p:txBody>
              <a:bodyPr>
                <a:normAutofit/>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learn </a:t>
                </a:r>
                <a:r>
                  <a:rPr lang="en-GB" b="1" dirty="0">
                    <a:latin typeface="+mn-lt"/>
                    <a:ea typeface="Segoe UI" panose="020B0502040204020203" pitchFamily="34" charset="0"/>
                    <a:cs typeface="Segoe UI" panose="020B0502040204020203" pitchFamily="34" charset="0"/>
                  </a:rPr>
                  <a:t>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𝑤</m:t>
                    </m:r>
                  </m:oMath>
                </a14:m>
                <a:endParaRPr lang="en-GB"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3"/>
          <a:stretch>
            <a:fillRect/>
          </a:stretch>
        </p:blipFill>
        <p:spPr>
          <a:xfrm>
            <a:off x="2444561" y="3429000"/>
            <a:ext cx="6000563" cy="1267051"/>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How can we measure the performance of deep neural networks?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Use the same metrics used for other machine learning algorithms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RMSE, R^2, </a:t>
            </a:r>
            <a:r>
              <a:rPr lang="en-US" sz="2400" dirty="0" err="1">
                <a:latin typeface="Segoe UI" panose="020B0502040204020203" pitchFamily="34" charset="0"/>
                <a:cs typeface="Segoe UI" panose="020B0502040204020203" pitchFamily="34" charset="0"/>
              </a:rPr>
              <a:t>etc</a:t>
            </a:r>
            <a:r>
              <a:rPr lang="en-US" sz="2400" dirty="0">
                <a:latin typeface="Segoe UI" panose="020B0502040204020203" pitchFamily="34" charset="0"/>
                <a:cs typeface="Segoe UI" panose="020B0502040204020203" pitchFamily="34" charset="0"/>
              </a:rPr>
              <a:t> for regression</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Accuracy, precision, recall, etc. for classification</a:t>
            </a:r>
          </a:p>
        </p:txBody>
      </p:sp>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i="1" dirty="0">
                <a:latin typeface="Segoe UI" panose="020B0502040204020203" pitchFamily="34" charset="0"/>
                <a:cs typeface="Segoe UI" panose="020B0502040204020203" pitchFamily="34" charset="0"/>
              </a:rPr>
              <a:t>z = f(</a:t>
            </a:r>
            <a:r>
              <a:rPr lang="pl-PL" sz="2800" b="1" i="1" dirty="0">
                <a:latin typeface="Segoe UI" panose="020B0502040204020203" pitchFamily="34" charset="0"/>
                <a:cs typeface="Segoe UI" panose="020B0502040204020203" pitchFamily="34" charset="0"/>
              </a:rPr>
              <a:t>y</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where </a:t>
            </a:r>
            <a:r>
              <a:rPr lang="en-US" sz="2800" b="1" dirty="0">
                <a:latin typeface="Segoe UI" panose="020B0502040204020203" pitchFamily="34" charset="0"/>
                <a:cs typeface="Segoe UI" panose="020B0502040204020203" pitchFamily="34" charset="0"/>
              </a:rPr>
              <a:t>y</a:t>
            </a:r>
            <a:r>
              <a:rPr lang="en-US" sz="2800" dirty="0">
                <a:latin typeface="Segoe UI" panose="020B0502040204020203" pitchFamily="34" charset="0"/>
                <a:cs typeface="Segoe UI" panose="020B0502040204020203" pitchFamily="34" charset="0"/>
              </a:rPr>
              <a:t> = g(</a:t>
            </a:r>
            <a:r>
              <a:rPr lang="en-US" sz="2800" b="1" dirty="0">
                <a:latin typeface="Segoe UI" panose="020B0502040204020203" pitchFamily="34" charset="0"/>
                <a:cs typeface="Segoe UI" panose="020B0502040204020203" pitchFamily="34" charset="0"/>
              </a:rPr>
              <a:t>x</a:t>
            </a:r>
            <a:r>
              <a:rPr lang="en-US" sz="2800" dirty="0">
                <a:latin typeface="Segoe UI" panose="020B0502040204020203" pitchFamily="34" charset="0"/>
                <a:cs typeface="Segoe UI" panose="020B0502040204020203" pitchFamily="34" charset="0"/>
              </a:rPr>
              <a:t>); then </a:t>
            </a:r>
            <a:r>
              <a:rPr lang="pl-PL" sz="2800" i="1" dirty="0">
                <a:latin typeface="Segoe UI" panose="020B0502040204020203" pitchFamily="34" charset="0"/>
                <a:cs typeface="Segoe UI" panose="020B0502040204020203" pitchFamily="34" charset="0"/>
              </a:rPr>
              <a:t>z = f(g(</a:t>
            </a:r>
            <a:r>
              <a:rPr lang="pl-PL" sz="2800" b="1" i="1" dirty="0">
                <a:latin typeface="Segoe UI" panose="020B0502040204020203" pitchFamily="34" charset="0"/>
                <a:cs typeface="Segoe UI" panose="020B0502040204020203" pitchFamily="34" charset="0"/>
              </a:rPr>
              <a:t>x</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681195"/>
              </a:xfrm>
            </p:spPr>
            <p:txBody>
              <a:bodyPr/>
              <a:lstStyle/>
              <a:p>
                <a:pPr marL="0" indent="0">
                  <a:buNone/>
                </a:pPr>
                <a:r>
                  <a:rPr lang="en-US" sz="2800" dirty="0">
                    <a:latin typeface="Segoe UI" panose="020B0502040204020203" pitchFamily="34" charset="0"/>
                    <a:cs typeface="Segoe UI" panose="020B0502040204020203" pitchFamily="34" charset="0"/>
                  </a:rPr>
                  <a:t>How to compute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In this case we have a vector valued function to differentiate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𝑧</m:t>
                      </m:r>
                      <m:d>
                        <m:dPr>
                          <m:ctrlPr>
                            <a:rPr lang="en-US" sz="2800" b="0" i="1" smtClean="0">
                              <a:latin typeface="Cambria Math" panose="02040503050406030204" pitchFamily="18" charset="0"/>
                              <a:cs typeface="Segoe UI" panose="020B0502040204020203" pitchFamily="34" charset="0"/>
                            </a:rPr>
                          </m:ctrlPr>
                        </m:dPr>
                        <m:e>
                          <m:r>
                            <a:rPr lang="en-US" sz="2800" b="1" i="1" smtClean="0">
                              <a:latin typeface="Cambria Math" panose="02040503050406030204" pitchFamily="18" charset="0"/>
                              <a:cs typeface="Segoe UI" panose="020B0502040204020203" pitchFamily="34" charset="0"/>
                            </a:rPr>
                            <m:t>𝒀</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𝑔</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e>
                          </m:d>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This leads to the general 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681195"/>
              </a:xfrm>
              <a:blipFill>
                <a:blip r:embed="rId2"/>
                <a:stretch>
                  <a:fillRect l="-1111" t="-1180"/>
                </a:stretch>
              </a:blipFill>
            </p:spPr>
            <p:txBody>
              <a:bodyPr/>
              <a:lstStyle/>
              <a:p>
                <a:r>
                  <a:rPr lang="en-US">
                    <a:noFill/>
                  </a:rPr>
                  <a:t> </a:t>
                </a:r>
              </a:p>
            </p:txBody>
          </p:sp>
        </mc:Fallback>
      </mc:AlternateContent>
    </p:spTree>
    <p:extLst>
      <p:ext uri="{BB962C8B-B14F-4D97-AF65-F5344CB8AC3E}">
        <p14:creationId xmlns:p14="http://schemas.microsoft.com/office/powerpoint/2010/main" val="90669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
                        </m:e>
                      </m:d>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0097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Deep Learning</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We define the </a:t>
                </a:r>
                <a14:m>
                  <m:oMath xmlns:m="http://schemas.openxmlformats.org/officeDocument/2006/math">
                    <m:r>
                      <a:rPr lang="en-US" sz="2800" b="0" i="1" smtClean="0">
                        <a:latin typeface="Cambria Math" panose="02040503050406030204" pitchFamily="18" charset="0"/>
                        <a:cs typeface="Segoe UI" panose="020B0502040204020203" pitchFamily="34" charset="0"/>
                      </a:rPr>
                      <m:t>𝑛</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𝑚</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hlinkClick r:id="rId2"/>
                  </a:rPr>
                  <a:t>Jacobian Matrix</a:t>
                </a:r>
                <a:r>
                  <a:rPr lang="en-US" sz="2800" dirty="0">
                    <a:latin typeface="Segoe UI" panose="020B0502040204020203" pitchFamily="34" charset="0"/>
                    <a:cs typeface="Segoe UI" panose="020B0502040204020203" pitchFamily="34" charset="0"/>
                  </a:rPr>
                  <a:t>, </a:t>
                </a:r>
                <a14:m>
                  <m:oMath xmlns:m="http://schemas.openxmlformats.org/officeDocument/2006/math">
                    <m:r>
                      <a:rPr lang="en-US" sz="2800" b="1" i="1" smtClean="0">
                        <a:latin typeface="Cambria Math" panose="02040503050406030204" pitchFamily="18" charset="0"/>
                        <a:cs typeface="Segoe UI" panose="020B0502040204020203" pitchFamily="34" charset="0"/>
                      </a:rPr>
                      <m:t>𝑱</m:t>
                    </m:r>
                  </m:oMath>
                </a14:m>
                <a:r>
                  <a:rPr lang="en-US" sz="2800" dirty="0">
                    <a:latin typeface="Segoe UI" panose="020B0502040204020203" pitchFamily="34" charset="0"/>
                    <a:cs typeface="Segoe UI" panose="020B0502040204020203" pitchFamily="34" charset="0"/>
                  </a:rPr>
                  <a:t>, as: </a:t>
                </a:r>
              </a:p>
              <a:p>
                <a:pPr marL="0" indent="0">
                  <a:buNone/>
                </a:pP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Segoe UI" panose="020B0502040204020203" pitchFamily="34" charset="0"/>
                            </a:rPr>
                          </m:ctrlPr>
                        </m:sSupPr>
                        <m:e>
                          <m:r>
                            <a:rPr lang="en-US" sz="2800" b="1" i="1">
                              <a:latin typeface="Cambria Math" panose="02040503050406030204" pitchFamily="18" charset="0"/>
                              <a:cs typeface="Segoe UI" panose="020B0502040204020203" pitchFamily="34" charset="0"/>
                            </a:rPr>
                            <m:t>𝑱</m:t>
                          </m:r>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m:rPr>
                                                <m:brk m:alnAt="7"/>
                                              </m:rPr>
                                              <a:rPr lang="en-US" sz="2800" i="1">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3"/>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342911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176772" y="1182882"/>
            <a:ext cx="11525250" cy="1929595"/>
          </a:xfrm>
        </p:spPr>
        <p:txBody>
          <a:bodyPr/>
          <a:lstStyle/>
          <a:p>
            <a:pPr marL="0" indent="0">
              <a:buNone/>
            </a:pPr>
            <a:r>
              <a:rPr lang="en-US" sz="2800" dirty="0">
                <a:latin typeface="Segoe UI" panose="020B0502040204020203" pitchFamily="34" charset="0"/>
                <a:cs typeface="Segoe UI" panose="020B0502040204020203" pitchFamily="34" charset="0"/>
              </a:rPr>
              <a:t>In matrix notation the vector valued gradient then becomes:</a:t>
            </a:r>
          </a:p>
        </p:txBody>
      </p:sp>
      <p:pic>
        <p:nvPicPr>
          <p:cNvPr id="4" name="Picture 3">
            <a:extLst>
              <a:ext uri="{FF2B5EF4-FFF2-40B4-BE49-F238E27FC236}">
                <a16:creationId xmlns:a16="http://schemas.microsoft.com/office/drawing/2014/main" id="{C4F7FBC3-37DA-4DA4-A116-AB6DFB4F9776}"/>
              </a:ext>
            </a:extLst>
          </p:cNvPr>
          <p:cNvPicPr>
            <a:picLocks noChangeAspect="1"/>
          </p:cNvPicPr>
          <p:nvPr/>
        </p:nvPicPr>
        <p:blipFill>
          <a:blip r:embed="rId2"/>
          <a:stretch>
            <a:fillRect/>
          </a:stretch>
        </p:blipFill>
        <p:spPr>
          <a:xfrm>
            <a:off x="4334197" y="2035958"/>
            <a:ext cx="3210399" cy="1030035"/>
          </a:xfrm>
          <a:prstGeom prst="rect">
            <a:avLst/>
          </a:prstGeom>
        </p:spPr>
      </p:pic>
      <p:sp>
        <p:nvSpPr>
          <p:cNvPr id="5" name="Content Placeholder 2">
            <a:extLst>
              <a:ext uri="{FF2B5EF4-FFF2-40B4-BE49-F238E27FC236}">
                <a16:creationId xmlns:a16="http://schemas.microsoft.com/office/drawing/2014/main" id="{3CFC9CCB-79E3-4D42-95DA-BCB36C476C24}"/>
              </a:ext>
            </a:extLst>
          </p:cNvPr>
          <p:cNvSpPr txBox="1">
            <a:spLocks/>
          </p:cNvSpPr>
          <p:nvPr/>
        </p:nvSpPr>
        <p:spPr>
          <a:xfrm>
            <a:off x="453103" y="332314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6" name="Picture 5">
            <a:extLst>
              <a:ext uri="{FF2B5EF4-FFF2-40B4-BE49-F238E27FC236}">
                <a16:creationId xmlns:a16="http://schemas.microsoft.com/office/drawing/2014/main" id="{D87E58A9-90A7-4590-925E-7F0FA20EE7E3}"/>
              </a:ext>
            </a:extLst>
          </p:cNvPr>
          <p:cNvPicPr>
            <a:picLocks noChangeAspect="1"/>
          </p:cNvPicPr>
          <p:nvPr/>
        </p:nvPicPr>
        <p:blipFill>
          <a:blip r:embed="rId3"/>
          <a:stretch>
            <a:fillRect/>
          </a:stretch>
        </p:blipFill>
        <p:spPr>
          <a:xfrm>
            <a:off x="1857286" y="3170803"/>
            <a:ext cx="538368" cy="1052631"/>
          </a:xfrm>
          <a:prstGeom prst="rect">
            <a:avLst/>
          </a:prstGeom>
        </p:spPr>
      </p:pic>
      <p:pic>
        <p:nvPicPr>
          <p:cNvPr id="7" name="Picture 6">
            <a:extLst>
              <a:ext uri="{FF2B5EF4-FFF2-40B4-BE49-F238E27FC236}">
                <a16:creationId xmlns:a16="http://schemas.microsoft.com/office/drawing/2014/main" id="{A6405672-38FE-4522-BA5F-915DAD30AED0}"/>
              </a:ext>
            </a:extLst>
          </p:cNvPr>
          <p:cNvPicPr>
            <a:picLocks noChangeAspect="1"/>
          </p:cNvPicPr>
          <p:nvPr/>
        </p:nvPicPr>
        <p:blipFill>
          <a:blip r:embed="rId4"/>
          <a:stretch>
            <a:fillRect/>
          </a:stretch>
        </p:blipFill>
        <p:spPr>
          <a:xfrm>
            <a:off x="1968957" y="4329305"/>
            <a:ext cx="853394" cy="642158"/>
          </a:xfrm>
          <a:prstGeom prst="rect">
            <a:avLst/>
          </a:prstGeom>
        </p:spPr>
      </p:pic>
      <p:sp>
        <p:nvSpPr>
          <p:cNvPr id="8" name="Content Placeholder 2">
            <a:extLst>
              <a:ext uri="{FF2B5EF4-FFF2-40B4-BE49-F238E27FC236}">
                <a16:creationId xmlns:a16="http://schemas.microsoft.com/office/drawing/2014/main" id="{E6467AEC-8167-4A78-B876-5A090B38EFC6}"/>
              </a:ext>
            </a:extLst>
          </p:cNvPr>
          <p:cNvSpPr txBox="1">
            <a:spLocks/>
          </p:cNvSpPr>
          <p:nvPr/>
        </p:nvSpPr>
        <p:spPr>
          <a:xfrm>
            <a:off x="2776381" y="432930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35231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Quadratic Optimization and Gradient Descent</a:t>
            </a:r>
          </a:p>
        </p:txBody>
      </p:sp>
    </p:spTree>
    <p:extLst>
      <p:ext uri="{BB962C8B-B14F-4D97-AF65-F5344CB8AC3E}">
        <p14:creationId xmlns:p14="http://schemas.microsoft.com/office/powerpoint/2010/main" val="3010856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23215" y="1030410"/>
            <a:ext cx="11525250" cy="1904787"/>
          </a:xfrm>
        </p:spPr>
        <p:txBody>
          <a:bodyPr>
            <a:normAutofit fontScale="85000" lnSpcReduction="20000"/>
          </a:bodyPr>
          <a:lstStyle/>
          <a:p>
            <a:pPr marL="0" indent="0">
              <a:buNone/>
            </a:pPr>
            <a:r>
              <a:rPr lang="en-GB" sz="3300" dirty="0">
                <a:latin typeface="Segoe UI" panose="020B0502040204020203" pitchFamily="34" charset="0"/>
                <a:ea typeface="Segoe UI" panose="020B0502040204020203" pitchFamily="34" charset="0"/>
                <a:cs typeface="Segoe UI" panose="020B0502040204020203" pitchFamily="34" charset="0"/>
              </a:rPr>
              <a:t>Gradient descent is a widely used optimization method for machine learning </a:t>
            </a:r>
          </a:p>
          <a:p>
            <a:r>
              <a:rPr lang="en-GB" sz="3300" dirty="0">
                <a:latin typeface="Segoe UI" panose="020B0502040204020203" pitchFamily="34" charset="0"/>
                <a:ea typeface="Segoe UI" panose="020B0502040204020203" pitchFamily="34" charset="0"/>
                <a:cs typeface="Segoe UI" panose="020B0502040204020203" pitchFamily="34" charset="0"/>
              </a:rPr>
              <a:t>Neural networks </a:t>
            </a:r>
            <a:r>
              <a:rPr lang="en-GB" sz="3300" b="1" dirty="0">
                <a:latin typeface="Segoe UI" panose="020B0502040204020203" pitchFamily="34" charset="0"/>
                <a:ea typeface="Segoe UI" panose="020B0502040204020203" pitchFamily="34" charset="0"/>
                <a:cs typeface="Segoe UI" panose="020B0502040204020203" pitchFamily="34" charset="0"/>
              </a:rPr>
              <a:t>learn weights </a:t>
            </a:r>
            <a:r>
              <a:rPr lang="en-GB" sz="3300" dirty="0">
                <a:latin typeface="Segoe UI" panose="020B0502040204020203" pitchFamily="34" charset="0"/>
                <a:ea typeface="Segoe UI" panose="020B0502040204020203" pitchFamily="34" charset="0"/>
                <a:cs typeface="Segoe UI" panose="020B0502040204020203" pitchFamily="34" charset="0"/>
              </a:rPr>
              <a:t>using the backpropagation algorithm</a:t>
            </a:r>
          </a:p>
          <a:p>
            <a:r>
              <a:rPr lang="en-GB" sz="3300" dirty="0">
                <a:latin typeface="Segoe UI" panose="020B0502040204020203" pitchFamily="34" charset="0"/>
                <a:ea typeface="Segoe UI" panose="020B0502040204020203" pitchFamily="34" charset="0"/>
                <a:cs typeface="Segoe UI" panose="020B0502040204020203" pitchFamily="34" charset="0"/>
              </a:rPr>
              <a:t>Weights are learned using the </a:t>
            </a:r>
            <a:r>
              <a:rPr lang="en-GB" sz="3300" b="1" dirty="0">
                <a:latin typeface="Segoe UI" panose="020B0502040204020203" pitchFamily="34" charset="0"/>
                <a:ea typeface="Segoe UI" panose="020B0502040204020203" pitchFamily="34" charset="0"/>
                <a:cs typeface="Segoe UI" panose="020B0502040204020203" pitchFamily="34" charset="0"/>
              </a:rPr>
              <a:t>gradient descent </a:t>
            </a:r>
            <a:r>
              <a:rPr lang="en-GB" sz="3300" dirty="0">
                <a:latin typeface="Segoe UI" panose="020B0502040204020203" pitchFamily="34" charset="0"/>
                <a:ea typeface="Segoe UI" panose="020B0502040204020203" pitchFamily="34" charset="0"/>
                <a:cs typeface="Segoe UI" panose="020B0502040204020203" pitchFamily="34" charset="0"/>
              </a:rPr>
              <a:t>method</a:t>
            </a: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77353" y="212492"/>
            <a:ext cx="11903845" cy="674370"/>
          </a:xfrm>
        </p:spPr>
        <p:txBody>
          <a:bodyPr>
            <a:normAutofit/>
          </a:bodyPr>
          <a:lstStyle/>
          <a:p>
            <a:r>
              <a:rPr lang="en-US" sz="4000" dirty="0">
                <a:latin typeface="Segoe"/>
              </a:rPr>
              <a:t>Optimization for Deep Neural Networks</a:t>
            </a:r>
          </a:p>
        </p:txBody>
      </p:sp>
      <p:pic>
        <p:nvPicPr>
          <p:cNvPr id="4" name="Picture 3">
            <a:extLst>
              <a:ext uri="{FF2B5EF4-FFF2-40B4-BE49-F238E27FC236}">
                <a16:creationId xmlns:a16="http://schemas.microsoft.com/office/drawing/2014/main" id="{E4DEE622-8C35-4DB4-B794-B6E2F771220F}"/>
              </a:ext>
            </a:extLst>
          </p:cNvPr>
          <p:cNvPicPr>
            <a:picLocks noChangeAspect="1"/>
          </p:cNvPicPr>
          <p:nvPr/>
        </p:nvPicPr>
        <p:blipFill>
          <a:blip r:embed="rId3"/>
          <a:stretch>
            <a:fillRect/>
          </a:stretch>
        </p:blipFill>
        <p:spPr>
          <a:xfrm>
            <a:off x="3581267" y="2943075"/>
            <a:ext cx="3998093" cy="536509"/>
          </a:xfrm>
          <a:prstGeom prst="rect">
            <a:avLst/>
          </a:prstGeom>
        </p:spPr>
      </p:pic>
      <p:sp>
        <p:nvSpPr>
          <p:cNvPr id="5" name="Content Placeholder 2">
            <a:extLst>
              <a:ext uri="{FF2B5EF4-FFF2-40B4-BE49-F238E27FC236}">
                <a16:creationId xmlns:a16="http://schemas.microsoft.com/office/drawing/2014/main" id="{E1AB5799-6570-4E90-B8AE-204B1A7924BC}"/>
              </a:ext>
            </a:extLst>
          </p:cNvPr>
          <p:cNvSpPr txBox="1">
            <a:spLocks/>
          </p:cNvSpPr>
          <p:nvPr/>
        </p:nvSpPr>
        <p:spPr>
          <a:xfrm>
            <a:off x="666750" y="3506987"/>
            <a:ext cx="11525250" cy="613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a:t>
            </a:r>
            <a:r>
              <a:rPr lang="en-US" sz="2800" b="1" dirty="0">
                <a:latin typeface="Segoe UI" panose="020B0502040204020203" pitchFamily="34" charset="0"/>
                <a:cs typeface="Segoe UI" panose="020B0502040204020203" pitchFamily="34" charset="0"/>
              </a:rPr>
              <a:t>:</a:t>
            </a:r>
          </a:p>
        </p:txBody>
      </p:sp>
      <p:pic>
        <p:nvPicPr>
          <p:cNvPr id="6" name="Picture 5">
            <a:extLst>
              <a:ext uri="{FF2B5EF4-FFF2-40B4-BE49-F238E27FC236}">
                <a16:creationId xmlns:a16="http://schemas.microsoft.com/office/drawing/2014/main" id="{FF0D0A0E-2CEB-4EFD-84EF-EC6F562A28BA}"/>
              </a:ext>
            </a:extLst>
          </p:cNvPr>
          <p:cNvPicPr>
            <a:picLocks noChangeAspect="1"/>
          </p:cNvPicPr>
          <p:nvPr/>
        </p:nvPicPr>
        <p:blipFill>
          <a:blip r:embed="rId4"/>
          <a:stretch>
            <a:fillRect/>
          </a:stretch>
        </p:blipFill>
        <p:spPr>
          <a:xfrm>
            <a:off x="1248771" y="4044304"/>
            <a:ext cx="9540687" cy="535231"/>
          </a:xfrm>
          <a:prstGeom prst="rect">
            <a:avLst/>
          </a:prstGeom>
        </p:spPr>
      </p:pic>
      <p:pic>
        <p:nvPicPr>
          <p:cNvPr id="8" name="Picture 7">
            <a:extLst>
              <a:ext uri="{FF2B5EF4-FFF2-40B4-BE49-F238E27FC236}">
                <a16:creationId xmlns:a16="http://schemas.microsoft.com/office/drawing/2014/main" id="{F4CAF85C-9EFC-4742-8876-560204CB6D04}"/>
              </a:ext>
            </a:extLst>
          </p:cNvPr>
          <p:cNvPicPr>
            <a:picLocks noChangeAspect="1"/>
          </p:cNvPicPr>
          <p:nvPr/>
        </p:nvPicPr>
        <p:blipFill>
          <a:blip r:embed="rId5"/>
          <a:stretch>
            <a:fillRect/>
          </a:stretch>
        </p:blipFill>
        <p:spPr>
          <a:xfrm>
            <a:off x="1300033" y="5784956"/>
            <a:ext cx="5161727" cy="435957"/>
          </a:xfrm>
          <a:prstGeom prst="rect">
            <a:avLst/>
          </a:prstGeom>
        </p:spPr>
      </p:pic>
      <p:pic>
        <p:nvPicPr>
          <p:cNvPr id="9" name="Picture 8">
            <a:extLst>
              <a:ext uri="{FF2B5EF4-FFF2-40B4-BE49-F238E27FC236}">
                <a16:creationId xmlns:a16="http://schemas.microsoft.com/office/drawing/2014/main" id="{C6DD7EF9-9C34-4A7E-8694-17D5DF44AA12}"/>
              </a:ext>
            </a:extLst>
          </p:cNvPr>
          <p:cNvPicPr>
            <a:picLocks noChangeAspect="1"/>
          </p:cNvPicPr>
          <p:nvPr/>
        </p:nvPicPr>
        <p:blipFill>
          <a:blip r:embed="rId6"/>
          <a:stretch>
            <a:fillRect/>
          </a:stretch>
        </p:blipFill>
        <p:spPr>
          <a:xfrm>
            <a:off x="1300033" y="4554892"/>
            <a:ext cx="6213287" cy="511777"/>
          </a:xfrm>
          <a:prstGeom prst="rect">
            <a:avLst/>
          </a:prstGeom>
        </p:spPr>
      </p:pic>
      <p:pic>
        <p:nvPicPr>
          <p:cNvPr id="10" name="Picture 9">
            <a:extLst>
              <a:ext uri="{FF2B5EF4-FFF2-40B4-BE49-F238E27FC236}">
                <a16:creationId xmlns:a16="http://schemas.microsoft.com/office/drawing/2014/main" id="{5108976E-3C91-4554-A528-1AE95B119884}"/>
              </a:ext>
            </a:extLst>
          </p:cNvPr>
          <p:cNvPicPr>
            <a:picLocks noChangeAspect="1"/>
          </p:cNvPicPr>
          <p:nvPr/>
        </p:nvPicPr>
        <p:blipFill>
          <a:blip r:embed="rId7"/>
          <a:stretch>
            <a:fillRect/>
          </a:stretch>
        </p:blipFill>
        <p:spPr>
          <a:xfrm>
            <a:off x="1193967" y="5151325"/>
            <a:ext cx="9280993" cy="549421"/>
          </a:xfrm>
          <a:prstGeom prst="rect">
            <a:avLst/>
          </a:prstGeom>
        </p:spPr>
      </p:pic>
    </p:spTree>
    <p:extLst>
      <p:ext uri="{BB962C8B-B14F-4D97-AF65-F5344CB8AC3E}">
        <p14:creationId xmlns:p14="http://schemas.microsoft.com/office/powerpoint/2010/main" val="418789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Local Convergence of Gradient Descent</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42400" y="1014120"/>
            <a:ext cx="11525250" cy="772190"/>
          </a:xfrm>
        </p:spPr>
        <p:txBody>
          <a:bodyPr/>
          <a:lstStyle/>
          <a:p>
            <a:pPr marL="0" indent="0">
              <a:buNone/>
            </a:pPr>
            <a:r>
              <a:rPr lang="en-US" sz="2800" dirty="0">
                <a:latin typeface="Segoe UI" panose="020B0502040204020203" pitchFamily="34" charset="0"/>
                <a:cs typeface="Segoe UI" panose="020B0502040204020203" pitchFamily="34" charset="0"/>
              </a:rPr>
              <a:t>Ideally, the loss function, J(W), is </a:t>
            </a:r>
            <a:r>
              <a:rPr lang="en-US" sz="2800" b="1" dirty="0">
                <a:latin typeface="Segoe UI" panose="020B0502040204020203" pitchFamily="34" charset="0"/>
                <a:cs typeface="Segoe UI" panose="020B0502040204020203" pitchFamily="34" charset="0"/>
              </a:rPr>
              <a:t>convex </a:t>
            </a:r>
            <a:r>
              <a:rPr lang="en-US" sz="2800" dirty="0">
                <a:latin typeface="Segoe UI" panose="020B0502040204020203" pitchFamily="34" charset="0"/>
                <a:cs typeface="Segoe UI" panose="020B0502040204020203" pitchFamily="34" charset="0"/>
              </a:rPr>
              <a:t>with respect to the weights</a:t>
            </a:r>
          </a:p>
        </p:txBody>
      </p:sp>
      <p:sp>
        <p:nvSpPr>
          <p:cNvPr id="4" name="Oval 3">
            <a:extLst>
              <a:ext uri="{FF2B5EF4-FFF2-40B4-BE49-F238E27FC236}">
                <a16:creationId xmlns:a16="http://schemas.microsoft.com/office/drawing/2014/main" id="{8702B459-14B8-4D94-9214-2AAEF2A7FA80}"/>
              </a:ext>
            </a:extLst>
          </p:cNvPr>
          <p:cNvSpPr/>
          <p:nvPr/>
        </p:nvSpPr>
        <p:spPr>
          <a:xfrm>
            <a:off x="3670299" y="1966913"/>
            <a:ext cx="5386388" cy="292417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525096C-052B-4E78-9F1F-315853EC8BD0}"/>
              </a:ext>
            </a:extLst>
          </p:cNvPr>
          <p:cNvSpPr/>
          <p:nvPr/>
        </p:nvSpPr>
        <p:spPr>
          <a:xfrm>
            <a:off x="5193213" y="2981570"/>
            <a:ext cx="1885950" cy="766758"/>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8DE6EA8-00F3-493C-89C3-C6ACBA14FAAE}"/>
              </a:ext>
            </a:extLst>
          </p:cNvPr>
          <p:cNvSpPr/>
          <p:nvPr/>
        </p:nvSpPr>
        <p:spPr>
          <a:xfrm>
            <a:off x="4628650" y="2633664"/>
            <a:ext cx="3224212" cy="1466839"/>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35DAEE0-DA1B-44BB-8859-8D524D4E580A}"/>
              </a:ext>
            </a:extLst>
          </p:cNvPr>
          <p:cNvSpPr/>
          <p:nvPr/>
        </p:nvSpPr>
        <p:spPr>
          <a:xfrm>
            <a:off x="4135592" y="2319339"/>
            <a:ext cx="4252912" cy="2219319"/>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80B1703-7A3C-4161-9EF3-BF994E9D632D}"/>
              </a:ext>
            </a:extLst>
          </p:cNvPr>
          <p:cNvSpPr/>
          <p:nvPr/>
        </p:nvSpPr>
        <p:spPr>
          <a:xfrm>
            <a:off x="3276099" y="1662117"/>
            <a:ext cx="6174789" cy="3533765"/>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Multiplication Sign 13">
            <a:extLst>
              <a:ext uri="{FF2B5EF4-FFF2-40B4-BE49-F238E27FC236}">
                <a16:creationId xmlns:a16="http://schemas.microsoft.com/office/drawing/2014/main" id="{7E1532C4-1CE1-419D-890E-8DB69ABEB34A}"/>
              </a:ext>
            </a:extLst>
          </p:cNvPr>
          <p:cNvSpPr/>
          <p:nvPr/>
        </p:nvSpPr>
        <p:spPr>
          <a:xfrm>
            <a:off x="5952625" y="3153179"/>
            <a:ext cx="304800" cy="29051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29DBCA7-E539-4023-B682-091BE9398AF3}"/>
              </a:ext>
            </a:extLst>
          </p:cNvPr>
          <p:cNvSpPr/>
          <p:nvPr/>
        </p:nvSpPr>
        <p:spPr>
          <a:xfrm>
            <a:off x="4419192" y="4124905"/>
            <a:ext cx="228600" cy="25599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FA4605B-A78C-4C14-9B1A-B2AFB2EC3D36}"/>
              </a:ext>
            </a:extLst>
          </p:cNvPr>
          <p:cNvSpPr txBox="1"/>
          <p:nvPr/>
        </p:nvSpPr>
        <p:spPr>
          <a:xfrm>
            <a:off x="5776320" y="3378996"/>
            <a:ext cx="2171700" cy="369332"/>
          </a:xfrm>
          <a:prstGeom prst="rect">
            <a:avLst/>
          </a:prstGeom>
          <a:noFill/>
        </p:spPr>
        <p:txBody>
          <a:bodyPr wrap="square" rtlCol="0">
            <a:spAutoFit/>
          </a:bodyPr>
          <a:lstStyle/>
          <a:p>
            <a:r>
              <a:rPr lang="en-US" b="1" dirty="0" err="1"/>
              <a:t>Min</a:t>
            </a:r>
            <a:r>
              <a:rPr lang="en-US" b="1" baseline="-25000" dirty="0" err="1"/>
              <a:t>W</a:t>
            </a:r>
            <a:r>
              <a:rPr lang="en-US" b="1" baseline="-25000" dirty="0"/>
              <a:t> </a:t>
            </a:r>
            <a:r>
              <a:rPr lang="en-US" b="1" dirty="0"/>
              <a:t>(J(W)</a:t>
            </a:r>
            <a:r>
              <a:rPr lang="en-US" b="1" baseline="-25000" dirty="0"/>
              <a:t>MLE</a:t>
            </a:r>
            <a:r>
              <a:rPr lang="en-US" b="1" dirty="0"/>
              <a:t>)</a:t>
            </a:r>
          </a:p>
        </p:txBody>
      </p:sp>
      <p:sp>
        <p:nvSpPr>
          <p:cNvPr id="18" name="TextBox 17">
            <a:extLst>
              <a:ext uri="{FF2B5EF4-FFF2-40B4-BE49-F238E27FC236}">
                <a16:creationId xmlns:a16="http://schemas.microsoft.com/office/drawing/2014/main" id="{1E3CDE45-59F1-43D6-AB3C-25F693201FE3}"/>
              </a:ext>
            </a:extLst>
          </p:cNvPr>
          <p:cNvSpPr txBox="1"/>
          <p:nvPr/>
        </p:nvSpPr>
        <p:spPr>
          <a:xfrm>
            <a:off x="4690470" y="4106339"/>
            <a:ext cx="2171700" cy="369332"/>
          </a:xfrm>
          <a:prstGeom prst="rect">
            <a:avLst/>
          </a:prstGeom>
          <a:noFill/>
        </p:spPr>
        <p:txBody>
          <a:bodyPr wrap="square" rtlCol="0">
            <a:spAutoFit/>
          </a:bodyPr>
          <a:lstStyle/>
          <a:p>
            <a:r>
              <a:rPr lang="en-US" b="1" dirty="0"/>
              <a:t>Initial W</a:t>
            </a:r>
          </a:p>
        </p:txBody>
      </p:sp>
      <p:sp>
        <p:nvSpPr>
          <p:cNvPr id="22" name="TextBox 21">
            <a:extLst>
              <a:ext uri="{FF2B5EF4-FFF2-40B4-BE49-F238E27FC236}">
                <a16:creationId xmlns:a16="http://schemas.microsoft.com/office/drawing/2014/main" id="{69C5277B-E800-4DEE-81BE-DA5FDB9E48DA}"/>
              </a:ext>
            </a:extLst>
          </p:cNvPr>
          <p:cNvSpPr txBox="1"/>
          <p:nvPr/>
        </p:nvSpPr>
        <p:spPr>
          <a:xfrm>
            <a:off x="2067974" y="2253700"/>
            <a:ext cx="1484393" cy="646331"/>
          </a:xfrm>
          <a:prstGeom prst="rect">
            <a:avLst/>
          </a:prstGeom>
          <a:noFill/>
        </p:spPr>
        <p:txBody>
          <a:bodyPr wrap="square" rtlCol="0">
            <a:spAutoFit/>
          </a:bodyPr>
          <a:lstStyle/>
          <a:p>
            <a:r>
              <a:rPr lang="en-US" b="1" dirty="0"/>
              <a:t>Contours of J(W)</a:t>
            </a:r>
            <a:r>
              <a:rPr lang="en-US" b="1" baseline="-25000" dirty="0"/>
              <a:t>MLE</a:t>
            </a:r>
          </a:p>
        </p:txBody>
      </p:sp>
      <p:cxnSp>
        <p:nvCxnSpPr>
          <p:cNvPr id="23" name="Straight Arrow Connector 22">
            <a:extLst>
              <a:ext uri="{FF2B5EF4-FFF2-40B4-BE49-F238E27FC236}">
                <a16:creationId xmlns:a16="http://schemas.microsoft.com/office/drawing/2014/main" id="{48E04833-58CD-4469-8F76-F336664E4D29}"/>
              </a:ext>
            </a:extLst>
          </p:cNvPr>
          <p:cNvCxnSpPr>
            <a:cxnSpLocks/>
          </p:cNvCxnSpPr>
          <p:nvPr/>
        </p:nvCxnSpPr>
        <p:spPr>
          <a:xfrm>
            <a:off x="3056699" y="2671765"/>
            <a:ext cx="505868" cy="69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1DC1A57B-5EA4-4FA2-BA51-80686BB248F6}"/>
              </a:ext>
            </a:extLst>
          </p:cNvPr>
          <p:cNvSpPr txBox="1">
            <a:spLocks/>
          </p:cNvSpPr>
          <p:nvPr/>
        </p:nvSpPr>
        <p:spPr>
          <a:xfrm>
            <a:off x="373563" y="5274866"/>
            <a:ext cx="11525250" cy="84275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Convex loss function has </a:t>
            </a:r>
            <a:r>
              <a:rPr lang="en-US" sz="2800" b="1" dirty="0">
                <a:latin typeface="Segoe UI" panose="020B0502040204020203" pitchFamily="34" charset="0"/>
                <a:cs typeface="Segoe UI" panose="020B0502040204020203" pitchFamily="34" charset="0"/>
              </a:rPr>
              <a:t>one unique minimum</a:t>
            </a:r>
          </a:p>
          <a:p>
            <a:r>
              <a:rPr lang="en-US" sz="2800" b="1" dirty="0">
                <a:latin typeface="Segoe UI" panose="020B0502040204020203" pitchFamily="34" charset="0"/>
                <a:cs typeface="Segoe UI" panose="020B0502040204020203" pitchFamily="34" charset="0"/>
              </a:rPr>
              <a:t>Convergence</a:t>
            </a:r>
            <a:r>
              <a:rPr lang="en-US" sz="2800" dirty="0">
                <a:latin typeface="Segoe UI" panose="020B0502040204020203" pitchFamily="34" charset="0"/>
                <a:cs typeface="Segoe UI" panose="020B0502040204020203" pitchFamily="34" charset="0"/>
              </a:rPr>
              <a:t> for convex loss function is </a:t>
            </a:r>
            <a:r>
              <a:rPr lang="en-US" sz="2800" b="1" dirty="0">
                <a:latin typeface="Segoe UI" panose="020B0502040204020203" pitchFamily="34" charset="0"/>
                <a:cs typeface="Segoe UI" panose="020B0502040204020203" pitchFamily="34" charset="0"/>
              </a:rPr>
              <a:t>guaranteed</a:t>
            </a:r>
            <a:r>
              <a:rPr lang="en-US" sz="2800" dirty="0">
                <a:latin typeface="Segoe UI" panose="020B0502040204020203" pitchFamily="34" charset="0"/>
                <a:cs typeface="Segoe UI" panose="020B0502040204020203" pitchFamily="34" charset="0"/>
              </a:rPr>
              <a:t> </a:t>
            </a:r>
          </a:p>
        </p:txBody>
      </p:sp>
      <p:sp>
        <p:nvSpPr>
          <p:cNvPr id="8" name="Freeform: Shape 7">
            <a:extLst>
              <a:ext uri="{FF2B5EF4-FFF2-40B4-BE49-F238E27FC236}">
                <a16:creationId xmlns:a16="http://schemas.microsoft.com/office/drawing/2014/main" id="{8CE622A4-397D-4B4C-BDD1-D44BCFABE263}"/>
              </a:ext>
            </a:extLst>
          </p:cNvPr>
          <p:cNvSpPr/>
          <p:nvPr/>
        </p:nvSpPr>
        <p:spPr>
          <a:xfrm>
            <a:off x="4535837" y="3308865"/>
            <a:ext cx="1431010" cy="953169"/>
          </a:xfrm>
          <a:custGeom>
            <a:avLst/>
            <a:gdLst>
              <a:gd name="connsiteX0" fmla="*/ 0 w 1431010"/>
              <a:gd name="connsiteY0" fmla="*/ 953169 h 953169"/>
              <a:gd name="connsiteX1" fmla="*/ 103322 w 1431010"/>
              <a:gd name="connsiteY1" fmla="*/ 818850 h 953169"/>
              <a:gd name="connsiteX2" fmla="*/ 268638 w 1431010"/>
              <a:gd name="connsiteY2" fmla="*/ 663867 h 953169"/>
              <a:gd name="connsiteX3" fmla="*/ 444285 w 1431010"/>
              <a:gd name="connsiteY3" fmla="*/ 503718 h 953169"/>
              <a:gd name="connsiteX4" fmla="*/ 759417 w 1431010"/>
              <a:gd name="connsiteY4" fmla="*/ 240247 h 953169"/>
              <a:gd name="connsiteX5" fmla="*/ 971227 w 1431010"/>
              <a:gd name="connsiteY5" fmla="*/ 95596 h 953169"/>
              <a:gd name="connsiteX6" fmla="*/ 1260529 w 1431010"/>
              <a:gd name="connsiteY6" fmla="*/ 7772 h 953169"/>
              <a:gd name="connsiteX7" fmla="*/ 1431010 w 1431010"/>
              <a:gd name="connsiteY7" fmla="*/ 2606 h 95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1010" h="953169">
                <a:moveTo>
                  <a:pt x="0" y="953169"/>
                </a:moveTo>
                <a:cubicBezTo>
                  <a:pt x="29274" y="910118"/>
                  <a:pt x="58549" y="867067"/>
                  <a:pt x="103322" y="818850"/>
                </a:cubicBezTo>
                <a:cubicBezTo>
                  <a:pt x="148095" y="770633"/>
                  <a:pt x="211811" y="716389"/>
                  <a:pt x="268638" y="663867"/>
                </a:cubicBezTo>
                <a:cubicBezTo>
                  <a:pt x="325465" y="611345"/>
                  <a:pt x="362489" y="574321"/>
                  <a:pt x="444285" y="503718"/>
                </a:cubicBezTo>
                <a:cubicBezTo>
                  <a:pt x="526081" y="433115"/>
                  <a:pt x="671593" y="308267"/>
                  <a:pt x="759417" y="240247"/>
                </a:cubicBezTo>
                <a:cubicBezTo>
                  <a:pt x="847241" y="172227"/>
                  <a:pt x="887708" y="134342"/>
                  <a:pt x="971227" y="95596"/>
                </a:cubicBezTo>
                <a:cubicBezTo>
                  <a:pt x="1054746" y="56850"/>
                  <a:pt x="1183899" y="23270"/>
                  <a:pt x="1260529" y="7772"/>
                </a:cubicBezTo>
                <a:cubicBezTo>
                  <a:pt x="1337159" y="-7726"/>
                  <a:pt x="1388820" y="5189"/>
                  <a:pt x="1431010" y="2606"/>
                </a:cubicBezTo>
              </a:path>
            </a:pathLst>
          </a:custGeom>
          <a:noFill/>
          <a:ln w="38100">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57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2" grpId="0" animBg="1"/>
      <p:bldP spid="13" grpId="0" animBg="1"/>
      <p:bldP spid="14" grpId="0" animBg="1"/>
      <p:bldP spid="16" grpId="0" animBg="1"/>
      <p:bldP spid="17" grpId="0"/>
      <p:bldP spid="18" grpId="0"/>
      <p:bldP spid="2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33784" y="202998"/>
            <a:ext cx="11524432" cy="772190"/>
          </a:xfrm>
        </p:spPr>
        <p:txBody>
          <a:bodyPr>
            <a:normAutofit/>
          </a:bodyPr>
          <a:lstStyle/>
          <a:p>
            <a:r>
              <a:rPr lang="en-US" sz="4000" dirty="0">
                <a:latin typeface="Segoe UI" panose="020B0502040204020203" pitchFamily="34" charset="0"/>
                <a:cs typeface="Segoe UI" panose="020B0502040204020203" pitchFamily="34" charset="0"/>
              </a:rPr>
              <a:t>Local Convergence of Gradient Descent</a:t>
            </a:r>
          </a:p>
        </p:txBody>
      </p:sp>
      <p:sp>
        <p:nvSpPr>
          <p:cNvPr id="11" name="Content Placeholder 2">
            <a:extLst>
              <a:ext uri="{FF2B5EF4-FFF2-40B4-BE49-F238E27FC236}">
                <a16:creationId xmlns:a16="http://schemas.microsoft.com/office/drawing/2014/main" id="{1ADB1773-97C0-4D9B-B51C-C848496FF852}"/>
              </a:ext>
            </a:extLst>
          </p:cNvPr>
          <p:cNvSpPr>
            <a:spLocks noGrp="1"/>
          </p:cNvSpPr>
          <p:nvPr>
            <p:ph sz="quarter" idx="10"/>
          </p:nvPr>
        </p:nvSpPr>
        <p:spPr>
          <a:xfrm>
            <a:off x="332557" y="1043140"/>
            <a:ext cx="11525250" cy="880245"/>
          </a:xfrm>
        </p:spPr>
        <p:txBody>
          <a:bodyPr/>
          <a:lstStyle/>
          <a:p>
            <a:pPr marL="0" indent="0">
              <a:buNone/>
            </a:pPr>
            <a:r>
              <a:rPr lang="en-US" sz="2800" dirty="0">
                <a:latin typeface="Segoe UI" panose="020B0502040204020203" pitchFamily="34" charset="0"/>
                <a:cs typeface="Segoe UI" panose="020B0502040204020203" pitchFamily="34" charset="0"/>
              </a:rPr>
              <a:t>Expand loss function to understand convergence properties of gradient descent:</a:t>
            </a:r>
          </a:p>
        </p:txBody>
      </p:sp>
      <p:pic>
        <p:nvPicPr>
          <p:cNvPr id="10" name="Picture 9">
            <a:extLst>
              <a:ext uri="{FF2B5EF4-FFF2-40B4-BE49-F238E27FC236}">
                <a16:creationId xmlns:a16="http://schemas.microsoft.com/office/drawing/2014/main" id="{94F1660B-29CE-4C57-9749-F57F7956AE12}"/>
              </a:ext>
            </a:extLst>
          </p:cNvPr>
          <p:cNvPicPr>
            <a:picLocks noChangeAspect="1"/>
          </p:cNvPicPr>
          <p:nvPr/>
        </p:nvPicPr>
        <p:blipFill>
          <a:blip r:embed="rId3"/>
          <a:stretch>
            <a:fillRect/>
          </a:stretch>
        </p:blipFill>
        <p:spPr>
          <a:xfrm>
            <a:off x="521278" y="1923385"/>
            <a:ext cx="11087738" cy="784255"/>
          </a:xfrm>
          <a:prstGeom prst="rect">
            <a:avLst/>
          </a:prstGeom>
        </p:spPr>
      </p:pic>
      <p:sp>
        <p:nvSpPr>
          <p:cNvPr id="13" name="Content Placeholder 2">
            <a:extLst>
              <a:ext uri="{FF2B5EF4-FFF2-40B4-BE49-F238E27FC236}">
                <a16:creationId xmlns:a16="http://schemas.microsoft.com/office/drawing/2014/main" id="{B8B2713A-3472-497D-839D-53D0A06D7457}"/>
              </a:ext>
            </a:extLst>
          </p:cNvPr>
          <p:cNvSpPr txBox="1">
            <a:spLocks/>
          </p:cNvSpPr>
          <p:nvPr/>
        </p:nvSpPr>
        <p:spPr>
          <a:xfrm>
            <a:off x="333375" y="2751877"/>
            <a:ext cx="11525250" cy="55935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a:t>
            </a:r>
          </a:p>
        </p:txBody>
      </p:sp>
      <p:pic>
        <p:nvPicPr>
          <p:cNvPr id="12" name="Picture 11">
            <a:extLst>
              <a:ext uri="{FF2B5EF4-FFF2-40B4-BE49-F238E27FC236}">
                <a16:creationId xmlns:a16="http://schemas.microsoft.com/office/drawing/2014/main" id="{083D6D14-6205-4069-9279-9E763C5777CC}"/>
              </a:ext>
            </a:extLst>
          </p:cNvPr>
          <p:cNvPicPr>
            <a:picLocks noChangeAspect="1"/>
          </p:cNvPicPr>
          <p:nvPr/>
        </p:nvPicPr>
        <p:blipFill>
          <a:blip r:embed="rId4"/>
          <a:stretch>
            <a:fillRect/>
          </a:stretch>
        </p:blipFill>
        <p:spPr>
          <a:xfrm>
            <a:off x="1760394" y="3395274"/>
            <a:ext cx="5905326" cy="517727"/>
          </a:xfrm>
          <a:prstGeom prst="rect">
            <a:avLst/>
          </a:prstGeom>
        </p:spPr>
      </p:pic>
      <p:pic>
        <p:nvPicPr>
          <p:cNvPr id="14" name="Picture 13">
            <a:extLst>
              <a:ext uri="{FF2B5EF4-FFF2-40B4-BE49-F238E27FC236}">
                <a16:creationId xmlns:a16="http://schemas.microsoft.com/office/drawing/2014/main" id="{9385841B-1FB1-4A89-AA98-BAAEBCA34840}"/>
              </a:ext>
            </a:extLst>
          </p:cNvPr>
          <p:cNvPicPr>
            <a:picLocks noChangeAspect="1"/>
          </p:cNvPicPr>
          <p:nvPr/>
        </p:nvPicPr>
        <p:blipFill>
          <a:blip r:embed="rId5"/>
          <a:stretch>
            <a:fillRect/>
          </a:stretch>
        </p:blipFill>
        <p:spPr>
          <a:xfrm>
            <a:off x="1750323" y="3934300"/>
            <a:ext cx="3842758" cy="602287"/>
          </a:xfrm>
          <a:prstGeom prst="rect">
            <a:avLst/>
          </a:prstGeom>
        </p:spPr>
      </p:pic>
      <p:pic>
        <p:nvPicPr>
          <p:cNvPr id="15" name="Picture 14">
            <a:extLst>
              <a:ext uri="{FF2B5EF4-FFF2-40B4-BE49-F238E27FC236}">
                <a16:creationId xmlns:a16="http://schemas.microsoft.com/office/drawing/2014/main" id="{5AB93A92-479D-41D8-BD79-5A57892D6743}"/>
              </a:ext>
            </a:extLst>
          </p:cNvPr>
          <p:cNvPicPr>
            <a:picLocks noChangeAspect="1"/>
          </p:cNvPicPr>
          <p:nvPr/>
        </p:nvPicPr>
        <p:blipFill>
          <a:blip r:embed="rId6"/>
          <a:stretch>
            <a:fillRect/>
          </a:stretch>
        </p:blipFill>
        <p:spPr>
          <a:xfrm>
            <a:off x="1816735" y="4652315"/>
            <a:ext cx="4065905" cy="568892"/>
          </a:xfrm>
          <a:prstGeom prst="rect">
            <a:avLst/>
          </a:prstGeom>
        </p:spPr>
      </p:pic>
    </p:spTree>
    <p:extLst>
      <p:ext uri="{BB962C8B-B14F-4D97-AF65-F5344CB8AC3E}">
        <p14:creationId xmlns:p14="http://schemas.microsoft.com/office/powerpoint/2010/main" val="18421236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Local Convergence of Gradient Descent</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33375" y="779338"/>
            <a:ext cx="11525250" cy="675862"/>
          </a:xfrm>
        </p:spPr>
        <p:txBody>
          <a:bodyPr/>
          <a:lstStyle/>
          <a:p>
            <a:pPr marL="0" indent="0">
              <a:buNone/>
            </a:pPr>
            <a:r>
              <a:rPr lang="en-US" sz="2800" dirty="0">
                <a:latin typeface="Segoe UI" panose="020B0502040204020203" pitchFamily="34" charset="0"/>
                <a:cs typeface="Segoe UI" panose="020B0502040204020203" pitchFamily="34" charset="0"/>
              </a:rPr>
              <a:t>How can you understand the Hessian matrix?</a:t>
            </a:r>
          </a:p>
        </p:txBody>
      </p:sp>
      <p:sp>
        <p:nvSpPr>
          <p:cNvPr id="19" name="Content Placeholder 2">
            <a:extLst>
              <a:ext uri="{FF2B5EF4-FFF2-40B4-BE49-F238E27FC236}">
                <a16:creationId xmlns:a16="http://schemas.microsoft.com/office/drawing/2014/main" id="{BD69748C-EDED-4AAB-AD86-7D400B7E4749}"/>
              </a:ext>
            </a:extLst>
          </p:cNvPr>
          <p:cNvSpPr txBox="1">
            <a:spLocks/>
          </p:cNvSpPr>
          <p:nvPr/>
        </p:nvSpPr>
        <p:spPr>
          <a:xfrm>
            <a:off x="379514" y="4994156"/>
            <a:ext cx="11525250" cy="67586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The Hessian is the matrix of all derivatives of the gradient</a:t>
            </a:r>
          </a:p>
          <a:p>
            <a:r>
              <a:rPr lang="en-US" sz="2800" dirty="0">
                <a:latin typeface="Segoe UI" panose="020B0502040204020203" pitchFamily="34" charset="0"/>
                <a:cs typeface="Segoe UI" panose="020B0502040204020203" pitchFamily="34" charset="0"/>
              </a:rPr>
              <a:t>Properties of the Hessian determine convergence rate</a:t>
            </a:r>
          </a:p>
        </p:txBody>
      </p:sp>
      <p:pic>
        <p:nvPicPr>
          <p:cNvPr id="4" name="Picture 3">
            <a:extLst>
              <a:ext uri="{FF2B5EF4-FFF2-40B4-BE49-F238E27FC236}">
                <a16:creationId xmlns:a16="http://schemas.microsoft.com/office/drawing/2014/main" id="{E3C44212-239D-47F5-AC87-0B41B5A72419}"/>
              </a:ext>
            </a:extLst>
          </p:cNvPr>
          <p:cNvPicPr>
            <a:picLocks noChangeAspect="1"/>
          </p:cNvPicPr>
          <p:nvPr/>
        </p:nvPicPr>
        <p:blipFill>
          <a:blip r:embed="rId3"/>
          <a:stretch>
            <a:fillRect/>
          </a:stretch>
        </p:blipFill>
        <p:spPr>
          <a:xfrm>
            <a:off x="1709738" y="1405891"/>
            <a:ext cx="6773862" cy="3434738"/>
          </a:xfrm>
          <a:prstGeom prst="rect">
            <a:avLst/>
          </a:prstGeom>
        </p:spPr>
      </p:pic>
    </p:spTree>
    <p:extLst>
      <p:ext uri="{BB962C8B-B14F-4D97-AF65-F5344CB8AC3E}">
        <p14:creationId xmlns:p14="http://schemas.microsoft.com/office/powerpoint/2010/main" val="99540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Local Convergence of Gradient Descent</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292735" y="1069533"/>
            <a:ext cx="11525250" cy="603692"/>
          </a:xfrm>
        </p:spPr>
        <p:txBody>
          <a:bodyPr/>
          <a:lstStyle/>
          <a:p>
            <a:pPr marL="0" indent="0">
              <a:buNone/>
            </a:pPr>
            <a:r>
              <a:rPr lang="en-US" sz="2800" dirty="0">
                <a:latin typeface="Segoe UI" panose="020B0502040204020203" pitchFamily="34" charset="0"/>
                <a:cs typeface="Segoe UI" panose="020B0502040204020203" pitchFamily="34" charset="0"/>
              </a:rPr>
              <a:t>How can we solve this convex optimization problem?</a:t>
            </a:r>
          </a:p>
          <a:p>
            <a:pPr marL="0" indent="0">
              <a:buNone/>
            </a:pPr>
            <a:endParaRPr lang="en-US" sz="3000"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EBF15766-B762-4202-BF0A-5C7EA2540C78}"/>
              </a:ext>
            </a:extLst>
          </p:cNvPr>
          <p:cNvPicPr>
            <a:picLocks noChangeAspect="1"/>
          </p:cNvPicPr>
          <p:nvPr/>
        </p:nvPicPr>
        <p:blipFill>
          <a:blip r:embed="rId3"/>
          <a:stretch>
            <a:fillRect/>
          </a:stretch>
        </p:blipFill>
        <p:spPr>
          <a:xfrm>
            <a:off x="421640" y="1673225"/>
            <a:ext cx="11630387" cy="822638"/>
          </a:xfrm>
          <a:prstGeom prst="rect">
            <a:avLst/>
          </a:prstGeom>
        </p:spPr>
      </p:pic>
      <p:sp>
        <p:nvSpPr>
          <p:cNvPr id="7" name="Content Placeholder 2">
            <a:extLst>
              <a:ext uri="{FF2B5EF4-FFF2-40B4-BE49-F238E27FC236}">
                <a16:creationId xmlns:a16="http://schemas.microsoft.com/office/drawing/2014/main" id="{9455A808-E10B-4B1E-A54E-3E25D5ACD065}"/>
              </a:ext>
            </a:extLst>
          </p:cNvPr>
          <p:cNvSpPr txBox="1">
            <a:spLocks/>
          </p:cNvSpPr>
          <p:nvPr/>
        </p:nvSpPr>
        <p:spPr>
          <a:xfrm>
            <a:off x="292734" y="2367502"/>
            <a:ext cx="11713153" cy="6036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Given a step size </a:t>
            </a:r>
            <a:r>
              <a:rPr lang="en-US" sz="2800" dirty="0">
                <a:latin typeface="Symbol" panose="05050102010706020507" pitchFamily="18" charset="2"/>
                <a:cs typeface="Segoe UI" panose="020B0502040204020203" pitchFamily="34" charset="0"/>
              </a:rPr>
              <a:t>a</a:t>
            </a:r>
            <a:r>
              <a:rPr lang="en-US" sz="2800" dirty="0">
                <a:latin typeface="Segoe UI" panose="020B0502040204020203" pitchFamily="34" charset="0"/>
                <a:cs typeface="Segoe UI" panose="020B0502040204020203" pitchFamily="34" charset="0"/>
              </a:rPr>
              <a:t> we can rewrite the above </a:t>
            </a:r>
            <a:r>
              <a:rPr lang="en-US" sz="2800" b="1" dirty="0">
                <a:latin typeface="Segoe UI" panose="020B0502040204020203" pitchFamily="34" charset="0"/>
                <a:cs typeface="Segoe UI" panose="020B0502040204020203" pitchFamily="34" charset="0"/>
              </a:rPr>
              <a:t>quadradic equation</a:t>
            </a:r>
            <a:r>
              <a:rPr lang="en-US" sz="2800" dirty="0">
                <a:latin typeface="Segoe UI" panose="020B0502040204020203" pitchFamily="34" charset="0"/>
                <a:cs typeface="Segoe UI" panose="020B0502040204020203" pitchFamily="34" charset="0"/>
              </a:rPr>
              <a:t>:</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97DDEAD4-CCD5-4CA2-9D50-AEFE2D95BA32}"/>
              </a:ext>
            </a:extLst>
          </p:cNvPr>
          <p:cNvPicPr>
            <a:picLocks noChangeAspect="1"/>
          </p:cNvPicPr>
          <p:nvPr/>
        </p:nvPicPr>
        <p:blipFill>
          <a:blip r:embed="rId4"/>
          <a:stretch>
            <a:fillRect/>
          </a:stretch>
        </p:blipFill>
        <p:spPr>
          <a:xfrm>
            <a:off x="1823719" y="2874902"/>
            <a:ext cx="6639125" cy="879217"/>
          </a:xfrm>
          <a:prstGeom prst="rect">
            <a:avLst/>
          </a:prstGeom>
        </p:spPr>
      </p:pic>
      <p:sp>
        <p:nvSpPr>
          <p:cNvPr id="8" name="Content Placeholder 2">
            <a:extLst>
              <a:ext uri="{FF2B5EF4-FFF2-40B4-BE49-F238E27FC236}">
                <a16:creationId xmlns:a16="http://schemas.microsoft.com/office/drawing/2014/main" id="{0A9143E7-C711-4F12-B23A-DE339F8108C7}"/>
              </a:ext>
            </a:extLst>
          </p:cNvPr>
          <p:cNvSpPr txBox="1">
            <a:spLocks/>
          </p:cNvSpPr>
          <p:nvPr/>
        </p:nvSpPr>
        <p:spPr>
          <a:xfrm>
            <a:off x="333375" y="3675602"/>
            <a:ext cx="11525250" cy="6036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The minimum occurs where the </a:t>
            </a:r>
            <a:r>
              <a:rPr lang="en-US" sz="2800" b="1" dirty="0">
                <a:latin typeface="Segoe UI" panose="020B0502040204020203" pitchFamily="34" charset="0"/>
                <a:cs typeface="Segoe UI" panose="020B0502040204020203" pitchFamily="34" charset="0"/>
              </a:rPr>
              <a:t>gradient is 0</a:t>
            </a:r>
            <a:r>
              <a:rPr lang="en-US" sz="2800" dirty="0">
                <a:latin typeface="Segoe UI" panose="020B0502040204020203" pitchFamily="34" charset="0"/>
                <a:cs typeface="Segoe UI" panose="020B0502040204020203" pitchFamily="34" charset="0"/>
              </a:rPr>
              <a:t>:</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B38D41DE-0DA7-41ED-8F3E-976874D12B20}"/>
              </a:ext>
            </a:extLst>
          </p:cNvPr>
          <p:cNvPicPr>
            <a:picLocks noChangeAspect="1"/>
          </p:cNvPicPr>
          <p:nvPr/>
        </p:nvPicPr>
        <p:blipFill>
          <a:blip r:embed="rId5"/>
          <a:stretch>
            <a:fillRect/>
          </a:stretch>
        </p:blipFill>
        <p:spPr>
          <a:xfrm>
            <a:off x="2986192" y="4289827"/>
            <a:ext cx="3881968" cy="603692"/>
          </a:xfrm>
          <a:prstGeom prst="rect">
            <a:avLst/>
          </a:prstGeom>
        </p:spPr>
      </p:pic>
      <p:sp>
        <p:nvSpPr>
          <p:cNvPr id="10" name="Content Placeholder 2">
            <a:extLst>
              <a:ext uri="{FF2B5EF4-FFF2-40B4-BE49-F238E27FC236}">
                <a16:creationId xmlns:a16="http://schemas.microsoft.com/office/drawing/2014/main" id="{129AF9C4-4E2C-465A-9B56-EFC83E84D33E}"/>
              </a:ext>
            </a:extLst>
          </p:cNvPr>
          <p:cNvSpPr txBox="1">
            <a:spLocks/>
          </p:cNvSpPr>
          <p:nvPr/>
        </p:nvSpPr>
        <p:spPr>
          <a:xfrm>
            <a:off x="379514" y="4893519"/>
            <a:ext cx="11525250" cy="6036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And, with </a:t>
            </a:r>
            <a:r>
              <a:rPr lang="en-US" sz="2800" b="1" dirty="0">
                <a:latin typeface="Segoe UI" panose="020B0502040204020203" pitchFamily="34" charset="0"/>
                <a:cs typeface="Segoe UI" panose="020B0502040204020203" pitchFamily="34" charset="0"/>
              </a:rPr>
              <a:t>optimal step size</a:t>
            </a:r>
            <a:r>
              <a:rPr lang="en-US" sz="2800" dirty="0">
                <a:latin typeface="Segoe UI" panose="020B0502040204020203" pitchFamily="34" charset="0"/>
                <a:cs typeface="Segoe UI" panose="020B0502040204020203" pitchFamily="34" charset="0"/>
              </a:rPr>
              <a:t>:</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5AB063E0-9994-4A53-A92A-603B98FF7019}"/>
              </a:ext>
            </a:extLst>
          </p:cNvPr>
          <p:cNvPicPr>
            <a:picLocks noChangeAspect="1"/>
          </p:cNvPicPr>
          <p:nvPr/>
        </p:nvPicPr>
        <p:blipFill>
          <a:blip r:embed="rId6"/>
          <a:stretch>
            <a:fillRect/>
          </a:stretch>
        </p:blipFill>
        <p:spPr>
          <a:xfrm>
            <a:off x="5685314" y="5180038"/>
            <a:ext cx="2365692" cy="1216857"/>
          </a:xfrm>
          <a:prstGeom prst="rect">
            <a:avLst/>
          </a:prstGeom>
        </p:spPr>
      </p:pic>
    </p:spTree>
    <p:extLst>
      <p:ext uri="{BB962C8B-B14F-4D97-AF65-F5344CB8AC3E}">
        <p14:creationId xmlns:p14="http://schemas.microsoft.com/office/powerpoint/2010/main" val="404223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Local Convergence of Gradient Descent</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79514" y="1066799"/>
            <a:ext cx="11525250" cy="4944035"/>
          </a:xfrm>
        </p:spPr>
        <p:txBody>
          <a:bodyPr/>
          <a:lstStyle/>
          <a:p>
            <a:r>
              <a:rPr lang="en-US" sz="2800" dirty="0">
                <a:latin typeface="Segoe UI" panose="020B0502040204020203" pitchFamily="34" charset="0"/>
                <a:cs typeface="Segoe UI" panose="020B0502040204020203" pitchFamily="34" charset="0"/>
              </a:rPr>
              <a:t>Real-world loss functions are </a:t>
            </a:r>
            <a:r>
              <a:rPr lang="en-US" sz="2800" b="1" dirty="0">
                <a:latin typeface="Segoe UI" panose="020B0502040204020203" pitchFamily="34" charset="0"/>
                <a:cs typeface="Segoe UI" panose="020B0502040204020203" pitchFamily="34" charset="0"/>
              </a:rPr>
              <a:t>typically not convex</a:t>
            </a:r>
          </a:p>
          <a:p>
            <a:r>
              <a:rPr lang="en-US" sz="2800" dirty="0">
                <a:latin typeface="Segoe UI" panose="020B0502040204020203" pitchFamily="34" charset="0"/>
                <a:cs typeface="Segoe UI" panose="020B0502040204020203" pitchFamily="34" charset="0"/>
              </a:rPr>
              <a:t>There can be multiple minimums and maximums; a </a:t>
            </a:r>
            <a:r>
              <a:rPr lang="en-US" sz="2800" b="1" dirty="0">
                <a:latin typeface="Segoe UI" panose="020B0502040204020203" pitchFamily="34" charset="0"/>
                <a:cs typeface="Segoe UI" panose="020B0502040204020203" pitchFamily="34" charset="0"/>
              </a:rPr>
              <a:t>multi-modal loss function</a:t>
            </a:r>
          </a:p>
          <a:p>
            <a:r>
              <a:rPr lang="en-US" sz="2800" dirty="0">
                <a:latin typeface="Segoe UI" panose="020B0502040204020203" pitchFamily="34" charset="0"/>
                <a:cs typeface="Segoe UI" panose="020B0502040204020203" pitchFamily="34" charset="0"/>
              </a:rPr>
              <a:t>Finding the </a:t>
            </a:r>
            <a:r>
              <a:rPr lang="en-US" sz="2800" b="1" dirty="0">
                <a:latin typeface="Segoe UI" panose="020B0502040204020203" pitchFamily="34" charset="0"/>
                <a:cs typeface="Segoe UI" panose="020B0502040204020203" pitchFamily="34" charset="0"/>
              </a:rPr>
              <a:t>globally optimal solution </a:t>
            </a:r>
            <a:r>
              <a:rPr lang="en-US" sz="2800" dirty="0">
                <a:latin typeface="Segoe UI" panose="020B0502040204020203" pitchFamily="34" charset="0"/>
                <a:cs typeface="Segoe UI" panose="020B0502040204020203" pitchFamily="34" charset="0"/>
              </a:rPr>
              <a:t>is hard!</a:t>
            </a:r>
          </a:p>
          <a:p>
            <a:r>
              <a:rPr lang="en-US" sz="2800" dirty="0">
                <a:latin typeface="Segoe UI" panose="020B0502040204020203" pitchFamily="34" charset="0"/>
                <a:cs typeface="Segoe UI" panose="020B0502040204020203" pitchFamily="34" charset="0"/>
              </a:rPr>
              <a:t>The minimum reached by an optimizer depends on the </a:t>
            </a:r>
            <a:r>
              <a:rPr lang="en-US" sz="2800" b="1" dirty="0">
                <a:latin typeface="Segoe UI" panose="020B0502040204020203" pitchFamily="34" charset="0"/>
                <a:cs typeface="Segoe UI" panose="020B0502040204020203" pitchFamily="34" charset="0"/>
              </a:rPr>
              <a:t>starting value of W</a:t>
            </a:r>
          </a:p>
          <a:p>
            <a:r>
              <a:rPr lang="en-US" sz="2800" dirty="0">
                <a:latin typeface="Segoe UI" panose="020B0502040204020203" pitchFamily="34" charset="0"/>
                <a:cs typeface="Segoe UI" panose="020B0502040204020203" pitchFamily="34" charset="0"/>
              </a:rPr>
              <a:t>In practice, we are happy with a </a:t>
            </a:r>
            <a:r>
              <a:rPr lang="en-US" sz="2800" b="1" dirty="0">
                <a:latin typeface="Segoe UI" panose="020B0502040204020203" pitchFamily="34" charset="0"/>
                <a:cs typeface="Segoe UI" panose="020B0502040204020203" pitchFamily="34" charset="0"/>
              </a:rPr>
              <a:t>good local solution</a:t>
            </a:r>
            <a:r>
              <a:rPr lang="en-US" sz="2800" dirty="0">
                <a:latin typeface="Segoe UI" panose="020B0502040204020203" pitchFamily="34" charset="0"/>
                <a:cs typeface="Segoe UI" panose="020B0502040204020203" pitchFamily="34" charset="0"/>
              </a:rPr>
              <a:t>, if not, the globally optimal solution</a:t>
            </a:r>
          </a:p>
          <a:p>
            <a:r>
              <a:rPr lang="en-US" sz="2800" dirty="0">
                <a:latin typeface="Segoe UI" panose="020B0502040204020203" pitchFamily="34" charset="0"/>
                <a:cs typeface="Segoe UI" panose="020B0502040204020203" pitchFamily="34" charset="0"/>
              </a:rPr>
              <a:t>First order optimization found to perform as well, or better, than second order</a:t>
            </a:r>
          </a:p>
          <a:p>
            <a:pPr marL="0" indent="0">
              <a:buNone/>
            </a:pPr>
            <a:endParaRPr lang="en-US" sz="3000" dirty="0">
              <a:latin typeface="Segoe UI" panose="020B0502040204020203" pitchFamily="34" charset="0"/>
              <a:cs typeface="Segoe UI" panose="020B0502040204020203" pitchFamily="34" charset="0"/>
            </a:endParaRPr>
          </a:p>
          <a:p>
            <a:pPr marL="0" indent="0">
              <a:buNone/>
            </a:pPr>
            <a:endParaRPr lang="en-US" sz="3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327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Properties of Gradients</a:t>
            </a:r>
          </a:p>
        </p:txBody>
      </p:sp>
    </p:spTree>
    <p:extLst>
      <p:ext uri="{BB962C8B-B14F-4D97-AF65-F5344CB8AC3E}">
        <p14:creationId xmlns:p14="http://schemas.microsoft.com/office/powerpoint/2010/main" val="20488417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The Nature of Gradients</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33375" y="705042"/>
            <a:ext cx="11525250" cy="6152958"/>
          </a:xfrm>
        </p:spPr>
        <p:txBody>
          <a:bodyPr/>
          <a:lstStyle/>
          <a:p>
            <a:pPr marL="0" indent="0">
              <a:buNone/>
            </a:pPr>
            <a:r>
              <a:rPr lang="en-US" sz="2800" dirty="0">
                <a:latin typeface="Segoe UI" panose="020B0502040204020203" pitchFamily="34" charset="0"/>
                <a:cs typeface="Segoe UI" panose="020B0502040204020203" pitchFamily="34" charset="0"/>
              </a:rPr>
              <a:t>Convergence of quadratic optimization depends on the Hessian</a:t>
            </a:r>
          </a:p>
          <a:p>
            <a:r>
              <a:rPr lang="en-US" sz="2800" dirty="0">
                <a:latin typeface="Segoe UI" panose="020B0502040204020203" pitchFamily="34" charset="0"/>
                <a:cs typeface="Segoe UI" panose="020B0502040204020203" pitchFamily="34" charset="0"/>
              </a:rPr>
              <a:t>To understand the behavior of the Hessian we need to examine the </a:t>
            </a:r>
            <a:r>
              <a:rPr lang="en-US" sz="2800" b="1" dirty="0">
                <a:latin typeface="Segoe UI" panose="020B0502040204020203" pitchFamily="34" charset="0"/>
                <a:cs typeface="Segoe UI" panose="020B0502040204020203" pitchFamily="34" charset="0"/>
              </a:rPr>
              <a:t>eigenvalues</a:t>
            </a:r>
          </a:p>
          <a:p>
            <a:r>
              <a:rPr lang="en-US" sz="2800" dirty="0">
                <a:latin typeface="Segoe UI" panose="020B0502040204020203" pitchFamily="34" charset="0"/>
                <a:cs typeface="Segoe UI" panose="020B0502040204020203" pitchFamily="34" charset="0"/>
              </a:rPr>
              <a:t>A square matrix can be decomposed into eigenvalues and </a:t>
            </a:r>
            <a:r>
              <a:rPr lang="en-US" sz="2800" b="1" dirty="0">
                <a:latin typeface="Segoe UI" panose="020B0502040204020203" pitchFamily="34" charset="0"/>
                <a:cs typeface="Segoe UI" panose="020B0502040204020203" pitchFamily="34" charset="0"/>
              </a:rPr>
              <a:t>eigenvectors</a:t>
            </a:r>
            <a:r>
              <a:rPr lang="en-US" sz="2800" dirty="0">
                <a:latin typeface="Segoe UI" panose="020B0502040204020203" pitchFamily="34" charset="0"/>
                <a:cs typeface="Segoe UI" panose="020B0502040204020203" pitchFamily="34" charset="0"/>
              </a:rPr>
              <a:t>:</a:t>
            </a:r>
          </a:p>
          <a:p>
            <a:r>
              <a:rPr lang="en-US" sz="2800" dirty="0">
                <a:latin typeface="Segoe UI" panose="020B0502040204020203" pitchFamily="34" charset="0"/>
                <a:cs typeface="Segoe UI" panose="020B0502040204020203" pitchFamily="34" charset="0"/>
              </a:rPr>
              <a:t>Where Q is the matrix of </a:t>
            </a:r>
            <a:r>
              <a:rPr lang="en-US" sz="2800" b="1" dirty="0">
                <a:latin typeface="Segoe UI" panose="020B0502040204020203" pitchFamily="34" charset="0"/>
                <a:cs typeface="Segoe UI" panose="020B0502040204020203" pitchFamily="34" charset="0"/>
              </a:rPr>
              <a:t>unitary</a:t>
            </a:r>
            <a:r>
              <a:rPr lang="en-US" sz="2800" dirty="0">
                <a:latin typeface="Segoe UI" panose="020B0502040204020203" pitchFamily="34" charset="0"/>
                <a:cs typeface="Segoe UI" panose="020B0502040204020203" pitchFamily="34" charset="0"/>
              </a:rPr>
              <a:t> eigenvectors</a:t>
            </a:r>
          </a:p>
          <a:p>
            <a:r>
              <a:rPr lang="en-US" sz="2800" dirty="0">
                <a:latin typeface="Segoe UI" panose="020B0502040204020203" pitchFamily="34" charset="0"/>
                <a:cs typeface="Segoe UI" panose="020B0502040204020203" pitchFamily="34" charset="0"/>
              </a:rPr>
              <a:t>The eigenvalues are a diagonal matrix</a:t>
            </a:r>
          </a:p>
          <a:p>
            <a:pPr marL="0" indent="0">
              <a:buNone/>
            </a:pPr>
            <a:endParaRPr lang="en-US" sz="30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5DC28BFD-DAEC-494C-B73F-13BD91B63D00}"/>
              </a:ext>
            </a:extLst>
          </p:cNvPr>
          <p:cNvPicPr>
            <a:picLocks noChangeAspect="1"/>
          </p:cNvPicPr>
          <p:nvPr/>
        </p:nvPicPr>
        <p:blipFill>
          <a:blip r:embed="rId3"/>
          <a:stretch>
            <a:fillRect/>
          </a:stretch>
        </p:blipFill>
        <p:spPr>
          <a:xfrm>
            <a:off x="3093719" y="2827524"/>
            <a:ext cx="2026657" cy="484636"/>
          </a:xfrm>
          <a:prstGeom prst="rect">
            <a:avLst/>
          </a:prstGeom>
        </p:spPr>
      </p:pic>
      <p:pic>
        <p:nvPicPr>
          <p:cNvPr id="5" name="Picture 4">
            <a:extLst>
              <a:ext uri="{FF2B5EF4-FFF2-40B4-BE49-F238E27FC236}">
                <a16:creationId xmlns:a16="http://schemas.microsoft.com/office/drawing/2014/main" id="{D0A41832-2712-468F-ADEB-FB7063100C8D}"/>
              </a:ext>
            </a:extLst>
          </p:cNvPr>
          <p:cNvPicPr>
            <a:picLocks noChangeAspect="1"/>
          </p:cNvPicPr>
          <p:nvPr/>
        </p:nvPicPr>
        <p:blipFill>
          <a:blip r:embed="rId4"/>
          <a:stretch>
            <a:fillRect/>
          </a:stretch>
        </p:blipFill>
        <p:spPr>
          <a:xfrm>
            <a:off x="2327217" y="4371480"/>
            <a:ext cx="4850823" cy="2337214"/>
          </a:xfrm>
          <a:prstGeom prst="rect">
            <a:avLst/>
          </a:prstGeom>
        </p:spPr>
      </p:pic>
    </p:spTree>
    <p:extLst>
      <p:ext uri="{BB962C8B-B14F-4D97-AF65-F5344CB8AC3E}">
        <p14:creationId xmlns:p14="http://schemas.microsoft.com/office/powerpoint/2010/main" val="109055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The Nature of Gradients</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33375" y="876493"/>
            <a:ext cx="11525250" cy="675862"/>
          </a:xfrm>
        </p:spPr>
        <p:txBody>
          <a:bodyPr/>
          <a:lstStyle/>
          <a:p>
            <a:pPr marL="0" indent="0">
              <a:buNone/>
            </a:pPr>
            <a:r>
              <a:rPr lang="en-US" sz="3000" dirty="0">
                <a:latin typeface="Segoe UI" panose="020B0502040204020203" pitchFamily="34" charset="0"/>
                <a:cs typeface="Segoe UI" panose="020B0502040204020203" pitchFamily="34" charset="0"/>
              </a:rPr>
              <a:t>Some key properties of the Hessian matrix:</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The Hessian is symmetric since</a:t>
            </a:r>
          </a:p>
          <a:p>
            <a:pPr lvl="1">
              <a:buFont typeface="Wingdings" panose="05000000000000000000" pitchFamily="2" charset="2"/>
              <a:buChar char="§"/>
            </a:pP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For a convex loss function the Hessian has all </a:t>
            </a:r>
            <a:r>
              <a:rPr lang="en-US" sz="2600" b="1" dirty="0">
                <a:latin typeface="Segoe UI" panose="020B0502040204020203" pitchFamily="34" charset="0"/>
                <a:cs typeface="Segoe UI" panose="020B0502040204020203" pitchFamily="34" charset="0"/>
              </a:rPr>
              <a:t>positive eigenvalues</a:t>
            </a:r>
            <a:r>
              <a:rPr lang="en-US" sz="2600" dirty="0">
                <a:latin typeface="Segoe UI" panose="020B0502040204020203" pitchFamily="34" charset="0"/>
                <a:cs typeface="Segoe UI" panose="020B0502040204020203" pitchFamily="34" charset="0"/>
              </a:rPr>
              <a:t>; it is </a:t>
            </a:r>
            <a:r>
              <a:rPr lang="en-US" sz="2600" b="1" dirty="0">
                <a:latin typeface="Segoe UI" panose="020B0502040204020203" pitchFamily="34" charset="0"/>
                <a:cs typeface="Segoe UI" panose="020B0502040204020203" pitchFamily="34" charset="0"/>
              </a:rPr>
              <a:t>positive definite</a:t>
            </a:r>
            <a:r>
              <a:rPr lang="en-US" sz="2600" dirty="0">
                <a:latin typeface="Segoe UI" panose="020B0502040204020203" pitchFamily="34" charset="0"/>
                <a:cs typeface="Segoe UI" panose="020B0502040204020203" pitchFamily="34" charset="0"/>
              </a:rPr>
              <a:t> – a maximum</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At a maximum point the Hessian has all </a:t>
            </a:r>
            <a:r>
              <a:rPr lang="en-US" sz="2600" b="1" dirty="0">
                <a:latin typeface="Segoe UI" panose="020B0502040204020203" pitchFamily="34" charset="0"/>
                <a:cs typeface="Segoe UI" panose="020B0502040204020203" pitchFamily="34" charset="0"/>
              </a:rPr>
              <a:t>negative eigenvalues</a:t>
            </a:r>
            <a:r>
              <a:rPr lang="en-US" sz="2600" dirty="0">
                <a:latin typeface="Segoe UI" panose="020B0502040204020203" pitchFamily="34" charset="0"/>
                <a:cs typeface="Segoe UI" panose="020B0502040204020203" pitchFamily="34" charset="0"/>
              </a:rPr>
              <a:t>; it is </a:t>
            </a:r>
            <a:r>
              <a:rPr lang="en-US" sz="2600" b="1" dirty="0">
                <a:latin typeface="Segoe UI" panose="020B0502040204020203" pitchFamily="34" charset="0"/>
                <a:cs typeface="Segoe UI" panose="020B0502040204020203" pitchFamily="34" charset="0"/>
              </a:rPr>
              <a:t>negative definite </a:t>
            </a:r>
            <a:r>
              <a:rPr lang="en-US" sz="2600" dirty="0">
                <a:latin typeface="Segoe UI" panose="020B0502040204020203" pitchFamily="34" charset="0"/>
                <a:cs typeface="Segoe UI" panose="020B0502040204020203" pitchFamily="34" charset="0"/>
              </a:rPr>
              <a:t>- minimum</a:t>
            </a:r>
            <a:r>
              <a:rPr lang="en-US" sz="2600" b="1" dirty="0">
                <a:latin typeface="Segoe UI" panose="020B0502040204020203" pitchFamily="34" charset="0"/>
                <a:cs typeface="Segoe UI" panose="020B0502040204020203" pitchFamily="34" charset="0"/>
              </a:rPr>
              <a:t> </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The Hessian has </a:t>
            </a:r>
            <a:r>
              <a:rPr lang="en-US" sz="2600" b="1" dirty="0">
                <a:latin typeface="Segoe UI" panose="020B0502040204020203" pitchFamily="34" charset="0"/>
                <a:cs typeface="Segoe UI" panose="020B0502040204020203" pitchFamily="34" charset="0"/>
              </a:rPr>
              <a:t>some positive and some negative eigenvalues </a:t>
            </a:r>
            <a:r>
              <a:rPr lang="en-US" sz="2600" dirty="0">
                <a:latin typeface="Segoe UI" panose="020B0502040204020203" pitchFamily="34" charset="0"/>
                <a:cs typeface="Segoe UI" panose="020B0502040204020203" pitchFamily="34" charset="0"/>
              </a:rPr>
              <a:t>at a </a:t>
            </a:r>
            <a:r>
              <a:rPr lang="en-US" sz="2600" b="1" dirty="0">
                <a:latin typeface="Segoe UI" panose="020B0502040204020203" pitchFamily="34" charset="0"/>
                <a:cs typeface="Segoe UI" panose="020B0502040204020203" pitchFamily="34" charset="0"/>
              </a:rPr>
              <a:t>saddle point</a:t>
            </a: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Saddle points are problematic since direction of descent to the minimum is unclear</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If Hessian has some </a:t>
            </a:r>
            <a:r>
              <a:rPr lang="en-US" sz="2600" b="1" dirty="0">
                <a:latin typeface="Segoe UI" panose="020B0502040204020203" pitchFamily="34" charset="0"/>
                <a:cs typeface="Segoe UI" panose="020B0502040204020203" pitchFamily="34" charset="0"/>
              </a:rPr>
              <a:t>very small eigenvalues</a:t>
            </a:r>
            <a:r>
              <a:rPr lang="en-US" sz="2600" dirty="0">
                <a:latin typeface="Segoe UI" panose="020B0502040204020203" pitchFamily="34" charset="0"/>
                <a:cs typeface="Segoe UI" panose="020B0502040204020203" pitchFamily="34" charset="0"/>
              </a:rPr>
              <a:t>, the gradient is low and </a:t>
            </a:r>
            <a:r>
              <a:rPr lang="en-US" sz="2600" b="1" dirty="0">
                <a:latin typeface="Segoe UI" panose="020B0502040204020203" pitchFamily="34" charset="0"/>
                <a:cs typeface="Segoe UI" panose="020B0502040204020203" pitchFamily="34" charset="0"/>
              </a:rPr>
              <a:t>convergence will be slow</a:t>
            </a:r>
          </a:p>
          <a:p>
            <a:pPr marL="457046" lvl="1" indent="0">
              <a:buNone/>
            </a:pP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endParaRPr lang="en-US" sz="2600" dirty="0">
              <a:latin typeface="Segoe UI" panose="020B0502040204020203" pitchFamily="34" charset="0"/>
              <a:cs typeface="Segoe UI" panose="020B0502040204020203" pitchFamily="34" charset="0"/>
            </a:endParaRPr>
          </a:p>
          <a:p>
            <a:pPr marL="0" indent="0">
              <a:buNone/>
            </a:pPr>
            <a:endParaRPr lang="en-US" sz="30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E65D387D-17F5-4EFF-AF7C-169336C4BF52}"/>
              </a:ext>
            </a:extLst>
          </p:cNvPr>
          <p:cNvPicPr>
            <a:picLocks noChangeAspect="1"/>
          </p:cNvPicPr>
          <p:nvPr/>
        </p:nvPicPr>
        <p:blipFill>
          <a:blip r:embed="rId3"/>
          <a:stretch>
            <a:fillRect/>
          </a:stretch>
        </p:blipFill>
        <p:spPr>
          <a:xfrm>
            <a:off x="5791200" y="1325880"/>
            <a:ext cx="2489835" cy="867426"/>
          </a:xfrm>
          <a:prstGeom prst="rect">
            <a:avLst/>
          </a:prstGeom>
        </p:spPr>
      </p:pic>
    </p:spTree>
    <p:extLst>
      <p:ext uri="{BB962C8B-B14F-4D97-AF65-F5344CB8AC3E}">
        <p14:creationId xmlns:p14="http://schemas.microsoft.com/office/powerpoint/2010/main" val="46554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The Nature of Gradients</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33375" y="876493"/>
            <a:ext cx="11525250" cy="675862"/>
          </a:xfrm>
        </p:spPr>
        <p:txBody>
          <a:bodyPr/>
          <a:lstStyle/>
          <a:p>
            <a:pPr marL="0" indent="0">
              <a:buNone/>
            </a:pPr>
            <a:r>
              <a:rPr lang="en-US" sz="3000" dirty="0">
                <a:latin typeface="Segoe UI" panose="020B0502040204020203" pitchFamily="34" charset="0"/>
                <a:cs typeface="Segoe UI" panose="020B0502040204020203" pitchFamily="34" charset="0"/>
              </a:rPr>
              <a:t>Some key properties of the Hessian matrix:</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The Hessian is symmetric since</a:t>
            </a:r>
          </a:p>
          <a:p>
            <a:pPr lvl="1">
              <a:buFont typeface="Wingdings" panose="05000000000000000000" pitchFamily="2" charset="2"/>
              <a:buChar char="§"/>
            </a:pP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For a convex loss function the Hessian has all </a:t>
            </a:r>
            <a:r>
              <a:rPr lang="en-US" sz="2600" b="1" dirty="0">
                <a:latin typeface="Segoe UI" panose="020B0502040204020203" pitchFamily="34" charset="0"/>
                <a:cs typeface="Segoe UI" panose="020B0502040204020203" pitchFamily="34" charset="0"/>
              </a:rPr>
              <a:t>positive eigenvalues</a:t>
            </a:r>
            <a:r>
              <a:rPr lang="en-US" sz="2600" dirty="0">
                <a:latin typeface="Segoe UI" panose="020B0502040204020203" pitchFamily="34" charset="0"/>
                <a:cs typeface="Segoe UI" panose="020B0502040204020203" pitchFamily="34" charset="0"/>
              </a:rPr>
              <a:t>; it is </a:t>
            </a:r>
            <a:r>
              <a:rPr lang="en-US" sz="2600" b="1" dirty="0">
                <a:latin typeface="Segoe UI" panose="020B0502040204020203" pitchFamily="34" charset="0"/>
                <a:cs typeface="Segoe UI" panose="020B0502040204020203" pitchFamily="34" charset="0"/>
              </a:rPr>
              <a:t>positive definite</a:t>
            </a:r>
            <a:r>
              <a:rPr lang="en-US" sz="2600" dirty="0">
                <a:latin typeface="Segoe UI" panose="020B0502040204020203" pitchFamily="34" charset="0"/>
                <a:cs typeface="Segoe UI" panose="020B0502040204020203" pitchFamily="34" charset="0"/>
              </a:rPr>
              <a:t> – a maximum</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At a maximum point the Hessian has all </a:t>
            </a:r>
            <a:r>
              <a:rPr lang="en-US" sz="2600" b="1" dirty="0">
                <a:latin typeface="Segoe UI" panose="020B0502040204020203" pitchFamily="34" charset="0"/>
                <a:cs typeface="Segoe UI" panose="020B0502040204020203" pitchFamily="34" charset="0"/>
              </a:rPr>
              <a:t>negative eigenvalues</a:t>
            </a:r>
            <a:r>
              <a:rPr lang="en-US" sz="2600" dirty="0">
                <a:latin typeface="Segoe UI" panose="020B0502040204020203" pitchFamily="34" charset="0"/>
                <a:cs typeface="Segoe UI" panose="020B0502040204020203" pitchFamily="34" charset="0"/>
              </a:rPr>
              <a:t>; it is </a:t>
            </a:r>
            <a:r>
              <a:rPr lang="en-US" sz="2600" b="1" dirty="0">
                <a:latin typeface="Segoe UI" panose="020B0502040204020203" pitchFamily="34" charset="0"/>
                <a:cs typeface="Segoe UI" panose="020B0502040204020203" pitchFamily="34" charset="0"/>
              </a:rPr>
              <a:t>negative definite </a:t>
            </a:r>
            <a:r>
              <a:rPr lang="en-US" sz="2600" dirty="0">
                <a:latin typeface="Segoe UI" panose="020B0502040204020203" pitchFamily="34" charset="0"/>
                <a:cs typeface="Segoe UI" panose="020B0502040204020203" pitchFamily="34" charset="0"/>
              </a:rPr>
              <a:t>- minimum</a:t>
            </a:r>
            <a:r>
              <a:rPr lang="en-US" sz="2600" b="1" dirty="0">
                <a:latin typeface="Segoe UI" panose="020B0502040204020203" pitchFamily="34" charset="0"/>
                <a:cs typeface="Segoe UI" panose="020B0502040204020203" pitchFamily="34" charset="0"/>
              </a:rPr>
              <a:t> </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The Hessian has </a:t>
            </a:r>
            <a:r>
              <a:rPr lang="en-US" sz="2600" b="1" dirty="0">
                <a:latin typeface="Segoe UI" panose="020B0502040204020203" pitchFamily="34" charset="0"/>
                <a:cs typeface="Segoe UI" panose="020B0502040204020203" pitchFamily="34" charset="0"/>
              </a:rPr>
              <a:t>some positive and some negative eigenvalues </a:t>
            </a:r>
            <a:r>
              <a:rPr lang="en-US" sz="2600" dirty="0">
                <a:latin typeface="Segoe UI" panose="020B0502040204020203" pitchFamily="34" charset="0"/>
                <a:cs typeface="Segoe UI" panose="020B0502040204020203" pitchFamily="34" charset="0"/>
              </a:rPr>
              <a:t>at a </a:t>
            </a:r>
            <a:r>
              <a:rPr lang="en-US" sz="2600" b="1" dirty="0">
                <a:latin typeface="Segoe UI" panose="020B0502040204020203" pitchFamily="34" charset="0"/>
                <a:cs typeface="Segoe UI" panose="020B0502040204020203" pitchFamily="34" charset="0"/>
              </a:rPr>
              <a:t>saddle point</a:t>
            </a: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Saddle points are problematic since direction of descent to the minimum is unclear</a:t>
            </a:r>
          </a:p>
          <a:p>
            <a:pPr lvl="1">
              <a:buFont typeface="Wingdings" panose="05000000000000000000" pitchFamily="2" charset="2"/>
              <a:buChar char="§"/>
            </a:pPr>
            <a:r>
              <a:rPr lang="en-US" sz="2600" dirty="0">
                <a:latin typeface="Segoe UI" panose="020B0502040204020203" pitchFamily="34" charset="0"/>
                <a:cs typeface="Segoe UI" panose="020B0502040204020203" pitchFamily="34" charset="0"/>
              </a:rPr>
              <a:t>If Hessian has some </a:t>
            </a:r>
            <a:r>
              <a:rPr lang="en-US" sz="2600" b="1" dirty="0">
                <a:latin typeface="Segoe UI" panose="020B0502040204020203" pitchFamily="34" charset="0"/>
                <a:cs typeface="Segoe UI" panose="020B0502040204020203" pitchFamily="34" charset="0"/>
              </a:rPr>
              <a:t>very small eigenvalues</a:t>
            </a:r>
            <a:r>
              <a:rPr lang="en-US" sz="2600" dirty="0">
                <a:latin typeface="Segoe UI" panose="020B0502040204020203" pitchFamily="34" charset="0"/>
                <a:cs typeface="Segoe UI" panose="020B0502040204020203" pitchFamily="34" charset="0"/>
              </a:rPr>
              <a:t>, the gradient is low and </a:t>
            </a:r>
            <a:r>
              <a:rPr lang="en-US" sz="2600" b="1" dirty="0">
                <a:latin typeface="Segoe UI" panose="020B0502040204020203" pitchFamily="34" charset="0"/>
                <a:cs typeface="Segoe UI" panose="020B0502040204020203" pitchFamily="34" charset="0"/>
              </a:rPr>
              <a:t>convergence will be slow</a:t>
            </a:r>
          </a:p>
          <a:p>
            <a:pPr marL="457046" lvl="1" indent="0">
              <a:buNone/>
            </a:pPr>
            <a:endParaRPr lang="en-US" sz="2600" dirty="0">
              <a:latin typeface="Segoe UI" panose="020B0502040204020203" pitchFamily="34" charset="0"/>
              <a:cs typeface="Segoe UI" panose="020B0502040204020203" pitchFamily="34" charset="0"/>
            </a:endParaRPr>
          </a:p>
          <a:p>
            <a:pPr lvl="1">
              <a:buFont typeface="Wingdings" panose="05000000000000000000" pitchFamily="2" charset="2"/>
              <a:buChar char="§"/>
            </a:pPr>
            <a:endParaRPr lang="en-US" sz="2600" dirty="0">
              <a:latin typeface="Segoe UI" panose="020B0502040204020203" pitchFamily="34" charset="0"/>
              <a:cs typeface="Segoe UI" panose="020B0502040204020203" pitchFamily="34" charset="0"/>
            </a:endParaRPr>
          </a:p>
          <a:p>
            <a:pPr marL="0" indent="0">
              <a:buNone/>
            </a:pPr>
            <a:endParaRPr lang="en-US" sz="30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E65D387D-17F5-4EFF-AF7C-169336C4BF52}"/>
              </a:ext>
            </a:extLst>
          </p:cNvPr>
          <p:cNvPicPr>
            <a:picLocks noChangeAspect="1"/>
          </p:cNvPicPr>
          <p:nvPr/>
        </p:nvPicPr>
        <p:blipFill>
          <a:blip r:embed="rId3"/>
          <a:stretch>
            <a:fillRect/>
          </a:stretch>
        </p:blipFill>
        <p:spPr>
          <a:xfrm>
            <a:off x="5791200" y="1325880"/>
            <a:ext cx="2489835" cy="867426"/>
          </a:xfrm>
          <a:prstGeom prst="rect">
            <a:avLst/>
          </a:prstGeom>
        </p:spPr>
      </p:pic>
    </p:spTree>
    <p:extLst>
      <p:ext uri="{BB962C8B-B14F-4D97-AF65-F5344CB8AC3E}">
        <p14:creationId xmlns:p14="http://schemas.microsoft.com/office/powerpoint/2010/main" val="287749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The Nature of Gradients</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33375" y="934556"/>
            <a:ext cx="11525250" cy="675862"/>
          </a:xfrm>
        </p:spPr>
        <p:txBody>
          <a:bodyPr/>
          <a:lstStyle/>
          <a:p>
            <a:pPr marL="0" indent="0">
              <a:buNone/>
            </a:pPr>
            <a:r>
              <a:rPr lang="en-US" sz="2800" dirty="0">
                <a:latin typeface="Segoe UI" panose="020B0502040204020203" pitchFamily="34" charset="0"/>
                <a:cs typeface="Segoe UI" panose="020B0502040204020203" pitchFamily="34" charset="0"/>
              </a:rPr>
              <a:t>For quadratic optimization, the rate of convergence is determined by the </a:t>
            </a:r>
            <a:r>
              <a:rPr lang="en-US" sz="2800" b="1" dirty="0">
                <a:latin typeface="Segoe UI" panose="020B0502040204020203" pitchFamily="34" charset="0"/>
                <a:cs typeface="Segoe UI" panose="020B0502040204020203" pitchFamily="34" charset="0"/>
              </a:rPr>
              <a:t>condition number </a:t>
            </a:r>
            <a:r>
              <a:rPr lang="en-US" sz="2800" dirty="0">
                <a:latin typeface="Segoe UI" panose="020B0502040204020203" pitchFamily="34" charset="0"/>
                <a:cs typeface="Segoe UI" panose="020B0502040204020203" pitchFamily="34" charset="0"/>
              </a:rPr>
              <a:t>of the Hessian:</a:t>
            </a:r>
          </a:p>
          <a:p>
            <a:pPr marL="0" indent="0">
              <a:buNone/>
            </a:pPr>
            <a:endParaRPr lang="en-US" sz="30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EC89096-B87C-401F-8946-2932ED289C4A}"/>
              </a:ext>
            </a:extLst>
          </p:cNvPr>
          <p:cNvPicPr>
            <a:picLocks noChangeAspect="1"/>
          </p:cNvPicPr>
          <p:nvPr/>
        </p:nvPicPr>
        <p:blipFill>
          <a:blip r:embed="rId3"/>
          <a:stretch>
            <a:fillRect/>
          </a:stretch>
        </p:blipFill>
        <p:spPr>
          <a:xfrm>
            <a:off x="3681413" y="1992838"/>
            <a:ext cx="2509838" cy="815216"/>
          </a:xfrm>
          <a:prstGeom prst="rect">
            <a:avLst/>
          </a:prstGeom>
        </p:spPr>
      </p:pic>
      <p:sp>
        <p:nvSpPr>
          <p:cNvPr id="7" name="Content Placeholder 2">
            <a:extLst>
              <a:ext uri="{FF2B5EF4-FFF2-40B4-BE49-F238E27FC236}">
                <a16:creationId xmlns:a16="http://schemas.microsoft.com/office/drawing/2014/main" id="{8B0CD835-ECC6-4F6B-BC14-191D5AF82D6F}"/>
              </a:ext>
            </a:extLst>
          </p:cNvPr>
          <p:cNvSpPr txBox="1">
            <a:spLocks/>
          </p:cNvSpPr>
          <p:nvPr/>
        </p:nvSpPr>
        <p:spPr>
          <a:xfrm>
            <a:off x="333375" y="2660890"/>
            <a:ext cx="11525250" cy="67586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Where:</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9C8BC602-8A27-4757-A33C-4502E9DB388D}"/>
              </a:ext>
            </a:extLst>
          </p:cNvPr>
          <p:cNvPicPr>
            <a:picLocks noChangeAspect="1"/>
          </p:cNvPicPr>
          <p:nvPr/>
        </p:nvPicPr>
        <p:blipFill>
          <a:blip r:embed="rId4"/>
          <a:stretch>
            <a:fillRect/>
          </a:stretch>
        </p:blipFill>
        <p:spPr>
          <a:xfrm>
            <a:off x="1850673" y="3654834"/>
            <a:ext cx="8827487" cy="443556"/>
          </a:xfrm>
          <a:prstGeom prst="rect">
            <a:avLst/>
          </a:prstGeom>
        </p:spPr>
      </p:pic>
      <p:pic>
        <p:nvPicPr>
          <p:cNvPr id="9" name="Picture 8">
            <a:extLst>
              <a:ext uri="{FF2B5EF4-FFF2-40B4-BE49-F238E27FC236}">
                <a16:creationId xmlns:a16="http://schemas.microsoft.com/office/drawing/2014/main" id="{82E78A7E-FF46-4D8F-8863-5AE17B739837}"/>
              </a:ext>
            </a:extLst>
          </p:cNvPr>
          <p:cNvPicPr>
            <a:picLocks noChangeAspect="1"/>
          </p:cNvPicPr>
          <p:nvPr/>
        </p:nvPicPr>
        <p:blipFill>
          <a:blip r:embed="rId5"/>
          <a:stretch>
            <a:fillRect/>
          </a:stretch>
        </p:blipFill>
        <p:spPr>
          <a:xfrm>
            <a:off x="1850673" y="3178574"/>
            <a:ext cx="8405847" cy="418518"/>
          </a:xfrm>
          <a:prstGeom prst="rect">
            <a:avLst/>
          </a:prstGeom>
        </p:spPr>
      </p:pic>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823D985E-C230-454D-ACC2-7CD689E58E96}"/>
                  </a:ext>
                </a:extLst>
              </p:cNvPr>
              <p:cNvSpPr txBox="1">
                <a:spLocks/>
              </p:cNvSpPr>
              <p:nvPr/>
            </p:nvSpPr>
            <p:spPr>
              <a:xfrm>
                <a:off x="333375" y="4114879"/>
                <a:ext cx="11525250" cy="67586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If the condition number is close to 1.0, the Hessian is </a:t>
                </a:r>
                <a:r>
                  <a:rPr lang="en-US" sz="2800" b="1" dirty="0">
                    <a:latin typeface="Segoe UI" panose="020B0502040204020203" pitchFamily="34" charset="0"/>
                    <a:cs typeface="Segoe UI" panose="020B0502040204020203" pitchFamily="34" charset="0"/>
                  </a:rPr>
                  <a:t>well conditioned </a:t>
                </a:r>
                <a:r>
                  <a:rPr lang="en-US" sz="2800" dirty="0">
                    <a:latin typeface="Segoe UI" panose="020B0502040204020203" pitchFamily="34" charset="0"/>
                    <a:cs typeface="Segoe UI" panose="020B0502040204020203" pitchFamily="34" charset="0"/>
                  </a:rPr>
                  <a:t>and convergence will be fast</a:t>
                </a:r>
              </a:p>
              <a:p>
                <a:r>
                  <a:rPr lang="en-US" sz="2800" dirty="0">
                    <a:latin typeface="Segoe UI" panose="020B0502040204020203" pitchFamily="34" charset="0"/>
                    <a:cs typeface="Segoe UI" panose="020B0502040204020203" pitchFamily="34" charset="0"/>
                  </a:rPr>
                  <a:t>If the condition number is large ,e.g. </a:t>
                </a:r>
                <a14:m>
                  <m:oMath xmlns:m="http://schemas.openxmlformats.org/officeDocument/2006/math">
                    <m:r>
                      <a:rPr lang="en-US" sz="2800" b="0" i="1" smtClean="0">
                        <a:latin typeface="Cambria Math" panose="02040503050406030204" pitchFamily="18" charset="0"/>
                        <a:cs typeface="Segoe UI" panose="020B0502040204020203" pitchFamily="34" charset="0"/>
                      </a:rPr>
                      <m:t>𝐶</m:t>
                    </m:r>
                    <m:r>
                      <a:rPr lang="en-US" sz="2800" i="1">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100</m:t>
                    </m:r>
                  </m:oMath>
                </a14:m>
                <a:r>
                  <a:rPr lang="en-US" sz="2800" dirty="0">
                    <a:latin typeface="Segoe UI" panose="020B0502040204020203" pitchFamily="34" charset="0"/>
                    <a:cs typeface="Segoe UI" panose="020B0502040204020203" pitchFamily="34" charset="0"/>
                  </a:rPr>
                  <a:t>, the Hessian is </a:t>
                </a:r>
                <a:r>
                  <a:rPr lang="en-US" sz="2800" b="1" dirty="0">
                    <a:latin typeface="Segoe UI" panose="020B0502040204020203" pitchFamily="34" charset="0"/>
                    <a:cs typeface="Segoe UI" panose="020B0502040204020203" pitchFamily="34" charset="0"/>
                  </a:rPr>
                  <a:t>ill-conditioned</a:t>
                </a:r>
                <a:r>
                  <a:rPr lang="en-US" sz="2800" dirty="0">
                    <a:latin typeface="Segoe UI" panose="020B0502040204020203" pitchFamily="34" charset="0"/>
                    <a:cs typeface="Segoe UI" panose="020B0502040204020203" pitchFamily="34" charset="0"/>
                  </a:rPr>
                  <a:t> and convergence will be slow; gradient is flat in some dimensions</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mc:Choice>
        <mc:Fallback xmlns="">
          <p:sp>
            <p:nvSpPr>
              <p:cNvPr id="10" name="Content Placeholder 2">
                <a:extLst>
                  <a:ext uri="{FF2B5EF4-FFF2-40B4-BE49-F238E27FC236}">
                    <a16:creationId xmlns:a16="http://schemas.microsoft.com/office/drawing/2014/main" id="{823D985E-C230-454D-ACC2-7CD689E58E96}"/>
                  </a:ext>
                </a:extLst>
              </p:cNvPr>
              <p:cNvSpPr txBox="1">
                <a:spLocks noRot="1" noChangeAspect="1" noMove="1" noResize="1" noEditPoints="1" noAdjustHandles="1" noChangeArrowheads="1" noChangeShapeType="1" noTextEdit="1"/>
              </p:cNvSpPr>
              <p:nvPr/>
            </p:nvSpPr>
            <p:spPr>
              <a:xfrm>
                <a:off x="333375" y="4114879"/>
                <a:ext cx="11525250" cy="675862"/>
              </a:xfrm>
              <a:prstGeom prst="rect">
                <a:avLst/>
              </a:prstGeom>
              <a:blipFill>
                <a:blip r:embed="rId6"/>
                <a:stretch>
                  <a:fillRect l="-952" t="-9009" b="-280180"/>
                </a:stretch>
              </a:blipFill>
            </p:spPr>
            <p:txBody>
              <a:bodyPr/>
              <a:lstStyle/>
              <a:p>
                <a:r>
                  <a:rPr lang="en-US">
                    <a:noFill/>
                  </a:rPr>
                  <a:t> </a:t>
                </a:r>
              </a:p>
            </p:txBody>
          </p:sp>
        </mc:Fallback>
      </mc:AlternateContent>
    </p:spTree>
    <p:extLst>
      <p:ext uri="{BB962C8B-B14F-4D97-AF65-F5344CB8AC3E}">
        <p14:creationId xmlns:p14="http://schemas.microsoft.com/office/powerpoint/2010/main" val="232822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791F-1349-402E-BD8E-854A4676DC46}"/>
              </a:ext>
            </a:extLst>
          </p:cNvPr>
          <p:cNvSpPr>
            <a:spLocks noGrp="1"/>
          </p:cNvSpPr>
          <p:nvPr>
            <p:ph type="title"/>
          </p:nvPr>
        </p:nvSpPr>
        <p:spPr>
          <a:xfrm>
            <a:off x="379514" y="182216"/>
            <a:ext cx="11524432" cy="772190"/>
          </a:xfrm>
        </p:spPr>
        <p:txBody>
          <a:bodyPr>
            <a:normAutofit/>
          </a:bodyPr>
          <a:lstStyle/>
          <a:p>
            <a:r>
              <a:rPr lang="en-US" sz="4000" dirty="0">
                <a:latin typeface="Segoe UI" panose="020B0502040204020203" pitchFamily="34" charset="0"/>
                <a:cs typeface="Segoe UI" panose="020B0502040204020203" pitchFamily="34" charset="0"/>
              </a:rPr>
              <a:t>The Nature of Gradients</a:t>
            </a:r>
          </a:p>
        </p:txBody>
      </p:sp>
      <p:sp>
        <p:nvSpPr>
          <p:cNvPr id="3" name="Content Placeholder 2">
            <a:extLst>
              <a:ext uri="{FF2B5EF4-FFF2-40B4-BE49-F238E27FC236}">
                <a16:creationId xmlns:a16="http://schemas.microsoft.com/office/drawing/2014/main" id="{503C7F73-8148-4FB5-B202-D57F58BF6F3E}"/>
              </a:ext>
            </a:extLst>
          </p:cNvPr>
          <p:cNvSpPr>
            <a:spLocks noGrp="1"/>
          </p:cNvSpPr>
          <p:nvPr>
            <p:ph sz="quarter" idx="10"/>
          </p:nvPr>
        </p:nvSpPr>
        <p:spPr>
          <a:xfrm>
            <a:off x="376307" y="1029210"/>
            <a:ext cx="11525250" cy="675862"/>
          </a:xfrm>
        </p:spPr>
        <p:txBody>
          <a:bodyPr/>
          <a:lstStyle/>
          <a:p>
            <a:pPr marL="0" indent="0">
              <a:buNone/>
            </a:pPr>
            <a:r>
              <a:rPr lang="en-US" sz="2800" dirty="0">
                <a:latin typeface="Segoe UI" panose="020B0502040204020203" pitchFamily="34" charset="0"/>
                <a:cs typeface="Segoe UI" panose="020B0502040204020203" pitchFamily="34" charset="0"/>
              </a:rPr>
              <a:t>Example of well-conditioned and ill-conditioned gradients:</a:t>
            </a:r>
          </a:p>
          <a:p>
            <a:pPr marL="0" indent="0">
              <a:buNone/>
            </a:pPr>
            <a:endParaRPr lang="en-US" sz="3000" dirty="0">
              <a:latin typeface="Segoe UI" panose="020B0502040204020203" pitchFamily="34" charset="0"/>
              <a:cs typeface="Segoe UI" panose="020B0502040204020203" pitchFamily="34" charset="0"/>
            </a:endParaRPr>
          </a:p>
        </p:txBody>
      </p:sp>
      <p:sp>
        <p:nvSpPr>
          <p:cNvPr id="12" name="Oval 11">
            <a:extLst>
              <a:ext uri="{FF2B5EF4-FFF2-40B4-BE49-F238E27FC236}">
                <a16:creationId xmlns:a16="http://schemas.microsoft.com/office/drawing/2014/main" id="{9F4A3809-D589-4DFA-B7C9-DFC5628E8F65}"/>
              </a:ext>
            </a:extLst>
          </p:cNvPr>
          <p:cNvSpPr/>
          <p:nvPr/>
        </p:nvSpPr>
        <p:spPr>
          <a:xfrm rot="19365406">
            <a:off x="1529898" y="3255890"/>
            <a:ext cx="1885950" cy="766758"/>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9DE8E6-77A6-4359-8394-DF04ADA5B6DE}"/>
              </a:ext>
            </a:extLst>
          </p:cNvPr>
          <p:cNvSpPr/>
          <p:nvPr/>
        </p:nvSpPr>
        <p:spPr>
          <a:xfrm rot="19365406">
            <a:off x="902470" y="2905849"/>
            <a:ext cx="3224212" cy="1466839"/>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Multiplication Sign 15">
            <a:extLst>
              <a:ext uri="{FF2B5EF4-FFF2-40B4-BE49-F238E27FC236}">
                <a16:creationId xmlns:a16="http://schemas.microsoft.com/office/drawing/2014/main" id="{3EED2DFC-4117-4814-B91F-E6C919A2E72C}"/>
              </a:ext>
            </a:extLst>
          </p:cNvPr>
          <p:cNvSpPr/>
          <p:nvPr/>
        </p:nvSpPr>
        <p:spPr>
          <a:xfrm rot="19365406">
            <a:off x="2289310" y="3427499"/>
            <a:ext cx="304800" cy="29051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6CA2881-DEE9-4450-8A3C-2948972CCAE6}"/>
              </a:ext>
            </a:extLst>
          </p:cNvPr>
          <p:cNvSpPr txBox="1"/>
          <p:nvPr/>
        </p:nvSpPr>
        <p:spPr>
          <a:xfrm>
            <a:off x="2070097" y="3753098"/>
            <a:ext cx="2171700" cy="369332"/>
          </a:xfrm>
          <a:prstGeom prst="rect">
            <a:avLst/>
          </a:prstGeom>
          <a:noFill/>
        </p:spPr>
        <p:txBody>
          <a:bodyPr wrap="square" rtlCol="0">
            <a:spAutoFit/>
          </a:bodyPr>
          <a:lstStyle/>
          <a:p>
            <a:r>
              <a:rPr lang="en-US" b="1" dirty="0" err="1"/>
              <a:t>Min</a:t>
            </a:r>
            <a:r>
              <a:rPr lang="en-US" b="1" baseline="-25000" dirty="0" err="1"/>
              <a:t>W</a:t>
            </a:r>
            <a:r>
              <a:rPr lang="en-US" b="1" baseline="-25000" dirty="0"/>
              <a:t> </a:t>
            </a:r>
            <a:r>
              <a:rPr lang="en-US" b="1" dirty="0"/>
              <a:t>(J(W)</a:t>
            </a:r>
            <a:r>
              <a:rPr lang="en-US" b="1" baseline="-25000" dirty="0"/>
              <a:t>MLE</a:t>
            </a:r>
            <a:r>
              <a:rPr lang="en-US" b="1" dirty="0"/>
              <a:t>)</a:t>
            </a:r>
          </a:p>
        </p:txBody>
      </p:sp>
      <p:sp>
        <p:nvSpPr>
          <p:cNvPr id="23" name="Oval 22">
            <a:extLst>
              <a:ext uri="{FF2B5EF4-FFF2-40B4-BE49-F238E27FC236}">
                <a16:creationId xmlns:a16="http://schemas.microsoft.com/office/drawing/2014/main" id="{18DB7B79-BE37-4139-969D-C498051B98A0}"/>
              </a:ext>
            </a:extLst>
          </p:cNvPr>
          <p:cNvSpPr/>
          <p:nvPr/>
        </p:nvSpPr>
        <p:spPr>
          <a:xfrm rot="19511555">
            <a:off x="5738589" y="3494896"/>
            <a:ext cx="5520690" cy="169343"/>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BC2E1A6-C9AB-4D89-89EC-19FCC4274754}"/>
              </a:ext>
            </a:extLst>
          </p:cNvPr>
          <p:cNvSpPr/>
          <p:nvPr/>
        </p:nvSpPr>
        <p:spPr>
          <a:xfrm rot="19511555">
            <a:off x="4775072" y="3378344"/>
            <a:ext cx="7442935" cy="395568"/>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ltiplication Sign 25">
            <a:extLst>
              <a:ext uri="{FF2B5EF4-FFF2-40B4-BE49-F238E27FC236}">
                <a16:creationId xmlns:a16="http://schemas.microsoft.com/office/drawing/2014/main" id="{9DFF26DE-FC7C-4B85-972B-0960634A3DE8}"/>
              </a:ext>
            </a:extLst>
          </p:cNvPr>
          <p:cNvSpPr/>
          <p:nvPr/>
        </p:nvSpPr>
        <p:spPr>
          <a:xfrm rot="19511555">
            <a:off x="8316731" y="3425048"/>
            <a:ext cx="304800" cy="290513"/>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7128F1D-8B29-4885-A779-AA6C10579E80}"/>
              </a:ext>
            </a:extLst>
          </p:cNvPr>
          <p:cNvSpPr txBox="1"/>
          <p:nvPr/>
        </p:nvSpPr>
        <p:spPr>
          <a:xfrm rot="183839">
            <a:off x="8048326" y="3663171"/>
            <a:ext cx="2171700" cy="369332"/>
          </a:xfrm>
          <a:prstGeom prst="rect">
            <a:avLst/>
          </a:prstGeom>
          <a:noFill/>
        </p:spPr>
        <p:txBody>
          <a:bodyPr wrap="square" rtlCol="0">
            <a:spAutoFit/>
          </a:bodyPr>
          <a:lstStyle/>
          <a:p>
            <a:r>
              <a:rPr lang="en-US" b="1" dirty="0" err="1"/>
              <a:t>Min</a:t>
            </a:r>
            <a:r>
              <a:rPr lang="en-US" b="1" baseline="-25000" dirty="0" err="1"/>
              <a:t>W</a:t>
            </a:r>
            <a:r>
              <a:rPr lang="en-US" b="1" baseline="-25000" dirty="0"/>
              <a:t> </a:t>
            </a:r>
            <a:r>
              <a:rPr lang="en-US" b="1" dirty="0"/>
              <a:t>(J(W)</a:t>
            </a:r>
            <a:r>
              <a:rPr lang="en-US" b="1" baseline="-25000" dirty="0"/>
              <a:t>MLE</a:t>
            </a:r>
            <a:r>
              <a:rPr lang="en-US" b="1" dirty="0"/>
              <a:t>)</a:t>
            </a:r>
          </a:p>
        </p:txBody>
      </p:sp>
      <p:sp>
        <p:nvSpPr>
          <p:cNvPr id="28" name="Content Placeholder 2">
            <a:extLst>
              <a:ext uri="{FF2B5EF4-FFF2-40B4-BE49-F238E27FC236}">
                <a16:creationId xmlns:a16="http://schemas.microsoft.com/office/drawing/2014/main" id="{80D2B8CB-6201-4397-8EDF-48AC90270902}"/>
              </a:ext>
            </a:extLst>
          </p:cNvPr>
          <p:cNvSpPr txBox="1">
            <a:spLocks/>
          </p:cNvSpPr>
          <p:nvPr/>
        </p:nvSpPr>
        <p:spPr>
          <a:xfrm>
            <a:off x="224674" y="5850556"/>
            <a:ext cx="4579803" cy="67586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well-conditioned gradient</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sp>
        <p:nvSpPr>
          <p:cNvPr id="29" name="Content Placeholder 2">
            <a:extLst>
              <a:ext uri="{FF2B5EF4-FFF2-40B4-BE49-F238E27FC236}">
                <a16:creationId xmlns:a16="http://schemas.microsoft.com/office/drawing/2014/main" id="{1C2721A8-71F4-4B28-BA08-CCC0D1807F84}"/>
              </a:ext>
            </a:extLst>
          </p:cNvPr>
          <p:cNvSpPr txBox="1">
            <a:spLocks/>
          </p:cNvSpPr>
          <p:nvPr/>
        </p:nvSpPr>
        <p:spPr>
          <a:xfrm>
            <a:off x="6503554" y="5828327"/>
            <a:ext cx="4579803" cy="67586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ill-conditioned gradient</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3526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9" grpId="0"/>
      <p:bldP spid="23" grpId="0" animBg="1"/>
      <p:bldP spid="24" grpId="0" animBg="1"/>
      <p:bldP spid="26" grpId="0" animBg="1"/>
      <p:bldP spid="27" grpId="0"/>
      <p:bldP spid="28" grpId="0" build="p"/>
      <p:bldP spid="2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dirty="0">
                <a:latin typeface="Segoe UI" panose="020B0502040204020203" pitchFamily="34" charset="0"/>
                <a:cs typeface="Segoe UI" panose="020B0502040204020203" pitchFamily="34" charset="0"/>
              </a:rPr>
              <a:t>Vanishing and Exploding Gradient Problems</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333375" y="845820"/>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There is no guarantee that the gradient of the loss function is well behaved</a:t>
            </a:r>
          </a:p>
          <a:p>
            <a:r>
              <a:rPr lang="en-US" sz="2800" dirty="0">
                <a:latin typeface="Segoe UI" panose="020B0502040204020203" pitchFamily="34" charset="0"/>
                <a:cs typeface="Segoe UI" panose="020B0502040204020203" pitchFamily="34" charset="0"/>
              </a:rPr>
              <a:t>The gradient can </a:t>
            </a:r>
            <a:r>
              <a:rPr lang="en-US" sz="2800" b="1" dirty="0">
                <a:latin typeface="Segoe UI" panose="020B0502040204020203" pitchFamily="34" charset="0"/>
                <a:cs typeface="Segoe UI" panose="020B0502040204020203" pitchFamily="34" charset="0"/>
              </a:rPr>
              <a:t>vanish</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Flat spots in the gradient – Hessian with small eigenvalues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Imagine a loss function with a long narrow valley</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Ill-conditioned Hessian</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Slow convergence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gradient can </a:t>
            </a:r>
            <a:r>
              <a:rPr lang="en-US" sz="2800" b="1" dirty="0">
                <a:latin typeface="Segoe UI" panose="020B0502040204020203" pitchFamily="34" charset="0"/>
                <a:cs typeface="Segoe UI" panose="020B0502040204020203" pitchFamily="34" charset="0"/>
              </a:rPr>
              <a:t>explode</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Sudden changes in the gradient; falling off a cliff!</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Ill-conditioned Hessian</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Very large step; optimizer over-shoots the minimum point</a:t>
            </a:r>
          </a:p>
        </p:txBody>
      </p:sp>
    </p:spTree>
    <p:extLst>
      <p:ext uri="{BB962C8B-B14F-4D97-AF65-F5344CB8AC3E}">
        <p14:creationId xmlns:p14="http://schemas.microsoft.com/office/powerpoint/2010/main" val="340156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sz="4000" dirty="0">
                <a:latin typeface="Segoe UI" panose="020B0502040204020203" pitchFamily="34" charset="0"/>
                <a:cs typeface="Segoe UI" panose="020B0502040204020203" pitchFamily="34" charset="0"/>
              </a:rPr>
              <a:t>Vanishing and Exploding Gradient Problems</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379514" y="931026"/>
            <a:ext cx="11525250" cy="1280679"/>
          </a:xfrm>
        </p:spPr>
        <p:txBody>
          <a:bodyPr/>
          <a:lstStyle/>
          <a:p>
            <a:pPr marL="0" indent="0">
              <a:buNone/>
            </a:pPr>
            <a:r>
              <a:rPr lang="en-US" sz="2800" dirty="0">
                <a:latin typeface="Segoe UI" panose="020B0502040204020203" pitchFamily="34" charset="0"/>
                <a:cs typeface="Segoe UI" panose="020B0502040204020203" pitchFamily="34" charset="0"/>
              </a:rPr>
              <a:t>What happens to the eigenvalues of the Hessian?</a:t>
            </a:r>
          </a:p>
          <a:p>
            <a:r>
              <a:rPr lang="en-US" sz="2800" dirty="0">
                <a:latin typeface="Segoe UI" panose="020B0502040204020203" pitchFamily="34" charset="0"/>
                <a:cs typeface="Segoe UI" panose="020B0502040204020203" pitchFamily="34" charset="0"/>
              </a:rPr>
              <a:t>Consider an n layer NN with linear activation</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The gradient is just the weight tensor, W, with eigen decomposition:</a:t>
            </a:r>
          </a:p>
        </p:txBody>
      </p:sp>
      <p:pic>
        <p:nvPicPr>
          <p:cNvPr id="4" name="Picture 3">
            <a:extLst>
              <a:ext uri="{FF2B5EF4-FFF2-40B4-BE49-F238E27FC236}">
                <a16:creationId xmlns:a16="http://schemas.microsoft.com/office/drawing/2014/main" id="{1EC05F66-F336-492B-ACE9-0A0182897452}"/>
              </a:ext>
            </a:extLst>
          </p:cNvPr>
          <p:cNvPicPr>
            <a:picLocks noChangeAspect="1"/>
          </p:cNvPicPr>
          <p:nvPr/>
        </p:nvPicPr>
        <p:blipFill>
          <a:blip r:embed="rId2"/>
          <a:stretch>
            <a:fillRect/>
          </a:stretch>
        </p:blipFill>
        <p:spPr>
          <a:xfrm>
            <a:off x="3715068" y="2425280"/>
            <a:ext cx="1843001" cy="516040"/>
          </a:xfrm>
          <a:prstGeom prst="rect">
            <a:avLst/>
          </a:prstGeom>
        </p:spPr>
      </p:pic>
      <p:sp>
        <p:nvSpPr>
          <p:cNvPr id="5" name="Content Placeholder 2">
            <a:extLst>
              <a:ext uri="{FF2B5EF4-FFF2-40B4-BE49-F238E27FC236}">
                <a16:creationId xmlns:a16="http://schemas.microsoft.com/office/drawing/2014/main" id="{1EF4863B-45B9-4C6E-8F84-D1744A2CEF01}"/>
              </a:ext>
            </a:extLst>
          </p:cNvPr>
          <p:cNvSpPr txBox="1">
            <a:spLocks/>
          </p:cNvSpPr>
          <p:nvPr/>
        </p:nvSpPr>
        <p:spPr>
          <a:xfrm>
            <a:off x="378696" y="2994877"/>
            <a:ext cx="11525250" cy="6036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Multiplying the n weight tensors for the multi-layer NN:</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799038AC-E5E0-4458-9CA7-00354D65EED6}"/>
              </a:ext>
            </a:extLst>
          </p:cNvPr>
          <p:cNvSpPr txBox="1">
            <a:spLocks/>
          </p:cNvSpPr>
          <p:nvPr/>
        </p:nvSpPr>
        <p:spPr>
          <a:xfrm>
            <a:off x="419735" y="4381741"/>
            <a:ext cx="11525250" cy="603692"/>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If the eigenvalue &lt;&lt; 1.0, the gradient vanishes</a:t>
            </a:r>
          </a:p>
          <a:p>
            <a:r>
              <a:rPr lang="en-US" dirty="0">
                <a:latin typeface="Segoe UI" panose="020B0502040204020203" pitchFamily="34" charset="0"/>
                <a:cs typeface="Segoe UI" panose="020B0502040204020203" pitchFamily="34" charset="0"/>
              </a:rPr>
              <a:t>If the eigenvalue &gt;&gt; 1.0, the gradient explodes</a:t>
            </a:r>
          </a:p>
          <a:p>
            <a:pPr marL="0" indent="0">
              <a:buFont typeface="Arial" pitchFamily="34" charset="0"/>
              <a:buNone/>
            </a:pPr>
            <a:endParaRPr lang="en-US" sz="3000"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99111FC-35BD-4B24-B3E6-B8422038C605}"/>
              </a:ext>
            </a:extLst>
          </p:cNvPr>
          <p:cNvPicPr>
            <a:picLocks noChangeAspect="1"/>
          </p:cNvPicPr>
          <p:nvPr/>
        </p:nvPicPr>
        <p:blipFill>
          <a:blip r:embed="rId3"/>
          <a:stretch>
            <a:fillRect/>
          </a:stretch>
        </p:blipFill>
        <p:spPr>
          <a:xfrm>
            <a:off x="3750628" y="3573349"/>
            <a:ext cx="4367212" cy="558768"/>
          </a:xfrm>
          <a:prstGeom prst="rect">
            <a:avLst/>
          </a:prstGeom>
        </p:spPr>
      </p:pic>
    </p:spTree>
    <p:extLst>
      <p:ext uri="{BB962C8B-B14F-4D97-AF65-F5344CB8AC3E}">
        <p14:creationId xmlns:p14="http://schemas.microsoft.com/office/powerpoint/2010/main" val="401083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sz="4000" dirty="0">
                <a:latin typeface="Segoe UI" panose="020B0502040204020203" pitchFamily="34" charset="0"/>
                <a:cs typeface="Segoe UI" panose="020B0502040204020203" pitchFamily="34" charset="0"/>
              </a:rPr>
              <a:t>Vanishing and Exploding Gradient Problems</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379514" y="1132840"/>
            <a:ext cx="11525250" cy="5083378"/>
          </a:xfrm>
        </p:spPr>
        <p:txBody>
          <a:bodyPr/>
          <a:lstStyle/>
          <a:p>
            <a:pPr marL="0" indent="0">
              <a:buNone/>
            </a:pPr>
            <a:r>
              <a:rPr lang="en-US" sz="2800" dirty="0">
                <a:latin typeface="Segoe UI" panose="020B0502040204020203" pitchFamily="34" charset="0"/>
                <a:cs typeface="Segoe UI" panose="020B0502040204020203" pitchFamily="34" charset="0"/>
              </a:rPr>
              <a:t>What can be done about extreme gradient problems?</a:t>
            </a:r>
          </a:p>
          <a:p>
            <a:r>
              <a:rPr lang="en-US" sz="2800" dirty="0">
                <a:latin typeface="Segoe UI" panose="020B0502040204020203" pitchFamily="34" charset="0"/>
                <a:cs typeface="Segoe UI" panose="020B0502040204020203" pitchFamily="34" charset="0"/>
              </a:rPr>
              <a:t>Dealing with vanishing gradient can be difficult</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Normalization of input values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Regularization is essential!</a:t>
            </a:r>
          </a:p>
          <a:p>
            <a:pPr lvl="1">
              <a:buFont typeface="Wingdings" panose="05000000000000000000" pitchFamily="2" charset="2"/>
              <a:buChar char="§"/>
            </a:pPr>
            <a:r>
              <a:rPr lang="en-US" sz="2400" dirty="0" err="1">
                <a:latin typeface="Segoe UI" panose="020B0502040204020203" pitchFamily="34" charset="0"/>
                <a:cs typeface="Segoe UI" panose="020B0502040204020203" pitchFamily="34" charset="0"/>
              </a:rPr>
              <a:t>ResNets</a:t>
            </a:r>
            <a:r>
              <a:rPr lang="en-US" sz="2400" dirty="0">
                <a:latin typeface="Segoe UI" panose="020B0502040204020203" pitchFamily="34" charset="0"/>
                <a:cs typeface="Segoe UI" panose="020B0502040204020203" pitchFamily="34" charset="0"/>
              </a:rPr>
              <a:t> – recall last week’s lesson</a:t>
            </a:r>
          </a:p>
          <a:p>
            <a:r>
              <a:rPr lang="en-US" sz="2800" dirty="0">
                <a:latin typeface="Segoe UI" panose="020B0502040204020203" pitchFamily="34" charset="0"/>
                <a:cs typeface="Segoe UI" panose="020B0502040204020203" pitchFamily="34" charset="0"/>
              </a:rPr>
              <a:t>Dealing with exploding gradients is easy</a:t>
            </a:r>
          </a:p>
          <a:p>
            <a:pPr lvl="1">
              <a:buFont typeface="Wingdings" panose="05000000000000000000" pitchFamily="2" charset="2"/>
              <a:buChar char="§"/>
            </a:pPr>
            <a:r>
              <a:rPr lang="en-US" sz="2400" b="1" dirty="0">
                <a:latin typeface="Segoe UI" panose="020B0502040204020203" pitchFamily="34" charset="0"/>
                <a:cs typeface="Segoe UI" panose="020B0502040204020203" pitchFamily="34" charset="0"/>
              </a:rPr>
              <a:t>Gradient clipping </a:t>
            </a:r>
            <a:r>
              <a:rPr lang="en-US" sz="2400" dirty="0">
                <a:latin typeface="Segoe UI" panose="020B0502040204020203" pitchFamily="34" charset="0"/>
                <a:cs typeface="Segoe UI" panose="020B0502040204020203" pitchFamily="34" charset="0"/>
              </a:rPr>
              <a:t>prevents extreme values</a:t>
            </a:r>
          </a:p>
        </p:txBody>
      </p:sp>
    </p:spTree>
    <p:extLst>
      <p:ext uri="{BB962C8B-B14F-4D97-AF65-F5344CB8AC3E}">
        <p14:creationId xmlns:p14="http://schemas.microsoft.com/office/powerpoint/2010/main" val="312858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sz="4000" dirty="0">
                <a:latin typeface="Segoe UI" panose="020B0502040204020203" pitchFamily="34" charset="0"/>
                <a:cs typeface="Segoe UI" panose="020B0502040204020203" pitchFamily="34" charset="0"/>
              </a:rPr>
              <a:t>Convex vs. Non-Convex Optimization</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5959557" y="1264919"/>
            <a:ext cx="5944389" cy="4927309"/>
          </a:xfrm>
        </p:spPr>
        <p:txBody>
          <a:bodyPr/>
          <a:lstStyle/>
          <a:p>
            <a:pPr marL="0" indent="0">
              <a:buNone/>
            </a:pPr>
            <a:r>
              <a:rPr lang="en-US" sz="2800" dirty="0">
                <a:latin typeface="+mj-lt"/>
                <a:cs typeface="Segoe UI" panose="020B0502040204020203" pitchFamily="34" charset="0"/>
              </a:rPr>
              <a:t>Gradient descent is well-behaved with </a:t>
            </a:r>
            <a:r>
              <a:rPr lang="en-US" sz="2800" b="1" dirty="0">
                <a:latin typeface="+mj-lt"/>
                <a:cs typeface="Segoe UI" panose="020B0502040204020203" pitchFamily="34" charset="0"/>
              </a:rPr>
              <a:t>convex loss function</a:t>
            </a:r>
          </a:p>
          <a:p>
            <a:r>
              <a:rPr lang="en-US" sz="2800" dirty="0">
                <a:latin typeface="+mj-lt"/>
                <a:cs typeface="Segoe UI" panose="020B0502040204020203" pitchFamily="34" charset="0"/>
              </a:rPr>
              <a:t>Only 1 </a:t>
            </a:r>
            <a:r>
              <a:rPr lang="en-US" sz="2800" b="1" dirty="0">
                <a:latin typeface="+mj-lt"/>
                <a:cs typeface="Segoe UI" panose="020B0502040204020203" pitchFamily="34" charset="0"/>
              </a:rPr>
              <a:t>global minimum</a:t>
            </a:r>
          </a:p>
          <a:p>
            <a:r>
              <a:rPr lang="en-US" sz="2800" dirty="0">
                <a:latin typeface="+mj-lt"/>
                <a:cs typeface="Segoe UI" panose="020B0502040204020203" pitchFamily="34" charset="0"/>
              </a:rPr>
              <a:t>From any starting point the gradient leads to global minimum</a:t>
            </a:r>
          </a:p>
          <a:p>
            <a:r>
              <a:rPr lang="en-US" sz="2800" dirty="0">
                <a:latin typeface="+mj-lt"/>
                <a:cs typeface="Segoe UI" panose="020B0502040204020203" pitchFamily="34" charset="0"/>
              </a:rPr>
              <a:t>Hessian is always </a:t>
            </a:r>
            <a:r>
              <a:rPr lang="en-US" sz="2800" b="1" dirty="0">
                <a:latin typeface="+mj-lt"/>
                <a:cs typeface="Segoe UI" panose="020B0502040204020203" pitchFamily="34" charset="0"/>
              </a:rPr>
              <a:t>positive definite </a:t>
            </a:r>
            <a:r>
              <a:rPr lang="en-US" sz="2800" dirty="0">
                <a:latin typeface="+mj-lt"/>
                <a:cs typeface="Segoe UI" panose="020B0502040204020203" pitchFamily="34" charset="0"/>
              </a:rPr>
              <a:t>– Only </a:t>
            </a:r>
            <a:r>
              <a:rPr lang="en-US" sz="2800">
                <a:latin typeface="+mj-lt"/>
                <a:cs typeface="Segoe UI" panose="020B0502040204020203" pitchFamily="34" charset="0"/>
              </a:rPr>
              <a:t>positive eigenvalues</a:t>
            </a:r>
            <a:endParaRPr lang="en-US" sz="2800" b="1" dirty="0">
              <a:latin typeface="+mj-lt"/>
              <a:cs typeface="Segoe UI" panose="020B0502040204020203" pitchFamily="34" charset="0"/>
            </a:endParaRPr>
          </a:p>
        </p:txBody>
      </p:sp>
      <p:pic>
        <p:nvPicPr>
          <p:cNvPr id="4" name="Picture 3">
            <a:extLst>
              <a:ext uri="{FF2B5EF4-FFF2-40B4-BE49-F238E27FC236}">
                <a16:creationId xmlns:a16="http://schemas.microsoft.com/office/drawing/2014/main" id="{AF51C1AB-B7E1-450F-8C25-C883DD17364F}"/>
              </a:ext>
            </a:extLst>
          </p:cNvPr>
          <p:cNvPicPr>
            <a:picLocks noChangeAspect="1"/>
          </p:cNvPicPr>
          <p:nvPr/>
        </p:nvPicPr>
        <p:blipFill>
          <a:blip r:embed="rId3"/>
          <a:stretch>
            <a:fillRect/>
          </a:stretch>
        </p:blipFill>
        <p:spPr>
          <a:xfrm>
            <a:off x="235281" y="1134035"/>
            <a:ext cx="5472250" cy="4589930"/>
          </a:xfrm>
          <a:prstGeom prst="rect">
            <a:avLst/>
          </a:prstGeom>
        </p:spPr>
      </p:pic>
      <p:sp>
        <p:nvSpPr>
          <p:cNvPr id="5" name="Content Placeholder 2">
            <a:extLst>
              <a:ext uri="{FF2B5EF4-FFF2-40B4-BE49-F238E27FC236}">
                <a16:creationId xmlns:a16="http://schemas.microsoft.com/office/drawing/2014/main" id="{6FA69D49-4315-4B99-8477-70E3BFF4CCDF}"/>
              </a:ext>
            </a:extLst>
          </p:cNvPr>
          <p:cNvSpPr txBox="1">
            <a:spLocks/>
          </p:cNvSpPr>
          <p:nvPr/>
        </p:nvSpPr>
        <p:spPr>
          <a:xfrm>
            <a:off x="161730" y="5703047"/>
            <a:ext cx="5725093" cy="119672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2800" b="1" dirty="0">
                <a:latin typeface="+mj-lt"/>
                <a:cs typeface="Segoe UI" panose="020B0502040204020203" pitchFamily="34" charset="0"/>
              </a:rPr>
              <a:t>Convex loss</a:t>
            </a:r>
          </a:p>
          <a:p>
            <a:pPr marL="0" indent="0" algn="ctr">
              <a:spcBef>
                <a:spcPts val="0"/>
              </a:spcBef>
              <a:buFont typeface="Arial" pitchFamily="34" charset="0"/>
              <a:buNone/>
            </a:pPr>
            <a:r>
              <a:rPr lang="en-US" sz="2800" dirty="0">
                <a:latin typeface="+mj-lt"/>
                <a:cs typeface="Segoe UI" panose="020B0502040204020203" pitchFamily="34" charset="0"/>
              </a:rPr>
              <a:t>Poorly conditioned</a:t>
            </a:r>
            <a:endParaRPr lang="en-US" dirty="0">
              <a:latin typeface="+mj-lt"/>
              <a:cs typeface="Segoe UI" panose="020B0502040204020203" pitchFamily="34" charset="0"/>
            </a:endParaRPr>
          </a:p>
        </p:txBody>
      </p:sp>
      <p:sp>
        <p:nvSpPr>
          <p:cNvPr id="6" name="Cross 5">
            <a:extLst>
              <a:ext uri="{FF2B5EF4-FFF2-40B4-BE49-F238E27FC236}">
                <a16:creationId xmlns:a16="http://schemas.microsoft.com/office/drawing/2014/main" id="{FB9F315E-0DDE-4FEC-80AA-8013CD20410D}"/>
              </a:ext>
            </a:extLst>
          </p:cNvPr>
          <p:cNvSpPr/>
          <p:nvPr/>
        </p:nvSpPr>
        <p:spPr>
          <a:xfrm>
            <a:off x="2898770" y="3290047"/>
            <a:ext cx="251012" cy="256988"/>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D3C1538-8732-4F66-A219-2942F73153DD}"/>
              </a:ext>
            </a:extLst>
          </p:cNvPr>
          <p:cNvSpPr/>
          <p:nvPr/>
        </p:nvSpPr>
        <p:spPr>
          <a:xfrm>
            <a:off x="1598295" y="3476625"/>
            <a:ext cx="1314450" cy="936911"/>
          </a:xfrm>
          <a:custGeom>
            <a:avLst/>
            <a:gdLst>
              <a:gd name="connsiteX0" fmla="*/ 0 w 1314450"/>
              <a:gd name="connsiteY0" fmla="*/ 861060 h 936911"/>
              <a:gd name="connsiteX1" fmla="*/ 57150 w 1314450"/>
              <a:gd name="connsiteY1" fmla="*/ 902970 h 936911"/>
              <a:gd name="connsiteX2" fmla="*/ 100965 w 1314450"/>
              <a:gd name="connsiteY2" fmla="*/ 933450 h 936911"/>
              <a:gd name="connsiteX3" fmla="*/ 167640 w 1314450"/>
              <a:gd name="connsiteY3" fmla="*/ 933450 h 936911"/>
              <a:gd name="connsiteX4" fmla="*/ 213360 w 1314450"/>
              <a:gd name="connsiteY4" fmla="*/ 908685 h 936911"/>
              <a:gd name="connsiteX5" fmla="*/ 283845 w 1314450"/>
              <a:gd name="connsiteY5" fmla="*/ 849630 h 936911"/>
              <a:gd name="connsiteX6" fmla="*/ 716280 w 1314450"/>
              <a:gd name="connsiteY6" fmla="*/ 495300 h 936911"/>
              <a:gd name="connsiteX7" fmla="*/ 1314450 w 1314450"/>
              <a:gd name="connsiteY7" fmla="*/ 0 h 93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4450" h="936911">
                <a:moveTo>
                  <a:pt x="0" y="861060"/>
                </a:moveTo>
                <a:lnTo>
                  <a:pt x="57150" y="902970"/>
                </a:lnTo>
                <a:cubicBezTo>
                  <a:pt x="73977" y="915035"/>
                  <a:pt x="82550" y="928370"/>
                  <a:pt x="100965" y="933450"/>
                </a:cubicBezTo>
                <a:cubicBezTo>
                  <a:pt x="119380" y="938530"/>
                  <a:pt x="148908" y="937577"/>
                  <a:pt x="167640" y="933450"/>
                </a:cubicBezTo>
                <a:cubicBezTo>
                  <a:pt x="186372" y="929323"/>
                  <a:pt x="193993" y="922655"/>
                  <a:pt x="213360" y="908685"/>
                </a:cubicBezTo>
                <a:cubicBezTo>
                  <a:pt x="232727" y="894715"/>
                  <a:pt x="283845" y="849630"/>
                  <a:pt x="283845" y="849630"/>
                </a:cubicBezTo>
                <a:lnTo>
                  <a:pt x="716280" y="495300"/>
                </a:lnTo>
                <a:lnTo>
                  <a:pt x="1314450" y="0"/>
                </a:lnTo>
              </a:path>
            </a:pathLst>
          </a:custGeom>
          <a:noFill/>
          <a:ln w="50800">
            <a:solidFill>
              <a:srgbClr val="FF0000"/>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214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6"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BA06C-0F36-4A9C-A636-DD6BACFB7E40}"/>
              </a:ext>
            </a:extLst>
          </p:cNvPr>
          <p:cNvPicPr>
            <a:picLocks noChangeAspect="1"/>
          </p:cNvPicPr>
          <p:nvPr/>
        </p:nvPicPr>
        <p:blipFill>
          <a:blip r:embed="rId3"/>
          <a:stretch>
            <a:fillRect/>
          </a:stretch>
        </p:blipFill>
        <p:spPr>
          <a:xfrm>
            <a:off x="217708" y="1220210"/>
            <a:ext cx="5622527" cy="4272166"/>
          </a:xfrm>
          <a:prstGeom prst="rect">
            <a:avLst/>
          </a:prstGeom>
        </p:spPr>
      </p:pic>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sz="4000" dirty="0">
                <a:latin typeface="Segoe UI" panose="020B0502040204020203" pitchFamily="34" charset="0"/>
                <a:cs typeface="Segoe UI" panose="020B0502040204020203" pitchFamily="34" charset="0"/>
              </a:rPr>
              <a:t>Convex vs. Non-Convex Optimization</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5964518" y="926352"/>
            <a:ext cx="5940245" cy="5289865"/>
          </a:xfrm>
        </p:spPr>
        <p:txBody>
          <a:bodyPr/>
          <a:lstStyle/>
          <a:p>
            <a:pPr marL="0" indent="0">
              <a:buNone/>
            </a:pPr>
            <a:r>
              <a:rPr lang="en-US" sz="2800" dirty="0">
                <a:latin typeface="+mj-lt"/>
                <a:cs typeface="Segoe UI" panose="020B0502040204020203" pitchFamily="34" charset="0"/>
              </a:rPr>
              <a:t>Gradient descent can be problematic with </a:t>
            </a:r>
            <a:r>
              <a:rPr lang="en-US" sz="2800" b="1" dirty="0">
                <a:latin typeface="+mj-lt"/>
                <a:cs typeface="Segoe UI" panose="020B0502040204020203" pitchFamily="34" charset="0"/>
              </a:rPr>
              <a:t>nonconvex loss function</a:t>
            </a:r>
          </a:p>
          <a:p>
            <a:r>
              <a:rPr lang="en-US" sz="2800" dirty="0">
                <a:latin typeface="+mj-lt"/>
                <a:cs typeface="Segoe UI" panose="020B0502040204020203" pitchFamily="34" charset="0"/>
              </a:rPr>
              <a:t>There is a </a:t>
            </a:r>
            <a:r>
              <a:rPr lang="en-US" sz="2800" b="1" dirty="0">
                <a:latin typeface="+mj-lt"/>
                <a:cs typeface="Segoe UI" panose="020B0502040204020203" pitchFamily="34" charset="0"/>
              </a:rPr>
              <a:t>global minimum</a:t>
            </a:r>
          </a:p>
          <a:p>
            <a:r>
              <a:rPr lang="en-US" sz="2800" dirty="0">
                <a:latin typeface="+mj-lt"/>
                <a:cs typeface="Segoe UI" panose="020B0502040204020203" pitchFamily="34" charset="0"/>
              </a:rPr>
              <a:t>Possibly many </a:t>
            </a:r>
            <a:r>
              <a:rPr lang="en-US" sz="2800" b="1" dirty="0">
                <a:latin typeface="+mj-lt"/>
                <a:cs typeface="Segoe UI" panose="020B0502040204020203" pitchFamily="34" charset="0"/>
              </a:rPr>
              <a:t>local minimums</a:t>
            </a:r>
          </a:p>
          <a:p>
            <a:r>
              <a:rPr lang="en-US" sz="2800" dirty="0">
                <a:latin typeface="+mj-lt"/>
                <a:cs typeface="Segoe UI" panose="020B0502040204020203" pitchFamily="34" charset="0"/>
              </a:rPr>
              <a:t>Minimum found with gradient descent depends on starting point</a:t>
            </a:r>
          </a:p>
          <a:p>
            <a:r>
              <a:rPr lang="en-US" sz="2800" dirty="0">
                <a:latin typeface="+mj-lt"/>
                <a:cs typeface="Segoe UI" panose="020B0502040204020203" pitchFamily="34" charset="0"/>
              </a:rPr>
              <a:t>A good minimum may be good enough</a:t>
            </a:r>
          </a:p>
          <a:p>
            <a:r>
              <a:rPr lang="en-US" sz="2800" dirty="0">
                <a:latin typeface="+mj-lt"/>
                <a:cs typeface="Segoe UI" panose="020B0502040204020203" pitchFamily="34" charset="0"/>
              </a:rPr>
              <a:t>Hessian positive definite at any minimum, but globally who knows?? </a:t>
            </a:r>
          </a:p>
        </p:txBody>
      </p:sp>
      <p:sp>
        <p:nvSpPr>
          <p:cNvPr id="5" name="Content Placeholder 2">
            <a:extLst>
              <a:ext uri="{FF2B5EF4-FFF2-40B4-BE49-F238E27FC236}">
                <a16:creationId xmlns:a16="http://schemas.microsoft.com/office/drawing/2014/main" id="{6FA69D49-4315-4B99-8477-70E3BFF4CCDF}"/>
              </a:ext>
            </a:extLst>
          </p:cNvPr>
          <p:cNvSpPr txBox="1">
            <a:spLocks/>
          </p:cNvSpPr>
          <p:nvPr/>
        </p:nvSpPr>
        <p:spPr>
          <a:xfrm>
            <a:off x="114836" y="5617857"/>
            <a:ext cx="5725093" cy="119672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2800" b="1" dirty="0">
                <a:latin typeface="+mj-lt"/>
                <a:cs typeface="Segoe UI" panose="020B0502040204020203" pitchFamily="34" charset="0"/>
              </a:rPr>
              <a:t>Nonconvex loss</a:t>
            </a:r>
          </a:p>
        </p:txBody>
      </p:sp>
      <p:sp>
        <p:nvSpPr>
          <p:cNvPr id="7" name="Cross 6">
            <a:extLst>
              <a:ext uri="{FF2B5EF4-FFF2-40B4-BE49-F238E27FC236}">
                <a16:creationId xmlns:a16="http://schemas.microsoft.com/office/drawing/2014/main" id="{AFD08F13-9D3B-48C1-9E18-31041125B9AA}"/>
              </a:ext>
            </a:extLst>
          </p:cNvPr>
          <p:cNvSpPr/>
          <p:nvPr/>
        </p:nvSpPr>
        <p:spPr>
          <a:xfrm>
            <a:off x="4408916" y="3172012"/>
            <a:ext cx="251012" cy="256988"/>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a:extLst>
              <a:ext uri="{FF2B5EF4-FFF2-40B4-BE49-F238E27FC236}">
                <a16:creationId xmlns:a16="http://schemas.microsoft.com/office/drawing/2014/main" id="{BFBD1464-24D5-4921-96FE-679369956653}"/>
              </a:ext>
            </a:extLst>
          </p:cNvPr>
          <p:cNvSpPr/>
          <p:nvPr/>
        </p:nvSpPr>
        <p:spPr>
          <a:xfrm rot="19128044">
            <a:off x="1936794" y="3172012"/>
            <a:ext cx="251012" cy="256988"/>
          </a:xfrm>
          <a:prstGeom prst="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14A7CB67-1F7E-4FE3-8565-F601F798CA84}"/>
              </a:ext>
            </a:extLst>
          </p:cNvPr>
          <p:cNvSpPr/>
          <p:nvPr/>
        </p:nvSpPr>
        <p:spPr>
          <a:xfrm>
            <a:off x="1605041" y="3394710"/>
            <a:ext cx="363870" cy="786765"/>
          </a:xfrm>
          <a:custGeom>
            <a:avLst/>
            <a:gdLst>
              <a:gd name="connsiteX0" fmla="*/ 238140 w 363870"/>
              <a:gd name="connsiteY0" fmla="*/ 786765 h 786765"/>
              <a:gd name="connsiteX1" fmla="*/ 116220 w 363870"/>
              <a:gd name="connsiteY1" fmla="*/ 643890 h 786765"/>
              <a:gd name="connsiteX2" fmla="*/ 38115 w 363870"/>
              <a:gd name="connsiteY2" fmla="*/ 510540 h 786765"/>
              <a:gd name="connsiteX3" fmla="*/ 15 w 363870"/>
              <a:gd name="connsiteY3" fmla="*/ 384810 h 786765"/>
              <a:gd name="connsiteX4" fmla="*/ 41925 w 363870"/>
              <a:gd name="connsiteY4" fmla="*/ 285750 h 786765"/>
              <a:gd name="connsiteX5" fmla="*/ 144795 w 363870"/>
              <a:gd name="connsiteY5" fmla="*/ 171450 h 786765"/>
              <a:gd name="connsiteX6" fmla="*/ 278145 w 363870"/>
              <a:gd name="connsiteY6" fmla="*/ 59055 h 786765"/>
              <a:gd name="connsiteX7" fmla="*/ 363870 w 363870"/>
              <a:gd name="connsiteY7" fmla="*/ 0 h 786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3870" h="786765">
                <a:moveTo>
                  <a:pt x="238140" y="786765"/>
                </a:moveTo>
                <a:cubicBezTo>
                  <a:pt x="193848" y="738346"/>
                  <a:pt x="149557" y="689927"/>
                  <a:pt x="116220" y="643890"/>
                </a:cubicBezTo>
                <a:cubicBezTo>
                  <a:pt x="82882" y="597852"/>
                  <a:pt x="57483" y="553720"/>
                  <a:pt x="38115" y="510540"/>
                </a:cubicBezTo>
                <a:cubicBezTo>
                  <a:pt x="18747" y="467360"/>
                  <a:pt x="-620" y="422275"/>
                  <a:pt x="15" y="384810"/>
                </a:cubicBezTo>
                <a:cubicBezTo>
                  <a:pt x="650" y="347345"/>
                  <a:pt x="17795" y="321310"/>
                  <a:pt x="41925" y="285750"/>
                </a:cubicBezTo>
                <a:cubicBezTo>
                  <a:pt x="66055" y="250190"/>
                  <a:pt x="105425" y="209232"/>
                  <a:pt x="144795" y="171450"/>
                </a:cubicBezTo>
                <a:cubicBezTo>
                  <a:pt x="184165" y="133667"/>
                  <a:pt x="241633" y="87630"/>
                  <a:pt x="278145" y="59055"/>
                </a:cubicBezTo>
                <a:cubicBezTo>
                  <a:pt x="314657" y="30480"/>
                  <a:pt x="339263" y="15240"/>
                  <a:pt x="363870" y="0"/>
                </a:cubicBezTo>
              </a:path>
            </a:pathLst>
          </a:custGeom>
          <a:noFill/>
          <a:ln w="50800">
            <a:solidFill>
              <a:srgbClr val="FF0000"/>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19D7A16-72A9-4B4D-9287-8C2CB48B6602}"/>
              </a:ext>
            </a:extLst>
          </p:cNvPr>
          <p:cNvSpPr/>
          <p:nvPr/>
        </p:nvSpPr>
        <p:spPr>
          <a:xfrm>
            <a:off x="2585085" y="3394710"/>
            <a:ext cx="1819275" cy="914765"/>
          </a:xfrm>
          <a:custGeom>
            <a:avLst/>
            <a:gdLst>
              <a:gd name="connsiteX0" fmla="*/ 0 w 1819275"/>
              <a:gd name="connsiteY0" fmla="*/ 775335 h 914765"/>
              <a:gd name="connsiteX1" fmla="*/ 169545 w 1819275"/>
              <a:gd name="connsiteY1" fmla="*/ 859155 h 914765"/>
              <a:gd name="connsiteX2" fmla="*/ 291465 w 1819275"/>
              <a:gd name="connsiteY2" fmla="*/ 899160 h 914765"/>
              <a:gd name="connsiteX3" fmla="*/ 396240 w 1819275"/>
              <a:gd name="connsiteY3" fmla="*/ 914400 h 914765"/>
              <a:gd name="connsiteX4" fmla="*/ 581025 w 1819275"/>
              <a:gd name="connsiteY4" fmla="*/ 885825 h 914765"/>
              <a:gd name="connsiteX5" fmla="*/ 695325 w 1819275"/>
              <a:gd name="connsiteY5" fmla="*/ 834390 h 914765"/>
              <a:gd name="connsiteX6" fmla="*/ 744855 w 1819275"/>
              <a:gd name="connsiteY6" fmla="*/ 794385 h 914765"/>
              <a:gd name="connsiteX7" fmla="*/ 1089660 w 1819275"/>
              <a:gd name="connsiteY7" fmla="*/ 548640 h 914765"/>
              <a:gd name="connsiteX8" fmla="*/ 1624965 w 1819275"/>
              <a:gd name="connsiteY8" fmla="*/ 144780 h 914765"/>
              <a:gd name="connsiteX9" fmla="*/ 1819275 w 1819275"/>
              <a:gd name="connsiteY9" fmla="*/ 0 h 914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19275" h="914765">
                <a:moveTo>
                  <a:pt x="0" y="775335"/>
                </a:moveTo>
                <a:cubicBezTo>
                  <a:pt x="60484" y="806926"/>
                  <a:pt x="120968" y="838518"/>
                  <a:pt x="169545" y="859155"/>
                </a:cubicBezTo>
                <a:cubicBezTo>
                  <a:pt x="218122" y="879792"/>
                  <a:pt x="253683" y="889953"/>
                  <a:pt x="291465" y="899160"/>
                </a:cubicBezTo>
                <a:cubicBezTo>
                  <a:pt x="329247" y="908367"/>
                  <a:pt x="347980" y="916622"/>
                  <a:pt x="396240" y="914400"/>
                </a:cubicBezTo>
                <a:cubicBezTo>
                  <a:pt x="444500" y="912178"/>
                  <a:pt x="531177" y="899160"/>
                  <a:pt x="581025" y="885825"/>
                </a:cubicBezTo>
                <a:cubicBezTo>
                  <a:pt x="630873" y="872490"/>
                  <a:pt x="668020" y="849630"/>
                  <a:pt x="695325" y="834390"/>
                </a:cubicBezTo>
                <a:cubicBezTo>
                  <a:pt x="722630" y="819150"/>
                  <a:pt x="679133" y="842010"/>
                  <a:pt x="744855" y="794385"/>
                </a:cubicBezTo>
                <a:cubicBezTo>
                  <a:pt x="810578" y="746760"/>
                  <a:pt x="942975" y="656907"/>
                  <a:pt x="1089660" y="548640"/>
                </a:cubicBezTo>
                <a:cubicBezTo>
                  <a:pt x="1236345" y="440373"/>
                  <a:pt x="1624965" y="144780"/>
                  <a:pt x="1624965" y="144780"/>
                </a:cubicBezTo>
                <a:lnTo>
                  <a:pt x="1819275" y="0"/>
                </a:lnTo>
              </a:path>
            </a:pathLst>
          </a:custGeom>
          <a:noFill/>
          <a:ln w="50800">
            <a:solidFill>
              <a:srgbClr val="FF0000"/>
            </a:solidFill>
            <a:headEnd type="ova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522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7" grpId="0" animBg="1"/>
      <p:bldP spid="8" grpId="0" animBg="1"/>
      <p:bldP spid="9" grpId="0" animBg="1"/>
      <p:bldP spid="1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26DA-9EBE-4A51-845C-B0968922BA9B}"/>
              </a:ext>
            </a:extLst>
          </p:cNvPr>
          <p:cNvSpPr>
            <a:spLocks noGrp="1"/>
          </p:cNvSpPr>
          <p:nvPr>
            <p:ph type="title"/>
          </p:nvPr>
        </p:nvSpPr>
        <p:spPr>
          <a:xfrm>
            <a:off x="379514" y="182216"/>
            <a:ext cx="11524432" cy="663604"/>
          </a:xfrm>
        </p:spPr>
        <p:txBody>
          <a:bodyPr>
            <a:normAutofit/>
          </a:bodyPr>
          <a:lstStyle/>
          <a:p>
            <a:r>
              <a:rPr lang="en-US" sz="4000" dirty="0">
                <a:latin typeface="Segoe UI" panose="020B0502040204020203" pitchFamily="34" charset="0"/>
                <a:cs typeface="Segoe UI" panose="020B0502040204020203" pitchFamily="34" charset="0"/>
              </a:rPr>
              <a:t>Convex vs. Non-Convex Optimization</a:t>
            </a:r>
          </a:p>
        </p:txBody>
      </p:sp>
      <p:sp>
        <p:nvSpPr>
          <p:cNvPr id="3" name="Content Placeholder 2">
            <a:extLst>
              <a:ext uri="{FF2B5EF4-FFF2-40B4-BE49-F238E27FC236}">
                <a16:creationId xmlns:a16="http://schemas.microsoft.com/office/drawing/2014/main" id="{FB861F63-F6C3-45B7-B4A8-9B2C4F00C8DF}"/>
              </a:ext>
            </a:extLst>
          </p:cNvPr>
          <p:cNvSpPr>
            <a:spLocks noGrp="1"/>
          </p:cNvSpPr>
          <p:nvPr>
            <p:ph sz="quarter" idx="10"/>
          </p:nvPr>
        </p:nvSpPr>
        <p:spPr>
          <a:xfrm>
            <a:off x="6018306" y="1153160"/>
            <a:ext cx="5886457" cy="5063058"/>
          </a:xfrm>
        </p:spPr>
        <p:txBody>
          <a:bodyPr/>
          <a:lstStyle/>
          <a:p>
            <a:pPr marL="0" indent="0">
              <a:buNone/>
            </a:pPr>
            <a:r>
              <a:rPr lang="en-US" sz="2800" dirty="0">
                <a:latin typeface="+mj-lt"/>
                <a:cs typeface="Segoe UI" panose="020B0502040204020203" pitchFamily="34" charset="0"/>
              </a:rPr>
              <a:t>Gradient descent can be problematic with </a:t>
            </a:r>
            <a:r>
              <a:rPr lang="en-US" sz="2800" b="1" dirty="0">
                <a:latin typeface="+mj-lt"/>
                <a:cs typeface="Segoe UI" panose="020B0502040204020203" pitchFamily="34" charset="0"/>
              </a:rPr>
              <a:t>nonconvex loss function</a:t>
            </a:r>
          </a:p>
          <a:p>
            <a:r>
              <a:rPr lang="en-US" sz="2800" dirty="0">
                <a:latin typeface="+mj-lt"/>
                <a:cs typeface="Segoe UI" panose="020B0502040204020203" pitchFamily="34" charset="0"/>
              </a:rPr>
              <a:t>Can get stuck at </a:t>
            </a:r>
            <a:r>
              <a:rPr lang="en-US" sz="2800" b="1" dirty="0">
                <a:latin typeface="+mj-lt"/>
                <a:cs typeface="Segoe UI" panose="020B0502040204020203" pitchFamily="34" charset="0"/>
              </a:rPr>
              <a:t>saddle point!</a:t>
            </a:r>
          </a:p>
          <a:p>
            <a:r>
              <a:rPr lang="en-US" sz="2800" dirty="0">
                <a:latin typeface="+mj-lt"/>
                <a:cs typeface="Segoe UI" panose="020B0502040204020203" pitchFamily="34" charset="0"/>
              </a:rPr>
              <a:t>Gradient is ambiguous at saddle point</a:t>
            </a:r>
          </a:p>
          <a:p>
            <a:r>
              <a:rPr lang="en-US" sz="2800" dirty="0">
                <a:latin typeface="+mj-lt"/>
                <a:cs typeface="Segoe UI" panose="020B0502040204020203" pitchFamily="34" charset="0"/>
              </a:rPr>
              <a:t>Hessian is not positive definite</a:t>
            </a:r>
          </a:p>
        </p:txBody>
      </p:sp>
      <p:sp>
        <p:nvSpPr>
          <p:cNvPr id="5" name="Content Placeholder 2">
            <a:extLst>
              <a:ext uri="{FF2B5EF4-FFF2-40B4-BE49-F238E27FC236}">
                <a16:creationId xmlns:a16="http://schemas.microsoft.com/office/drawing/2014/main" id="{6FA69D49-4315-4B99-8477-70E3BFF4CCDF}"/>
              </a:ext>
            </a:extLst>
          </p:cNvPr>
          <p:cNvSpPr txBox="1">
            <a:spLocks/>
          </p:cNvSpPr>
          <p:nvPr/>
        </p:nvSpPr>
        <p:spPr>
          <a:xfrm>
            <a:off x="115142" y="5647200"/>
            <a:ext cx="5725093" cy="119672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2800" b="1" dirty="0">
                <a:latin typeface="+mj-lt"/>
                <a:cs typeface="Segoe UI" panose="020B0502040204020203" pitchFamily="34" charset="0"/>
              </a:rPr>
              <a:t>Nonconvex loss</a:t>
            </a:r>
          </a:p>
        </p:txBody>
      </p:sp>
      <p:pic>
        <p:nvPicPr>
          <p:cNvPr id="6" name="Picture 5">
            <a:extLst>
              <a:ext uri="{FF2B5EF4-FFF2-40B4-BE49-F238E27FC236}">
                <a16:creationId xmlns:a16="http://schemas.microsoft.com/office/drawing/2014/main" id="{0D9BA06C-0F36-4A9C-A636-DD6BACFB7E40}"/>
              </a:ext>
            </a:extLst>
          </p:cNvPr>
          <p:cNvPicPr>
            <a:picLocks noChangeAspect="1"/>
          </p:cNvPicPr>
          <p:nvPr/>
        </p:nvPicPr>
        <p:blipFill>
          <a:blip r:embed="rId2"/>
          <a:stretch>
            <a:fillRect/>
          </a:stretch>
        </p:blipFill>
        <p:spPr>
          <a:xfrm>
            <a:off x="166424" y="1220210"/>
            <a:ext cx="5622527" cy="4272166"/>
          </a:xfrm>
          <a:prstGeom prst="rect">
            <a:avLst/>
          </a:prstGeom>
        </p:spPr>
      </p:pic>
      <p:sp>
        <p:nvSpPr>
          <p:cNvPr id="7" name="Cross 6">
            <a:extLst>
              <a:ext uri="{FF2B5EF4-FFF2-40B4-BE49-F238E27FC236}">
                <a16:creationId xmlns:a16="http://schemas.microsoft.com/office/drawing/2014/main" id="{B3909A94-6B91-437F-BC2B-66B95DAC48DA}"/>
              </a:ext>
            </a:extLst>
          </p:cNvPr>
          <p:cNvSpPr/>
          <p:nvPr/>
        </p:nvSpPr>
        <p:spPr>
          <a:xfrm>
            <a:off x="3054432" y="3227799"/>
            <a:ext cx="251012" cy="256988"/>
          </a:xfrm>
          <a:prstGeom prst="plus">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2F12E40-2E42-4B77-960F-2F46502F170A}"/>
              </a:ext>
            </a:extLst>
          </p:cNvPr>
          <p:cNvCxnSpPr>
            <a:cxnSpLocks/>
          </p:cNvCxnSpPr>
          <p:nvPr/>
        </p:nvCxnSpPr>
        <p:spPr>
          <a:xfrm>
            <a:off x="3228681" y="3356293"/>
            <a:ext cx="212413" cy="19818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34A0DD6-251E-4758-8998-FCBAF4894024}"/>
              </a:ext>
            </a:extLst>
          </p:cNvPr>
          <p:cNvCxnSpPr>
            <a:cxnSpLocks/>
          </p:cNvCxnSpPr>
          <p:nvPr/>
        </p:nvCxnSpPr>
        <p:spPr>
          <a:xfrm flipH="1" flipV="1">
            <a:off x="2854036" y="3172012"/>
            <a:ext cx="257985" cy="12849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B064A174-D7D6-4166-95BA-180BC27E3CE2}"/>
              </a:ext>
            </a:extLst>
          </p:cNvPr>
          <p:cNvSpPr txBox="1">
            <a:spLocks/>
          </p:cNvSpPr>
          <p:nvPr/>
        </p:nvSpPr>
        <p:spPr>
          <a:xfrm>
            <a:off x="3285145" y="3356293"/>
            <a:ext cx="499308" cy="46397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2800" b="1" dirty="0">
                <a:solidFill>
                  <a:srgbClr val="FF0000"/>
                </a:solidFill>
                <a:latin typeface="+mj-lt"/>
                <a:cs typeface="Segoe UI" panose="020B0502040204020203" pitchFamily="34" charset="0"/>
              </a:rPr>
              <a:t>?</a:t>
            </a:r>
          </a:p>
        </p:txBody>
      </p:sp>
      <p:sp>
        <p:nvSpPr>
          <p:cNvPr id="16" name="Content Placeholder 2">
            <a:extLst>
              <a:ext uri="{FF2B5EF4-FFF2-40B4-BE49-F238E27FC236}">
                <a16:creationId xmlns:a16="http://schemas.microsoft.com/office/drawing/2014/main" id="{C1173BDA-736D-493B-96BF-F9C4DB513E0E}"/>
              </a:ext>
            </a:extLst>
          </p:cNvPr>
          <p:cNvSpPr txBox="1">
            <a:spLocks/>
          </p:cNvSpPr>
          <p:nvPr/>
        </p:nvSpPr>
        <p:spPr>
          <a:xfrm>
            <a:off x="2576781" y="2892322"/>
            <a:ext cx="499308" cy="463971"/>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0"/>
              </a:spcBef>
              <a:buFont typeface="Arial" pitchFamily="34" charset="0"/>
              <a:buNone/>
            </a:pPr>
            <a:r>
              <a:rPr lang="en-US" sz="2800" b="1" dirty="0">
                <a:solidFill>
                  <a:srgbClr val="FF0000"/>
                </a:solidFill>
                <a:latin typeface="+mj-lt"/>
                <a:cs typeface="Segoe UI" panose="020B0502040204020203" pitchFamily="34" charset="0"/>
              </a:rPr>
              <a:t>?</a:t>
            </a:r>
          </a:p>
        </p:txBody>
      </p:sp>
    </p:spTree>
    <p:extLst>
      <p:ext uri="{BB962C8B-B14F-4D97-AF65-F5344CB8AC3E}">
        <p14:creationId xmlns:p14="http://schemas.microsoft.com/office/powerpoint/2010/main" val="427007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15" grpId="0" uiExpand="1" build="p"/>
      <p:bldP spid="1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ML models</a:t>
                </a:r>
              </a:p>
              <a:p>
                <a:r>
                  <a:rPr lang="en-GB" sz="2800" dirty="0">
                    <a:latin typeface="Segoe UI" panose="020B0502040204020203" pitchFamily="34" charset="0"/>
                    <a:ea typeface="Segoe UI" panose="020B0502040204020203" pitchFamily="34" charset="0"/>
                    <a:cs typeface="Segoe UI" panose="020B0502040204020203" pitchFamily="34" charset="0"/>
                  </a:rPr>
                  <a:t>Deep learning models require learning very large numbers of parameters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Even with large training datasets there are only a few samples per parameters</a:t>
                </a:r>
              </a:p>
              <a:p>
                <a:r>
                  <a:rPr lang="en-GB" sz="2800" dirty="0">
                    <a:latin typeface="Segoe UI" panose="020B0502040204020203" pitchFamily="34" charset="0"/>
                    <a:ea typeface="Segoe UI" panose="020B0502040204020203" pitchFamily="34" charset="0"/>
                    <a:cs typeface="Segoe UI" panose="020B0502040204020203" pitchFamily="34" charset="0"/>
                  </a:rPr>
                  <a:t>Large number of parameters </a:t>
                </a:r>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m:t>
                    </m:r>
                  </m:oMath>
                </a14:m>
                <a:r>
                  <a:rPr lang="en-GB" sz="2800" dirty="0">
                    <a:latin typeface="Segoe UI" panose="020B0502040204020203" pitchFamily="34" charset="0"/>
                    <a:ea typeface="Segoe UI" panose="020B0502040204020203" pitchFamily="34" charset="0"/>
                    <a:cs typeface="Segoe UI" panose="020B0502040204020203" pitchFamily="34" charset="0"/>
                  </a:rPr>
                  <a:t> high chance of </a:t>
                </a:r>
                <a:r>
                  <a:rPr lang="en-GB" sz="2800" b="1" dirty="0">
                    <a:latin typeface="Segoe UI" panose="020B0502040204020203" pitchFamily="34" charset="0"/>
                    <a:ea typeface="Segoe UI" panose="020B0502040204020203" pitchFamily="34" charset="0"/>
                    <a:cs typeface="Segoe UI" panose="020B0502040204020203" pitchFamily="34" charset="0"/>
                  </a:rPr>
                  <a:t>over-fitting</a:t>
                </a:r>
                <a:r>
                  <a:rPr lang="en-GB" sz="2800" dirty="0">
                    <a:latin typeface="Segoe UI" panose="020B0502040204020203" pitchFamily="34" charset="0"/>
                    <a:ea typeface="Segoe UI" panose="020B0502040204020203" pitchFamily="34" charset="0"/>
                    <a:cs typeface="Segoe UI" panose="020B0502040204020203" pitchFamily="34" charset="0"/>
                  </a:rPr>
                  <a:t> ML  models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learn the training data too well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do not generalize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have poor response to input noise</a:t>
                </a:r>
              </a:p>
              <a:p>
                <a:r>
                  <a:rPr lang="en-GB" sz="2800" dirty="0">
                    <a:latin typeface="Segoe UI" panose="020B0502040204020203" pitchFamily="34" charset="0"/>
                    <a:ea typeface="Segoe UI" panose="020B0502040204020203" pitchFamily="34" charset="0"/>
                    <a:cs typeface="Segoe UI" panose="020B0502040204020203" pitchFamily="34" charset="0"/>
                  </a:rPr>
                  <a:t>To prevent over-fitting we apply </a:t>
                </a:r>
                <a:r>
                  <a:rPr lang="en-GB" sz="2800" b="1" dirty="0">
                    <a:latin typeface="Segoe UI" panose="020B0502040204020203" pitchFamily="34" charset="0"/>
                    <a:ea typeface="Segoe UI" panose="020B0502040204020203" pitchFamily="34" charset="0"/>
                    <a:cs typeface="Segoe UI" panose="020B0502040204020203" pitchFamily="34" charset="0"/>
                  </a:rPr>
                  <a:t>regularization methods</a:t>
                </a: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301328"/>
                <a:ext cx="11525250" cy="5290388"/>
              </a:xfrm>
              <a:blipFill>
                <a:blip r:embed="rId3"/>
                <a:stretch>
                  <a:fillRect l="-1058" t="-1152"/>
                </a:stretch>
              </a:blipFill>
            </p:spPr>
            <p:txBody>
              <a:bodyPr/>
              <a:lstStyle/>
              <a:p>
                <a:r>
                  <a:rPr lang="en-US">
                    <a:noFill/>
                  </a:rPr>
                  <a:t> </a:t>
                </a:r>
              </a:p>
            </p:txBody>
          </p:sp>
        </mc:Fallback>
      </mc:AlternateContent>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Machine Learning</a:t>
            </a:r>
          </a:p>
        </p:txBody>
      </p:sp>
    </p:spTree>
    <p:extLst>
      <p:ext uri="{BB962C8B-B14F-4D97-AF65-F5344CB8AC3E}">
        <p14:creationId xmlns:p14="http://schemas.microsoft.com/office/powerpoint/2010/main" val="300184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Efficient Calculation with Evaluation Graphs</a:t>
            </a:r>
          </a:p>
        </p:txBody>
      </p:sp>
    </p:spTree>
    <p:extLst>
      <p:ext uri="{BB962C8B-B14F-4D97-AF65-F5344CB8AC3E}">
        <p14:creationId xmlns:p14="http://schemas.microsoft.com/office/powerpoint/2010/main" val="10243046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fontScale="92500" lnSpcReduction="10000"/>
          </a:bodyPr>
          <a:lstStyle/>
          <a:p>
            <a:pPr marL="0" indent="0">
              <a:buNone/>
            </a:pPr>
            <a:r>
              <a:rPr lang="en-US" sz="3000" b="0" dirty="0">
                <a:latin typeface="+mj-lt"/>
              </a:rPr>
              <a:t>How can we efficiently perform backpropagation?</a:t>
            </a:r>
          </a:p>
          <a:p>
            <a:r>
              <a:rPr lang="en-US" sz="3000" b="0" dirty="0">
                <a:latin typeface="+mj-lt"/>
              </a:rPr>
              <a:t>Many machine learning algorithms are </a:t>
            </a:r>
            <a:r>
              <a:rPr lang="en-US" sz="3000" b="1" dirty="0">
                <a:latin typeface="+mj-lt"/>
              </a:rPr>
              <a:t>iterative</a:t>
            </a:r>
            <a:r>
              <a:rPr lang="en-US" sz="3000" dirty="0">
                <a:latin typeface="+mj-lt"/>
              </a:rPr>
              <a:t> </a:t>
            </a:r>
          </a:p>
          <a:p>
            <a:pPr lvl="1"/>
            <a:r>
              <a:rPr lang="en-US" sz="2600" dirty="0">
                <a:latin typeface="+mj-lt"/>
              </a:rPr>
              <a:t>Solving linear equations algorithms </a:t>
            </a:r>
          </a:p>
          <a:p>
            <a:pPr lvl="1"/>
            <a:r>
              <a:rPr lang="en-US" sz="2600" dirty="0">
                <a:latin typeface="+mj-lt"/>
              </a:rPr>
              <a:t>Optimization and dynamic programming</a:t>
            </a:r>
          </a:p>
          <a:p>
            <a:pPr lvl="1"/>
            <a:r>
              <a:rPr lang="en-US" sz="2600" dirty="0">
                <a:latin typeface="+mj-lt"/>
              </a:rPr>
              <a:t>Backpropagation </a:t>
            </a:r>
          </a:p>
          <a:p>
            <a:pPr lvl="1"/>
            <a:r>
              <a:rPr lang="en-US" sz="2600" dirty="0">
                <a:latin typeface="+mj-lt"/>
              </a:rPr>
              <a:t>…</a:t>
            </a:r>
          </a:p>
          <a:p>
            <a:r>
              <a:rPr lang="en-US" sz="3000" b="0" dirty="0">
                <a:latin typeface="+mj-lt"/>
              </a:rPr>
              <a:t>Iterative algorithms have complex</a:t>
            </a:r>
            <a:r>
              <a:rPr lang="en-US" sz="3000" dirty="0">
                <a:latin typeface="+mj-lt"/>
              </a:rPr>
              <a:t> execution graphs </a:t>
            </a:r>
          </a:p>
          <a:p>
            <a:pPr lvl="1"/>
            <a:r>
              <a:rPr lang="en-US" sz="2600" dirty="0">
                <a:latin typeface="+mj-lt"/>
              </a:rPr>
              <a:t>Must operate on saved values multiple times</a:t>
            </a:r>
          </a:p>
          <a:p>
            <a:pPr lvl="1"/>
            <a:r>
              <a:rPr lang="en-US" sz="2600" dirty="0">
                <a:latin typeface="+mj-lt"/>
              </a:rPr>
              <a:t>Only want to compute required quantities</a:t>
            </a:r>
          </a:p>
          <a:p>
            <a:pPr lvl="1"/>
            <a:r>
              <a:rPr lang="en-US" sz="2600" dirty="0">
                <a:latin typeface="+mj-lt"/>
              </a:rPr>
              <a:t>Reading and writing to disk is too slow!   </a:t>
            </a:r>
          </a:p>
          <a:p>
            <a:r>
              <a:rPr lang="en-US" sz="3000" b="0" dirty="0">
                <a:latin typeface="+mj-lt"/>
              </a:rPr>
              <a:t>Need a </a:t>
            </a:r>
            <a:r>
              <a:rPr lang="en-US" sz="3000" b="1" dirty="0">
                <a:latin typeface="+mj-lt"/>
              </a:rPr>
              <a:t>workflow</a:t>
            </a:r>
            <a:r>
              <a:rPr lang="en-US" sz="3000" dirty="0">
                <a:latin typeface="+mj-lt"/>
              </a:rPr>
              <a:t> platform </a:t>
            </a:r>
            <a:r>
              <a:rPr lang="en-US" sz="3000" b="0" dirty="0">
                <a:latin typeface="+mj-lt"/>
              </a:rPr>
              <a:t>to handle complex execution graphs</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534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08553"/>
            <a:ext cx="10515600" cy="5475127"/>
          </a:xfrm>
        </p:spPr>
        <p:txBody>
          <a:bodyPr>
            <a:normAutofit fontScale="85000" lnSpcReduction="20000"/>
          </a:bodyPr>
          <a:lstStyle/>
          <a:p>
            <a:pPr marL="0" indent="0">
              <a:buNone/>
            </a:pPr>
            <a:r>
              <a:rPr lang="en-US" b="0" dirty="0">
                <a:latin typeface="+mj-lt"/>
              </a:rPr>
              <a:t>Lazy evaluation</a:t>
            </a:r>
            <a:endParaRPr lang="en-US" sz="3200" b="0" dirty="0">
              <a:latin typeface="+mj-lt"/>
            </a:endParaRPr>
          </a:p>
          <a:p>
            <a:r>
              <a:rPr lang="en-US" b="0" dirty="0">
                <a:latin typeface="+mj-lt"/>
              </a:rPr>
              <a:t>Lazy evaluation prevents evaluation of unneeded values </a:t>
            </a:r>
          </a:p>
          <a:p>
            <a:pPr lvl="1"/>
            <a:r>
              <a:rPr lang="en-US" dirty="0">
                <a:latin typeface="+mj-lt"/>
              </a:rPr>
              <a:t>Is an old idea</a:t>
            </a:r>
          </a:p>
          <a:p>
            <a:pPr lvl="1"/>
            <a:r>
              <a:rPr lang="en-US" b="0" dirty="0">
                <a:latin typeface="+mj-lt"/>
              </a:rPr>
              <a:t>Independently invented several researchers in mid 1970s</a:t>
            </a:r>
          </a:p>
          <a:p>
            <a:pPr lvl="1"/>
            <a:r>
              <a:rPr lang="en-US" b="0" dirty="0">
                <a:latin typeface="+mj-lt"/>
              </a:rPr>
              <a:t>For example: </a:t>
            </a:r>
            <a:r>
              <a:rPr lang="en-US" b="0" dirty="0">
                <a:latin typeface="+mj-lt"/>
                <a:hlinkClick r:id="rId3"/>
              </a:rPr>
              <a:t>Henderso</a:t>
            </a:r>
            <a:r>
              <a:rPr lang="en-US" dirty="0">
                <a:latin typeface="+mj-lt"/>
                <a:hlinkClick r:id="rId3"/>
              </a:rPr>
              <a:t>n, et.al. (1976)</a:t>
            </a:r>
            <a:r>
              <a:rPr lang="en-US" dirty="0">
                <a:latin typeface="+mj-lt"/>
              </a:rPr>
              <a:t> developed a lazy evaluator for the LISP language</a:t>
            </a:r>
            <a:endParaRPr lang="en-US" b="0" dirty="0">
              <a:latin typeface="+mj-lt"/>
            </a:endParaRPr>
          </a:p>
          <a:p>
            <a:r>
              <a:rPr lang="en-US" b="0" dirty="0">
                <a:latin typeface="+mj-lt"/>
              </a:rPr>
              <a:t>The lazy evaluation model  </a:t>
            </a:r>
          </a:p>
          <a:p>
            <a:pPr lvl="1"/>
            <a:r>
              <a:rPr lang="en-US" dirty="0">
                <a:latin typeface="+mj-lt"/>
              </a:rPr>
              <a:t>Lazy evaluation eliminates unnecessary calculations</a:t>
            </a:r>
          </a:p>
          <a:p>
            <a:pPr lvl="1"/>
            <a:r>
              <a:rPr lang="en-US" dirty="0">
                <a:latin typeface="+mj-lt"/>
              </a:rPr>
              <a:t>Execution is performed when needed only for values required to compute the out the output</a:t>
            </a:r>
          </a:p>
          <a:p>
            <a:r>
              <a:rPr lang="en-US" sz="3300" b="0" dirty="0">
                <a:latin typeface="+mj-lt"/>
              </a:rPr>
              <a:t>Contrasts with eager evaluation which requires I/O between operations</a:t>
            </a:r>
          </a:p>
          <a:p>
            <a:pPr lvl="1"/>
            <a:r>
              <a:rPr lang="en-US" dirty="0">
                <a:latin typeface="+mj-lt"/>
              </a:rPr>
              <a:t>For example: </a:t>
            </a:r>
            <a:r>
              <a:rPr lang="en-US" dirty="0" err="1">
                <a:latin typeface="+mj-lt"/>
              </a:rPr>
              <a:t>Numpy</a:t>
            </a:r>
            <a:r>
              <a:rPr lang="en-US" dirty="0">
                <a:latin typeface="+mj-lt"/>
              </a:rPr>
              <a:t> reads and writes between cache and main memory between each operation </a:t>
            </a:r>
          </a:p>
          <a:p>
            <a:endParaRPr lang="en-US"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323117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324928"/>
            <a:ext cx="10515600" cy="5258752"/>
          </a:xfrm>
        </p:spPr>
        <p:txBody>
          <a:bodyPr>
            <a:normAutofit fontScale="92500" lnSpcReduction="20000"/>
          </a:bodyPr>
          <a:lstStyle/>
          <a:p>
            <a:pPr marL="0" indent="0">
              <a:buNone/>
            </a:pPr>
            <a:r>
              <a:rPr lang="en-US" sz="3200" b="0" dirty="0">
                <a:latin typeface="+mn-lt"/>
              </a:rPr>
              <a:t>Execution graphs </a:t>
            </a:r>
          </a:p>
          <a:p>
            <a:r>
              <a:rPr lang="en-US" b="0" dirty="0">
                <a:latin typeface="+mn-lt"/>
              </a:rPr>
              <a:t>All calculations along the graph are performed in cache/main memory</a:t>
            </a:r>
            <a:endParaRPr lang="en-US" b="0" dirty="0">
              <a:latin typeface="+mj-lt"/>
            </a:endParaRPr>
          </a:p>
          <a:p>
            <a:pPr lvl="1"/>
            <a:r>
              <a:rPr lang="en-US" dirty="0">
                <a:latin typeface="+mj-lt"/>
              </a:rPr>
              <a:t>An execution graph is created for the specified workflow  </a:t>
            </a:r>
          </a:p>
          <a:p>
            <a:pPr lvl="1"/>
            <a:r>
              <a:rPr lang="en-US" dirty="0">
                <a:latin typeface="+mj-lt"/>
              </a:rPr>
              <a:t>Using look ahead on the graph, execution done only for values required for the output – lazy evaluation </a:t>
            </a:r>
          </a:p>
          <a:p>
            <a:pPr lvl="1"/>
            <a:r>
              <a:rPr lang="en-US" dirty="0">
                <a:latin typeface="+mj-lt"/>
              </a:rPr>
              <a:t>Use graph to find values to keep in main memory for iterations</a:t>
            </a:r>
          </a:p>
          <a:p>
            <a:pPr lvl="1"/>
            <a:r>
              <a:rPr lang="en-US" dirty="0">
                <a:latin typeface="+mj-lt"/>
              </a:rPr>
              <a:t>Limits disk I/O – can speed execution by orders of magnitude</a:t>
            </a:r>
          </a:p>
          <a:p>
            <a:r>
              <a:rPr lang="en-US" b="0" dirty="0">
                <a:latin typeface="+mj-lt"/>
              </a:rPr>
              <a:t>Concept of lazy evaluation along an execution graph introduced in Spark in 2010 (</a:t>
            </a:r>
            <a:r>
              <a:rPr lang="en-US" b="0" dirty="0" err="1">
                <a:latin typeface="+mj-lt"/>
                <a:hlinkClick r:id="rId3"/>
              </a:rPr>
              <a:t>Zaharia</a:t>
            </a:r>
            <a:r>
              <a:rPr lang="en-US" b="0" dirty="0">
                <a:latin typeface="+mj-lt"/>
                <a:hlinkClick r:id="rId3"/>
              </a:rPr>
              <a:t>, et. al., 2011</a:t>
            </a:r>
            <a:r>
              <a:rPr lang="en-US" b="0" dirty="0">
                <a:latin typeface="+mj-lt"/>
              </a:rPr>
              <a:t>)</a:t>
            </a:r>
            <a:r>
              <a:rPr lang="en-US" dirty="0">
                <a:latin typeface="+mj-lt"/>
              </a:rPr>
              <a:t> </a:t>
            </a:r>
          </a:p>
          <a:p>
            <a:pPr marL="0" indent="0">
              <a:buNone/>
            </a:pPr>
            <a:r>
              <a:rPr lang="en-US" sz="2000" b="0" dirty="0">
                <a:latin typeface="+mn-lt"/>
              </a:rPr>
              <a:t>One of many tutorials on the Spark lazy execution model can be found </a:t>
            </a:r>
            <a:r>
              <a:rPr lang="en-US" sz="2000" b="0" dirty="0">
                <a:latin typeface="+mn-lt"/>
                <a:hlinkClick r:id="rId4"/>
              </a:rPr>
              <a:t>here</a:t>
            </a:r>
            <a:endParaRPr lang="en-US" sz="2000" b="0" dirty="0">
              <a:latin typeface="+mn-lt"/>
            </a:endParaRPr>
          </a:p>
          <a:p>
            <a:pPr marL="0" indent="0">
              <a:buNone/>
            </a:pPr>
            <a:r>
              <a:rPr lang="en-US" sz="2000" b="0" dirty="0">
                <a:latin typeface="+mn-lt"/>
              </a:rPr>
              <a:t>You can find an overview of the TensorFlow graph evaluation model </a:t>
            </a:r>
            <a:r>
              <a:rPr lang="en-US" sz="2000" b="0" dirty="0">
                <a:latin typeface="+mn-lt"/>
                <a:hlinkClick r:id="rId5"/>
              </a:rPr>
              <a:t>here</a:t>
            </a:r>
            <a:endParaRPr lang="en-US" sz="2000" b="0" dirty="0">
              <a:latin typeface="+mn-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Workflow Architectures</a:t>
            </a:r>
          </a:p>
        </p:txBody>
      </p:sp>
    </p:spTree>
    <p:extLst>
      <p:ext uri="{BB962C8B-B14F-4D97-AF65-F5344CB8AC3E}">
        <p14:creationId xmlns:p14="http://schemas.microsoft.com/office/powerpoint/2010/main" val="132671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fontScale="90000"/>
          </a:bodyPr>
          <a:lstStyle/>
          <a:p>
            <a:r>
              <a:rPr lang="en-US" sz="4000" dirty="0">
                <a:latin typeface="+mj-lt"/>
                <a:cs typeface="Segoe UI" panose="020B0502040204020203" pitchFamily="34" charset="0"/>
              </a:rPr>
              <a:t>Example: Execution graph for forward propagation in fully connected NN with one hidden layer</a:t>
            </a:r>
          </a:p>
        </p:txBody>
      </p:sp>
      <p:sp>
        <p:nvSpPr>
          <p:cNvPr id="6" name="Oval 5">
            <a:extLst>
              <a:ext uri="{FF2B5EF4-FFF2-40B4-BE49-F238E27FC236}">
                <a16:creationId xmlns:a16="http://schemas.microsoft.com/office/drawing/2014/main" id="{8D1444F7-34B5-4E11-AB67-89F70E6019FB}"/>
              </a:ext>
            </a:extLst>
          </p:cNvPr>
          <p:cNvSpPr/>
          <p:nvPr/>
        </p:nvSpPr>
        <p:spPr>
          <a:xfrm>
            <a:off x="218113" y="5335397"/>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7" name="Oval 6">
            <a:extLst>
              <a:ext uri="{FF2B5EF4-FFF2-40B4-BE49-F238E27FC236}">
                <a16:creationId xmlns:a16="http://schemas.microsoft.com/office/drawing/2014/main" id="{338ED5DC-2888-4C84-8B16-CAA225C452BE}"/>
              </a:ext>
            </a:extLst>
          </p:cNvPr>
          <p:cNvSpPr/>
          <p:nvPr/>
        </p:nvSpPr>
        <p:spPr>
          <a:xfrm>
            <a:off x="870389" y="3178851"/>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8" name="Oval 7">
            <a:extLst>
              <a:ext uri="{FF2B5EF4-FFF2-40B4-BE49-F238E27FC236}">
                <a16:creationId xmlns:a16="http://schemas.microsoft.com/office/drawing/2014/main" id="{90E29A7D-746A-42B1-A4D4-40DCA125A6F8}"/>
              </a:ext>
            </a:extLst>
          </p:cNvPr>
          <p:cNvSpPr/>
          <p:nvPr/>
        </p:nvSpPr>
        <p:spPr>
          <a:xfrm>
            <a:off x="1722016" y="446093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9" name="Straight Arrow Connector 8">
            <a:extLst>
              <a:ext uri="{FF2B5EF4-FFF2-40B4-BE49-F238E27FC236}">
                <a16:creationId xmlns:a16="http://schemas.microsoft.com/office/drawing/2014/main" id="{0B3AA7A6-5AEA-4352-B000-A1769931BEF7}"/>
              </a:ext>
            </a:extLst>
          </p:cNvPr>
          <p:cNvCxnSpPr>
            <a:cxnSpLocks/>
            <a:stCxn id="7" idx="4"/>
            <a:endCxn id="8" idx="1"/>
          </p:cNvCxnSpPr>
          <p:nvPr/>
        </p:nvCxnSpPr>
        <p:spPr>
          <a:xfrm>
            <a:off x="1343838" y="4053319"/>
            <a:ext cx="516848" cy="53567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B6CDF28-413A-4778-9884-EB85B61527DA}"/>
              </a:ext>
            </a:extLst>
          </p:cNvPr>
          <p:cNvCxnSpPr>
            <a:cxnSpLocks/>
            <a:stCxn id="6" idx="6"/>
            <a:endCxn id="8" idx="3"/>
          </p:cNvCxnSpPr>
          <p:nvPr/>
        </p:nvCxnSpPr>
        <p:spPr>
          <a:xfrm flipV="1">
            <a:off x="1165009" y="5207334"/>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AD6AF8-F9AB-40CF-A375-38E011FF76DA}"/>
              </a:ext>
            </a:extLst>
          </p:cNvPr>
          <p:cNvSpPr txBox="1"/>
          <p:nvPr/>
        </p:nvSpPr>
        <p:spPr>
          <a:xfrm>
            <a:off x="930889" y="4392111"/>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2" name="Oval 11">
            <a:extLst>
              <a:ext uri="{FF2B5EF4-FFF2-40B4-BE49-F238E27FC236}">
                <a16:creationId xmlns:a16="http://schemas.microsoft.com/office/drawing/2014/main" id="{20A4EF69-988A-4032-B179-6BC23CE41AEF}"/>
              </a:ext>
            </a:extLst>
          </p:cNvPr>
          <p:cNvSpPr/>
          <p:nvPr/>
        </p:nvSpPr>
        <p:spPr>
          <a:xfrm>
            <a:off x="2689905" y="2824323"/>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1</a:t>
            </a:r>
          </a:p>
        </p:txBody>
      </p:sp>
      <p:sp>
        <p:nvSpPr>
          <p:cNvPr id="13" name="Oval 12">
            <a:extLst>
              <a:ext uri="{FF2B5EF4-FFF2-40B4-BE49-F238E27FC236}">
                <a16:creationId xmlns:a16="http://schemas.microsoft.com/office/drawing/2014/main" id="{9C81D76B-859B-47A5-A19D-03271A50BDD6}"/>
              </a:ext>
            </a:extLst>
          </p:cNvPr>
          <p:cNvSpPr/>
          <p:nvPr/>
        </p:nvSpPr>
        <p:spPr>
          <a:xfrm>
            <a:off x="3642925" y="385295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2</a:t>
            </a:r>
          </a:p>
        </p:txBody>
      </p:sp>
      <p:cxnSp>
        <p:nvCxnSpPr>
          <p:cNvPr id="14" name="Straight Arrow Connector 13">
            <a:extLst>
              <a:ext uri="{FF2B5EF4-FFF2-40B4-BE49-F238E27FC236}">
                <a16:creationId xmlns:a16="http://schemas.microsoft.com/office/drawing/2014/main" id="{216A080E-1E7B-460D-AF05-CAD5404EEFCB}"/>
              </a:ext>
            </a:extLst>
          </p:cNvPr>
          <p:cNvCxnSpPr>
            <a:cxnSpLocks/>
            <a:endCxn id="13" idx="3"/>
          </p:cNvCxnSpPr>
          <p:nvPr/>
        </p:nvCxnSpPr>
        <p:spPr>
          <a:xfrm flipV="1">
            <a:off x="2668912" y="4599355"/>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D37A1ED-A036-41CA-817D-2DB27885B1D8}"/>
              </a:ext>
            </a:extLst>
          </p:cNvPr>
          <p:cNvCxnSpPr>
            <a:cxnSpLocks/>
            <a:stCxn id="12" idx="5"/>
            <a:endCxn id="13" idx="1"/>
          </p:cNvCxnSpPr>
          <p:nvPr/>
        </p:nvCxnSpPr>
        <p:spPr>
          <a:xfrm>
            <a:off x="3498132" y="3570728"/>
            <a:ext cx="283463" cy="41028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9D0D5E-93D0-4E9B-AB33-8D5A9D14B2CC}"/>
              </a:ext>
            </a:extLst>
          </p:cNvPr>
          <p:cNvSpPr txBox="1"/>
          <p:nvPr/>
        </p:nvSpPr>
        <p:spPr>
          <a:xfrm>
            <a:off x="4885256" y="3580184"/>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7" name="Oval 16">
            <a:extLst>
              <a:ext uri="{FF2B5EF4-FFF2-40B4-BE49-F238E27FC236}">
                <a16:creationId xmlns:a16="http://schemas.microsoft.com/office/drawing/2014/main" id="{104890FB-DB1C-4072-A4F0-A083EA7ACAEB}"/>
              </a:ext>
            </a:extLst>
          </p:cNvPr>
          <p:cNvSpPr/>
          <p:nvPr/>
        </p:nvSpPr>
        <p:spPr>
          <a:xfrm>
            <a:off x="6027169" y="1933815"/>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8" name="Oval 17">
            <a:extLst>
              <a:ext uri="{FF2B5EF4-FFF2-40B4-BE49-F238E27FC236}">
                <a16:creationId xmlns:a16="http://schemas.microsoft.com/office/drawing/2014/main" id="{4D3AE866-7A8B-4AA3-AA0A-7493586F7DFE}"/>
              </a:ext>
            </a:extLst>
          </p:cNvPr>
          <p:cNvSpPr/>
          <p:nvPr/>
        </p:nvSpPr>
        <p:spPr>
          <a:xfrm>
            <a:off x="7250948" y="288276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9" name="Straight Arrow Connector 18">
            <a:extLst>
              <a:ext uri="{FF2B5EF4-FFF2-40B4-BE49-F238E27FC236}">
                <a16:creationId xmlns:a16="http://schemas.microsoft.com/office/drawing/2014/main" id="{F5011107-9E6D-4B88-827D-726BA650AFAA}"/>
              </a:ext>
            </a:extLst>
          </p:cNvPr>
          <p:cNvCxnSpPr>
            <a:cxnSpLocks/>
            <a:stCxn id="17" idx="5"/>
            <a:endCxn id="18" idx="1"/>
          </p:cNvCxnSpPr>
          <p:nvPr/>
        </p:nvCxnSpPr>
        <p:spPr>
          <a:xfrm>
            <a:off x="6835396" y="2680220"/>
            <a:ext cx="554222" cy="3306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BE9D1A-79FE-4C1C-989A-37C612A266DA}"/>
              </a:ext>
            </a:extLst>
          </p:cNvPr>
          <p:cNvCxnSpPr>
            <a:cxnSpLocks/>
            <a:stCxn id="27" idx="6"/>
            <a:endCxn id="18" idx="3"/>
          </p:cNvCxnSpPr>
          <p:nvPr/>
        </p:nvCxnSpPr>
        <p:spPr>
          <a:xfrm flipV="1">
            <a:off x="6510730" y="3629169"/>
            <a:ext cx="878888" cy="46515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548210B-1627-40FB-93DA-CB2CBEF22F94}"/>
              </a:ext>
            </a:extLst>
          </p:cNvPr>
          <p:cNvSpPr txBox="1"/>
          <p:nvPr/>
        </p:nvSpPr>
        <p:spPr>
          <a:xfrm>
            <a:off x="6572537" y="3091545"/>
            <a:ext cx="1025247" cy="461665"/>
          </a:xfrm>
          <a:prstGeom prst="rect">
            <a:avLst/>
          </a:prstGeom>
          <a:noFill/>
        </p:spPr>
        <p:txBody>
          <a:bodyPr wrap="square" rtlCol="0">
            <a:spAutoFit/>
          </a:bodyPr>
          <a:lstStyle/>
          <a:p>
            <a:r>
              <a:rPr lang="en-US" sz="2400" b="1" dirty="0"/>
              <a:t>dot</a:t>
            </a:r>
          </a:p>
        </p:txBody>
      </p:sp>
      <p:sp>
        <p:nvSpPr>
          <p:cNvPr id="22" name="Oval 21">
            <a:extLst>
              <a:ext uri="{FF2B5EF4-FFF2-40B4-BE49-F238E27FC236}">
                <a16:creationId xmlns:a16="http://schemas.microsoft.com/office/drawing/2014/main" id="{74975618-594A-4FEA-8DF9-1E36AECF9B5A}"/>
              </a:ext>
            </a:extLst>
          </p:cNvPr>
          <p:cNvSpPr/>
          <p:nvPr/>
        </p:nvSpPr>
        <p:spPr>
          <a:xfrm>
            <a:off x="7902413" y="1317624"/>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2</a:t>
            </a:r>
          </a:p>
        </p:txBody>
      </p:sp>
      <p:sp>
        <p:nvSpPr>
          <p:cNvPr id="23" name="Oval 22">
            <a:extLst>
              <a:ext uri="{FF2B5EF4-FFF2-40B4-BE49-F238E27FC236}">
                <a16:creationId xmlns:a16="http://schemas.microsoft.com/office/drawing/2014/main" id="{99CAF5C8-21CF-4B89-830B-BA1CE59F0E19}"/>
              </a:ext>
            </a:extLst>
          </p:cNvPr>
          <p:cNvSpPr/>
          <p:nvPr/>
        </p:nvSpPr>
        <p:spPr>
          <a:xfrm>
            <a:off x="11013146" y="178077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p>
        </p:txBody>
      </p:sp>
      <p:cxnSp>
        <p:nvCxnSpPr>
          <p:cNvPr id="24" name="Straight Arrow Connector 23">
            <a:extLst>
              <a:ext uri="{FF2B5EF4-FFF2-40B4-BE49-F238E27FC236}">
                <a16:creationId xmlns:a16="http://schemas.microsoft.com/office/drawing/2014/main" id="{C835F4D9-9A13-4F0B-B001-ACBB5CAA37F3}"/>
              </a:ext>
            </a:extLst>
          </p:cNvPr>
          <p:cNvCxnSpPr>
            <a:cxnSpLocks/>
          </p:cNvCxnSpPr>
          <p:nvPr/>
        </p:nvCxnSpPr>
        <p:spPr>
          <a:xfrm flipV="1">
            <a:off x="8186120" y="2913636"/>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56A70-34DD-4EC4-8AFB-5BEE2342730F}"/>
              </a:ext>
            </a:extLst>
          </p:cNvPr>
          <p:cNvCxnSpPr>
            <a:cxnSpLocks/>
            <a:stCxn id="22" idx="5"/>
          </p:cNvCxnSpPr>
          <p:nvPr/>
        </p:nvCxnSpPr>
        <p:spPr>
          <a:xfrm>
            <a:off x="8710640" y="2064029"/>
            <a:ext cx="588163" cy="2312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C7A12EE-DACD-475E-96B3-530838525CDD}"/>
              </a:ext>
            </a:extLst>
          </p:cNvPr>
          <p:cNvSpPr txBox="1"/>
          <p:nvPr/>
        </p:nvSpPr>
        <p:spPr>
          <a:xfrm>
            <a:off x="8702625" y="2295295"/>
            <a:ext cx="362058" cy="584775"/>
          </a:xfrm>
          <a:prstGeom prst="rect">
            <a:avLst/>
          </a:prstGeom>
          <a:noFill/>
        </p:spPr>
        <p:txBody>
          <a:bodyPr wrap="square" rtlCol="0">
            <a:spAutoFit/>
          </a:bodyPr>
          <a:lstStyle/>
          <a:p>
            <a:r>
              <a:rPr lang="en-US" sz="3200" b="1" dirty="0"/>
              <a:t>+</a:t>
            </a:r>
          </a:p>
        </p:txBody>
      </p:sp>
      <p:sp>
        <p:nvSpPr>
          <p:cNvPr id="27" name="Oval 26">
            <a:extLst>
              <a:ext uri="{FF2B5EF4-FFF2-40B4-BE49-F238E27FC236}">
                <a16:creationId xmlns:a16="http://schemas.microsoft.com/office/drawing/2014/main" id="{0FF3E5CD-183C-4D87-BE2D-89A8DF720CFA}"/>
              </a:ext>
            </a:extLst>
          </p:cNvPr>
          <p:cNvSpPr/>
          <p:nvPr/>
        </p:nvSpPr>
        <p:spPr>
          <a:xfrm>
            <a:off x="5563834" y="365708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8" name="Straight Arrow Connector 27">
            <a:extLst>
              <a:ext uri="{FF2B5EF4-FFF2-40B4-BE49-F238E27FC236}">
                <a16:creationId xmlns:a16="http://schemas.microsoft.com/office/drawing/2014/main" id="{C34C016F-3878-47C7-B3AA-BDB24BB42017}"/>
              </a:ext>
            </a:extLst>
          </p:cNvPr>
          <p:cNvCxnSpPr>
            <a:cxnSpLocks/>
            <a:endCxn id="27" idx="2"/>
          </p:cNvCxnSpPr>
          <p:nvPr/>
        </p:nvCxnSpPr>
        <p:spPr>
          <a:xfrm flipV="1">
            <a:off x="4581107" y="4094320"/>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55C174-6628-4504-ADAB-7F6822A9445C}"/>
              </a:ext>
            </a:extLst>
          </p:cNvPr>
          <p:cNvSpPr txBox="1"/>
          <p:nvPr/>
        </p:nvSpPr>
        <p:spPr>
          <a:xfrm>
            <a:off x="3184240" y="3981014"/>
            <a:ext cx="362058" cy="584775"/>
          </a:xfrm>
          <a:prstGeom prst="rect">
            <a:avLst/>
          </a:prstGeom>
          <a:noFill/>
        </p:spPr>
        <p:txBody>
          <a:bodyPr wrap="square" rtlCol="0">
            <a:spAutoFit/>
          </a:bodyPr>
          <a:lstStyle/>
          <a:p>
            <a:r>
              <a:rPr lang="en-US" sz="3200" b="1" dirty="0"/>
              <a:t>+</a:t>
            </a:r>
          </a:p>
        </p:txBody>
      </p:sp>
      <p:sp>
        <p:nvSpPr>
          <p:cNvPr id="30" name="Oval 29">
            <a:extLst>
              <a:ext uri="{FF2B5EF4-FFF2-40B4-BE49-F238E27FC236}">
                <a16:creationId xmlns:a16="http://schemas.microsoft.com/office/drawing/2014/main" id="{2DCCEC58-F96B-4A07-ACCE-039A43FA13F4}"/>
              </a:ext>
            </a:extLst>
          </p:cNvPr>
          <p:cNvSpPr/>
          <p:nvPr/>
        </p:nvSpPr>
        <p:spPr>
          <a:xfrm>
            <a:off x="9137903" y="21753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31" name="TextBox 30">
            <a:extLst>
              <a:ext uri="{FF2B5EF4-FFF2-40B4-BE49-F238E27FC236}">
                <a16:creationId xmlns:a16="http://schemas.microsoft.com/office/drawing/2014/main" id="{10D4A134-F299-4323-A169-D44CDB6BD53B}"/>
              </a:ext>
            </a:extLst>
          </p:cNvPr>
          <p:cNvSpPr txBox="1"/>
          <p:nvPr/>
        </p:nvSpPr>
        <p:spPr>
          <a:xfrm>
            <a:off x="10346280" y="1781159"/>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32" name="Straight Arrow Connector 31">
            <a:extLst>
              <a:ext uri="{FF2B5EF4-FFF2-40B4-BE49-F238E27FC236}">
                <a16:creationId xmlns:a16="http://schemas.microsoft.com/office/drawing/2014/main" id="{BFCE17CD-631E-4285-9CC0-8B193A4A860C}"/>
              </a:ext>
            </a:extLst>
          </p:cNvPr>
          <p:cNvCxnSpPr>
            <a:cxnSpLocks/>
          </p:cNvCxnSpPr>
          <p:nvPr/>
        </p:nvCxnSpPr>
        <p:spPr>
          <a:xfrm flipV="1">
            <a:off x="10042131" y="2295295"/>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36096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mj-lt"/>
                <a:cs typeface="Segoe UI" panose="020B0502040204020203" pitchFamily="34" charset="0"/>
              </a:rPr>
              <a:t>Example: Computing a Gradient</a:t>
            </a:r>
            <a:br>
              <a:rPr lang="en-US" dirty="0">
                <a:latin typeface="+mj-lt"/>
                <a:cs typeface="Segoe UI" panose="020B0502040204020203" pitchFamily="34" charset="0"/>
              </a:rPr>
            </a:br>
            <a:endParaRPr lang="en-US" dirty="0">
              <a:latin typeface="+mj-lt"/>
              <a:cs typeface="Segoe UI" panose="020B0502040204020203" pitchFamily="34" charset="0"/>
            </a:endParaRPr>
          </a:p>
        </p:txBody>
      </p:sp>
      <p:sp>
        <p:nvSpPr>
          <p:cNvPr id="6" name="Oval 5">
            <a:extLst>
              <a:ext uri="{FF2B5EF4-FFF2-40B4-BE49-F238E27FC236}">
                <a16:creationId xmlns:a16="http://schemas.microsoft.com/office/drawing/2014/main" id="{3A553730-B802-49E4-9BDB-F90858219449}"/>
              </a:ext>
            </a:extLst>
          </p:cNvPr>
          <p:cNvSpPr/>
          <p:nvPr/>
        </p:nvSpPr>
        <p:spPr>
          <a:xfrm>
            <a:off x="1052817" y="577154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8" name="Oval 7">
            <a:extLst>
              <a:ext uri="{FF2B5EF4-FFF2-40B4-BE49-F238E27FC236}">
                <a16:creationId xmlns:a16="http://schemas.microsoft.com/office/drawing/2014/main" id="{EE3E24E5-0CC5-40D5-A8D6-DFEE5980DEE8}"/>
              </a:ext>
            </a:extLst>
          </p:cNvPr>
          <p:cNvSpPr/>
          <p:nvPr/>
        </p:nvSpPr>
        <p:spPr>
          <a:xfrm>
            <a:off x="1126467" y="3377828"/>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9" name="Oval 8">
            <a:extLst>
              <a:ext uri="{FF2B5EF4-FFF2-40B4-BE49-F238E27FC236}">
                <a16:creationId xmlns:a16="http://schemas.microsoft.com/office/drawing/2014/main" id="{7FC7A154-5AB6-4047-A783-E3502EE846A5}"/>
              </a:ext>
            </a:extLst>
          </p:cNvPr>
          <p:cNvSpPr/>
          <p:nvPr/>
        </p:nvSpPr>
        <p:spPr>
          <a:xfrm>
            <a:off x="2556720" y="489707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10" name="Straight Arrow Connector 9">
            <a:extLst>
              <a:ext uri="{FF2B5EF4-FFF2-40B4-BE49-F238E27FC236}">
                <a16:creationId xmlns:a16="http://schemas.microsoft.com/office/drawing/2014/main" id="{94DB0AA0-223A-41E1-B810-6EABD62F4C7A}"/>
              </a:ext>
            </a:extLst>
          </p:cNvPr>
          <p:cNvCxnSpPr>
            <a:cxnSpLocks/>
            <a:stCxn id="8" idx="5"/>
            <a:endCxn id="9" idx="1"/>
          </p:cNvCxnSpPr>
          <p:nvPr/>
        </p:nvCxnSpPr>
        <p:spPr>
          <a:xfrm>
            <a:off x="1934694" y="4124233"/>
            <a:ext cx="760696" cy="90090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DB9000-1564-49F5-9CDF-E8C2AFD6BB23}"/>
              </a:ext>
            </a:extLst>
          </p:cNvPr>
          <p:cNvCxnSpPr>
            <a:cxnSpLocks/>
            <a:stCxn id="6" idx="6"/>
            <a:endCxn id="9" idx="3"/>
          </p:cNvCxnSpPr>
          <p:nvPr/>
        </p:nvCxnSpPr>
        <p:spPr>
          <a:xfrm flipV="1">
            <a:off x="1999713" y="5643477"/>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F4011C-82E0-4C1A-B116-1C8990A1966B}"/>
              </a:ext>
            </a:extLst>
          </p:cNvPr>
          <p:cNvSpPr txBox="1"/>
          <p:nvPr/>
        </p:nvSpPr>
        <p:spPr>
          <a:xfrm>
            <a:off x="1765593" y="4828254"/>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3" name="TextBox 12">
            <a:extLst>
              <a:ext uri="{FF2B5EF4-FFF2-40B4-BE49-F238E27FC236}">
                <a16:creationId xmlns:a16="http://schemas.microsoft.com/office/drawing/2014/main" id="{FCFE6C6A-825C-427B-9BD9-F9F9CAE8FC16}"/>
              </a:ext>
            </a:extLst>
          </p:cNvPr>
          <p:cNvSpPr txBox="1"/>
          <p:nvPr/>
        </p:nvSpPr>
        <p:spPr>
          <a:xfrm>
            <a:off x="3699195" y="4668717"/>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4" name="Oval 13">
            <a:extLst>
              <a:ext uri="{FF2B5EF4-FFF2-40B4-BE49-F238E27FC236}">
                <a16:creationId xmlns:a16="http://schemas.microsoft.com/office/drawing/2014/main" id="{EBF459BF-AAA8-4599-9FD6-2250FD690481}"/>
              </a:ext>
            </a:extLst>
          </p:cNvPr>
          <p:cNvSpPr/>
          <p:nvPr/>
        </p:nvSpPr>
        <p:spPr>
          <a:xfrm>
            <a:off x="2899836" y="3485079"/>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5" name="Oval 14">
            <a:extLst>
              <a:ext uri="{FF2B5EF4-FFF2-40B4-BE49-F238E27FC236}">
                <a16:creationId xmlns:a16="http://schemas.microsoft.com/office/drawing/2014/main" id="{F0EEC9EB-B4DC-4C91-B6EA-7A99B5123CE1}"/>
              </a:ext>
            </a:extLst>
          </p:cNvPr>
          <p:cNvSpPr/>
          <p:nvPr/>
        </p:nvSpPr>
        <p:spPr>
          <a:xfrm>
            <a:off x="6125023" y="44598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6" name="Straight Arrow Connector 15">
            <a:extLst>
              <a:ext uri="{FF2B5EF4-FFF2-40B4-BE49-F238E27FC236}">
                <a16:creationId xmlns:a16="http://schemas.microsoft.com/office/drawing/2014/main" id="{E3110835-BE54-4FC1-B05C-6D9BEAFFBFD7}"/>
              </a:ext>
            </a:extLst>
          </p:cNvPr>
          <p:cNvCxnSpPr>
            <a:cxnSpLocks/>
            <a:stCxn id="14" idx="5"/>
            <a:endCxn id="15" idx="1"/>
          </p:cNvCxnSpPr>
          <p:nvPr/>
        </p:nvCxnSpPr>
        <p:spPr>
          <a:xfrm>
            <a:off x="3708063" y="4231484"/>
            <a:ext cx="2555630" cy="3564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0D2D65-428B-4128-81B4-0487C39E6C28}"/>
              </a:ext>
            </a:extLst>
          </p:cNvPr>
          <p:cNvCxnSpPr>
            <a:cxnSpLocks/>
            <a:stCxn id="20" idx="6"/>
            <a:endCxn id="15" idx="3"/>
          </p:cNvCxnSpPr>
          <p:nvPr/>
        </p:nvCxnSpPr>
        <p:spPr>
          <a:xfrm flipV="1">
            <a:off x="5478691" y="5206243"/>
            <a:ext cx="785002" cy="25612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C14216-FBDC-409E-86B4-15D05F37174A}"/>
              </a:ext>
            </a:extLst>
          </p:cNvPr>
          <p:cNvSpPr txBox="1"/>
          <p:nvPr/>
        </p:nvSpPr>
        <p:spPr>
          <a:xfrm>
            <a:off x="5495046" y="4043471"/>
            <a:ext cx="1025247" cy="461665"/>
          </a:xfrm>
          <a:prstGeom prst="rect">
            <a:avLst/>
          </a:prstGeom>
          <a:noFill/>
        </p:spPr>
        <p:txBody>
          <a:bodyPr wrap="square" rtlCol="0">
            <a:spAutoFit/>
          </a:bodyPr>
          <a:lstStyle/>
          <a:p>
            <a:r>
              <a:rPr lang="en-US" sz="2400" b="1" dirty="0"/>
              <a:t>dot</a:t>
            </a:r>
          </a:p>
        </p:txBody>
      </p:sp>
      <p:sp>
        <p:nvSpPr>
          <p:cNvPr id="19" name="Oval 18">
            <a:extLst>
              <a:ext uri="{FF2B5EF4-FFF2-40B4-BE49-F238E27FC236}">
                <a16:creationId xmlns:a16="http://schemas.microsoft.com/office/drawing/2014/main" id="{A2549B5A-8FB0-46B2-A841-1E53F92276DE}"/>
              </a:ext>
            </a:extLst>
          </p:cNvPr>
          <p:cNvSpPr/>
          <p:nvPr/>
        </p:nvSpPr>
        <p:spPr>
          <a:xfrm>
            <a:off x="7904998" y="340850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Y</a:t>
            </a:r>
            <a:r>
              <a:rPr lang="en-US" sz="2800" b="1" baseline="-25000" dirty="0" err="1">
                <a:solidFill>
                  <a:schemeClr val="tx1"/>
                </a:solidFill>
              </a:rPr>
              <a:t>est</a:t>
            </a:r>
            <a:endParaRPr lang="en-US" sz="2800" b="1" baseline="-25000" dirty="0">
              <a:solidFill>
                <a:schemeClr val="tx1"/>
              </a:solidFill>
            </a:endParaRPr>
          </a:p>
        </p:txBody>
      </p:sp>
      <p:sp>
        <p:nvSpPr>
          <p:cNvPr id="20" name="Oval 19">
            <a:extLst>
              <a:ext uri="{FF2B5EF4-FFF2-40B4-BE49-F238E27FC236}">
                <a16:creationId xmlns:a16="http://schemas.microsoft.com/office/drawing/2014/main" id="{DD6993D2-AFE9-4C80-A727-CB6035FF6867}"/>
              </a:ext>
            </a:extLst>
          </p:cNvPr>
          <p:cNvSpPr/>
          <p:nvPr/>
        </p:nvSpPr>
        <p:spPr>
          <a:xfrm>
            <a:off x="4531795" y="502513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1" name="Straight Arrow Connector 20">
            <a:extLst>
              <a:ext uri="{FF2B5EF4-FFF2-40B4-BE49-F238E27FC236}">
                <a16:creationId xmlns:a16="http://schemas.microsoft.com/office/drawing/2014/main" id="{A0D0C941-1DFF-4B8E-9035-57CB295B4652}"/>
              </a:ext>
            </a:extLst>
          </p:cNvPr>
          <p:cNvCxnSpPr>
            <a:cxnSpLocks/>
            <a:stCxn id="9" idx="6"/>
            <a:endCxn id="20" idx="2"/>
          </p:cNvCxnSpPr>
          <p:nvPr/>
        </p:nvCxnSpPr>
        <p:spPr>
          <a:xfrm>
            <a:off x="3503616" y="5334307"/>
            <a:ext cx="1028179" cy="1280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4DB44CA-2F8E-46E5-A8EF-F77613EEF741}"/>
              </a:ext>
            </a:extLst>
          </p:cNvPr>
          <p:cNvSpPr txBox="1"/>
          <p:nvPr/>
        </p:nvSpPr>
        <p:spPr>
          <a:xfrm>
            <a:off x="7063572" y="3931145"/>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23" name="Straight Arrow Connector 22">
            <a:extLst>
              <a:ext uri="{FF2B5EF4-FFF2-40B4-BE49-F238E27FC236}">
                <a16:creationId xmlns:a16="http://schemas.microsoft.com/office/drawing/2014/main" id="{EFF354E9-8568-419E-AF05-410B4FD341CD}"/>
              </a:ext>
            </a:extLst>
          </p:cNvPr>
          <p:cNvCxnSpPr>
            <a:cxnSpLocks/>
            <a:endCxn id="19" idx="3"/>
          </p:cNvCxnSpPr>
          <p:nvPr/>
        </p:nvCxnSpPr>
        <p:spPr>
          <a:xfrm flipV="1">
            <a:off x="7071919" y="4154910"/>
            <a:ext cx="971749" cy="6435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BB02C1C-48F4-4978-9ECA-68228F83541B}"/>
              </a:ext>
            </a:extLst>
          </p:cNvPr>
          <p:cNvSpPr/>
          <p:nvPr/>
        </p:nvSpPr>
        <p:spPr>
          <a:xfrm>
            <a:off x="2108112" y="1802568"/>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25" name="Oval 24">
            <a:extLst>
              <a:ext uri="{FF2B5EF4-FFF2-40B4-BE49-F238E27FC236}">
                <a16:creationId xmlns:a16="http://schemas.microsoft.com/office/drawing/2014/main" id="{BC780D11-99A0-4E4C-BDC6-6059BD5E2ACF}"/>
              </a:ext>
            </a:extLst>
          </p:cNvPr>
          <p:cNvSpPr/>
          <p:nvPr/>
        </p:nvSpPr>
        <p:spPr>
          <a:xfrm>
            <a:off x="4320181" y="2664674"/>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6</a:t>
            </a:r>
          </a:p>
        </p:txBody>
      </p:sp>
      <p:sp>
        <p:nvSpPr>
          <p:cNvPr id="26" name="Oval 25">
            <a:extLst>
              <a:ext uri="{FF2B5EF4-FFF2-40B4-BE49-F238E27FC236}">
                <a16:creationId xmlns:a16="http://schemas.microsoft.com/office/drawing/2014/main" id="{BDE61B11-D44B-4DDC-B7F3-9338941ED846}"/>
              </a:ext>
            </a:extLst>
          </p:cNvPr>
          <p:cNvSpPr/>
          <p:nvPr/>
        </p:nvSpPr>
        <p:spPr>
          <a:xfrm>
            <a:off x="9635280" y="553424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endParaRPr lang="en-US" sz="2800" b="1" baseline="-25000" dirty="0">
              <a:solidFill>
                <a:schemeClr val="tx1"/>
              </a:solidFill>
            </a:endParaRPr>
          </a:p>
        </p:txBody>
      </p:sp>
      <p:sp>
        <p:nvSpPr>
          <p:cNvPr id="27" name="Oval 26">
            <a:extLst>
              <a:ext uri="{FF2B5EF4-FFF2-40B4-BE49-F238E27FC236}">
                <a16:creationId xmlns:a16="http://schemas.microsoft.com/office/drawing/2014/main" id="{0BC15D03-C603-472B-8DE1-9D893050D57B}"/>
              </a:ext>
            </a:extLst>
          </p:cNvPr>
          <p:cNvSpPr/>
          <p:nvPr/>
        </p:nvSpPr>
        <p:spPr>
          <a:xfrm>
            <a:off x="10406364" y="2777175"/>
            <a:ext cx="1030456" cy="94879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r>
              <a:rPr lang="en-US" sz="2800" b="1" baseline="-25000" dirty="0">
                <a:solidFill>
                  <a:schemeClr val="tx1"/>
                </a:solidFill>
              </a:rPr>
              <a:t>MLE</a:t>
            </a:r>
          </a:p>
        </p:txBody>
      </p:sp>
      <p:cxnSp>
        <p:nvCxnSpPr>
          <p:cNvPr id="28" name="Straight Arrow Connector 27">
            <a:extLst>
              <a:ext uri="{FF2B5EF4-FFF2-40B4-BE49-F238E27FC236}">
                <a16:creationId xmlns:a16="http://schemas.microsoft.com/office/drawing/2014/main" id="{C697B592-A011-4972-A16A-210690F6DDA6}"/>
              </a:ext>
            </a:extLst>
          </p:cNvPr>
          <p:cNvCxnSpPr>
            <a:cxnSpLocks/>
            <a:stCxn id="19" idx="6"/>
            <a:endCxn id="27" idx="2"/>
          </p:cNvCxnSpPr>
          <p:nvPr/>
        </p:nvCxnSpPr>
        <p:spPr>
          <a:xfrm flipV="1">
            <a:off x="8851894" y="3251573"/>
            <a:ext cx="1554470" cy="59416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314A32-8372-4C9A-92DD-510999D0E59A}"/>
              </a:ext>
            </a:extLst>
          </p:cNvPr>
          <p:cNvCxnSpPr>
            <a:cxnSpLocks/>
            <a:stCxn id="26" idx="0"/>
            <a:endCxn id="27" idx="4"/>
          </p:cNvCxnSpPr>
          <p:nvPr/>
        </p:nvCxnSpPr>
        <p:spPr>
          <a:xfrm flipV="1">
            <a:off x="10108728" y="3725970"/>
            <a:ext cx="812864" cy="18082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639A68B-0F25-4EAF-A691-AFA7B9AC256E}"/>
              </a:ext>
            </a:extLst>
          </p:cNvPr>
          <p:cNvSpPr txBox="1"/>
          <p:nvPr/>
        </p:nvSpPr>
        <p:spPr>
          <a:xfrm>
            <a:off x="8952023" y="3733315"/>
            <a:ext cx="1553697" cy="1077218"/>
          </a:xfrm>
          <a:prstGeom prst="rect">
            <a:avLst/>
          </a:prstGeom>
          <a:noFill/>
        </p:spPr>
        <p:txBody>
          <a:bodyPr wrap="square" rtlCol="0">
            <a:spAutoFit/>
          </a:bodyPr>
          <a:lstStyle/>
          <a:p>
            <a:r>
              <a:rPr lang="en-US" sz="3200" b="1" dirty="0"/>
              <a:t>Cross-</a:t>
            </a:r>
          </a:p>
          <a:p>
            <a:r>
              <a:rPr lang="en-US" sz="3200" b="1" dirty="0"/>
              <a:t>entropy</a:t>
            </a:r>
          </a:p>
        </p:txBody>
      </p:sp>
      <p:sp>
        <p:nvSpPr>
          <p:cNvPr id="31" name="Oval 30">
            <a:extLst>
              <a:ext uri="{FF2B5EF4-FFF2-40B4-BE49-F238E27FC236}">
                <a16:creationId xmlns:a16="http://schemas.microsoft.com/office/drawing/2014/main" id="{68D2ED8A-0BEB-4C9B-AFFB-73975F94248A}"/>
              </a:ext>
            </a:extLst>
          </p:cNvPr>
          <p:cNvSpPr/>
          <p:nvPr/>
        </p:nvSpPr>
        <p:spPr>
          <a:xfrm>
            <a:off x="6402083" y="85470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9</a:t>
            </a:r>
          </a:p>
        </p:txBody>
      </p:sp>
      <p:sp>
        <p:nvSpPr>
          <p:cNvPr id="32" name="Oval 31">
            <a:extLst>
              <a:ext uri="{FF2B5EF4-FFF2-40B4-BE49-F238E27FC236}">
                <a16:creationId xmlns:a16="http://schemas.microsoft.com/office/drawing/2014/main" id="{F1BBF50C-A414-4317-8FC4-0625CCD3D0C8}"/>
              </a:ext>
            </a:extLst>
          </p:cNvPr>
          <p:cNvSpPr/>
          <p:nvPr/>
        </p:nvSpPr>
        <p:spPr>
          <a:xfrm>
            <a:off x="10315543" y="88652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p>
        </p:txBody>
      </p:sp>
      <p:cxnSp>
        <p:nvCxnSpPr>
          <p:cNvPr id="33" name="Straight Arrow Connector 32">
            <a:extLst>
              <a:ext uri="{FF2B5EF4-FFF2-40B4-BE49-F238E27FC236}">
                <a16:creationId xmlns:a16="http://schemas.microsoft.com/office/drawing/2014/main" id="{D85A48F8-086A-4B5E-A5D1-92FDB5FD88AB}"/>
              </a:ext>
            </a:extLst>
          </p:cNvPr>
          <p:cNvCxnSpPr>
            <a:cxnSpLocks/>
            <a:stCxn id="14" idx="7"/>
          </p:cNvCxnSpPr>
          <p:nvPr/>
        </p:nvCxnSpPr>
        <p:spPr>
          <a:xfrm flipV="1">
            <a:off x="3708063" y="3251722"/>
            <a:ext cx="608296" cy="36142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A641E6-AC95-4F4C-A659-CEDB72F0979B}"/>
              </a:ext>
            </a:extLst>
          </p:cNvPr>
          <p:cNvCxnSpPr>
            <a:cxnSpLocks/>
            <a:stCxn id="8" idx="0"/>
            <a:endCxn id="24" idx="3"/>
          </p:cNvCxnSpPr>
          <p:nvPr/>
        </p:nvCxnSpPr>
        <p:spPr>
          <a:xfrm flipV="1">
            <a:off x="1599916" y="2548972"/>
            <a:ext cx="646866" cy="8288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1B8BA8-5465-4C9D-AEF4-822A02FB1D00}"/>
              </a:ext>
            </a:extLst>
          </p:cNvPr>
          <p:cNvCxnSpPr>
            <a:cxnSpLocks/>
            <a:stCxn id="45" idx="6"/>
            <a:endCxn id="31" idx="2"/>
          </p:cNvCxnSpPr>
          <p:nvPr/>
        </p:nvCxnSpPr>
        <p:spPr>
          <a:xfrm flipV="1">
            <a:off x="5131216" y="1291935"/>
            <a:ext cx="1270867" cy="31201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63749F-7958-4690-AD09-D832D1366D34}"/>
              </a:ext>
            </a:extLst>
          </p:cNvPr>
          <p:cNvCxnSpPr>
            <a:cxnSpLocks/>
            <a:stCxn id="48" idx="0"/>
            <a:endCxn id="31" idx="4"/>
          </p:cNvCxnSpPr>
          <p:nvPr/>
        </p:nvCxnSpPr>
        <p:spPr>
          <a:xfrm flipV="1">
            <a:off x="6696923" y="1729168"/>
            <a:ext cx="178608" cy="8399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8A52424-1367-461C-8A82-B69AE2FF8FFD}"/>
              </a:ext>
            </a:extLst>
          </p:cNvPr>
          <p:cNvCxnSpPr>
            <a:cxnSpLocks/>
            <a:endCxn id="32" idx="2"/>
          </p:cNvCxnSpPr>
          <p:nvPr/>
        </p:nvCxnSpPr>
        <p:spPr>
          <a:xfrm>
            <a:off x="9208879" y="1321285"/>
            <a:ext cx="1106664" cy="24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13B37B-75E4-4B89-A0F5-31E69AC3186F}"/>
              </a:ext>
            </a:extLst>
          </p:cNvPr>
          <p:cNvCxnSpPr>
            <a:cxnSpLocks/>
            <a:stCxn id="27" idx="0"/>
            <a:endCxn id="32" idx="4"/>
          </p:cNvCxnSpPr>
          <p:nvPr/>
        </p:nvCxnSpPr>
        <p:spPr>
          <a:xfrm flipH="1" flipV="1">
            <a:off x="10788991" y="1760988"/>
            <a:ext cx="132601" cy="10161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2DD5752-BA58-4FAE-9787-4BFC7244317A}"/>
              </a:ext>
            </a:extLst>
          </p:cNvPr>
          <p:cNvSpPr txBox="1"/>
          <p:nvPr/>
        </p:nvSpPr>
        <p:spPr>
          <a:xfrm>
            <a:off x="10121842" y="1476400"/>
            <a:ext cx="362058" cy="584775"/>
          </a:xfrm>
          <a:prstGeom prst="rect">
            <a:avLst/>
          </a:prstGeom>
          <a:noFill/>
        </p:spPr>
        <p:txBody>
          <a:bodyPr wrap="square" rtlCol="0">
            <a:spAutoFit/>
          </a:bodyPr>
          <a:lstStyle/>
          <a:p>
            <a:r>
              <a:rPr lang="en-US" sz="3200" b="1" dirty="0"/>
              <a:t>+</a:t>
            </a:r>
          </a:p>
        </p:txBody>
      </p:sp>
      <p:sp>
        <p:nvSpPr>
          <p:cNvPr id="40" name="TextBox 39">
            <a:extLst>
              <a:ext uri="{FF2B5EF4-FFF2-40B4-BE49-F238E27FC236}">
                <a16:creationId xmlns:a16="http://schemas.microsoft.com/office/drawing/2014/main" id="{87ACAC61-5217-4B8F-92F7-2673F445E1C1}"/>
              </a:ext>
            </a:extLst>
          </p:cNvPr>
          <p:cNvSpPr txBox="1"/>
          <p:nvPr/>
        </p:nvSpPr>
        <p:spPr>
          <a:xfrm>
            <a:off x="6134899" y="1419999"/>
            <a:ext cx="362058" cy="584775"/>
          </a:xfrm>
          <a:prstGeom prst="rect">
            <a:avLst/>
          </a:prstGeom>
          <a:noFill/>
        </p:spPr>
        <p:txBody>
          <a:bodyPr wrap="square" rtlCol="0">
            <a:spAutoFit/>
          </a:bodyPr>
          <a:lstStyle/>
          <a:p>
            <a:r>
              <a:rPr lang="en-US" sz="3200" b="1" dirty="0"/>
              <a:t>+</a:t>
            </a:r>
          </a:p>
        </p:txBody>
      </p:sp>
      <p:sp>
        <p:nvSpPr>
          <p:cNvPr id="41" name="TextBox 40">
            <a:extLst>
              <a:ext uri="{FF2B5EF4-FFF2-40B4-BE49-F238E27FC236}">
                <a16:creationId xmlns:a16="http://schemas.microsoft.com/office/drawing/2014/main" id="{80F6B639-0D2A-44D7-BA92-F9420A91A783}"/>
              </a:ext>
            </a:extLst>
          </p:cNvPr>
          <p:cNvSpPr txBox="1"/>
          <p:nvPr/>
        </p:nvSpPr>
        <p:spPr>
          <a:xfrm>
            <a:off x="1347583" y="2648841"/>
            <a:ext cx="1025247" cy="461665"/>
          </a:xfrm>
          <a:prstGeom prst="rect">
            <a:avLst/>
          </a:prstGeom>
          <a:noFill/>
        </p:spPr>
        <p:txBody>
          <a:bodyPr wrap="square" rtlCol="0">
            <a:spAutoFit/>
          </a:bodyPr>
          <a:lstStyle/>
          <a:p>
            <a:r>
              <a:rPr lang="en-US" sz="2400" b="1" dirty="0" err="1"/>
              <a:t>sqr</a:t>
            </a:r>
            <a:endParaRPr lang="en-US" sz="2400" b="1" dirty="0"/>
          </a:p>
        </p:txBody>
      </p:sp>
      <p:sp>
        <p:nvSpPr>
          <p:cNvPr id="42" name="TextBox 41">
            <a:extLst>
              <a:ext uri="{FF2B5EF4-FFF2-40B4-BE49-F238E27FC236}">
                <a16:creationId xmlns:a16="http://schemas.microsoft.com/office/drawing/2014/main" id="{19886AA7-2969-4621-A823-DEA844815963}"/>
              </a:ext>
            </a:extLst>
          </p:cNvPr>
          <p:cNvSpPr txBox="1"/>
          <p:nvPr/>
        </p:nvSpPr>
        <p:spPr>
          <a:xfrm>
            <a:off x="3420534" y="2777175"/>
            <a:ext cx="1025247" cy="461665"/>
          </a:xfrm>
          <a:prstGeom prst="rect">
            <a:avLst/>
          </a:prstGeom>
          <a:noFill/>
        </p:spPr>
        <p:txBody>
          <a:bodyPr wrap="square" rtlCol="0">
            <a:spAutoFit/>
          </a:bodyPr>
          <a:lstStyle/>
          <a:p>
            <a:r>
              <a:rPr lang="en-US" sz="2400" b="1" dirty="0" err="1"/>
              <a:t>sqr</a:t>
            </a:r>
            <a:endParaRPr lang="en-US" sz="2400" b="1" dirty="0"/>
          </a:p>
        </p:txBody>
      </p:sp>
      <p:cxnSp>
        <p:nvCxnSpPr>
          <p:cNvPr id="43" name="Straight Arrow Connector 42">
            <a:extLst>
              <a:ext uri="{FF2B5EF4-FFF2-40B4-BE49-F238E27FC236}">
                <a16:creationId xmlns:a16="http://schemas.microsoft.com/office/drawing/2014/main" id="{B18EC91B-0C33-48C4-899B-2512E1164355}"/>
              </a:ext>
            </a:extLst>
          </p:cNvPr>
          <p:cNvCxnSpPr>
            <a:cxnSpLocks/>
          </p:cNvCxnSpPr>
          <p:nvPr/>
        </p:nvCxnSpPr>
        <p:spPr>
          <a:xfrm flipV="1">
            <a:off x="2999608" y="1677343"/>
            <a:ext cx="1184712" cy="32894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B689C6-5E73-43A6-86F8-AAD73773CCEF}"/>
              </a:ext>
            </a:extLst>
          </p:cNvPr>
          <p:cNvSpPr txBox="1"/>
          <p:nvPr/>
        </p:nvSpPr>
        <p:spPr>
          <a:xfrm>
            <a:off x="2983121" y="1321285"/>
            <a:ext cx="1025247" cy="461665"/>
          </a:xfrm>
          <a:prstGeom prst="rect">
            <a:avLst/>
          </a:prstGeom>
          <a:noFill/>
        </p:spPr>
        <p:txBody>
          <a:bodyPr wrap="square" rtlCol="0">
            <a:spAutoFit/>
          </a:bodyPr>
          <a:lstStyle/>
          <a:p>
            <a:r>
              <a:rPr lang="en-US" sz="2400" b="1" dirty="0"/>
              <a:t>sum</a:t>
            </a:r>
          </a:p>
        </p:txBody>
      </p:sp>
      <p:sp>
        <p:nvSpPr>
          <p:cNvPr id="45" name="Oval 44">
            <a:extLst>
              <a:ext uri="{FF2B5EF4-FFF2-40B4-BE49-F238E27FC236}">
                <a16:creationId xmlns:a16="http://schemas.microsoft.com/office/drawing/2014/main" id="{17E8C6F5-F5CA-4A88-BF5A-63D3F400C3D8}"/>
              </a:ext>
            </a:extLst>
          </p:cNvPr>
          <p:cNvSpPr/>
          <p:nvPr/>
        </p:nvSpPr>
        <p:spPr>
          <a:xfrm>
            <a:off x="4184320" y="11667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7</a:t>
            </a:r>
          </a:p>
        </p:txBody>
      </p:sp>
      <p:cxnSp>
        <p:nvCxnSpPr>
          <p:cNvPr id="46" name="Straight Arrow Connector 45">
            <a:extLst>
              <a:ext uri="{FF2B5EF4-FFF2-40B4-BE49-F238E27FC236}">
                <a16:creationId xmlns:a16="http://schemas.microsoft.com/office/drawing/2014/main" id="{3E476AA3-F1F2-4B03-9128-AB2BB2EE1A71}"/>
              </a:ext>
            </a:extLst>
          </p:cNvPr>
          <p:cNvCxnSpPr>
            <a:cxnSpLocks/>
            <a:stCxn id="25" idx="6"/>
            <a:endCxn id="48" idx="3"/>
          </p:cNvCxnSpPr>
          <p:nvPr/>
        </p:nvCxnSpPr>
        <p:spPr>
          <a:xfrm>
            <a:off x="5267077" y="3101908"/>
            <a:ext cx="1095068" cy="2136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437D5D5-0267-4F72-BFEC-5CC3AC568E2D}"/>
              </a:ext>
            </a:extLst>
          </p:cNvPr>
          <p:cNvSpPr txBox="1"/>
          <p:nvPr/>
        </p:nvSpPr>
        <p:spPr>
          <a:xfrm>
            <a:off x="5298852" y="2632370"/>
            <a:ext cx="1025247" cy="461665"/>
          </a:xfrm>
          <a:prstGeom prst="rect">
            <a:avLst/>
          </a:prstGeom>
          <a:noFill/>
        </p:spPr>
        <p:txBody>
          <a:bodyPr wrap="square" rtlCol="0">
            <a:spAutoFit/>
          </a:bodyPr>
          <a:lstStyle/>
          <a:p>
            <a:r>
              <a:rPr lang="en-US" sz="2400" b="1" dirty="0"/>
              <a:t>sum</a:t>
            </a:r>
          </a:p>
        </p:txBody>
      </p:sp>
      <p:sp>
        <p:nvSpPr>
          <p:cNvPr id="48" name="Oval 47">
            <a:extLst>
              <a:ext uri="{FF2B5EF4-FFF2-40B4-BE49-F238E27FC236}">
                <a16:creationId xmlns:a16="http://schemas.microsoft.com/office/drawing/2014/main" id="{62B1D991-8F7B-47E7-BCCC-83980B97DB9F}"/>
              </a:ext>
            </a:extLst>
          </p:cNvPr>
          <p:cNvSpPr/>
          <p:nvPr/>
        </p:nvSpPr>
        <p:spPr>
          <a:xfrm>
            <a:off x="6223475" y="256914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8</a:t>
            </a:r>
          </a:p>
        </p:txBody>
      </p:sp>
      <p:sp>
        <p:nvSpPr>
          <p:cNvPr id="49" name="Oval 48">
            <a:extLst>
              <a:ext uri="{FF2B5EF4-FFF2-40B4-BE49-F238E27FC236}">
                <a16:creationId xmlns:a16="http://schemas.microsoft.com/office/drawing/2014/main" id="{18E4203A-5041-4ABE-8651-8882E32E3F53}"/>
              </a:ext>
            </a:extLst>
          </p:cNvPr>
          <p:cNvSpPr/>
          <p:nvPr/>
        </p:nvSpPr>
        <p:spPr>
          <a:xfrm>
            <a:off x="7894744" y="22360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Symbol" panose="05050102010706020507" pitchFamily="18" charset="2"/>
              </a:rPr>
              <a:t>l</a:t>
            </a:r>
          </a:p>
        </p:txBody>
      </p:sp>
      <p:sp>
        <p:nvSpPr>
          <p:cNvPr id="50" name="Oval 49">
            <a:extLst>
              <a:ext uri="{FF2B5EF4-FFF2-40B4-BE49-F238E27FC236}">
                <a16:creationId xmlns:a16="http://schemas.microsoft.com/office/drawing/2014/main" id="{C439BF09-97D6-4889-818A-DF006F2828EA}"/>
              </a:ext>
            </a:extLst>
          </p:cNvPr>
          <p:cNvSpPr/>
          <p:nvPr/>
        </p:nvSpPr>
        <p:spPr>
          <a:xfrm>
            <a:off x="8270529" y="919542"/>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10</a:t>
            </a:r>
          </a:p>
        </p:txBody>
      </p:sp>
      <p:cxnSp>
        <p:nvCxnSpPr>
          <p:cNvPr id="51" name="Straight Arrow Connector 50">
            <a:extLst>
              <a:ext uri="{FF2B5EF4-FFF2-40B4-BE49-F238E27FC236}">
                <a16:creationId xmlns:a16="http://schemas.microsoft.com/office/drawing/2014/main" id="{4F334847-6ACC-436A-B89C-8E92B79F46E4}"/>
              </a:ext>
            </a:extLst>
          </p:cNvPr>
          <p:cNvCxnSpPr>
            <a:cxnSpLocks/>
            <a:stCxn id="31" idx="6"/>
            <a:endCxn id="50" idx="2"/>
          </p:cNvCxnSpPr>
          <p:nvPr/>
        </p:nvCxnSpPr>
        <p:spPr>
          <a:xfrm>
            <a:off x="7348979" y="1291935"/>
            <a:ext cx="921550" cy="6484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ABF3D07-8791-4569-837A-C41942616C3C}"/>
              </a:ext>
            </a:extLst>
          </p:cNvPr>
          <p:cNvCxnSpPr>
            <a:cxnSpLocks/>
            <a:stCxn id="49" idx="0"/>
            <a:endCxn id="50" idx="3"/>
          </p:cNvCxnSpPr>
          <p:nvPr/>
        </p:nvCxnSpPr>
        <p:spPr>
          <a:xfrm flipV="1">
            <a:off x="8368192" y="1665946"/>
            <a:ext cx="41007" cy="5700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36DC2A6-B8A3-4893-9F99-448EA1A4A522}"/>
              </a:ext>
            </a:extLst>
          </p:cNvPr>
          <p:cNvSpPr txBox="1"/>
          <p:nvPr/>
        </p:nvSpPr>
        <p:spPr>
          <a:xfrm>
            <a:off x="7518026" y="1446510"/>
            <a:ext cx="1025247" cy="461665"/>
          </a:xfrm>
          <a:prstGeom prst="rect">
            <a:avLst/>
          </a:prstGeom>
          <a:noFill/>
        </p:spPr>
        <p:txBody>
          <a:bodyPr wrap="square" rtlCol="0">
            <a:spAutoFit/>
          </a:bodyPr>
          <a:lstStyle/>
          <a:p>
            <a:r>
              <a:rPr lang="en-US" sz="2400" b="1" dirty="0" err="1"/>
              <a:t>mult</a:t>
            </a:r>
            <a:endParaRPr lang="en-US" sz="2400" b="1" dirty="0"/>
          </a:p>
        </p:txBody>
      </p:sp>
    </p:spTree>
    <p:extLst>
      <p:ext uri="{BB962C8B-B14F-4D97-AF65-F5344CB8AC3E}">
        <p14:creationId xmlns:p14="http://schemas.microsoft.com/office/powerpoint/2010/main" val="11600891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Platforms for deep learning combine </a:t>
            </a:r>
            <a:r>
              <a:rPr lang="en-US" sz="3000" dirty="0">
                <a:latin typeface="+mj-lt"/>
              </a:rPr>
              <a:t>execution graphs, lazy evaluation  and GPU support</a:t>
            </a:r>
          </a:p>
          <a:p>
            <a:r>
              <a:rPr lang="en-US" sz="3000" b="0" dirty="0">
                <a:latin typeface="+mj-lt"/>
              </a:rPr>
              <a:t>Graphics Processing Units (GPU) greatly increase speed of linear algebra computations</a:t>
            </a:r>
          </a:p>
          <a:p>
            <a:pPr lvl="1"/>
            <a:r>
              <a:rPr lang="en-US" sz="2600" b="0" dirty="0">
                <a:latin typeface="+mj-lt"/>
              </a:rPr>
              <a:t>First applied to machine learning by </a:t>
            </a:r>
            <a:r>
              <a:rPr lang="en-US" sz="2600" b="0" dirty="0" err="1">
                <a:latin typeface="+mj-lt"/>
                <a:hlinkClick r:id="rId2"/>
              </a:rPr>
              <a:t>Stienkrau</a:t>
            </a:r>
            <a:r>
              <a:rPr lang="en-US" sz="2600" b="0" dirty="0">
                <a:latin typeface="+mj-lt"/>
                <a:hlinkClick r:id="rId2"/>
              </a:rPr>
              <a:t> et.al. (2005)</a:t>
            </a:r>
            <a:endParaRPr lang="en-US" sz="2600" b="0" dirty="0">
              <a:latin typeface="+mj-lt"/>
            </a:endParaRPr>
          </a:p>
          <a:p>
            <a:pPr lvl="1"/>
            <a:r>
              <a:rPr lang="en-US" sz="2600" dirty="0">
                <a:latin typeface="+mj-lt"/>
              </a:rPr>
              <a:t>The recognition that large scale ML models can be trained with clusters of low-cost hardware revolutionized deep learning </a:t>
            </a:r>
            <a:r>
              <a:rPr lang="en-US" sz="2600" b="0" dirty="0">
                <a:latin typeface="+mj-lt"/>
              </a:rPr>
              <a:t> </a:t>
            </a:r>
          </a:p>
          <a:p>
            <a:pPr lvl="1"/>
            <a:r>
              <a:rPr lang="en-US" sz="2600" dirty="0">
                <a:latin typeface="+mj-lt"/>
              </a:rPr>
              <a:t>Seminal paper GPUs applied to deep learning is</a:t>
            </a:r>
            <a:r>
              <a:rPr lang="en-US" sz="2600" dirty="0">
                <a:latin typeface="+mj-lt"/>
                <a:hlinkClick r:id="rId3"/>
              </a:rPr>
              <a:t> </a:t>
            </a:r>
            <a:r>
              <a:rPr lang="en-US" sz="2600" dirty="0" err="1">
                <a:latin typeface="+mj-lt"/>
                <a:hlinkClick r:id="rId3"/>
              </a:rPr>
              <a:t>raina</a:t>
            </a:r>
            <a:r>
              <a:rPr lang="en-US" sz="2600" dirty="0">
                <a:latin typeface="+mj-lt"/>
                <a:hlinkClick r:id="rId3"/>
              </a:rPr>
              <a:t> et.al. (2009)</a:t>
            </a:r>
            <a:endParaRPr lang="en-US" sz="2200" dirty="0">
              <a:latin typeface="+mj-lt"/>
            </a:endParaRPr>
          </a:p>
          <a:p>
            <a:r>
              <a:rPr lang="en-US" sz="3000" b="0" dirty="0">
                <a:latin typeface="+mj-lt"/>
              </a:rPr>
              <a:t>Some currently widely used </a:t>
            </a:r>
          </a:p>
          <a:p>
            <a:pPr lvl="1"/>
            <a:r>
              <a:rPr lang="en-US" sz="2600" b="0" dirty="0">
                <a:latin typeface="+mj-lt"/>
                <a:hlinkClick r:id="rId4"/>
              </a:rPr>
              <a:t>TensorFlow</a:t>
            </a:r>
            <a:r>
              <a:rPr lang="en-US" sz="2600" b="0" dirty="0">
                <a:latin typeface="+mj-lt"/>
              </a:rPr>
              <a:t> and the wrapper package </a:t>
            </a:r>
            <a:r>
              <a:rPr lang="en-US" sz="2600" b="0" dirty="0" err="1">
                <a:latin typeface="+mj-lt"/>
                <a:hlinkClick r:id="rId5"/>
              </a:rPr>
              <a:t>Keras</a:t>
            </a:r>
            <a:endParaRPr lang="en-US" sz="2600" b="0" dirty="0">
              <a:latin typeface="+mj-lt"/>
            </a:endParaRPr>
          </a:p>
          <a:p>
            <a:pPr lvl="1"/>
            <a:r>
              <a:rPr lang="en-US" sz="2600" dirty="0" err="1">
                <a:latin typeface="+mj-lt"/>
                <a:hlinkClick r:id="rId6"/>
              </a:rPr>
              <a:t>PyTorch</a:t>
            </a:r>
            <a:r>
              <a:rPr lang="en-US" sz="2600" dirty="0">
                <a:latin typeface="+mj-lt"/>
              </a:rPr>
              <a:t> built on Torch</a:t>
            </a:r>
          </a:p>
          <a:p>
            <a:pPr lvl="1"/>
            <a:r>
              <a:rPr lang="en-US" sz="2600" b="0" dirty="0" err="1">
                <a:latin typeface="+mj-lt"/>
                <a:hlinkClick r:id="rId7"/>
              </a:rPr>
              <a:t>Caffé</a:t>
            </a:r>
            <a:r>
              <a:rPr lang="en-US" sz="2600" b="0" dirty="0">
                <a:latin typeface="+mj-lt"/>
              </a:rPr>
              <a:t> </a:t>
            </a:r>
          </a:p>
          <a:p>
            <a:r>
              <a:rPr lang="en-US" sz="3000" b="0" dirty="0">
                <a:latin typeface="+mj-lt"/>
              </a:rPr>
              <a:t>You can find a review of many currently used deep learning platforms </a:t>
            </a:r>
            <a:r>
              <a:rPr lang="en-US" sz="3000" b="0" dirty="0">
                <a:latin typeface="+mj-lt"/>
                <a:hlinkClick r:id="rId8"/>
              </a:rPr>
              <a:t>here</a:t>
            </a:r>
            <a:endParaRPr lang="en-US" sz="2600" dirty="0">
              <a:latin typeface="+mj-lt"/>
            </a:endParaRP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latin typeface="+mn-lt"/>
              </a:rPr>
              <a:t>Platforms for Deep </a:t>
            </a:r>
            <a:r>
              <a:rPr lang="en-US" sz="4000" dirty="0">
                <a:latin typeface="+mn-lt"/>
              </a:rPr>
              <a:t>NN Models</a:t>
            </a:r>
          </a:p>
        </p:txBody>
      </p:sp>
      <p:sp>
        <p:nvSpPr>
          <p:cNvPr id="5" name="AutoShape 3">
            <a:extLst>
              <a:ext uri="{FF2B5EF4-FFF2-40B4-BE49-F238E27FC236}">
                <a16:creationId xmlns:a16="http://schemas.microsoft.com/office/drawing/2014/main" id="{06C15813-4264-4B09-94ED-3FD14296D61A}"/>
              </a:ext>
            </a:extLst>
          </p:cNvPr>
          <p:cNvSpPr>
            <a:spLocks noChangeAspect="1" noChangeArrowheads="1"/>
          </p:cNvSpPr>
          <p:nvPr/>
        </p:nvSpPr>
        <p:spPr bwMode="auto">
          <a:xfrm>
            <a:off x="44450" y="-4730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a:extLst>
              <a:ext uri="{FF2B5EF4-FFF2-40B4-BE49-F238E27FC236}">
                <a16:creationId xmlns:a16="http://schemas.microsoft.com/office/drawing/2014/main" id="{DBB4796E-1A84-4361-9C4D-5A4A40A4EC22}"/>
              </a:ext>
            </a:extLst>
          </p:cNvPr>
          <p:cNvSpPr>
            <a:spLocks noChangeAspect="1" noChangeArrowheads="1"/>
          </p:cNvSpPr>
          <p:nvPr/>
        </p:nvSpPr>
        <p:spPr bwMode="auto">
          <a:xfrm>
            <a:off x="196850" y="-320675"/>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4552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a:t>
            </a:r>
            <a:r>
              <a:rPr lang="en-US" sz="2600" dirty="0" err="1">
                <a:latin typeface="+mj-lt"/>
              </a:rPr>
              <a:t>photograpy</a:t>
            </a:r>
            <a:endParaRPr lang="en-US" sz="2600" dirty="0">
              <a:latin typeface="+mj-lt"/>
            </a:endParaRP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19455</TotalTime>
  <Words>3344</Words>
  <Application>Microsoft Office PowerPoint</Application>
  <PresentationFormat>Widescreen</PresentationFormat>
  <Paragraphs>598</Paragraphs>
  <Slides>79</Slides>
  <Notes>32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79</vt:i4>
      </vt:variant>
    </vt:vector>
  </HeadingPairs>
  <TitlesOfParts>
    <vt:vector size="90" baseType="lpstr">
      <vt:lpstr>Arial</vt:lpstr>
      <vt:lpstr>Calibri</vt:lpstr>
      <vt:lpstr>Calibri Light</vt:lpstr>
      <vt:lpstr>Cambria Math</vt:lpstr>
      <vt:lpstr>Segoe</vt:lpstr>
      <vt:lpstr>Segoe UI</vt:lpstr>
      <vt:lpstr>Segoe UI Light</vt:lpstr>
      <vt:lpstr>Symbol</vt:lpstr>
      <vt:lpstr>Wingdings</vt:lpstr>
      <vt:lpstr>1_Office Theme</vt:lpstr>
      <vt:lpstr>Office Theme</vt:lpstr>
      <vt:lpstr>CSCI E-25 Computer Vision</vt:lpstr>
      <vt:lpstr>    Building Blocks of Deep Learning</vt:lpstr>
      <vt:lpstr> Function Approximation with Deep Neural Networks </vt:lpstr>
      <vt:lpstr>Essential Elements of Deep Learning</vt:lpstr>
      <vt:lpstr>    Building Blocks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The Chain Rule of Calculus </vt:lpstr>
      <vt:lpstr>The Chain Rule of Calculus </vt:lpstr>
      <vt:lpstr>The Chain Rule of Calculus </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lpstr>PowerPoint Presentation</vt:lpstr>
      <vt:lpstr>Optimization for Deep Neural Networks</vt:lpstr>
      <vt:lpstr>Local Convergence of Gradient Descent</vt:lpstr>
      <vt:lpstr>Local Convergence of Gradient Descent</vt:lpstr>
      <vt:lpstr>Local Convergence of Gradient Descent</vt:lpstr>
      <vt:lpstr>Local Convergence of Gradient Descent</vt:lpstr>
      <vt:lpstr>Local Convergence of Gradient Descent</vt:lpstr>
      <vt:lpstr>PowerPoint Presentation</vt:lpstr>
      <vt:lpstr>The Nature of Gradients</vt:lpstr>
      <vt:lpstr>The Nature of Gradients</vt:lpstr>
      <vt:lpstr>The Nature of Gradients</vt:lpstr>
      <vt:lpstr>The Nature of Gradients</vt:lpstr>
      <vt:lpstr>The Nature of Gradients</vt:lpstr>
      <vt:lpstr>Vanishing and Exploding Gradient Problems</vt:lpstr>
      <vt:lpstr>Vanishing and Exploding Gradient Problems</vt:lpstr>
      <vt:lpstr>Vanishing and Exploding Gradient Problems</vt:lpstr>
      <vt:lpstr>Convex vs. Non-Convex Optimization</vt:lpstr>
      <vt:lpstr>Convex vs. Non-Convex Optimization</vt:lpstr>
      <vt:lpstr>Convex vs. Non-Convex Optimization</vt:lpstr>
      <vt:lpstr> Regularization for Machine Learning</vt:lpstr>
      <vt:lpstr>PowerPoint Presentation</vt:lpstr>
      <vt:lpstr>PowerPoint Presentation</vt:lpstr>
      <vt:lpstr>PowerPoint Presentation</vt:lpstr>
      <vt:lpstr>PowerPoint Presentation</vt:lpstr>
      <vt:lpstr>Example: Execution graph for forward propagation in fully connected NN with one hidden layer</vt:lpstr>
      <vt:lpstr>Example: Computing a Gradient </vt:lpstr>
      <vt:lpstr>PowerPoint Presentation</vt:lpstr>
      <vt:lpstr>PowerPoint Presentation</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535</cp:revision>
  <dcterms:created xsi:type="dcterms:W3CDTF">2013-02-15T23:12:42Z</dcterms:created>
  <dcterms:modified xsi:type="dcterms:W3CDTF">2022-12-17T15:46:53Z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