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12"/>
  </p:notesMasterIdLst>
  <p:handoutMasterIdLst>
    <p:handoutMasterId r:id="rId113"/>
  </p:handoutMasterIdLst>
  <p:sldIdLst>
    <p:sldId id="391" r:id="rId6"/>
    <p:sldId id="406" r:id="rId7"/>
    <p:sldId id="407" r:id="rId8"/>
    <p:sldId id="408" r:id="rId9"/>
    <p:sldId id="364" r:id="rId10"/>
    <p:sldId id="320" r:id="rId11"/>
    <p:sldId id="363" r:id="rId12"/>
    <p:sldId id="339" r:id="rId13"/>
    <p:sldId id="321" r:id="rId14"/>
    <p:sldId id="481" r:id="rId15"/>
    <p:sldId id="366" r:id="rId16"/>
    <p:sldId id="367" r:id="rId17"/>
    <p:sldId id="368" r:id="rId18"/>
    <p:sldId id="369" r:id="rId19"/>
    <p:sldId id="370" r:id="rId20"/>
    <p:sldId id="371" r:id="rId21"/>
    <p:sldId id="482" r:id="rId22"/>
    <p:sldId id="372" r:id="rId23"/>
    <p:sldId id="373" r:id="rId24"/>
    <p:sldId id="525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490" r:id="rId34"/>
    <p:sldId id="485" r:id="rId35"/>
    <p:sldId id="325" r:id="rId36"/>
    <p:sldId id="326" r:id="rId37"/>
    <p:sldId id="327" r:id="rId38"/>
    <p:sldId id="523" r:id="rId39"/>
    <p:sldId id="328" r:id="rId40"/>
    <p:sldId id="355" r:id="rId41"/>
    <p:sldId id="486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87" r:id="rId50"/>
    <p:sldId id="342" r:id="rId51"/>
    <p:sldId id="330" r:id="rId52"/>
    <p:sldId id="331" r:id="rId53"/>
    <p:sldId id="524" r:id="rId54"/>
    <p:sldId id="488" r:id="rId55"/>
    <p:sldId id="332" r:id="rId56"/>
    <p:sldId id="333" r:id="rId57"/>
    <p:sldId id="489" r:id="rId58"/>
    <p:sldId id="334" r:id="rId59"/>
    <p:sldId id="335" r:id="rId60"/>
    <p:sldId id="336" r:id="rId61"/>
    <p:sldId id="337" r:id="rId62"/>
    <p:sldId id="361" r:id="rId63"/>
    <p:sldId id="362" r:id="rId64"/>
    <p:sldId id="522" r:id="rId65"/>
    <p:sldId id="338" r:id="rId66"/>
    <p:sldId id="492" r:id="rId67"/>
    <p:sldId id="493" r:id="rId68"/>
    <p:sldId id="494" r:id="rId69"/>
    <p:sldId id="495" r:id="rId70"/>
    <p:sldId id="496" r:id="rId71"/>
    <p:sldId id="497" r:id="rId72"/>
    <p:sldId id="498" r:id="rId73"/>
    <p:sldId id="499" r:id="rId74"/>
    <p:sldId id="500" r:id="rId75"/>
    <p:sldId id="501" r:id="rId76"/>
    <p:sldId id="502" r:id="rId77"/>
    <p:sldId id="503" r:id="rId78"/>
    <p:sldId id="504" r:id="rId79"/>
    <p:sldId id="505" r:id="rId80"/>
    <p:sldId id="506" r:id="rId81"/>
    <p:sldId id="507" r:id="rId82"/>
    <p:sldId id="508" r:id="rId83"/>
    <p:sldId id="509" r:id="rId84"/>
    <p:sldId id="510" r:id="rId85"/>
    <p:sldId id="511" r:id="rId86"/>
    <p:sldId id="512" r:id="rId87"/>
    <p:sldId id="513" r:id="rId88"/>
    <p:sldId id="514" r:id="rId89"/>
    <p:sldId id="515" r:id="rId90"/>
    <p:sldId id="516" r:id="rId91"/>
    <p:sldId id="517" r:id="rId92"/>
    <p:sldId id="518" r:id="rId93"/>
    <p:sldId id="519" r:id="rId94"/>
    <p:sldId id="520" r:id="rId95"/>
    <p:sldId id="521" r:id="rId96"/>
    <p:sldId id="480" r:id="rId97"/>
    <p:sldId id="329" r:id="rId98"/>
    <p:sldId id="343" r:id="rId99"/>
    <p:sldId id="344" r:id="rId100"/>
    <p:sldId id="346" r:id="rId101"/>
    <p:sldId id="347" r:id="rId102"/>
    <p:sldId id="348" r:id="rId103"/>
    <p:sldId id="349" r:id="rId104"/>
    <p:sldId id="392" r:id="rId105"/>
    <p:sldId id="393" r:id="rId106"/>
    <p:sldId id="394" r:id="rId107"/>
    <p:sldId id="395" r:id="rId108"/>
    <p:sldId id="396" r:id="rId109"/>
    <p:sldId id="397" r:id="rId110"/>
    <p:sldId id="398" r:id="rId1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944" autoAdjust="0"/>
  </p:normalViewPr>
  <p:slideViewPr>
    <p:cSldViewPr snapToGrid="0">
      <p:cViewPr varScale="1">
        <p:scale>
          <a:sx n="74" d="100"/>
          <a:sy n="74" d="100"/>
        </p:scale>
        <p:origin x="434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tableStyles" Target="tableStyles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handoutMaster" Target="handoutMasters/handoutMaster1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viewProps" Target="view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7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75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40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50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3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2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2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76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66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1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474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42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286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35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085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11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94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initializers/" TargetMode="Externa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Regularization and 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n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2067974" y="2253700"/>
            <a:ext cx="148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E622A4-397D-4B4C-BDD1-D44BCFABE263}"/>
              </a:ext>
            </a:extLst>
          </p:cNvPr>
          <p:cNvSpPr/>
          <p:nvPr/>
        </p:nvSpPr>
        <p:spPr>
          <a:xfrm>
            <a:off x="4535837" y="3308865"/>
            <a:ext cx="1431010" cy="953169"/>
          </a:xfrm>
          <a:custGeom>
            <a:avLst/>
            <a:gdLst>
              <a:gd name="connsiteX0" fmla="*/ 0 w 1431010"/>
              <a:gd name="connsiteY0" fmla="*/ 953169 h 953169"/>
              <a:gd name="connsiteX1" fmla="*/ 103322 w 1431010"/>
              <a:gd name="connsiteY1" fmla="*/ 818850 h 953169"/>
              <a:gd name="connsiteX2" fmla="*/ 268638 w 1431010"/>
              <a:gd name="connsiteY2" fmla="*/ 663867 h 953169"/>
              <a:gd name="connsiteX3" fmla="*/ 444285 w 1431010"/>
              <a:gd name="connsiteY3" fmla="*/ 503718 h 953169"/>
              <a:gd name="connsiteX4" fmla="*/ 759417 w 1431010"/>
              <a:gd name="connsiteY4" fmla="*/ 240247 h 953169"/>
              <a:gd name="connsiteX5" fmla="*/ 971227 w 1431010"/>
              <a:gd name="connsiteY5" fmla="*/ 95596 h 953169"/>
              <a:gd name="connsiteX6" fmla="*/ 1260529 w 1431010"/>
              <a:gd name="connsiteY6" fmla="*/ 7772 h 953169"/>
              <a:gd name="connsiteX7" fmla="*/ 1431010 w 1431010"/>
              <a:gd name="connsiteY7" fmla="*/ 2606 h 95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010" h="953169">
                <a:moveTo>
                  <a:pt x="0" y="953169"/>
                </a:moveTo>
                <a:cubicBezTo>
                  <a:pt x="29274" y="910118"/>
                  <a:pt x="58549" y="867067"/>
                  <a:pt x="103322" y="818850"/>
                </a:cubicBezTo>
                <a:cubicBezTo>
                  <a:pt x="148095" y="770633"/>
                  <a:pt x="211811" y="716389"/>
                  <a:pt x="268638" y="663867"/>
                </a:cubicBezTo>
                <a:cubicBezTo>
                  <a:pt x="325465" y="611345"/>
                  <a:pt x="362489" y="574321"/>
                  <a:pt x="444285" y="503718"/>
                </a:cubicBezTo>
                <a:cubicBezTo>
                  <a:pt x="526081" y="433115"/>
                  <a:pt x="671593" y="308267"/>
                  <a:pt x="759417" y="240247"/>
                </a:cubicBezTo>
                <a:cubicBezTo>
                  <a:pt x="847241" y="172227"/>
                  <a:pt x="887708" y="134342"/>
                  <a:pt x="971227" y="95596"/>
                </a:cubicBezTo>
                <a:cubicBezTo>
                  <a:pt x="1054746" y="56850"/>
                  <a:pt x="1183899" y="23270"/>
                  <a:pt x="1260529" y="7772"/>
                </a:cubicBezTo>
                <a:cubicBezTo>
                  <a:pt x="1337159" y="-7726"/>
                  <a:pt x="1388820" y="5189"/>
                  <a:pt x="1431010" y="26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identification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3-d vision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Motion tracking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Generative models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2806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positive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machine learning algorithms use optimization to minimize a loss function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Loss function is minimized using optimization algorithms to learn the optimal model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more parameters and higher capacity the model, the harder it is to learn the model parameters 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16505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Eigenvalues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40308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0" y="247753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10" y="3648478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594" y="542488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covariance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11" y="2357120"/>
            <a:ext cx="3557638" cy="597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96" y="5189542"/>
            <a:ext cx="2703224" cy="4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for ML models with a large number of parameters is hard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high dimensional parameter space   </a:t>
                </a:r>
                <a:endParaRPr lang="en-GB" sz="2800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poor convergence </a:t>
                </a: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Forte" panose="03060902040502070203" pitchFamily="66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‘Curse of Dimensionality’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in high dimensions is often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Data not sufficient to uniquely </a:t>
                </a:r>
                <a:r>
                  <a:rPr lang="en-GB" sz="24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identify </a:t>
                </a:r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values of all model parameters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Use regularization methods to improve convergence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restricts effective dimensionality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Required for most real-world CV problems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  <a:blipFill>
                <a:blip r:embed="rId3"/>
                <a:stretch>
                  <a:fillRect l="-1111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35177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9"/>
            <a:ext cx="2510365" cy="443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3631009" cy="57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954" y="3429000"/>
            <a:ext cx="5475211" cy="29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covariance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81" y="2437154"/>
            <a:ext cx="3660219" cy="5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17" y="2649670"/>
            <a:ext cx="5705856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3982036"/>
            <a:ext cx="5156536" cy="5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80" y="1503422"/>
            <a:ext cx="2570480" cy="493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79" y="2056081"/>
            <a:ext cx="4841241" cy="5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507253"/>
            <a:ext cx="11525250" cy="513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Millions of parameters is typical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Requires optimization in high 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 – requires regularization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07" y="331471"/>
            <a:ext cx="11109648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125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Dropout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1279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Recently, some researchers have questioned the co-adaptation theory, but there is no consensus for an alternative theory 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 is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ensemble model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1245702"/>
            <a:ext cx="11525250" cy="5716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973745"/>
            <a:ext cx="11525250" cy="5121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are six of the possible models with 2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93E69586-1A19-4F1C-B562-012D49B5E3B0}"/>
              </a:ext>
            </a:extLst>
          </p:cNvPr>
          <p:cNvSpPr txBox="1">
            <a:spLocks/>
          </p:cNvSpPr>
          <p:nvPr/>
        </p:nvSpPr>
        <p:spPr>
          <a:xfrm>
            <a:off x="379514" y="5852359"/>
            <a:ext cx="11525250" cy="51215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also sample models with 1 or 3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4"/>
            <a:ext cx="3053778" cy="63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17" y="3834825"/>
            <a:ext cx="2701620" cy="69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38" y="4631563"/>
            <a:ext cx="4798382" cy="66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20" y="5480781"/>
            <a:ext cx="2917936" cy="6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3" y="0"/>
            <a:ext cx="11392857" cy="93552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Optimization and Regularization for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E2954-B31F-4150-997E-D588BF9C5E0A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94350B-80B7-4D78-8420-4D67FA6ABA86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89598B-FA8B-47CB-A87D-8305C0F61CDC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59D32-96A0-4868-8763-B3B7E92682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965D1-6E91-40B9-8D5B-1D18B74B4CC4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646EF-2CA4-4325-B3D7-7016D1B330FB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B7000-87C1-4999-8599-FF3B42ED9423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1DDAB-CD1D-40A5-A89D-FE8F422CB96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0E48C-CF71-4132-8602-296FA492A746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A60D5-6AB5-459A-8E61-ED26181975B8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7B981-B87C-4343-9E68-A8C6379E2F02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ABCE0-A2EE-4BF2-81D9-4FD9F33757F7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32397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195215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4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59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0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1862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8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0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20805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292628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positive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920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deep  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2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1872696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1"/>
            <a:ext cx="4127633" cy="55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8832027" cy="4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01" y="4029121"/>
            <a:ext cx="4803119" cy="405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3" y="3406797"/>
            <a:ext cx="8683625" cy="5140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5989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2329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7428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136168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3" y="991552"/>
            <a:ext cx="11359495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a highly scalable gradient descent algorithm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31" y="3215640"/>
            <a:ext cx="4588949" cy="8378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72396" y="3935694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02" y="4515181"/>
            <a:ext cx="866097" cy="459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4935176"/>
            <a:ext cx="1082038" cy="5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massively scalable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Improving Convergence of SGD</a:t>
            </a:r>
          </a:p>
        </p:txBody>
      </p:sp>
    </p:spTree>
    <p:extLst>
      <p:ext uri="{BB962C8B-B14F-4D97-AF65-F5344CB8AC3E}">
        <p14:creationId xmlns:p14="http://schemas.microsoft.com/office/powerpoint/2010/main" val="35173288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Momentum improves convergence of SGD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slow to converge if flat spots in the gradient are encountered – Hessian with small eigenvalues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pPr marL="457046" lvl="1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Momentum maintains the trajectory of the descent through flat gradient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31" y="3285711"/>
            <a:ext cx="3169909" cy="359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1" y="3772535"/>
            <a:ext cx="2099248" cy="35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51" y="4221481"/>
            <a:ext cx="2205989" cy="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the weight tensor in  two steps: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238240" cy="12362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48" y="2884363"/>
            <a:ext cx="3763225" cy="407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1" y="3367968"/>
            <a:ext cx="5291332" cy="300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1" y="3699239"/>
            <a:ext cx="2813050" cy="35925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534670" y="4266247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the algorithm now has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24916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Bias-variance trade-off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3882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Regularization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393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5892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improve convergence with a variable learning rate?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prevents over-shooting the minimum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17606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Many other initialization schemes have been developed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example, see the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Keras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initializers documentation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22330</TotalTime>
  <Words>4849</Words>
  <Application>Microsoft Office PowerPoint</Application>
  <PresentationFormat>Widescreen</PresentationFormat>
  <Paragraphs>755</Paragraphs>
  <Slides>106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106</vt:i4>
      </vt:variant>
    </vt:vector>
  </HeadingPairs>
  <TitlesOfParts>
    <vt:vector size="120" baseType="lpstr">
      <vt:lpstr>Arial</vt:lpstr>
      <vt:lpstr>Calibri</vt:lpstr>
      <vt:lpstr>Calibri Light</vt:lpstr>
      <vt:lpstr>Cambria Math</vt:lpstr>
      <vt:lpstr>Courier New</vt:lpstr>
      <vt:lpstr>Forte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and regularization for ML</vt:lpstr>
      <vt:lpstr>Optimization and regularization for ML</vt:lpstr>
      <vt:lpstr>Optimization and regularization for ML</vt:lpstr>
      <vt:lpstr>Optimization and Regularization for Deep Neural Networks</vt:lpstr>
      <vt:lpstr> Introduction to Optimization and Regularization for Machine Learning</vt:lpstr>
      <vt:lpstr>Optimization for Machine Learning</vt:lpstr>
      <vt:lpstr> Regularization for Machine Learning</vt:lpstr>
      <vt:lpstr>    Introduction to Regularization for Deep Learning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 Regularization for Machine Learning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PowerPoint Presentation</vt:lpstr>
      <vt:lpstr>Batch Normalization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PowerPoint Presentation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557</cp:revision>
  <cp:lastPrinted>2019-03-10T03:16:43Z</cp:lastPrinted>
  <dcterms:created xsi:type="dcterms:W3CDTF">2013-02-15T23:12:42Z</dcterms:created>
  <dcterms:modified xsi:type="dcterms:W3CDTF">2022-12-17T16:59:22Z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