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67"/>
  </p:notesMasterIdLst>
  <p:handoutMasterIdLst>
    <p:handoutMasterId r:id="rId68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48" r:id="rId17"/>
    <p:sldId id="322" r:id="rId18"/>
    <p:sldId id="383" r:id="rId19"/>
    <p:sldId id="323" r:id="rId20"/>
    <p:sldId id="324" r:id="rId21"/>
    <p:sldId id="340" r:id="rId22"/>
    <p:sldId id="449" r:id="rId23"/>
    <p:sldId id="450" r:id="rId24"/>
    <p:sldId id="451" r:id="rId25"/>
    <p:sldId id="379" r:id="rId26"/>
    <p:sldId id="442" r:id="rId27"/>
    <p:sldId id="439" r:id="rId28"/>
    <p:sldId id="445" r:id="rId29"/>
    <p:sldId id="446" r:id="rId30"/>
    <p:sldId id="440" r:id="rId31"/>
    <p:sldId id="441" r:id="rId32"/>
    <p:sldId id="407" r:id="rId33"/>
    <p:sldId id="434" r:id="rId34"/>
    <p:sldId id="435" r:id="rId35"/>
    <p:sldId id="258" r:id="rId36"/>
    <p:sldId id="436" r:id="rId37"/>
    <p:sldId id="437" r:id="rId38"/>
    <p:sldId id="384" r:id="rId39"/>
    <p:sldId id="317" r:id="rId40"/>
    <p:sldId id="363" r:id="rId41"/>
    <p:sldId id="364" r:id="rId42"/>
    <p:sldId id="365" r:id="rId43"/>
    <p:sldId id="414" r:id="rId44"/>
    <p:sldId id="429" r:id="rId45"/>
    <p:sldId id="380" r:id="rId46"/>
    <p:sldId id="417" r:id="rId47"/>
    <p:sldId id="366" r:id="rId48"/>
    <p:sldId id="382" r:id="rId49"/>
    <p:sldId id="408" r:id="rId50"/>
    <p:sldId id="367" r:id="rId51"/>
    <p:sldId id="368" r:id="rId52"/>
    <p:sldId id="409" r:id="rId53"/>
    <p:sldId id="381" r:id="rId54"/>
    <p:sldId id="257" r:id="rId55"/>
    <p:sldId id="410" r:id="rId56"/>
    <p:sldId id="411" r:id="rId57"/>
    <p:sldId id="413" r:id="rId58"/>
    <p:sldId id="415" r:id="rId59"/>
    <p:sldId id="416" r:id="rId60"/>
    <p:sldId id="418" r:id="rId61"/>
    <p:sldId id="420" r:id="rId62"/>
    <p:sldId id="433" r:id="rId63"/>
    <p:sldId id="419" r:id="rId64"/>
    <p:sldId id="453" r:id="rId65"/>
    <p:sldId id="452" r:id="rId6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77273" autoAdjust="0"/>
  </p:normalViewPr>
  <p:slideViewPr>
    <p:cSldViewPr snapToGrid="0">
      <p:cViewPr varScale="1">
        <p:scale>
          <a:sx n="64" d="100"/>
          <a:sy n="64" d="100"/>
        </p:scale>
        <p:origin x="67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5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2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6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93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7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9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7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1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9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9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</a:p>
              <a:p>
                <a:pPr lvl="1"/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is cov(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C7A93E-CE8C-4A13-833F-89E99094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40" y="2885694"/>
            <a:ext cx="2702859" cy="86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73283-52B0-4FC8-8C1D-D90532FE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78" y="2390239"/>
            <a:ext cx="2894418" cy="4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310342" y="1025237"/>
            <a:ext cx="11748653" cy="573023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typically the case that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colinear features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colinear features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not invertible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 features many be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statistically independent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label</a:t>
            </a:r>
          </a:p>
          <a:p>
            <a:pPr lvl="1"/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Noninformative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noise to model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Inverse of </a:t>
            </a: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unstable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say the solution                               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ill-posed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solve a biased approximation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This process is known as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will take up this topic in a few weeks</a:t>
            </a:r>
            <a:endParaRPr lang="en-GB" sz="24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31F85-85F9-45CB-8202-95539213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35" y="4121524"/>
            <a:ext cx="2968942" cy="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6526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w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753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1915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CV applications of machine learning: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265589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12560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59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9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are the categories of the objects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are the know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to train the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d-2 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convergence problems with machine learning models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do we build a multinomial classifier?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K classes, {1,2,3,…K}, with label one-hot encoded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most probable class is: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One vs. Rest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method uses k-1 classifiers to compute probabilitie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−1}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probability of the Kth, or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pivot class: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ϴ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1 −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  <a:blipFill>
                <a:blip r:embed="rId3"/>
                <a:stretch>
                  <a:fillRect l="-1269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795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k-1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the K-1 log probability ratios with the pivot class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az-Cyrl-AZ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   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−1   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where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az-Cyrl-AZ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vector of coefficients for kth model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feature vector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one-hot encoded label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0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Find k-1 probabilities with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z-Cyrl-AZ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z-Cyrl-AZ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В</m:t>
                                    </m:r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•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𝑥𝑖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Largest probability is most likely category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may not be much difference between classes  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  <a:blipFill>
                <a:blip r:embed="rId3"/>
                <a:stretch>
                  <a:fillRect l="-1058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667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differences between classes can be small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Sometimes better to consider top few classes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most probable 5 classes of 1,000 of objects in image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well-separated classes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class characteristics can overlap – be nonunique 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balance in class samples in training data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Imbalance common – some objects are rare 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learning biased to more frequent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5673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could possibly go wrong?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Consider fruit processing with 8 categories   </a:t>
                </a:r>
              </a:p>
              <a:p>
                <a:pPr marL="457046" lvl="1" indent="0">
                  <a:buNone/>
                </a:pPr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{A_large, A_medium,…, B_small, unmarketable, not_fruit}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Imbalance in classes  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perhaps A_large infrequent, B_medium most frequent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Classes not well defined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different is A_small from B_small in computer vision sensor?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If each classifier is 95% accurate so overall accuracy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0.95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=0.7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  <a:blipFill>
                <a:blip r:embed="rId3"/>
                <a:stretch>
                  <a:fillRect l="-1058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712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rest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classifiers to compute probabilities  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Could use </a:t>
                </a:r>
                <a:r>
                  <a:rPr lang="en-US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algorithm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requires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classifiers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  <a:blipFill>
                <a:blip r:embed="rId3"/>
                <a:stretch>
                  <a:fillRect l="-1058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671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uses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logistic regression models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Models constructed in usual manner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majority voting of (K – 1) votes for each class 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Provides some diversity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average errors in individual vote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  <a:blipFill>
                <a:blip r:embed="rId3"/>
                <a:stretch>
                  <a:fillRect l="-1058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541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6021" y="1014938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else can we build a multi-class classifier?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many classifiers does each approach require?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14CAE1-D284-4200-9764-F49F34D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71890"/>
              </p:ext>
            </p:extLst>
          </p:nvPr>
        </p:nvGraphicFramePr>
        <p:xfrm>
          <a:off x="728595" y="2327038"/>
          <a:ext cx="10734810" cy="416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14">
                  <a:extLst>
                    <a:ext uri="{9D8B030D-6E8A-4147-A177-3AD203B41FA5}">
                      <a16:colId xmlns:a16="http://schemas.microsoft.com/office/drawing/2014/main" val="4244836681"/>
                    </a:ext>
                  </a:extLst>
                </a:gridCol>
                <a:gridCol w="1665961">
                  <a:extLst>
                    <a:ext uri="{9D8B030D-6E8A-4147-A177-3AD203B41FA5}">
                      <a16:colId xmlns:a16="http://schemas.microsoft.com/office/drawing/2014/main" val="189879534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1616851927"/>
                    </a:ext>
                  </a:extLst>
                </a:gridCol>
                <a:gridCol w="1916482">
                  <a:extLst>
                    <a:ext uri="{9D8B030D-6E8A-4147-A177-3AD203B41FA5}">
                      <a16:colId xmlns:a16="http://schemas.microsoft.com/office/drawing/2014/main" val="348167293"/>
                    </a:ext>
                  </a:extLst>
                </a:gridCol>
                <a:gridCol w="2022954">
                  <a:extLst>
                    <a:ext uri="{9D8B030D-6E8A-4147-A177-3AD203B41FA5}">
                      <a16:colId xmlns:a16="http://schemas.microsoft.com/office/drawing/2014/main" val="3444301438"/>
                    </a:ext>
                  </a:extLst>
                </a:gridCol>
                <a:gridCol w="2311056">
                  <a:extLst>
                    <a:ext uri="{9D8B030D-6E8A-4147-A177-3AD203B41FA5}">
                      <a16:colId xmlns:a16="http://schemas.microsoft.com/office/drawing/2014/main" val="2322135698"/>
                    </a:ext>
                  </a:extLst>
                </a:gridCol>
              </a:tblGrid>
              <a:tr h="773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rest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one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9787"/>
                  </a:ext>
                </a:extLst>
              </a:tr>
              <a:tr h="677955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Normally distributed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1129"/>
                  </a:ext>
                </a:extLst>
              </a:tr>
              <a:tr h="4158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9175318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0372658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2957375"/>
                  </a:ext>
                </a:extLst>
              </a:tr>
              <a:tr h="41330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7169417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6938222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6523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Compare one vs. rest and one vs. one classifiers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356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𝑂𝑣𝑒𝑟𝑎𝑙𝑙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𝑎𝑐𝑐𝑢𝑟𝑎𝑐𝑦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𝑂𝑣𝑒𝑟𝑎𝑙𝑙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𝑎𝑐𝑐𝑢𝑟𝑎𝑐𝑦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if no diversity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838137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006" t="-113768" r="-108173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717" t="-113768" r="-596" b="-3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66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of Multi-Class Classifiers 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</a:t>
                </a:r>
                <a:r>
                  <a:rPr lang="en-GB" sz="2800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muliti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Write the multi-class precision and recall as sums on rows and columns of the multi-class confusion matrix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68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459369"/>
            <a:ext cx="11525250" cy="510768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a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matrix,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 wish to compute a linear model to predict some labels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be n x p.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Then, the model has a vector of p coefficients or weights,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want to compute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 that we minimize errors, </a:t>
            </a:r>
            <a:r>
              <a:rPr lang="en-GB" sz="2800" b="1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predictive model is then:</a:t>
            </a:r>
            <a:endParaRPr lang="en-GB" sz="28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82" y="4948155"/>
            <a:ext cx="2721679" cy="5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 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80" y="2055417"/>
            <a:ext cx="2249776" cy="456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08ADF-678E-4D13-9F79-3E1A13FE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880" y="4049827"/>
            <a:ext cx="1630814" cy="4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26971</TotalTime>
  <Words>3031</Words>
  <Application>Microsoft Office PowerPoint</Application>
  <PresentationFormat>Widescreen</PresentationFormat>
  <Paragraphs>572</Paragraphs>
  <Slides>61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Evaluation of Multi-Class Classifiers 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876</cp:revision>
  <cp:lastPrinted>2019-03-10T03:16:43Z</cp:lastPrinted>
  <dcterms:created xsi:type="dcterms:W3CDTF">2013-02-15T23:12:42Z</dcterms:created>
  <dcterms:modified xsi:type="dcterms:W3CDTF">2022-12-04T02:01:52Z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