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57" r:id="rId2"/>
    <p:sldId id="260" r:id="rId3"/>
    <p:sldId id="322" r:id="rId4"/>
    <p:sldId id="438" r:id="rId5"/>
    <p:sldId id="360" r:id="rId6"/>
    <p:sldId id="332" r:id="rId7"/>
    <p:sldId id="323" r:id="rId8"/>
    <p:sldId id="324" r:id="rId9"/>
    <p:sldId id="325" r:id="rId10"/>
    <p:sldId id="326" r:id="rId11"/>
    <p:sldId id="327" r:id="rId12"/>
    <p:sldId id="329" r:id="rId13"/>
    <p:sldId id="330" r:id="rId14"/>
    <p:sldId id="331" r:id="rId15"/>
    <p:sldId id="328" r:id="rId16"/>
    <p:sldId id="359" r:id="rId17"/>
    <p:sldId id="439" r:id="rId18"/>
    <p:sldId id="339" r:id="rId19"/>
    <p:sldId id="340" r:id="rId20"/>
    <p:sldId id="341" r:id="rId21"/>
    <p:sldId id="342" r:id="rId22"/>
    <p:sldId id="440" r:id="rId23"/>
    <p:sldId id="343" r:id="rId24"/>
    <p:sldId id="344" r:id="rId25"/>
    <p:sldId id="346" r:id="rId26"/>
    <p:sldId id="347" r:id="rId27"/>
    <p:sldId id="357" r:id="rId28"/>
    <p:sldId id="441" r:id="rId29"/>
    <p:sldId id="351" r:id="rId30"/>
    <p:sldId id="348" r:id="rId31"/>
    <p:sldId id="350" r:id="rId32"/>
    <p:sldId id="444" r:id="rId33"/>
    <p:sldId id="445" r:id="rId34"/>
    <p:sldId id="442" r:id="rId35"/>
    <p:sldId id="443" r:id="rId36"/>
    <p:sldId id="349" r:id="rId37"/>
    <p:sldId id="354" r:id="rId38"/>
    <p:sldId id="353" r:id="rId39"/>
    <p:sldId id="355" r:id="rId40"/>
    <p:sldId id="356" r:id="rId41"/>
    <p:sldId id="358" r:id="rId42"/>
    <p:sldId id="361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84" d="100"/>
          <a:sy n="84" d="100"/>
        </p:scale>
        <p:origin x="252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AE4DD6-3B96-459E-9DC8-6D17EA6B041A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D94BAC-E5CE-4BEC-AF43-71AB2D771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8953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6621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9168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7988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8103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6105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7092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6937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9009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5141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5246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0003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3409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339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58257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99761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59107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29252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85487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4526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77657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86773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6800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95876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63228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76293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92861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85750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68877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20127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9336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9521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1499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1700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9740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4805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9711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39238-E970-4CFB-9B85-FFF0545B98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FC1D25-E7F7-4D06-BC44-29576F2646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C019E3-DC2E-4500-A7EC-5DBBC97B7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5589D-2AEB-461E-BC69-E89FD77E4975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821261-0E66-453C-9B5D-E13B21713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99FFDE-5DE4-43BA-A547-5F500D463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975B-6414-4BCB-AC75-B4DA18175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621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4EBFB-3CB1-4C42-8A93-0E526E335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BEDCC8-9668-4BD6-9271-28BCACB291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44C915-5D18-40A7-9583-512225BCE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5589D-2AEB-461E-BC69-E89FD77E4975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39EC4F-8F4C-4D06-804A-93972EE0F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5CE1CA-652B-4B3B-A929-547F270A3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975B-6414-4BCB-AC75-B4DA18175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250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7C4209-E614-4CD5-B924-2B1D0180D2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5B86B1-5815-4AEF-B86B-9A9AC6BACC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959364-2EF5-41AD-A178-C41E77F78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5589D-2AEB-461E-BC69-E89FD77E4975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A045D4-A913-4E96-B70D-17BA83D0A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DE153A-5B54-4458-896D-085CC2707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975B-6414-4BCB-AC75-B4DA18175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2240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845754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79131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684224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744905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837717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352424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549460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53057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5FE54-E524-4C76-B436-8AF546BBC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FB0113-8953-466C-BFA9-319B4A06B8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0EC712-A005-49A4-968F-4CA97120E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5589D-2AEB-461E-BC69-E89FD77E4975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355D15-23C9-4EF3-B8F5-C75EC10C1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8C2EDB-2A42-4820-B6FF-3EA76854C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975B-6414-4BCB-AC75-B4DA18175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66622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0770400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8731049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6126749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9305355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333856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609517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193273" y="5132441"/>
            <a:ext cx="8409867" cy="1460779"/>
          </a:xfrm>
          <a:prstGeom prst="rect">
            <a:avLst/>
          </a:prstGeom>
        </p:spPr>
        <p:txBody>
          <a:bodyPr lIns="137160" tIns="137160" rIns="137160" bIns="137160" anchor="b" anchorCtr="0">
            <a:normAutofit/>
          </a:bodyPr>
          <a:lstStyle>
            <a:lvl1pPr marL="0" indent="0" algn="l" defTabSz="914052" rtl="0" eaLnBrk="1" latinLnBrk="0" hangingPunct="1">
              <a:lnSpc>
                <a:spcPct val="100000"/>
              </a:lnSpc>
              <a:spcBef>
                <a:spcPts val="0"/>
              </a:spcBef>
              <a:buSzPct val="90000"/>
              <a:buFont typeface="Arial" pitchFamily="34" charset="0"/>
              <a:buNone/>
              <a:defRPr lang="en-US" sz="2400" b="0" kern="0" spc="0" baseline="0" dirty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2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3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3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0211372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512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42A0A-F435-435F-9DBA-F51BBE278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1A2BF3-9E93-45F9-AF90-FEA7670C5D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B0E0D2-A2E7-4D09-B5A9-29426D298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5589D-2AEB-461E-BC69-E89FD77E4975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E2283D-FD36-4E06-B790-16793DEED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BFC593-23BF-4EE5-B0AF-E0995F926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975B-6414-4BCB-AC75-B4DA18175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26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D9449-066B-4275-A739-C3C54B4D2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56918-8488-47E6-8B5E-832302C36E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DB5D2F-49FA-4CA8-93F0-A48521B4E7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9C8175-5D10-44D2-89DD-C5766CB98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5589D-2AEB-461E-BC69-E89FD77E4975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2F871E-8332-44B4-A83D-6CC77E950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7B02BC-102C-4555-A935-596C102A3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975B-6414-4BCB-AC75-B4DA18175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12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6A0EA-5798-407D-894A-ACB8B187C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7087CD-D43F-4E5E-9F78-723287A4C7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FFBAA4-FFD6-4287-BCB6-0551D56A6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EBC7A6-BBB3-4338-9E0F-389A8BDF1B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E1401E-644B-4147-BB7C-549E8A8C89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464F64-5C73-4360-8790-E329A9CAD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5589D-2AEB-461E-BC69-E89FD77E4975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819D2F-FEC3-4C58-B169-919DFA5E7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41F245-CAAC-49E0-954F-DAE0ADDFA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975B-6414-4BCB-AC75-B4DA18175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081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233CB-B0FB-4798-B5B6-6A6584859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8449C2-64E6-433C-B3CF-1E8E314AA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5589D-2AEB-461E-BC69-E89FD77E4975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D16AF6-A035-44C6-8025-45840926B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254A72-AC99-4C02-8E56-54273BC6C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975B-6414-4BCB-AC75-B4DA18175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161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518CA4-546D-4B43-8FE4-93DB252A4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5589D-2AEB-461E-BC69-E89FD77E4975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ABEC57-FBA5-44D0-A101-26195B91B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703659-172E-4D0B-A5F8-88F2FFBBB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975B-6414-4BCB-AC75-B4DA18175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535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D23B8-8AEE-4412-BA58-8F6AA9CC7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1C505-9E66-4670-A923-EE3D0BEE3D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BFE625-0C4F-41A8-9373-FC9281C60E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45EDE1-4E51-46AF-922D-4FCFA0B46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5589D-2AEB-461E-BC69-E89FD77E4975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F12B2E-AE2C-42E2-B814-4E5F8E6A3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7541DE-F4B9-4F09-987D-CD567DCA5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975B-6414-4BCB-AC75-B4DA18175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575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BF550-31CB-4C4B-93BB-B982007F8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EB3D2B-63CB-47B3-8741-54655339D5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F6377F-C256-4ADB-9518-23FCA52522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911CAD-2FC3-46F2-9748-BAF2CC46D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5589D-2AEB-461E-BC69-E89FD77E4975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8F74FA-9AED-491E-91CE-F2B5AC86B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40C6AC-00D7-49E9-83E9-6D9AE0BF1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975B-6414-4BCB-AC75-B4DA18175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748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2410C0-1437-4F81-A900-C72E35584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88DD79-C938-4F0E-8A48-B31FAA5891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1B539-2AC2-43C6-9103-E37245CE24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25589D-2AEB-461E-BC69-E89FD77E4975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77AD8E-9606-4A66-B598-CADA838ED0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C9CD53-4A7A-44D7-8F9C-A4299E87B9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D6975B-6414-4BCB-AC75-B4DA18175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043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ourier_transform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ourier_transform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4.xml"/><Relationship Id="rId5" Type="http://schemas.openxmlformats.org/officeDocument/2006/relationships/hyperlink" Target="https://dspillustrations.com/pages/posts/misc/the-convolution-theorem-and-application-examples.html" TargetMode="External"/><Relationship Id="rId4" Type="http://schemas.openxmlformats.org/officeDocument/2006/relationships/image" Target="../media/image2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2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Multidimensional_transform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21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pectral_density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22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pectral_density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23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4.xml"/><Relationship Id="rId4" Type="http://schemas.openxmlformats.org/officeDocument/2006/relationships/hyperlink" Target="https://en.wikipedia.org/wiki/Spectral_density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3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nvolution_theorem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260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nvolution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8955" y="273713"/>
            <a:ext cx="9601200" cy="2387600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CSCI E-25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Computer Vision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50078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7818" y="4935071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169F207C-EF37-41D2-8510-622FD323B072}"/>
              </a:ext>
            </a:extLst>
          </p:cNvPr>
          <p:cNvSpPr txBox="1">
            <a:spLocks/>
          </p:cNvSpPr>
          <p:nvPr/>
        </p:nvSpPr>
        <p:spPr>
          <a:xfrm>
            <a:off x="1382693" y="6306671"/>
            <a:ext cx="9144000" cy="494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/>
              <a:t>Copyright 2022, 2023 </a:t>
            </a:r>
            <a:r>
              <a:rPr lang="en-US" sz="1800" dirty="0"/>
              <a:t>Stephen F Elston. All rights reserved.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C37018-A4F9-4B1C-806D-0E7F64A950E8}"/>
              </a:ext>
            </a:extLst>
          </p:cNvPr>
          <p:cNvSpPr txBox="1"/>
          <p:nvPr/>
        </p:nvSpPr>
        <p:spPr>
          <a:xfrm>
            <a:off x="821718" y="3035467"/>
            <a:ext cx="110363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Convolution and Image Filtering</a:t>
            </a:r>
          </a:p>
        </p:txBody>
      </p:sp>
    </p:spTree>
    <p:extLst>
      <p:ext uri="{BB962C8B-B14F-4D97-AF65-F5344CB8AC3E}">
        <p14:creationId xmlns:p14="http://schemas.microsoft.com/office/powerpoint/2010/main" val="1365056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0257"/>
                <a:ext cx="11525250" cy="183118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1-D CNNs are a simple, but useful example </a:t>
                </a: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Convolution ends when end of series reached</a:t>
                </a: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Output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 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𝑠𝑝𝑎𝑛</m:t>
                    </m:r>
                  </m:oMath>
                </a14:m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, shorter than original series</a:t>
                </a:r>
              </a:p>
              <a:p>
                <a:endParaRPr lang="en-GB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0257"/>
                <a:ext cx="11525250" cy="1831186"/>
              </a:xfrm>
              <a:blipFill>
                <a:blip r:embed="rId3"/>
                <a:stretch>
                  <a:fillRect l="-1111" t="-5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1-D Convolution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F31C8AF-5A4E-4201-B494-55790E89545D}"/>
              </a:ext>
            </a:extLst>
          </p:cNvPr>
          <p:cNvSpPr/>
          <p:nvPr/>
        </p:nvSpPr>
        <p:spPr>
          <a:xfrm>
            <a:off x="3495972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3B392AB-EE2C-4863-8422-E5FFBDBED76D}"/>
              </a:ext>
            </a:extLst>
          </p:cNvPr>
          <p:cNvSpPr/>
          <p:nvPr/>
        </p:nvSpPr>
        <p:spPr>
          <a:xfrm>
            <a:off x="4200198" y="391621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10B5275-3986-4155-893F-85412AED963B}"/>
              </a:ext>
            </a:extLst>
          </p:cNvPr>
          <p:cNvSpPr/>
          <p:nvPr/>
        </p:nvSpPr>
        <p:spPr>
          <a:xfrm>
            <a:off x="4932998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FDC8E88-A092-40BD-A661-8E2892808663}"/>
              </a:ext>
            </a:extLst>
          </p:cNvPr>
          <p:cNvSpPr/>
          <p:nvPr/>
        </p:nvSpPr>
        <p:spPr>
          <a:xfrm>
            <a:off x="5665798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AED8A58-E842-4687-AA39-80406E3B037D}"/>
              </a:ext>
            </a:extLst>
          </p:cNvPr>
          <p:cNvSpPr/>
          <p:nvPr/>
        </p:nvSpPr>
        <p:spPr>
          <a:xfrm>
            <a:off x="6370024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EDFC541-7184-4B4E-9DFC-27F64485F905}"/>
              </a:ext>
            </a:extLst>
          </p:cNvPr>
          <p:cNvSpPr/>
          <p:nvPr/>
        </p:nvSpPr>
        <p:spPr>
          <a:xfrm>
            <a:off x="7105947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B9EDD8E-D97C-4D41-A98F-78D7B9AE59C7}"/>
              </a:ext>
            </a:extLst>
          </p:cNvPr>
          <p:cNvSpPr/>
          <p:nvPr/>
        </p:nvSpPr>
        <p:spPr>
          <a:xfrm>
            <a:off x="7810173" y="391621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66EB430-DBF4-4E68-AF4F-42975E9200F3}"/>
              </a:ext>
            </a:extLst>
          </p:cNvPr>
          <p:cNvSpPr/>
          <p:nvPr/>
        </p:nvSpPr>
        <p:spPr>
          <a:xfrm>
            <a:off x="8542973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91F5825-C92D-4228-84A4-BB3BDDEB8CDB}"/>
              </a:ext>
            </a:extLst>
          </p:cNvPr>
          <p:cNvSpPr/>
          <p:nvPr/>
        </p:nvSpPr>
        <p:spPr>
          <a:xfrm>
            <a:off x="9275773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E4B29BB-7385-4052-9FD9-F2588D8F9FBC}"/>
              </a:ext>
            </a:extLst>
          </p:cNvPr>
          <p:cNvSpPr/>
          <p:nvPr/>
        </p:nvSpPr>
        <p:spPr>
          <a:xfrm>
            <a:off x="9979999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2E575FF-D25F-47D7-9474-FC9FCB73A8FF}"/>
              </a:ext>
            </a:extLst>
          </p:cNvPr>
          <p:cNvSpPr txBox="1"/>
          <p:nvPr/>
        </p:nvSpPr>
        <p:spPr>
          <a:xfrm>
            <a:off x="2332418" y="3513742"/>
            <a:ext cx="11589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 = n</a:t>
            </a:r>
          </a:p>
        </p:txBody>
      </p:sp>
      <p:sp>
        <p:nvSpPr>
          <p:cNvPr id="28" name="Right Brace 27">
            <a:extLst>
              <a:ext uri="{FF2B5EF4-FFF2-40B4-BE49-F238E27FC236}">
                <a16:creationId xmlns:a16="http://schemas.microsoft.com/office/drawing/2014/main" id="{D14F6B31-AEDF-4AD0-87C6-2F46CA75C9EF}"/>
              </a:ext>
            </a:extLst>
          </p:cNvPr>
          <p:cNvSpPr/>
          <p:nvPr/>
        </p:nvSpPr>
        <p:spPr>
          <a:xfrm rot="5400000">
            <a:off x="9362881" y="3816271"/>
            <a:ext cx="369332" cy="2009148"/>
          </a:xfrm>
          <a:prstGeom prst="rightBrac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FA80784-24CD-497C-9184-17ED80AB892F}"/>
              </a:ext>
            </a:extLst>
          </p:cNvPr>
          <p:cNvSpPr txBox="1"/>
          <p:nvPr/>
        </p:nvSpPr>
        <p:spPr>
          <a:xfrm>
            <a:off x="8466955" y="5105699"/>
            <a:ext cx="21046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Kernel Span</a:t>
            </a:r>
          </a:p>
          <a:p>
            <a:pPr algn="ctr"/>
            <a:r>
              <a:rPr lang="en-US" sz="2400" dirty="0"/>
              <a:t>or</a:t>
            </a:r>
          </a:p>
          <a:p>
            <a:pPr algn="ctr"/>
            <a:r>
              <a:rPr lang="en-US" sz="2400" dirty="0"/>
              <a:t>Receptive Field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0A482D57-9C62-4293-A497-BCBA4FE66266}"/>
              </a:ext>
            </a:extLst>
          </p:cNvPr>
          <p:cNvSpPr/>
          <p:nvPr/>
        </p:nvSpPr>
        <p:spPr>
          <a:xfrm>
            <a:off x="9979999" y="3046934"/>
            <a:ext cx="522626" cy="521377"/>
          </a:xfrm>
          <a:prstGeom prst="ellipse">
            <a:avLst/>
          </a:prstGeom>
          <a:solidFill>
            <a:srgbClr val="FFC000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8906A9A9-E8CC-413E-8A81-5BE02DED4A39}"/>
              </a:ext>
            </a:extLst>
          </p:cNvPr>
          <p:cNvSpPr/>
          <p:nvPr/>
        </p:nvSpPr>
        <p:spPr>
          <a:xfrm>
            <a:off x="8542973" y="3926750"/>
            <a:ext cx="522626" cy="521377"/>
          </a:xfrm>
          <a:prstGeom prst="ellipse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36C77C4E-3F91-463E-B6DD-C7B07F4134CA}"/>
              </a:ext>
            </a:extLst>
          </p:cNvPr>
          <p:cNvSpPr/>
          <p:nvPr/>
        </p:nvSpPr>
        <p:spPr>
          <a:xfrm>
            <a:off x="9286234" y="3926750"/>
            <a:ext cx="522626" cy="521377"/>
          </a:xfrm>
          <a:prstGeom prst="ellipse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D60C2A63-2647-4900-AC55-C50242D96E91}"/>
              </a:ext>
            </a:extLst>
          </p:cNvPr>
          <p:cNvSpPr/>
          <p:nvPr/>
        </p:nvSpPr>
        <p:spPr>
          <a:xfrm>
            <a:off x="9979999" y="3926750"/>
            <a:ext cx="522626" cy="521377"/>
          </a:xfrm>
          <a:prstGeom prst="ellipse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7D9B27C-1B63-407D-A8E1-C38983122669}"/>
              </a:ext>
            </a:extLst>
          </p:cNvPr>
          <p:cNvCxnSpPr>
            <a:cxnSpLocks/>
            <a:stCxn id="41" idx="7"/>
            <a:endCxn id="39" idx="3"/>
          </p:cNvCxnSpPr>
          <p:nvPr/>
        </p:nvCxnSpPr>
        <p:spPr>
          <a:xfrm flipV="1">
            <a:off x="8989062" y="3491957"/>
            <a:ext cx="1067474" cy="51114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EA6D7BF4-5FAA-4821-949D-F6D94655E68D}"/>
              </a:ext>
            </a:extLst>
          </p:cNvPr>
          <p:cNvCxnSpPr>
            <a:cxnSpLocks/>
            <a:stCxn id="44" idx="0"/>
            <a:endCxn id="39" idx="4"/>
          </p:cNvCxnSpPr>
          <p:nvPr/>
        </p:nvCxnSpPr>
        <p:spPr>
          <a:xfrm flipV="1">
            <a:off x="9547547" y="3568311"/>
            <a:ext cx="693765" cy="35843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4D463989-8613-43E3-B1F6-52DCBBFC5CE2}"/>
              </a:ext>
            </a:extLst>
          </p:cNvPr>
          <p:cNvCxnSpPr>
            <a:cxnSpLocks/>
            <a:stCxn id="45" idx="1"/>
            <a:endCxn id="39" idx="5"/>
          </p:cNvCxnSpPr>
          <p:nvPr/>
        </p:nvCxnSpPr>
        <p:spPr>
          <a:xfrm flipV="1">
            <a:off x="10056536" y="3491957"/>
            <a:ext cx="369552" cy="51114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012D17BF-FA86-4CC2-B84C-E8E595BDD0A1}"/>
              </a:ext>
            </a:extLst>
          </p:cNvPr>
          <p:cNvSpPr txBox="1"/>
          <p:nvPr/>
        </p:nvSpPr>
        <p:spPr>
          <a:xfrm>
            <a:off x="8881486" y="3537439"/>
            <a:ext cx="47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</a:t>
            </a:r>
            <a:r>
              <a:rPr lang="en-US" baseline="-25000" dirty="0"/>
              <a:t>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DB13F17-06BD-4FFE-B4FF-85339AD7F880}"/>
              </a:ext>
            </a:extLst>
          </p:cNvPr>
          <p:cNvSpPr txBox="1"/>
          <p:nvPr/>
        </p:nvSpPr>
        <p:spPr>
          <a:xfrm>
            <a:off x="9665856" y="3711706"/>
            <a:ext cx="47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</a:t>
            </a:r>
            <a:r>
              <a:rPr lang="en-US" baseline="-25000" dirty="0"/>
              <a:t>2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6A0BD59-51C7-4CFC-99F0-CB620FBF93F8}"/>
              </a:ext>
            </a:extLst>
          </p:cNvPr>
          <p:cNvSpPr txBox="1"/>
          <p:nvPr/>
        </p:nvSpPr>
        <p:spPr>
          <a:xfrm>
            <a:off x="10235525" y="3614549"/>
            <a:ext cx="47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</a:t>
            </a:r>
            <a:r>
              <a:rPr lang="en-US" baseline="-25000" dirty="0"/>
              <a:t>3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7A3D6B86-3042-4B4F-9B7D-4305F0CCCF37}"/>
              </a:ext>
            </a:extLst>
          </p:cNvPr>
          <p:cNvSpPr/>
          <p:nvPr/>
        </p:nvSpPr>
        <p:spPr>
          <a:xfrm>
            <a:off x="4937137" y="3032419"/>
            <a:ext cx="522626" cy="521377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6277CA2C-0B60-47D2-A12F-5977CDE6D997}"/>
              </a:ext>
            </a:extLst>
          </p:cNvPr>
          <p:cNvSpPr/>
          <p:nvPr/>
        </p:nvSpPr>
        <p:spPr>
          <a:xfrm>
            <a:off x="5669937" y="3042959"/>
            <a:ext cx="522626" cy="521377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807E40A4-59F0-482E-937F-657C223D4D49}"/>
              </a:ext>
            </a:extLst>
          </p:cNvPr>
          <p:cNvSpPr/>
          <p:nvPr/>
        </p:nvSpPr>
        <p:spPr>
          <a:xfrm>
            <a:off x="6402308" y="3052798"/>
            <a:ext cx="522626" cy="521377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54DF3371-8953-46E3-BDDE-0DE8F7F5D0ED}"/>
              </a:ext>
            </a:extLst>
          </p:cNvPr>
          <p:cNvSpPr/>
          <p:nvPr/>
        </p:nvSpPr>
        <p:spPr>
          <a:xfrm>
            <a:off x="7096163" y="3043849"/>
            <a:ext cx="522626" cy="521377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34488295-DED1-4039-85A5-B6297362A142}"/>
              </a:ext>
            </a:extLst>
          </p:cNvPr>
          <p:cNvSpPr/>
          <p:nvPr/>
        </p:nvSpPr>
        <p:spPr>
          <a:xfrm>
            <a:off x="7815665" y="3057483"/>
            <a:ext cx="522626" cy="521377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6EFE402A-830F-469F-B256-A69C01C5D834}"/>
              </a:ext>
            </a:extLst>
          </p:cNvPr>
          <p:cNvSpPr/>
          <p:nvPr/>
        </p:nvSpPr>
        <p:spPr>
          <a:xfrm>
            <a:off x="8509520" y="3063602"/>
            <a:ext cx="522626" cy="521377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619B8D20-BBE2-4106-9021-FF408DF2C915}"/>
              </a:ext>
            </a:extLst>
          </p:cNvPr>
          <p:cNvSpPr/>
          <p:nvPr/>
        </p:nvSpPr>
        <p:spPr>
          <a:xfrm>
            <a:off x="9255190" y="3041914"/>
            <a:ext cx="522626" cy="521377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9696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33375" y="944050"/>
            <a:ext cx="11525250" cy="10619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Mathematically, express 1-d convolution as a weighted sum over a set of discrete kernel values:</a:t>
            </a:r>
          </a:p>
          <a:p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Segoe"/>
              </a:rPr>
              <a:t>1-D Convolution</a:t>
            </a: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A8AFBCDB-2D9C-4ACF-908E-008963553B7D}"/>
              </a:ext>
            </a:extLst>
          </p:cNvPr>
          <p:cNvSpPr txBox="1">
            <a:spLocks/>
          </p:cNvSpPr>
          <p:nvPr/>
        </p:nvSpPr>
        <p:spPr>
          <a:xfrm>
            <a:off x="333374" y="3293710"/>
            <a:ext cx="11525250" cy="593823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Where:</a:t>
            </a:r>
          </a:p>
          <a:p>
            <a:endParaRPr lang="en-GB" dirty="0">
              <a:latin typeface="+mn-lt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E590CA-3A76-459A-B1AD-E8B99616BC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0189" y="3779555"/>
            <a:ext cx="8315325" cy="45758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A2100CE-1D61-42BB-B12E-2BA6F0E039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0190" y="4299239"/>
            <a:ext cx="3629024" cy="36838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2C234E8-E19F-454C-BCE0-7854E98ADF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0189" y="4869560"/>
            <a:ext cx="4006215" cy="3663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9556FF6-A974-4700-B882-E561EE5E9B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20189" y="5300053"/>
            <a:ext cx="4377690" cy="37005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B6FBACD-3564-41DB-BD45-685BB87A2BB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20190" y="5787771"/>
            <a:ext cx="7680960" cy="35450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EB0683B-1BF5-4A27-8F02-5860EB912CF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20189" y="6161391"/>
            <a:ext cx="7566662" cy="57163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B7177F4-8986-4A4C-A26F-B137D2DCC61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67047" y="1845118"/>
            <a:ext cx="6592254" cy="1462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772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2-D Convolution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B42E5F8-1065-4DB3-AA71-8806DBB342C3}"/>
              </a:ext>
            </a:extLst>
          </p:cNvPr>
          <p:cNvSpPr/>
          <p:nvPr/>
        </p:nvSpPr>
        <p:spPr>
          <a:xfrm>
            <a:off x="3238500" y="3806928"/>
            <a:ext cx="1500188" cy="1319212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B1B3FFD-2FB2-4B62-99BC-0F8D39B50AF3}"/>
              </a:ext>
            </a:extLst>
          </p:cNvPr>
          <p:cNvSpPr/>
          <p:nvPr/>
        </p:nvSpPr>
        <p:spPr>
          <a:xfrm>
            <a:off x="3826667" y="3878365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82F618C-AEB6-4A1F-AB7A-5C2DB86FDA6E}"/>
              </a:ext>
            </a:extLst>
          </p:cNvPr>
          <p:cNvSpPr/>
          <p:nvPr/>
        </p:nvSpPr>
        <p:spPr>
          <a:xfrm>
            <a:off x="3333750" y="3873603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8A7E6F7-A6A1-4FCD-89B4-46BC2E7C64F9}"/>
              </a:ext>
            </a:extLst>
          </p:cNvPr>
          <p:cNvSpPr/>
          <p:nvPr/>
        </p:nvSpPr>
        <p:spPr>
          <a:xfrm>
            <a:off x="4319584" y="3873603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F1834C8-2EB9-47F0-BCD0-454867BF7E0E}"/>
              </a:ext>
            </a:extLst>
          </p:cNvPr>
          <p:cNvSpPr/>
          <p:nvPr/>
        </p:nvSpPr>
        <p:spPr>
          <a:xfrm>
            <a:off x="4812501" y="3873603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E63AF38-EDB9-469E-9C64-A710E2421EA7}"/>
              </a:ext>
            </a:extLst>
          </p:cNvPr>
          <p:cNvSpPr/>
          <p:nvPr/>
        </p:nvSpPr>
        <p:spPr>
          <a:xfrm>
            <a:off x="3826667" y="4321277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B54C8E0-AC07-4884-B63B-513C65487D8A}"/>
              </a:ext>
            </a:extLst>
          </p:cNvPr>
          <p:cNvSpPr/>
          <p:nvPr/>
        </p:nvSpPr>
        <p:spPr>
          <a:xfrm>
            <a:off x="3333750" y="4316515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746C518-F968-4FF0-8243-E141BE0B8F58}"/>
              </a:ext>
            </a:extLst>
          </p:cNvPr>
          <p:cNvSpPr/>
          <p:nvPr/>
        </p:nvSpPr>
        <p:spPr>
          <a:xfrm>
            <a:off x="4319584" y="4316515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08336D4-F830-4029-9EEC-D9484B361384}"/>
              </a:ext>
            </a:extLst>
          </p:cNvPr>
          <p:cNvSpPr/>
          <p:nvPr/>
        </p:nvSpPr>
        <p:spPr>
          <a:xfrm>
            <a:off x="4812501" y="4316515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AAA02D4-71FA-4D04-927C-9DC3E39C2AAE}"/>
              </a:ext>
            </a:extLst>
          </p:cNvPr>
          <p:cNvSpPr/>
          <p:nvPr/>
        </p:nvSpPr>
        <p:spPr>
          <a:xfrm>
            <a:off x="3826667" y="4764189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FBF1F93-DA2B-43E7-AB74-D34AA6000793}"/>
              </a:ext>
            </a:extLst>
          </p:cNvPr>
          <p:cNvSpPr/>
          <p:nvPr/>
        </p:nvSpPr>
        <p:spPr>
          <a:xfrm>
            <a:off x="3333750" y="4759427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3DB64BD-60D3-42C0-8660-82DA5307B8F3}"/>
              </a:ext>
            </a:extLst>
          </p:cNvPr>
          <p:cNvSpPr/>
          <p:nvPr/>
        </p:nvSpPr>
        <p:spPr>
          <a:xfrm>
            <a:off x="4319584" y="4759427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8CC73C3-1FF9-4E7C-88CA-875EFBF94B25}"/>
              </a:ext>
            </a:extLst>
          </p:cNvPr>
          <p:cNvSpPr/>
          <p:nvPr/>
        </p:nvSpPr>
        <p:spPr>
          <a:xfrm>
            <a:off x="4812501" y="4759427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2A700A8-BA02-4325-A43D-833A73E2BB94}"/>
              </a:ext>
            </a:extLst>
          </p:cNvPr>
          <p:cNvSpPr/>
          <p:nvPr/>
        </p:nvSpPr>
        <p:spPr>
          <a:xfrm>
            <a:off x="3826667" y="5207101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DA4BCB6-5B8F-4547-B6BC-896D80D0702B}"/>
              </a:ext>
            </a:extLst>
          </p:cNvPr>
          <p:cNvSpPr/>
          <p:nvPr/>
        </p:nvSpPr>
        <p:spPr>
          <a:xfrm>
            <a:off x="3333750" y="5202339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13AEA56-AA6D-4D68-810A-1450011BF19C}"/>
              </a:ext>
            </a:extLst>
          </p:cNvPr>
          <p:cNvSpPr/>
          <p:nvPr/>
        </p:nvSpPr>
        <p:spPr>
          <a:xfrm>
            <a:off x="4319584" y="5202339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8694564-A6B4-4DC6-9C0F-AE1B72BA83B3}"/>
              </a:ext>
            </a:extLst>
          </p:cNvPr>
          <p:cNvSpPr/>
          <p:nvPr/>
        </p:nvSpPr>
        <p:spPr>
          <a:xfrm>
            <a:off x="4812501" y="5202339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BB696E0-4285-4D40-A680-F09EB5E3CC9C}"/>
              </a:ext>
            </a:extLst>
          </p:cNvPr>
          <p:cNvSpPr/>
          <p:nvPr/>
        </p:nvSpPr>
        <p:spPr>
          <a:xfrm>
            <a:off x="7689054" y="4316515"/>
            <a:ext cx="328613" cy="300037"/>
          </a:xfrm>
          <a:prstGeom prst="rect">
            <a:avLst/>
          </a:prstGeom>
          <a:solidFill>
            <a:srgbClr val="C00000"/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86AF9C9-8C75-4087-8CAE-E35EDEF4EB22}"/>
              </a:ext>
            </a:extLst>
          </p:cNvPr>
          <p:cNvSpPr/>
          <p:nvPr/>
        </p:nvSpPr>
        <p:spPr>
          <a:xfrm>
            <a:off x="8181971" y="4311753"/>
            <a:ext cx="328613" cy="300037"/>
          </a:xfrm>
          <a:prstGeom prst="rect">
            <a:avLst/>
          </a:prstGeom>
          <a:solidFill>
            <a:srgbClr val="FFFF00"/>
          </a:solidFill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14CA191-9AFB-4BFF-AB7A-212EEC26BB14}"/>
              </a:ext>
            </a:extLst>
          </p:cNvPr>
          <p:cNvSpPr/>
          <p:nvPr/>
        </p:nvSpPr>
        <p:spPr>
          <a:xfrm>
            <a:off x="7689054" y="4759427"/>
            <a:ext cx="328613" cy="300037"/>
          </a:xfrm>
          <a:prstGeom prst="rect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4358BE6-DB06-4F83-8991-9E3561686522}"/>
              </a:ext>
            </a:extLst>
          </p:cNvPr>
          <p:cNvSpPr/>
          <p:nvPr/>
        </p:nvSpPr>
        <p:spPr>
          <a:xfrm>
            <a:off x="8181971" y="4754665"/>
            <a:ext cx="328613" cy="300037"/>
          </a:xfrm>
          <a:prstGeom prst="rect">
            <a:avLst/>
          </a:prstGeom>
          <a:solidFill>
            <a:srgbClr val="00B050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5AD1F6E-2B47-49D2-9A87-C719B45A8DCC}"/>
              </a:ext>
            </a:extLst>
          </p:cNvPr>
          <p:cNvSpPr/>
          <p:nvPr/>
        </p:nvSpPr>
        <p:spPr>
          <a:xfrm>
            <a:off x="3757613" y="3806928"/>
            <a:ext cx="1500188" cy="1319212"/>
          </a:xfrm>
          <a:prstGeom prst="rect">
            <a:avLst/>
          </a:prstGeom>
          <a:noFill/>
          <a:ln w="3810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07E198B-D4E5-46D7-B182-0408FE6E9193}"/>
              </a:ext>
            </a:extLst>
          </p:cNvPr>
          <p:cNvSpPr/>
          <p:nvPr/>
        </p:nvSpPr>
        <p:spPr>
          <a:xfrm>
            <a:off x="3757613" y="4249839"/>
            <a:ext cx="1500188" cy="1319212"/>
          </a:xfrm>
          <a:prstGeom prst="rect">
            <a:avLst/>
          </a:prstGeom>
          <a:noFill/>
          <a:ln w="3810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BD7AF2F-8720-406D-A49C-645137A722A9}"/>
              </a:ext>
            </a:extLst>
          </p:cNvPr>
          <p:cNvSpPr/>
          <p:nvPr/>
        </p:nvSpPr>
        <p:spPr>
          <a:xfrm>
            <a:off x="3238500" y="4249839"/>
            <a:ext cx="1500188" cy="1319212"/>
          </a:xfrm>
          <a:prstGeom prst="rect">
            <a:avLst/>
          </a:prstGeom>
          <a:noFill/>
          <a:ln w="38100">
            <a:solidFill>
              <a:schemeClr val="tx1">
                <a:lumMod val="85000"/>
                <a:lumOff val="1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CDB0FF5-B57B-4232-81A6-53D2D7AB8F79}"/>
              </a:ext>
            </a:extLst>
          </p:cNvPr>
          <p:cNvSpPr txBox="1"/>
          <p:nvPr/>
        </p:nvSpPr>
        <p:spPr>
          <a:xfrm>
            <a:off x="3102952" y="6011962"/>
            <a:ext cx="2104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Input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51DC950-07B0-4A3F-ABB8-027D9C488683}"/>
              </a:ext>
            </a:extLst>
          </p:cNvPr>
          <p:cNvSpPr txBox="1"/>
          <p:nvPr/>
        </p:nvSpPr>
        <p:spPr>
          <a:xfrm>
            <a:off x="7129643" y="6011962"/>
            <a:ext cx="2104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Output</a:t>
            </a:r>
          </a:p>
        </p:txBody>
      </p:sp>
      <p:sp>
        <p:nvSpPr>
          <p:cNvPr id="59" name="Arc 58">
            <a:extLst>
              <a:ext uri="{FF2B5EF4-FFF2-40B4-BE49-F238E27FC236}">
                <a16:creationId xmlns:a16="http://schemas.microsoft.com/office/drawing/2014/main" id="{BB1AC9FD-1977-4CAF-AAC2-93434C25A8F2}"/>
              </a:ext>
            </a:extLst>
          </p:cNvPr>
          <p:cNvSpPr/>
          <p:nvPr/>
        </p:nvSpPr>
        <p:spPr>
          <a:xfrm rot="18919361">
            <a:off x="3051712" y="3756632"/>
            <a:ext cx="5449628" cy="4972323"/>
          </a:xfrm>
          <a:prstGeom prst="arc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Arc 59">
            <a:extLst>
              <a:ext uri="{FF2B5EF4-FFF2-40B4-BE49-F238E27FC236}">
                <a16:creationId xmlns:a16="http://schemas.microsoft.com/office/drawing/2014/main" id="{B2D91EC2-6F88-429C-8B8A-02C40691414B}"/>
              </a:ext>
            </a:extLst>
          </p:cNvPr>
          <p:cNvSpPr/>
          <p:nvPr/>
        </p:nvSpPr>
        <p:spPr>
          <a:xfrm rot="18919361">
            <a:off x="3522576" y="3756632"/>
            <a:ext cx="5449628" cy="4972323"/>
          </a:xfrm>
          <a:prstGeom prst="arc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Arc 60">
            <a:extLst>
              <a:ext uri="{FF2B5EF4-FFF2-40B4-BE49-F238E27FC236}">
                <a16:creationId xmlns:a16="http://schemas.microsoft.com/office/drawing/2014/main" id="{CB56AB75-B7FC-46C7-BFC4-66A1B05AD72D}"/>
              </a:ext>
            </a:extLst>
          </p:cNvPr>
          <p:cNvSpPr/>
          <p:nvPr/>
        </p:nvSpPr>
        <p:spPr>
          <a:xfrm rot="2622678" flipV="1">
            <a:off x="2921673" y="642790"/>
            <a:ext cx="5527785" cy="4948530"/>
          </a:xfrm>
          <a:prstGeom prst="arc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Arc 61">
            <a:extLst>
              <a:ext uri="{FF2B5EF4-FFF2-40B4-BE49-F238E27FC236}">
                <a16:creationId xmlns:a16="http://schemas.microsoft.com/office/drawing/2014/main" id="{399184DC-ECCB-494E-BE8A-3338F1CFC8E2}"/>
              </a:ext>
            </a:extLst>
          </p:cNvPr>
          <p:cNvSpPr/>
          <p:nvPr/>
        </p:nvSpPr>
        <p:spPr>
          <a:xfrm rot="2622678" flipV="1">
            <a:off x="3494513" y="685342"/>
            <a:ext cx="5527785" cy="4948530"/>
          </a:xfrm>
          <a:prstGeom prst="arc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Content Placeholder 6">
            <a:extLst>
              <a:ext uri="{FF2B5EF4-FFF2-40B4-BE49-F238E27FC236}">
                <a16:creationId xmlns:a16="http://schemas.microsoft.com/office/drawing/2014/main" id="{D35CFB13-0443-4FAD-9484-2C209B316FA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94661" y="1038079"/>
            <a:ext cx="11525250" cy="1999412"/>
          </a:xfrm>
        </p:spPr>
        <p:txBody>
          <a:bodyPr>
            <a:normAutofit/>
          </a:bodyPr>
          <a:lstStyle/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4 x 4 input tensor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3 x 3 convolution operator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2 x 2 output tensor</a:t>
            </a:r>
            <a:endParaRPr lang="en-GB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4853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/>
      <p:bldP spid="58" grpId="0"/>
      <p:bldP spid="59" grpId="0" animBg="1"/>
      <p:bldP spid="60" grpId="0" animBg="1"/>
      <p:bldP spid="61" grpId="0" animBg="1"/>
      <p:bldP spid="6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33375" y="1233299"/>
            <a:ext cx="11525250" cy="1061915"/>
          </a:xfrm>
        </p:spPr>
        <p:txBody>
          <a:bodyPr>
            <a:normAutofit/>
          </a:bodyPr>
          <a:lstStyle/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Mathematically, we express 2-d convolution as a weighted sum over a discrete rectangular kernel: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2-D Convolution</a:t>
            </a: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A8AFBCDB-2D9C-4ACF-908E-008963553B7D}"/>
              </a:ext>
            </a:extLst>
          </p:cNvPr>
          <p:cNvSpPr txBox="1">
            <a:spLocks/>
          </p:cNvSpPr>
          <p:nvPr/>
        </p:nvSpPr>
        <p:spPr>
          <a:xfrm>
            <a:off x="333375" y="3960149"/>
            <a:ext cx="11525250" cy="2518445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Where S, I and K are now 2-dimensional tensors</a:t>
            </a:r>
          </a:p>
          <a:p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5949C52-0348-4A47-96E0-372A779F93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9287" y="2294346"/>
            <a:ext cx="7804291" cy="1136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718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33375" y="944050"/>
            <a:ext cx="11525250" cy="2307785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 image and kernel tensors are </a:t>
            </a:r>
            <a:r>
              <a:rPr lang="en-US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commutative</a:t>
            </a:r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the convolution relationship</a:t>
            </a:r>
          </a:p>
          <a:p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This allows an operation known as </a:t>
            </a:r>
            <a:r>
              <a:rPr lang="en-US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kernel flipping </a:t>
            </a:r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with the following alternative result: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Segoe"/>
              </a:rPr>
              <a:t>2-D Convolution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85F9E6-D67F-4E3E-9C7B-C7D08A67ED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4488" y="3309023"/>
            <a:ext cx="8049578" cy="1195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565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33375" y="1129004"/>
            <a:ext cx="11525250" cy="5334661"/>
          </a:xfrm>
        </p:spPr>
        <p:txBody>
          <a:bodyPr>
            <a:normAutofit/>
          </a:bodyPr>
          <a:lstStyle/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Tensor notation allows easy extension to higher dimensions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Input tensor has </a:t>
            </a:r>
            <a:r>
              <a:rPr lang="en-US" b="1" dirty="0">
                <a:ea typeface="Segoe UI" panose="020B0502040204020203" pitchFamily="34" charset="0"/>
                <a:cs typeface="Segoe UI" panose="020B0502040204020203" pitchFamily="34" charset="0"/>
              </a:rPr>
              <a:t>multiple input channels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3-D for color image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4-D for video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Create </a:t>
            </a:r>
            <a:r>
              <a:rPr lang="en-US" b="1" dirty="0">
                <a:ea typeface="Segoe UI" panose="020B0502040204020203" pitchFamily="34" charset="0"/>
                <a:cs typeface="Segoe UI" panose="020B0502040204020203" pitchFamily="34" charset="0"/>
              </a:rPr>
              <a:t>multiple feature maps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Convolution kernel tensor has </a:t>
            </a:r>
            <a:r>
              <a:rPr lang="en-US" b="1" dirty="0">
                <a:ea typeface="Segoe UI" panose="020B0502040204020203" pitchFamily="34" charset="0"/>
                <a:cs typeface="Segoe UI" panose="020B0502040204020203" pitchFamily="34" charset="0"/>
              </a:rPr>
              <a:t>multiple output channels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Each output channel is a different feature map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Feature in a channel might be vertical lines, horizontal lines, corners, </a:t>
            </a:r>
            <a:r>
              <a:rPr lang="en-US" dirty="0" err="1">
                <a:ea typeface="Segoe UI" panose="020B0502040204020203" pitchFamily="34" charset="0"/>
                <a:cs typeface="Segoe UI" panose="020B0502040204020203" pitchFamily="34" charset="0"/>
              </a:rPr>
              <a:t>etc</a:t>
            </a:r>
            <a:endParaRPr lang="en-US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Convolution in Higher Dimensions</a:t>
            </a:r>
          </a:p>
        </p:txBody>
      </p:sp>
    </p:spTree>
    <p:extLst>
      <p:ext uri="{BB962C8B-B14F-4D97-AF65-F5344CB8AC3E}">
        <p14:creationId xmlns:p14="http://schemas.microsoft.com/office/powerpoint/2010/main" val="256575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Algebraic Properties of Convolution</a:t>
            </a:r>
          </a:p>
        </p:txBody>
      </p:sp>
      <p:sp>
        <p:nvSpPr>
          <p:cNvPr id="145" name="Content Placeholder 6">
            <a:extLst>
              <a:ext uri="{FF2B5EF4-FFF2-40B4-BE49-F238E27FC236}">
                <a16:creationId xmlns:a16="http://schemas.microsoft.com/office/drawing/2014/main" id="{ABB524EF-63A0-4CDC-BEC9-C95141F0FBC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3375" y="1194318"/>
            <a:ext cx="11525250" cy="54511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Convolution operations have useful </a:t>
            </a:r>
            <a:r>
              <a:rPr lang="en-GB" b="1" dirty="0">
                <a:ea typeface="Segoe UI" panose="020B0502040204020203" pitchFamily="34" charset="0"/>
                <a:cs typeface="Segoe UI" panose="020B0502040204020203" pitchFamily="34" charset="0"/>
              </a:rPr>
              <a:t>algebraic properties      </a:t>
            </a:r>
            <a:endParaRPr lang="en-GB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b="1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b="1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b="1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b="1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b="1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b="1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Notice that these properties are identical to the familiar algebraic properties </a:t>
            </a:r>
            <a:r>
              <a:rPr lang="en-GB">
                <a:ea typeface="Segoe UI" panose="020B0502040204020203" pitchFamily="34" charset="0"/>
                <a:cs typeface="Segoe UI" panose="020B0502040204020203" pitchFamily="34" charset="0"/>
              </a:rPr>
              <a:t>of multiplication</a:t>
            </a:r>
            <a:endParaRPr lang="en-GB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3">
                <a:extLst>
                  <a:ext uri="{FF2B5EF4-FFF2-40B4-BE49-F238E27FC236}">
                    <a16:creationId xmlns:a16="http://schemas.microsoft.com/office/drawing/2014/main" id="{8C5373BD-9991-4C3E-9E02-40B2414E8C8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77185191"/>
                  </p:ext>
                </p:extLst>
              </p:nvPr>
            </p:nvGraphicFramePr>
            <p:xfrm>
              <a:off x="452580" y="1966573"/>
              <a:ext cx="10720703" cy="2590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728365">
                      <a:extLst>
                        <a:ext uri="{9D8B030D-6E8A-4147-A177-3AD203B41FA5}">
                          <a16:colId xmlns:a16="http://schemas.microsoft.com/office/drawing/2014/main" val="924682553"/>
                        </a:ext>
                      </a:extLst>
                    </a:gridCol>
                    <a:gridCol w="4992338">
                      <a:extLst>
                        <a:ext uri="{9D8B030D-6E8A-4147-A177-3AD203B41FA5}">
                          <a16:colId xmlns:a16="http://schemas.microsoft.com/office/drawing/2014/main" val="2607275605"/>
                        </a:ext>
                      </a:extLst>
                    </a:gridCol>
                  </a:tblGrid>
                  <a:tr h="4115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Name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Property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904255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sz="2800" dirty="0"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a:t>Commutativity</a:t>
                          </a:r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Segoe UI" panose="020B0502040204020203" pitchFamily="34" charset="0"/>
                                    <a:cs typeface="Segoe UI" panose="020B0502040204020203" pitchFamily="34" charset="0"/>
                                  </a:rPr>
                                  <m:t>𝑔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∗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𝑘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=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𝑘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∗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𝑔</m:t>
                                </m:r>
                              </m:oMath>
                            </m:oMathPara>
                          </a14:m>
                          <a:endParaRPr lang="en-US" sz="2800" b="0" dirty="0">
                            <a:ea typeface="Cambria Math" panose="02040503050406030204" pitchFamily="18" charset="0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14679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sz="2800" dirty="0"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a:t>Associativity</a:t>
                          </a:r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Segoe UI" panose="020B0502040204020203" pitchFamily="34" charset="0"/>
                                    <a:cs typeface="Segoe UI" panose="020B0502040204020203" pitchFamily="34" charset="0"/>
                                  </a:rPr>
                                  <m:t>𝑘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∗</m:t>
                                </m:r>
                                <m:d>
                                  <m:d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𝑔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∗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h</m:t>
                                    </m:r>
                                  </m:e>
                                </m:d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𝑘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∗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𝑔</m:t>
                                    </m:r>
                                  </m:e>
                                </m:d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∗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h</m:t>
                                </m:r>
                              </m:oMath>
                            </m:oMathPara>
                          </a14:m>
                          <a:endParaRPr lang="en-US" sz="2800" b="0" dirty="0">
                            <a:ea typeface="Cambria Math" panose="02040503050406030204" pitchFamily="18" charset="0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709915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sz="2800" dirty="0"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a:t>Distributivity</a:t>
                          </a:r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  <a:ea typeface="Segoe UI" panose="020B0502040204020203" pitchFamily="34" charset="0"/>
                                    <a:cs typeface="Segoe UI" panose="020B0502040204020203" pitchFamily="34" charset="0"/>
                                  </a:rPr>
                                  <m:t>𝑘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∗</m:t>
                                </m:r>
                                <m:d>
                                  <m:d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𝑔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+</m:t>
                                    </m:r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h</m:t>
                                    </m:r>
                                  </m:e>
                                </m:d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𝑘</m:t>
                                    </m:r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∗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𝑔</m:t>
                                    </m:r>
                                  </m:e>
                                </m:d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+</m:t>
                                </m:r>
                                <m:d>
                                  <m:d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𝑘</m:t>
                                    </m:r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∗</m:t>
                                    </m:r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h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4459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sz="2800" dirty="0"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a:t>Associativity of scalar multiplication</a:t>
                          </a:r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GB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𝛼</m:t>
                              </m:r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𝑘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∗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𝑔</m:t>
                                  </m:r>
                                </m:e>
                              </m:d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=</m:t>
                              </m:r>
                            </m:oMath>
                          </a14:m>
                          <a:r>
                            <a:rPr lang="en-GB" sz="2800" dirty="0"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GB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𝛼</m:t>
                              </m:r>
                            </m:oMath>
                          </a14:m>
                          <a:r>
                            <a:rPr lang="en-US" sz="2800" dirty="0"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𝑘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∗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𝑔</m:t>
                              </m:r>
                            </m:oMath>
                          </a14:m>
                          <a:endParaRPr lang="en-GB" sz="2800" dirty="0">
                            <a:ea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8802452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3">
                <a:extLst>
                  <a:ext uri="{FF2B5EF4-FFF2-40B4-BE49-F238E27FC236}">
                    <a16:creationId xmlns:a16="http://schemas.microsoft.com/office/drawing/2014/main" id="{8C5373BD-9991-4C3E-9E02-40B2414E8C8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77185191"/>
                  </p:ext>
                </p:extLst>
              </p:nvPr>
            </p:nvGraphicFramePr>
            <p:xfrm>
              <a:off x="452580" y="1966573"/>
              <a:ext cx="10720703" cy="2590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728365">
                      <a:extLst>
                        <a:ext uri="{9D8B030D-6E8A-4147-A177-3AD203B41FA5}">
                          <a16:colId xmlns:a16="http://schemas.microsoft.com/office/drawing/2014/main" val="924682553"/>
                        </a:ext>
                      </a:extLst>
                    </a:gridCol>
                    <a:gridCol w="4992338">
                      <a:extLst>
                        <a:ext uri="{9D8B030D-6E8A-4147-A177-3AD203B41FA5}">
                          <a16:colId xmlns:a16="http://schemas.microsoft.com/office/drawing/2014/main" val="2607275605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Name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Property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90425533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r>
                            <a:rPr lang="en-GB" sz="2800" dirty="0"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a:t>Commutativity</a:t>
                          </a:r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14896" t="-110588" r="-611" b="-33529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1467916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r>
                            <a:rPr lang="en-GB" sz="2800" dirty="0"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a:t>Associativity</a:t>
                          </a:r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14896" t="-208140" r="-611" b="-23139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70991554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r>
                            <a:rPr lang="en-GB" sz="2800" dirty="0"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a:t>Distributivity</a:t>
                          </a:r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14896" t="-311765" r="-611" b="-1341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04459000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r>
                            <a:rPr lang="en-GB" sz="2800" dirty="0"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a:t>Associativity of scalar multiplication</a:t>
                          </a:r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14896" t="-411765" r="-611" b="-341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8802452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255204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51284" y="1685430"/>
            <a:ext cx="8409867" cy="1460779"/>
          </a:xfrm>
        </p:spPr>
        <p:txBody>
          <a:bodyPr>
            <a:normAutofit fontScale="92500" lnSpcReduction="10000"/>
          </a:bodyPr>
          <a:lstStyle/>
          <a:p>
            <a:r>
              <a:rPr lang="en-US" sz="4400" b="1" dirty="0"/>
              <a:t>Stride, Tiling and Padding for Convolution</a:t>
            </a:r>
          </a:p>
        </p:txBody>
      </p:sp>
    </p:spTree>
    <p:extLst>
      <p:ext uri="{BB962C8B-B14F-4D97-AF65-F5344CB8AC3E}">
        <p14:creationId xmlns:p14="http://schemas.microsoft.com/office/powerpoint/2010/main" val="38404852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Stride and Tiling</a:t>
            </a:r>
          </a:p>
        </p:txBody>
      </p:sp>
      <p:sp>
        <p:nvSpPr>
          <p:cNvPr id="145" name="Content Placeholder 6">
            <a:extLst>
              <a:ext uri="{FF2B5EF4-FFF2-40B4-BE49-F238E27FC236}">
                <a16:creationId xmlns:a16="http://schemas.microsoft.com/office/drawing/2014/main" id="{ABB524EF-63A0-4CDC-BEC9-C95141F0FBC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3375" y="1240971"/>
            <a:ext cx="11525250" cy="54045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>
                <a:ea typeface="Segoe UI" panose="020B0502040204020203" pitchFamily="34" charset="0"/>
                <a:cs typeface="Segoe UI" panose="020B0502040204020203" pitchFamily="34" charset="0"/>
              </a:rPr>
              <a:t>Do we always move the convolution kernel by 1 data value? </a:t>
            </a:r>
          </a:p>
          <a:p>
            <a:r>
              <a:rPr lang="en-GB" sz="2800" b="1" dirty="0">
                <a:ea typeface="Segoe UI" panose="020B0502040204020203" pitchFamily="34" charset="0"/>
                <a:cs typeface="Segoe UI" panose="020B0502040204020203" pitchFamily="34" charset="0"/>
              </a:rPr>
              <a:t>No!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May not need the full resolution of the input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Or, change the dimension of the input tensor</a:t>
            </a:r>
          </a:p>
          <a:p>
            <a:r>
              <a:rPr lang="en-GB" sz="2800" dirty="0">
                <a:ea typeface="Segoe UI" panose="020B0502040204020203" pitchFamily="34" charset="0"/>
                <a:cs typeface="Segoe UI" panose="020B0502040204020203" pitchFamily="34" charset="0"/>
              </a:rPr>
              <a:t>Stride &gt; 1 </a:t>
            </a:r>
            <a:r>
              <a:rPr lang="en-GB" sz="2800" b="1" dirty="0">
                <a:ea typeface="Segoe UI" panose="020B0502040204020203" pitchFamily="34" charset="0"/>
                <a:cs typeface="Segoe UI" panose="020B0502040204020203" pitchFamily="34" charset="0"/>
              </a:rPr>
              <a:t>down-samples</a:t>
            </a:r>
            <a:r>
              <a:rPr lang="en-GB" sz="2800" dirty="0">
                <a:ea typeface="Segoe UI" panose="020B0502040204020203" pitchFamily="34" charset="0"/>
                <a:cs typeface="Segoe UI" panose="020B0502040204020203" pitchFamily="34" charset="0"/>
              </a:rPr>
              <a:t> the data</a:t>
            </a:r>
          </a:p>
          <a:p>
            <a:pPr lvl="1"/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Output of lower resolution</a:t>
            </a:r>
          </a:p>
          <a:p>
            <a:r>
              <a:rPr lang="en-GB" sz="2800" dirty="0">
                <a:ea typeface="Segoe UI" panose="020B0502040204020203" pitchFamily="34" charset="0"/>
                <a:cs typeface="Segoe UI" panose="020B0502040204020203" pitchFamily="34" charset="0"/>
              </a:rPr>
              <a:t>Stride &lt; 1 </a:t>
            </a:r>
            <a:r>
              <a:rPr lang="en-GB" sz="2800" b="1" dirty="0">
                <a:ea typeface="Segoe UI" panose="020B0502040204020203" pitchFamily="34" charset="0"/>
                <a:cs typeface="Segoe UI" panose="020B0502040204020203" pitchFamily="34" charset="0"/>
              </a:rPr>
              <a:t>up-samples</a:t>
            </a:r>
            <a:r>
              <a:rPr lang="en-GB" sz="2800" dirty="0"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the data</a:t>
            </a:r>
          </a:p>
          <a:p>
            <a:pPr lvl="1"/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Output of higher resolution</a:t>
            </a:r>
            <a:endParaRPr lang="en-GB" sz="2800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Stride can be fractional to create the required output dimension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3324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Segoe"/>
              </a:rPr>
              <a:t>Stride and Tiling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2D3F481-37A5-442C-B692-201014B26EF6}"/>
              </a:ext>
            </a:extLst>
          </p:cNvPr>
          <p:cNvSpPr/>
          <p:nvPr/>
        </p:nvSpPr>
        <p:spPr>
          <a:xfrm>
            <a:off x="2681937" y="2882728"/>
            <a:ext cx="1500188" cy="1319212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0006B6D-A69E-4B14-914E-4C1DC4DA86E0}"/>
              </a:ext>
            </a:extLst>
          </p:cNvPr>
          <p:cNvSpPr/>
          <p:nvPr/>
        </p:nvSpPr>
        <p:spPr>
          <a:xfrm>
            <a:off x="3722010" y="3400584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98B97B-9C0B-4C06-8DF7-7FC85CBC024C}"/>
              </a:ext>
            </a:extLst>
          </p:cNvPr>
          <p:cNvSpPr/>
          <p:nvPr/>
        </p:nvSpPr>
        <p:spPr>
          <a:xfrm>
            <a:off x="3229093" y="3409460"/>
            <a:ext cx="328613" cy="272761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17AC040-CDFC-491C-89B2-490F7F31025F}"/>
              </a:ext>
            </a:extLst>
          </p:cNvPr>
          <p:cNvSpPr/>
          <p:nvPr/>
        </p:nvSpPr>
        <p:spPr>
          <a:xfrm>
            <a:off x="4214927" y="3395822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E3E98D-0BE7-4D24-BD18-15273D982607}"/>
              </a:ext>
            </a:extLst>
          </p:cNvPr>
          <p:cNvSpPr/>
          <p:nvPr/>
        </p:nvSpPr>
        <p:spPr>
          <a:xfrm>
            <a:off x="4707844" y="3395822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B85072-0596-4EDF-A316-23D6ACC377C6}"/>
              </a:ext>
            </a:extLst>
          </p:cNvPr>
          <p:cNvSpPr/>
          <p:nvPr/>
        </p:nvSpPr>
        <p:spPr>
          <a:xfrm>
            <a:off x="3722010" y="3843496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B41064D-2495-456D-AECE-A43A02C06A0F}"/>
              </a:ext>
            </a:extLst>
          </p:cNvPr>
          <p:cNvSpPr/>
          <p:nvPr/>
        </p:nvSpPr>
        <p:spPr>
          <a:xfrm>
            <a:off x="3229093" y="3838734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654B9E0-6C60-4981-A338-02E08CDBA461}"/>
              </a:ext>
            </a:extLst>
          </p:cNvPr>
          <p:cNvSpPr/>
          <p:nvPr/>
        </p:nvSpPr>
        <p:spPr>
          <a:xfrm>
            <a:off x="4214927" y="3838734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73654AB-BE71-4EF3-B685-E4BA938839BE}"/>
              </a:ext>
            </a:extLst>
          </p:cNvPr>
          <p:cNvSpPr/>
          <p:nvPr/>
        </p:nvSpPr>
        <p:spPr>
          <a:xfrm>
            <a:off x="4707844" y="3838734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95B91F3-4FCE-460E-83A5-690194520C15}"/>
              </a:ext>
            </a:extLst>
          </p:cNvPr>
          <p:cNvSpPr/>
          <p:nvPr/>
        </p:nvSpPr>
        <p:spPr>
          <a:xfrm>
            <a:off x="3722010" y="4286408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C93B065-475B-4408-8BE7-32A20AAA3E95}"/>
              </a:ext>
            </a:extLst>
          </p:cNvPr>
          <p:cNvSpPr/>
          <p:nvPr/>
        </p:nvSpPr>
        <p:spPr>
          <a:xfrm>
            <a:off x="3229093" y="4281646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7E39302-B42E-4397-8648-06FCE4D39320}"/>
              </a:ext>
            </a:extLst>
          </p:cNvPr>
          <p:cNvSpPr/>
          <p:nvPr/>
        </p:nvSpPr>
        <p:spPr>
          <a:xfrm>
            <a:off x="4214927" y="4281646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51EAAED-96A4-41A0-BA35-EAA199F2C451}"/>
              </a:ext>
            </a:extLst>
          </p:cNvPr>
          <p:cNvSpPr/>
          <p:nvPr/>
        </p:nvSpPr>
        <p:spPr>
          <a:xfrm>
            <a:off x="4707844" y="4281646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B191D35-67BA-4F2D-8AE9-657114014CFC}"/>
              </a:ext>
            </a:extLst>
          </p:cNvPr>
          <p:cNvSpPr/>
          <p:nvPr/>
        </p:nvSpPr>
        <p:spPr>
          <a:xfrm>
            <a:off x="3722010" y="4729320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5091C69-FDBE-4566-A762-8ADC165A33A4}"/>
              </a:ext>
            </a:extLst>
          </p:cNvPr>
          <p:cNvSpPr/>
          <p:nvPr/>
        </p:nvSpPr>
        <p:spPr>
          <a:xfrm>
            <a:off x="3229093" y="4724558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D5694C9-75D1-4CE8-B6EB-70225BECC266}"/>
              </a:ext>
            </a:extLst>
          </p:cNvPr>
          <p:cNvSpPr/>
          <p:nvPr/>
        </p:nvSpPr>
        <p:spPr>
          <a:xfrm>
            <a:off x="4214927" y="4724558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7918995-17E0-4BB5-9D74-706992DA66F6}"/>
              </a:ext>
            </a:extLst>
          </p:cNvPr>
          <p:cNvSpPr/>
          <p:nvPr/>
        </p:nvSpPr>
        <p:spPr>
          <a:xfrm>
            <a:off x="4707844" y="4724558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550D7C2-24D5-45F4-95EB-4B55DD9D1065}"/>
              </a:ext>
            </a:extLst>
          </p:cNvPr>
          <p:cNvSpPr/>
          <p:nvPr/>
        </p:nvSpPr>
        <p:spPr>
          <a:xfrm>
            <a:off x="7584397" y="3838734"/>
            <a:ext cx="328613" cy="300037"/>
          </a:xfrm>
          <a:prstGeom prst="rect">
            <a:avLst/>
          </a:prstGeom>
          <a:solidFill>
            <a:srgbClr val="C00000"/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21AFB5A-A91A-4DD0-9E12-0B1B608BB234}"/>
              </a:ext>
            </a:extLst>
          </p:cNvPr>
          <p:cNvSpPr/>
          <p:nvPr/>
        </p:nvSpPr>
        <p:spPr>
          <a:xfrm>
            <a:off x="8077314" y="3833972"/>
            <a:ext cx="328613" cy="300037"/>
          </a:xfrm>
          <a:prstGeom prst="rect">
            <a:avLst/>
          </a:prstGeom>
          <a:solidFill>
            <a:srgbClr val="FFFF00"/>
          </a:solidFill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299FAAA-F407-46DF-88A1-DD7F053E9DF2}"/>
              </a:ext>
            </a:extLst>
          </p:cNvPr>
          <p:cNvSpPr/>
          <p:nvPr/>
        </p:nvSpPr>
        <p:spPr>
          <a:xfrm>
            <a:off x="7584397" y="4281646"/>
            <a:ext cx="328613" cy="300037"/>
          </a:xfrm>
          <a:prstGeom prst="rect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4394711-FBE4-4B57-AE2F-750709EE91EA}"/>
              </a:ext>
            </a:extLst>
          </p:cNvPr>
          <p:cNvSpPr/>
          <p:nvPr/>
        </p:nvSpPr>
        <p:spPr>
          <a:xfrm>
            <a:off x="8077314" y="4276884"/>
            <a:ext cx="328613" cy="300037"/>
          </a:xfrm>
          <a:prstGeom prst="rect">
            <a:avLst/>
          </a:prstGeom>
          <a:solidFill>
            <a:srgbClr val="00B050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87A5C0F-B416-44CF-A4E3-EBFB39FE2025}"/>
              </a:ext>
            </a:extLst>
          </p:cNvPr>
          <p:cNvSpPr/>
          <p:nvPr/>
        </p:nvSpPr>
        <p:spPr>
          <a:xfrm>
            <a:off x="4175641" y="2894976"/>
            <a:ext cx="1500188" cy="1319212"/>
          </a:xfrm>
          <a:prstGeom prst="rect">
            <a:avLst/>
          </a:prstGeom>
          <a:noFill/>
          <a:ln w="3810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CF38A9D-974C-4578-8E5D-AB1B41A4FEC8}"/>
              </a:ext>
            </a:extLst>
          </p:cNvPr>
          <p:cNvSpPr/>
          <p:nvPr/>
        </p:nvSpPr>
        <p:spPr>
          <a:xfrm>
            <a:off x="4189719" y="4223801"/>
            <a:ext cx="1500188" cy="1319212"/>
          </a:xfrm>
          <a:prstGeom prst="rect">
            <a:avLst/>
          </a:prstGeom>
          <a:noFill/>
          <a:ln w="3810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358868C-78F6-4E33-8B2C-0077681EDA06}"/>
              </a:ext>
            </a:extLst>
          </p:cNvPr>
          <p:cNvSpPr/>
          <p:nvPr/>
        </p:nvSpPr>
        <p:spPr>
          <a:xfrm>
            <a:off x="2663567" y="4217750"/>
            <a:ext cx="1500188" cy="1319212"/>
          </a:xfrm>
          <a:prstGeom prst="rect">
            <a:avLst/>
          </a:prstGeom>
          <a:noFill/>
          <a:ln w="38100">
            <a:solidFill>
              <a:schemeClr val="tx1">
                <a:lumMod val="85000"/>
                <a:lumOff val="1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3E2F69B-08B0-4263-8525-C70DC8EAAE84}"/>
              </a:ext>
            </a:extLst>
          </p:cNvPr>
          <p:cNvSpPr txBox="1"/>
          <p:nvPr/>
        </p:nvSpPr>
        <p:spPr>
          <a:xfrm>
            <a:off x="2998295" y="5534181"/>
            <a:ext cx="2104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Input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5EEB46C-27E2-4F42-A4AD-A406F6BF3F60}"/>
              </a:ext>
            </a:extLst>
          </p:cNvPr>
          <p:cNvSpPr txBox="1"/>
          <p:nvPr/>
        </p:nvSpPr>
        <p:spPr>
          <a:xfrm>
            <a:off x="7024986" y="5534181"/>
            <a:ext cx="2104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Output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1FA12A3-1134-4EFC-9F9B-FD247929B18C}"/>
              </a:ext>
            </a:extLst>
          </p:cNvPr>
          <p:cNvSpPr/>
          <p:nvPr/>
        </p:nvSpPr>
        <p:spPr>
          <a:xfrm>
            <a:off x="2723078" y="4724557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40F30F7-D4A1-4B69-AF20-6F37517AAABD}"/>
              </a:ext>
            </a:extLst>
          </p:cNvPr>
          <p:cNvSpPr/>
          <p:nvPr/>
        </p:nvSpPr>
        <p:spPr>
          <a:xfrm>
            <a:off x="2740935" y="4303417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595D163-433E-46E4-8FF3-3F0ACFDA85AB}"/>
              </a:ext>
            </a:extLst>
          </p:cNvPr>
          <p:cNvSpPr/>
          <p:nvPr/>
        </p:nvSpPr>
        <p:spPr>
          <a:xfrm>
            <a:off x="2731417" y="3852000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294555F-A354-465A-80D5-B78819B9BF01}"/>
              </a:ext>
            </a:extLst>
          </p:cNvPr>
          <p:cNvSpPr/>
          <p:nvPr/>
        </p:nvSpPr>
        <p:spPr>
          <a:xfrm>
            <a:off x="2719503" y="3400583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F48FDDB-F6C8-4EE1-87A4-5533D7D300C6}"/>
              </a:ext>
            </a:extLst>
          </p:cNvPr>
          <p:cNvSpPr/>
          <p:nvPr/>
        </p:nvSpPr>
        <p:spPr>
          <a:xfrm>
            <a:off x="2712352" y="2939471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F4B3DFB-839B-40D1-966D-E059B45443E9}"/>
              </a:ext>
            </a:extLst>
          </p:cNvPr>
          <p:cNvSpPr/>
          <p:nvPr/>
        </p:nvSpPr>
        <p:spPr>
          <a:xfrm>
            <a:off x="5255489" y="4733389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3C7483C-3490-4130-9772-76BCCEF10B40}"/>
              </a:ext>
            </a:extLst>
          </p:cNvPr>
          <p:cNvSpPr/>
          <p:nvPr/>
        </p:nvSpPr>
        <p:spPr>
          <a:xfrm>
            <a:off x="5273346" y="4312249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C0462CB-A6EA-4038-8902-61AE542485BD}"/>
              </a:ext>
            </a:extLst>
          </p:cNvPr>
          <p:cNvSpPr/>
          <p:nvPr/>
        </p:nvSpPr>
        <p:spPr>
          <a:xfrm>
            <a:off x="5263828" y="3860832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4D57CD1-9AA1-45DF-A80D-5DBB2411186C}"/>
              </a:ext>
            </a:extLst>
          </p:cNvPr>
          <p:cNvSpPr/>
          <p:nvPr/>
        </p:nvSpPr>
        <p:spPr>
          <a:xfrm>
            <a:off x="5251914" y="3409415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D2B2F76-C458-4101-8CE0-A15D842421FF}"/>
              </a:ext>
            </a:extLst>
          </p:cNvPr>
          <p:cNvSpPr/>
          <p:nvPr/>
        </p:nvSpPr>
        <p:spPr>
          <a:xfrm>
            <a:off x="5244763" y="2948303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585BCB0-139F-4113-BE03-A095BF29B1E9}"/>
              </a:ext>
            </a:extLst>
          </p:cNvPr>
          <p:cNvSpPr/>
          <p:nvPr/>
        </p:nvSpPr>
        <p:spPr>
          <a:xfrm>
            <a:off x="3221940" y="2948302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2530317-8137-4B4A-A2A5-C03B86C7D14F}"/>
              </a:ext>
            </a:extLst>
          </p:cNvPr>
          <p:cNvSpPr/>
          <p:nvPr/>
        </p:nvSpPr>
        <p:spPr>
          <a:xfrm>
            <a:off x="3731528" y="2957133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59AA575-ED10-4678-9DE9-03F05B174DB6}"/>
              </a:ext>
            </a:extLst>
          </p:cNvPr>
          <p:cNvSpPr/>
          <p:nvPr/>
        </p:nvSpPr>
        <p:spPr>
          <a:xfrm>
            <a:off x="4241116" y="2965964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6729CC4-9441-4A0B-852C-53FFED1B2899}"/>
              </a:ext>
            </a:extLst>
          </p:cNvPr>
          <p:cNvSpPr/>
          <p:nvPr/>
        </p:nvSpPr>
        <p:spPr>
          <a:xfrm>
            <a:off x="4750704" y="2974795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C1DF14F-6110-489E-BFF0-9ACF5CD7B4D6}"/>
              </a:ext>
            </a:extLst>
          </p:cNvPr>
          <p:cNvSpPr/>
          <p:nvPr/>
        </p:nvSpPr>
        <p:spPr>
          <a:xfrm>
            <a:off x="2740935" y="5159510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5D2CD65-41BD-4DF9-8709-CF0046E184C3}"/>
              </a:ext>
            </a:extLst>
          </p:cNvPr>
          <p:cNvSpPr/>
          <p:nvPr/>
        </p:nvSpPr>
        <p:spPr>
          <a:xfrm>
            <a:off x="5273346" y="5168342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E7230B8-32AC-4272-9995-B57E734B6BB1}"/>
              </a:ext>
            </a:extLst>
          </p:cNvPr>
          <p:cNvSpPr/>
          <p:nvPr/>
        </p:nvSpPr>
        <p:spPr>
          <a:xfrm>
            <a:off x="3250523" y="5168341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18ECF39-44A0-4645-A3D4-A853A0A41641}"/>
              </a:ext>
            </a:extLst>
          </p:cNvPr>
          <p:cNvSpPr/>
          <p:nvPr/>
        </p:nvSpPr>
        <p:spPr>
          <a:xfrm>
            <a:off x="3760111" y="5177172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103EF83-8015-4A43-BE05-F95D22C2D01A}"/>
              </a:ext>
            </a:extLst>
          </p:cNvPr>
          <p:cNvSpPr/>
          <p:nvPr/>
        </p:nvSpPr>
        <p:spPr>
          <a:xfrm>
            <a:off x="4269699" y="5186003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64A02D4-5438-4163-84E3-2A9D505C18E9}"/>
              </a:ext>
            </a:extLst>
          </p:cNvPr>
          <p:cNvSpPr/>
          <p:nvPr/>
        </p:nvSpPr>
        <p:spPr>
          <a:xfrm>
            <a:off x="4779287" y="5194834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CA2C9CA-AC91-4298-A9F6-4797F645566E}"/>
              </a:ext>
            </a:extLst>
          </p:cNvPr>
          <p:cNvCxnSpPr/>
          <p:nvPr/>
        </p:nvCxnSpPr>
        <p:spPr>
          <a:xfrm>
            <a:off x="3315742" y="2645612"/>
            <a:ext cx="165124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40EFD6DF-2C7A-4AB8-BC1F-3F845B200F03}"/>
              </a:ext>
            </a:extLst>
          </p:cNvPr>
          <p:cNvSpPr txBox="1"/>
          <p:nvPr/>
        </p:nvSpPr>
        <p:spPr>
          <a:xfrm>
            <a:off x="3052352" y="2028235"/>
            <a:ext cx="2104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Stride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282A3E6-7AA7-49CC-9CAE-C9FCD6A88C0F}"/>
              </a:ext>
            </a:extLst>
          </p:cNvPr>
          <p:cNvSpPr txBox="1"/>
          <p:nvPr/>
        </p:nvSpPr>
        <p:spPr>
          <a:xfrm rot="16200000">
            <a:off x="1047760" y="3876349"/>
            <a:ext cx="2104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Stride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A2E8487-8C5E-4D4A-ACEB-E19231BEAEB4}"/>
              </a:ext>
            </a:extLst>
          </p:cNvPr>
          <p:cNvCxnSpPr>
            <a:cxnSpLocks/>
          </p:cNvCxnSpPr>
          <p:nvPr/>
        </p:nvCxnSpPr>
        <p:spPr>
          <a:xfrm>
            <a:off x="2408093" y="3559434"/>
            <a:ext cx="15525" cy="13199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Content Placeholder 6">
            <a:extLst>
              <a:ext uri="{FF2B5EF4-FFF2-40B4-BE49-F238E27FC236}">
                <a16:creationId xmlns:a16="http://schemas.microsoft.com/office/drawing/2014/main" id="{31DBF8B1-4527-4D31-BDCA-66455B93702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91996" y="1371771"/>
            <a:ext cx="11525250" cy="6743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Tiling is a special case when stride = span:</a:t>
            </a:r>
          </a:p>
          <a:p>
            <a:pPr lvl="1"/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1" name="Arc 80">
            <a:extLst>
              <a:ext uri="{FF2B5EF4-FFF2-40B4-BE49-F238E27FC236}">
                <a16:creationId xmlns:a16="http://schemas.microsoft.com/office/drawing/2014/main" id="{CC5546CE-50C4-4FEE-90A4-24388F0379A0}"/>
              </a:ext>
            </a:extLst>
          </p:cNvPr>
          <p:cNvSpPr/>
          <p:nvPr/>
        </p:nvSpPr>
        <p:spPr>
          <a:xfrm rot="18919361">
            <a:off x="2842016" y="2663219"/>
            <a:ext cx="5519888" cy="6381230"/>
          </a:xfrm>
          <a:prstGeom prst="arc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Arc 81">
            <a:extLst>
              <a:ext uri="{FF2B5EF4-FFF2-40B4-BE49-F238E27FC236}">
                <a16:creationId xmlns:a16="http://schemas.microsoft.com/office/drawing/2014/main" id="{0C96B7F7-E3F6-4702-A0AD-036C775AF032}"/>
              </a:ext>
            </a:extLst>
          </p:cNvPr>
          <p:cNvSpPr/>
          <p:nvPr/>
        </p:nvSpPr>
        <p:spPr>
          <a:xfrm rot="18919361">
            <a:off x="4496607" y="2780437"/>
            <a:ext cx="4305414" cy="5111167"/>
          </a:xfrm>
          <a:prstGeom prst="arc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Arc 82">
            <a:extLst>
              <a:ext uri="{FF2B5EF4-FFF2-40B4-BE49-F238E27FC236}">
                <a16:creationId xmlns:a16="http://schemas.microsoft.com/office/drawing/2014/main" id="{9B6CBB90-8491-4EEE-A970-54A67F0B93EC}"/>
              </a:ext>
            </a:extLst>
          </p:cNvPr>
          <p:cNvSpPr/>
          <p:nvPr/>
        </p:nvSpPr>
        <p:spPr>
          <a:xfrm rot="2622678" flipV="1">
            <a:off x="2789202" y="-499153"/>
            <a:ext cx="5568348" cy="6289530"/>
          </a:xfrm>
          <a:prstGeom prst="arc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Arc 83">
            <a:extLst>
              <a:ext uri="{FF2B5EF4-FFF2-40B4-BE49-F238E27FC236}">
                <a16:creationId xmlns:a16="http://schemas.microsoft.com/office/drawing/2014/main" id="{A28AEA11-BD99-4A87-A3D6-86A24DCD746B}"/>
              </a:ext>
            </a:extLst>
          </p:cNvPr>
          <p:cNvSpPr/>
          <p:nvPr/>
        </p:nvSpPr>
        <p:spPr>
          <a:xfrm rot="2480432" flipV="1">
            <a:off x="4071744" y="542668"/>
            <a:ext cx="4817232" cy="4938475"/>
          </a:xfrm>
          <a:prstGeom prst="arc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Content Placeholder 6">
            <a:extLst>
              <a:ext uri="{FF2B5EF4-FFF2-40B4-BE49-F238E27FC236}">
                <a16:creationId xmlns:a16="http://schemas.microsoft.com/office/drawing/2014/main" id="{D9FD5261-2E48-4CA6-BF7C-802021B92DA6}"/>
              </a:ext>
            </a:extLst>
          </p:cNvPr>
          <p:cNvSpPr txBox="1">
            <a:spLocks/>
          </p:cNvSpPr>
          <p:nvPr/>
        </p:nvSpPr>
        <p:spPr>
          <a:xfrm>
            <a:off x="548640" y="6022719"/>
            <a:ext cx="11525250" cy="674370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Stride &gt;1 reduces dimensionality</a:t>
            </a:r>
          </a:p>
          <a:p>
            <a:pPr lvl="1"/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0864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/>
      <p:bldP spid="29" grpId="0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1" grpId="0"/>
      <p:bldP spid="52" grpId="0"/>
      <p:bldP spid="81" grpId="0" animBg="1"/>
      <p:bldP spid="82" grpId="0" animBg="1"/>
      <p:bldP spid="83" grpId="0" animBg="1"/>
      <p:bldP spid="8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Image Filtering 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301" y="1124339"/>
            <a:ext cx="10515600" cy="559346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Almost all computer vision pipelines require filtering     </a:t>
            </a:r>
          </a:p>
          <a:p>
            <a:r>
              <a:rPr lang="en-US" dirty="0"/>
              <a:t>Without good image data preparation even the most state of the art CV algorithms will not produce good results</a:t>
            </a:r>
          </a:p>
          <a:p>
            <a:r>
              <a:rPr lang="en-US" dirty="0"/>
              <a:t>Classical filters apply the mathematical operation of </a:t>
            </a:r>
            <a:r>
              <a:rPr lang="en-US" b="1" dirty="0"/>
              <a:t>convolution</a:t>
            </a:r>
          </a:p>
          <a:p>
            <a:pPr lvl="1"/>
            <a:r>
              <a:rPr lang="en-US" dirty="0"/>
              <a:t>Noise suppression </a:t>
            </a:r>
          </a:p>
          <a:p>
            <a:pPr lvl="1"/>
            <a:r>
              <a:rPr lang="en-US" dirty="0"/>
              <a:t>Edge and corner enhancement </a:t>
            </a:r>
          </a:p>
          <a:p>
            <a:pPr lvl="1"/>
            <a:r>
              <a:rPr lang="en-US" dirty="0"/>
              <a:t>Anti-aliasing</a:t>
            </a:r>
          </a:p>
          <a:p>
            <a:r>
              <a:rPr lang="en-US" dirty="0"/>
              <a:t>We can understand the effects of filtering through </a:t>
            </a:r>
            <a:r>
              <a:rPr lang="en-US" b="1" dirty="0"/>
              <a:t>spectral analysis</a:t>
            </a:r>
          </a:p>
          <a:p>
            <a:pPr lvl="1"/>
            <a:r>
              <a:rPr lang="en-US" dirty="0"/>
              <a:t>Filter changes power spectrum of image</a:t>
            </a:r>
          </a:p>
          <a:p>
            <a:pPr lvl="1"/>
            <a:r>
              <a:rPr lang="en-US" dirty="0"/>
              <a:t>Typical filters reduce high-frequency energy – noise</a:t>
            </a:r>
          </a:p>
          <a:p>
            <a:pPr lvl="1"/>
            <a:r>
              <a:rPr lang="en-US" dirty="0"/>
              <a:t>Higher frequency components include sharp edges and corners – typically blurred by filtering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105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Padding for Convolution</a:t>
            </a:r>
          </a:p>
        </p:txBody>
      </p:sp>
      <p:sp>
        <p:nvSpPr>
          <p:cNvPr id="145" name="Content Placeholder 6">
            <a:extLst>
              <a:ext uri="{FF2B5EF4-FFF2-40B4-BE49-F238E27FC236}">
                <a16:creationId xmlns:a16="http://schemas.microsoft.com/office/drawing/2014/main" id="{ABB524EF-63A0-4CDC-BEC9-C95141F0FBC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3375" y="1194318"/>
            <a:ext cx="11525250" cy="54511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How can we best deal with </a:t>
            </a:r>
            <a:r>
              <a:rPr lang="en-GB" b="1" dirty="0">
                <a:ea typeface="Segoe UI" panose="020B0502040204020203" pitchFamily="34" charset="0"/>
                <a:cs typeface="Segoe UI" panose="020B0502040204020203" pitchFamily="34" charset="0"/>
              </a:rPr>
              <a:t>edges of the input 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tensor when performing convolution? </a:t>
            </a:r>
          </a:p>
          <a:p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A </a:t>
            </a:r>
            <a:r>
              <a:rPr lang="en-GB" b="1" dirty="0">
                <a:ea typeface="Segoe UI" panose="020B0502040204020203" pitchFamily="34" charset="0"/>
                <a:cs typeface="Segoe UI" panose="020B0502040204020203" pitchFamily="34" charset="0"/>
              </a:rPr>
              <a:t>valid convolution 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confines the kernel to the input tensor dimensions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For odd kernel shape, output dimension is (span + 1)/2 less than input dimension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After many convolution layers, dimension is reduced further</a:t>
            </a:r>
          </a:p>
          <a:p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We can </a:t>
            </a:r>
            <a:r>
              <a:rPr lang="en-GB" b="1" dirty="0">
                <a:ea typeface="Segoe UI" panose="020B0502040204020203" pitchFamily="34" charset="0"/>
                <a:cs typeface="Segoe UI" panose="020B0502040204020203" pitchFamily="34" charset="0"/>
              </a:rPr>
              <a:t>zero pad 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the input tensor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Dimensionality is maintained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8554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Padding for Convolution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F18040B-596E-443C-B877-03A255BD67EF}"/>
              </a:ext>
            </a:extLst>
          </p:cNvPr>
          <p:cNvSpPr/>
          <p:nvPr/>
        </p:nvSpPr>
        <p:spPr>
          <a:xfrm>
            <a:off x="2820829" y="2063442"/>
            <a:ext cx="1500188" cy="1319212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F8167B6-3000-403B-9286-F8173AD02D71}"/>
              </a:ext>
            </a:extLst>
          </p:cNvPr>
          <p:cNvSpPr/>
          <p:nvPr/>
        </p:nvSpPr>
        <p:spPr>
          <a:xfrm>
            <a:off x="3860902" y="2581298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D8FBEBC-A56D-4343-918A-F69F4E11BB3B}"/>
              </a:ext>
            </a:extLst>
          </p:cNvPr>
          <p:cNvSpPr/>
          <p:nvPr/>
        </p:nvSpPr>
        <p:spPr>
          <a:xfrm>
            <a:off x="3367985" y="2590174"/>
            <a:ext cx="328613" cy="272761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A08E83A-64BA-4C10-BA38-786BD94305EF}"/>
              </a:ext>
            </a:extLst>
          </p:cNvPr>
          <p:cNvSpPr/>
          <p:nvPr/>
        </p:nvSpPr>
        <p:spPr>
          <a:xfrm>
            <a:off x="4353819" y="2576536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4A17E47-AD0C-4E28-B30E-14C9059EC600}"/>
              </a:ext>
            </a:extLst>
          </p:cNvPr>
          <p:cNvSpPr/>
          <p:nvPr/>
        </p:nvSpPr>
        <p:spPr>
          <a:xfrm>
            <a:off x="4846736" y="2576536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1CE0443-6B39-48F4-929D-BFD583C1F9FD}"/>
              </a:ext>
            </a:extLst>
          </p:cNvPr>
          <p:cNvSpPr/>
          <p:nvPr/>
        </p:nvSpPr>
        <p:spPr>
          <a:xfrm>
            <a:off x="3860902" y="3024210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80C03FB-EF02-40A2-B8D8-AE0E0B42EEDE}"/>
              </a:ext>
            </a:extLst>
          </p:cNvPr>
          <p:cNvSpPr/>
          <p:nvPr/>
        </p:nvSpPr>
        <p:spPr>
          <a:xfrm>
            <a:off x="3367985" y="3019448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A029524-A105-4C13-A867-CCB4BE594676}"/>
              </a:ext>
            </a:extLst>
          </p:cNvPr>
          <p:cNvSpPr/>
          <p:nvPr/>
        </p:nvSpPr>
        <p:spPr>
          <a:xfrm>
            <a:off x="4353819" y="3019448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D4009C4-FF32-4A28-9B27-EC26C1AD99DF}"/>
              </a:ext>
            </a:extLst>
          </p:cNvPr>
          <p:cNvSpPr/>
          <p:nvPr/>
        </p:nvSpPr>
        <p:spPr>
          <a:xfrm>
            <a:off x="4846736" y="3019448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F0E3757-1EC7-404D-A2C8-EE414E28D775}"/>
              </a:ext>
            </a:extLst>
          </p:cNvPr>
          <p:cNvSpPr/>
          <p:nvPr/>
        </p:nvSpPr>
        <p:spPr>
          <a:xfrm>
            <a:off x="3860902" y="3467122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B26D505-D4A3-47A6-B895-46B3C5BC81A3}"/>
              </a:ext>
            </a:extLst>
          </p:cNvPr>
          <p:cNvSpPr/>
          <p:nvPr/>
        </p:nvSpPr>
        <p:spPr>
          <a:xfrm>
            <a:off x="3367985" y="3462360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085A371-1582-4EC7-BA94-281294E4E8FA}"/>
              </a:ext>
            </a:extLst>
          </p:cNvPr>
          <p:cNvSpPr/>
          <p:nvPr/>
        </p:nvSpPr>
        <p:spPr>
          <a:xfrm>
            <a:off x="4353819" y="3462360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2C7B8C1-77A3-4E11-845E-860B68321A95}"/>
              </a:ext>
            </a:extLst>
          </p:cNvPr>
          <p:cNvSpPr/>
          <p:nvPr/>
        </p:nvSpPr>
        <p:spPr>
          <a:xfrm>
            <a:off x="4846736" y="3462360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2661F0D-4CF9-440C-99BA-158C6543CEF2}"/>
              </a:ext>
            </a:extLst>
          </p:cNvPr>
          <p:cNvSpPr/>
          <p:nvPr/>
        </p:nvSpPr>
        <p:spPr>
          <a:xfrm>
            <a:off x="3860902" y="3910034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B299301-6D01-4581-AE73-15E005DF839F}"/>
              </a:ext>
            </a:extLst>
          </p:cNvPr>
          <p:cNvSpPr/>
          <p:nvPr/>
        </p:nvSpPr>
        <p:spPr>
          <a:xfrm>
            <a:off x="3367985" y="3905272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573306B-4AF1-4264-B908-5951035B15A3}"/>
              </a:ext>
            </a:extLst>
          </p:cNvPr>
          <p:cNvSpPr/>
          <p:nvPr/>
        </p:nvSpPr>
        <p:spPr>
          <a:xfrm>
            <a:off x="4353819" y="3905272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2094EBA-588E-4E11-B195-F46F4B236739}"/>
              </a:ext>
            </a:extLst>
          </p:cNvPr>
          <p:cNvSpPr/>
          <p:nvPr/>
        </p:nvSpPr>
        <p:spPr>
          <a:xfrm>
            <a:off x="4846736" y="3905272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BAFD8DD-C952-456D-B204-AAE368232E23}"/>
              </a:ext>
            </a:extLst>
          </p:cNvPr>
          <p:cNvSpPr txBox="1"/>
          <p:nvPr/>
        </p:nvSpPr>
        <p:spPr>
          <a:xfrm>
            <a:off x="3137187" y="4714895"/>
            <a:ext cx="2104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Input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4DA9722-EB3E-43F5-987A-2B460BB282AA}"/>
              </a:ext>
            </a:extLst>
          </p:cNvPr>
          <p:cNvSpPr txBox="1"/>
          <p:nvPr/>
        </p:nvSpPr>
        <p:spPr>
          <a:xfrm>
            <a:off x="7614745" y="4714895"/>
            <a:ext cx="2104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Output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780E4AD-4BDB-411C-886E-7BA270502FE9}"/>
              </a:ext>
            </a:extLst>
          </p:cNvPr>
          <p:cNvSpPr/>
          <p:nvPr/>
        </p:nvSpPr>
        <p:spPr>
          <a:xfrm>
            <a:off x="2861970" y="3905271"/>
            <a:ext cx="328613" cy="300037"/>
          </a:xfrm>
          <a:prstGeom prst="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9EFC696-9EFC-4B5B-BF54-B1C7E8EFA04E}"/>
              </a:ext>
            </a:extLst>
          </p:cNvPr>
          <p:cNvSpPr/>
          <p:nvPr/>
        </p:nvSpPr>
        <p:spPr>
          <a:xfrm>
            <a:off x="2879827" y="3484131"/>
            <a:ext cx="328613" cy="300037"/>
          </a:xfrm>
          <a:prstGeom prst="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82C6222-0E6A-4783-BE99-D11EEC79F7CC}"/>
              </a:ext>
            </a:extLst>
          </p:cNvPr>
          <p:cNvSpPr/>
          <p:nvPr/>
        </p:nvSpPr>
        <p:spPr>
          <a:xfrm>
            <a:off x="2870309" y="3032714"/>
            <a:ext cx="328613" cy="300037"/>
          </a:xfrm>
          <a:prstGeom prst="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12D9E2E-5916-4E5D-AF77-631F38065716}"/>
              </a:ext>
            </a:extLst>
          </p:cNvPr>
          <p:cNvSpPr/>
          <p:nvPr/>
        </p:nvSpPr>
        <p:spPr>
          <a:xfrm>
            <a:off x="2858395" y="2581297"/>
            <a:ext cx="328613" cy="300037"/>
          </a:xfrm>
          <a:prstGeom prst="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3C09C4B-128D-46FD-86AF-1D927E2B9E27}"/>
              </a:ext>
            </a:extLst>
          </p:cNvPr>
          <p:cNvSpPr/>
          <p:nvPr/>
        </p:nvSpPr>
        <p:spPr>
          <a:xfrm>
            <a:off x="2851244" y="2120185"/>
            <a:ext cx="328613" cy="300037"/>
          </a:xfrm>
          <a:prstGeom prst="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AD97FF2-FD07-4AA0-9499-3C3C0FC33370}"/>
              </a:ext>
            </a:extLst>
          </p:cNvPr>
          <p:cNvSpPr/>
          <p:nvPr/>
        </p:nvSpPr>
        <p:spPr>
          <a:xfrm>
            <a:off x="5394381" y="3914103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F7F1543-DFCE-4215-AE7B-AD8847B8F403}"/>
              </a:ext>
            </a:extLst>
          </p:cNvPr>
          <p:cNvSpPr/>
          <p:nvPr/>
        </p:nvSpPr>
        <p:spPr>
          <a:xfrm>
            <a:off x="5412238" y="3492963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162C269-64FF-4E2F-ADA9-4AB2C959AC70}"/>
              </a:ext>
            </a:extLst>
          </p:cNvPr>
          <p:cNvSpPr/>
          <p:nvPr/>
        </p:nvSpPr>
        <p:spPr>
          <a:xfrm>
            <a:off x="5402720" y="3041546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394D0FD-9B73-472E-91A9-844377F6FF49}"/>
              </a:ext>
            </a:extLst>
          </p:cNvPr>
          <p:cNvSpPr/>
          <p:nvPr/>
        </p:nvSpPr>
        <p:spPr>
          <a:xfrm>
            <a:off x="5390806" y="2590129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2ED1CF1-CD50-472A-A7C9-CBDE23A7BCB4}"/>
              </a:ext>
            </a:extLst>
          </p:cNvPr>
          <p:cNvSpPr/>
          <p:nvPr/>
        </p:nvSpPr>
        <p:spPr>
          <a:xfrm>
            <a:off x="5379516" y="2168989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9F00BD4-12FF-4B3C-BD1F-18965BE4B7EC}"/>
              </a:ext>
            </a:extLst>
          </p:cNvPr>
          <p:cNvSpPr/>
          <p:nvPr/>
        </p:nvSpPr>
        <p:spPr>
          <a:xfrm>
            <a:off x="3360832" y="2129016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82E6F14-6BE8-4A4B-8B3E-C51D9F45DE8D}"/>
              </a:ext>
            </a:extLst>
          </p:cNvPr>
          <p:cNvSpPr/>
          <p:nvPr/>
        </p:nvSpPr>
        <p:spPr>
          <a:xfrm>
            <a:off x="3870420" y="2137847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A845EC4-3D87-44E8-BBD9-6ED2E73FC1B7}"/>
              </a:ext>
            </a:extLst>
          </p:cNvPr>
          <p:cNvSpPr/>
          <p:nvPr/>
        </p:nvSpPr>
        <p:spPr>
          <a:xfrm>
            <a:off x="4380008" y="2146678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B53B8CD-95B3-4577-A4F3-993469F72612}"/>
              </a:ext>
            </a:extLst>
          </p:cNvPr>
          <p:cNvSpPr/>
          <p:nvPr/>
        </p:nvSpPr>
        <p:spPr>
          <a:xfrm>
            <a:off x="4889596" y="2155509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EC54C23-4DB9-4A8F-8DF8-075B372874A8}"/>
              </a:ext>
            </a:extLst>
          </p:cNvPr>
          <p:cNvSpPr/>
          <p:nvPr/>
        </p:nvSpPr>
        <p:spPr>
          <a:xfrm>
            <a:off x="2879827" y="4340224"/>
            <a:ext cx="328613" cy="300037"/>
          </a:xfrm>
          <a:prstGeom prst="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27C6871-E868-48AF-AE3F-A79881745CB0}"/>
              </a:ext>
            </a:extLst>
          </p:cNvPr>
          <p:cNvSpPr/>
          <p:nvPr/>
        </p:nvSpPr>
        <p:spPr>
          <a:xfrm>
            <a:off x="5412238" y="4349056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60975C5-0C19-4941-8B13-35B75EF0059A}"/>
              </a:ext>
            </a:extLst>
          </p:cNvPr>
          <p:cNvSpPr/>
          <p:nvPr/>
        </p:nvSpPr>
        <p:spPr>
          <a:xfrm>
            <a:off x="3389415" y="4349055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DDC1CE8-8161-47CF-A2AB-94751661810C}"/>
              </a:ext>
            </a:extLst>
          </p:cNvPr>
          <p:cNvSpPr/>
          <p:nvPr/>
        </p:nvSpPr>
        <p:spPr>
          <a:xfrm>
            <a:off x="3880646" y="4332068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05B3574-B9A3-44F6-9739-9A0FF5F1ADA6}"/>
              </a:ext>
            </a:extLst>
          </p:cNvPr>
          <p:cNvSpPr/>
          <p:nvPr/>
        </p:nvSpPr>
        <p:spPr>
          <a:xfrm>
            <a:off x="4368713" y="4351427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76D92A7-AF79-41D4-BDF7-C272411D54B5}"/>
              </a:ext>
            </a:extLst>
          </p:cNvPr>
          <p:cNvSpPr/>
          <p:nvPr/>
        </p:nvSpPr>
        <p:spPr>
          <a:xfrm>
            <a:off x="4878301" y="4350733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828A272-3216-4829-BF77-4B7E40D983E9}"/>
              </a:ext>
            </a:extLst>
          </p:cNvPr>
          <p:cNvSpPr/>
          <p:nvPr/>
        </p:nvSpPr>
        <p:spPr>
          <a:xfrm>
            <a:off x="8255119" y="2662260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2315C00-7977-484A-A918-CEBCA49724AD}"/>
              </a:ext>
            </a:extLst>
          </p:cNvPr>
          <p:cNvSpPr/>
          <p:nvPr/>
        </p:nvSpPr>
        <p:spPr>
          <a:xfrm>
            <a:off x="7762202" y="2671136"/>
            <a:ext cx="328613" cy="272761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E117253-C32F-4D8F-AEC2-D44D1A633CA8}"/>
              </a:ext>
            </a:extLst>
          </p:cNvPr>
          <p:cNvSpPr/>
          <p:nvPr/>
        </p:nvSpPr>
        <p:spPr>
          <a:xfrm>
            <a:off x="8748036" y="2657498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7DA77FB-0335-4EFD-92B9-198AD4FA8285}"/>
              </a:ext>
            </a:extLst>
          </p:cNvPr>
          <p:cNvSpPr/>
          <p:nvPr/>
        </p:nvSpPr>
        <p:spPr>
          <a:xfrm>
            <a:off x="9240953" y="2657498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33ABE29-E0C3-4474-A4CB-D1D4B6564B22}"/>
              </a:ext>
            </a:extLst>
          </p:cNvPr>
          <p:cNvSpPr/>
          <p:nvPr/>
        </p:nvSpPr>
        <p:spPr>
          <a:xfrm>
            <a:off x="8255119" y="3105172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4D3177D-AB0A-4662-BCD7-890F452D877E}"/>
              </a:ext>
            </a:extLst>
          </p:cNvPr>
          <p:cNvSpPr/>
          <p:nvPr/>
        </p:nvSpPr>
        <p:spPr>
          <a:xfrm>
            <a:off x="7762202" y="3100410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DCF9E6C-8DA7-486A-A72A-BC95B34125BA}"/>
              </a:ext>
            </a:extLst>
          </p:cNvPr>
          <p:cNvSpPr/>
          <p:nvPr/>
        </p:nvSpPr>
        <p:spPr>
          <a:xfrm>
            <a:off x="8748036" y="3100410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4974023-A59E-4260-84F4-0B260A44E568}"/>
              </a:ext>
            </a:extLst>
          </p:cNvPr>
          <p:cNvSpPr/>
          <p:nvPr/>
        </p:nvSpPr>
        <p:spPr>
          <a:xfrm>
            <a:off x="9240953" y="3100410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2AEEEC5-439A-4D3F-BAE3-0FA214DD4EC6}"/>
              </a:ext>
            </a:extLst>
          </p:cNvPr>
          <p:cNvSpPr/>
          <p:nvPr/>
        </p:nvSpPr>
        <p:spPr>
          <a:xfrm>
            <a:off x="8255119" y="3548084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8A68DB7-483D-4642-928D-3ECDF6AC978F}"/>
              </a:ext>
            </a:extLst>
          </p:cNvPr>
          <p:cNvSpPr/>
          <p:nvPr/>
        </p:nvSpPr>
        <p:spPr>
          <a:xfrm>
            <a:off x="7762202" y="3543322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BB92645-58C3-4EAE-BC6F-F78442DFA708}"/>
              </a:ext>
            </a:extLst>
          </p:cNvPr>
          <p:cNvSpPr/>
          <p:nvPr/>
        </p:nvSpPr>
        <p:spPr>
          <a:xfrm>
            <a:off x="8748036" y="3543322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4D686DE4-A2AF-4729-B7B6-74178DE77688}"/>
              </a:ext>
            </a:extLst>
          </p:cNvPr>
          <p:cNvSpPr/>
          <p:nvPr/>
        </p:nvSpPr>
        <p:spPr>
          <a:xfrm>
            <a:off x="9240953" y="3543322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555AB01-6609-49D5-8577-793F078BA110}"/>
              </a:ext>
            </a:extLst>
          </p:cNvPr>
          <p:cNvSpPr/>
          <p:nvPr/>
        </p:nvSpPr>
        <p:spPr>
          <a:xfrm>
            <a:off x="8255119" y="3990996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B443985-6B0C-489C-94EB-0B3DAFE536AA}"/>
              </a:ext>
            </a:extLst>
          </p:cNvPr>
          <p:cNvSpPr/>
          <p:nvPr/>
        </p:nvSpPr>
        <p:spPr>
          <a:xfrm>
            <a:off x="7762202" y="3986234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8CC5A2C4-A0ED-4934-A99C-09B3EBEF16D4}"/>
              </a:ext>
            </a:extLst>
          </p:cNvPr>
          <p:cNvSpPr/>
          <p:nvPr/>
        </p:nvSpPr>
        <p:spPr>
          <a:xfrm>
            <a:off x="8748036" y="3986234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947F86B9-613C-41D4-8D0C-5D0C2003FC8D}"/>
              </a:ext>
            </a:extLst>
          </p:cNvPr>
          <p:cNvSpPr/>
          <p:nvPr/>
        </p:nvSpPr>
        <p:spPr>
          <a:xfrm>
            <a:off x="9240953" y="3986234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Arrow: Right 60">
            <a:extLst>
              <a:ext uri="{FF2B5EF4-FFF2-40B4-BE49-F238E27FC236}">
                <a16:creationId xmlns:a16="http://schemas.microsoft.com/office/drawing/2014/main" id="{718FEB14-11C3-4B96-948D-CA54A3CB5C72}"/>
              </a:ext>
            </a:extLst>
          </p:cNvPr>
          <p:cNvSpPr/>
          <p:nvPr/>
        </p:nvSpPr>
        <p:spPr>
          <a:xfrm>
            <a:off x="5842635" y="2943897"/>
            <a:ext cx="1788065" cy="9702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75EF4D7-5FA9-413C-B089-540FFE1665DD}"/>
              </a:ext>
            </a:extLst>
          </p:cNvPr>
          <p:cNvSpPr txBox="1"/>
          <p:nvPr/>
        </p:nvSpPr>
        <p:spPr>
          <a:xfrm>
            <a:off x="5649253" y="2155639"/>
            <a:ext cx="21046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Convolution</a:t>
            </a:r>
          </a:p>
          <a:p>
            <a:pPr algn="ctr"/>
            <a:r>
              <a:rPr lang="en-US" sz="2400" dirty="0"/>
              <a:t>Operations</a:t>
            </a:r>
          </a:p>
        </p:txBody>
      </p:sp>
      <p:sp>
        <p:nvSpPr>
          <p:cNvPr id="63" name="Content Placeholder 6">
            <a:extLst>
              <a:ext uri="{FF2B5EF4-FFF2-40B4-BE49-F238E27FC236}">
                <a16:creationId xmlns:a16="http://schemas.microsoft.com/office/drawing/2014/main" id="{EC78AE81-6092-4AE2-A439-322DAFA8EF86}"/>
              </a:ext>
            </a:extLst>
          </p:cNvPr>
          <p:cNvSpPr txBox="1">
            <a:spLocks/>
          </p:cNvSpPr>
          <p:nvPr/>
        </p:nvSpPr>
        <p:spPr>
          <a:xfrm>
            <a:off x="548640" y="5309334"/>
            <a:ext cx="11525250" cy="1336173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+mn-lt"/>
                <a:ea typeface="Segoe UI Black" panose="020B0A02040204020203" pitchFamily="34" charset="0"/>
                <a:cs typeface="Segoe UI" panose="020B0502040204020203" pitchFamily="34" charset="0"/>
              </a:rPr>
              <a:t>Dimension of output tensor = dimension of input tensor</a:t>
            </a:r>
          </a:p>
          <a:p>
            <a:r>
              <a:rPr lang="en-US" sz="2800" dirty="0">
                <a:latin typeface="+mn-lt"/>
                <a:ea typeface="Segoe UI Black" panose="020B0A02040204020203" pitchFamily="34" charset="0"/>
                <a:cs typeface="Segoe UI" panose="020B0502040204020203" pitchFamily="34" charset="0"/>
              </a:rPr>
              <a:t>0 values have little effect with max pooling</a:t>
            </a:r>
          </a:p>
          <a:p>
            <a:pPr lvl="1"/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4" name="Content Placeholder 6">
            <a:extLst>
              <a:ext uri="{FF2B5EF4-FFF2-40B4-BE49-F238E27FC236}">
                <a16:creationId xmlns:a16="http://schemas.microsoft.com/office/drawing/2014/main" id="{6C082865-3864-47C9-A5D2-4AF0F6CE0EFD}"/>
              </a:ext>
            </a:extLst>
          </p:cNvPr>
          <p:cNvSpPr txBox="1">
            <a:spLocks/>
          </p:cNvSpPr>
          <p:nvPr/>
        </p:nvSpPr>
        <p:spPr>
          <a:xfrm>
            <a:off x="604624" y="1128025"/>
            <a:ext cx="11525250" cy="674370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Example: 4x4 input tensor with 3x3 kernel</a:t>
            </a:r>
          </a:p>
          <a:p>
            <a:pPr lvl="1"/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9320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/>
      <p:bldP spid="24" grpId="0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51284" y="1685430"/>
            <a:ext cx="8409867" cy="1460779"/>
          </a:xfrm>
        </p:spPr>
        <p:txBody>
          <a:bodyPr>
            <a:normAutofit fontScale="92500"/>
          </a:bodyPr>
          <a:lstStyle/>
          <a:p>
            <a:r>
              <a:rPr lang="en-US" sz="4400" b="1" dirty="0"/>
              <a:t>Commonly Used Convolution Kernels</a:t>
            </a:r>
          </a:p>
        </p:txBody>
      </p:sp>
    </p:spTree>
    <p:extLst>
      <p:ext uri="{BB962C8B-B14F-4D97-AF65-F5344CB8AC3E}">
        <p14:creationId xmlns:p14="http://schemas.microsoft.com/office/powerpoint/2010/main" val="13907902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Common Convolution Kernels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Content Placeholder 6">
                <a:extLst>
                  <a:ext uri="{FF2B5EF4-FFF2-40B4-BE49-F238E27FC236}">
                    <a16:creationId xmlns:a16="http://schemas.microsoft.com/office/drawing/2014/main" id="{ABB524EF-63A0-4CDC-BEC9-C95141F0FBC6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194318"/>
                <a:ext cx="11525250" cy="545118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A </a:t>
                </a: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moving average kernel 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has equal weights</a:t>
                </a: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Example, a 3 x 3 moving average kernel  </a:t>
                </a:r>
              </a:p>
              <a:p>
                <a:pPr marL="0" indent="0">
                  <a:buNone/>
                </a:pP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𝐾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m:t>𝑗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9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endParaRPr lang="en-GB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This is also known as a </a:t>
                </a: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blur filter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or </a:t>
                </a: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box blur</a:t>
                </a: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Notice the </a:t>
                </a: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normalization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so weights add to 1.0</a:t>
                </a:r>
              </a:p>
            </p:txBody>
          </p:sp>
        </mc:Choice>
        <mc:Fallback xmlns="">
          <p:sp>
            <p:nvSpPr>
              <p:cNvPr id="145" name="Content Placeholder 6">
                <a:extLst>
                  <a:ext uri="{FF2B5EF4-FFF2-40B4-BE49-F238E27FC236}">
                    <a16:creationId xmlns:a16="http://schemas.microsoft.com/office/drawing/2014/main" id="{ABB524EF-63A0-4CDC-BEC9-C95141F0FB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194318"/>
                <a:ext cx="11525250" cy="5451189"/>
              </a:xfrm>
              <a:blipFill>
                <a:blip r:embed="rId3"/>
                <a:stretch>
                  <a:fillRect l="-1111" t="-19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4209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Common Convolution Kernels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Content Placeholder 6">
                <a:extLst>
                  <a:ext uri="{FF2B5EF4-FFF2-40B4-BE49-F238E27FC236}">
                    <a16:creationId xmlns:a16="http://schemas.microsoft.com/office/drawing/2014/main" id="{ABB524EF-63A0-4CDC-BEC9-C95141F0FBC6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924180"/>
                <a:ext cx="11525250" cy="572132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A </a:t>
                </a: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Gaussian kernel 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smooths an image     </a:t>
                </a: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Weights computed from Gaussian function with span parameter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𝜎</m:t>
                    </m:r>
                  </m:oMath>
                </a14:m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𝐺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>
                        <m:fPr>
                          <m:ctrlPr>
                            <a:rPr lang="en-GB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𝜋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en-GB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GB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GB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sup>
                      </m:sSup>
                    </m:oMath>
                  </m:oMathPara>
                </a14:m>
                <a:endParaRPr lang="en-GB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Example, a 3 x 3 Gaussian kernel  </a:t>
                </a:r>
              </a:p>
              <a:p>
                <a:pPr marL="0" indent="0">
                  <a:buNone/>
                </a:pPr>
                <a:endParaRPr lang="en-GB" sz="1400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𝐾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m:t>𝑗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16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endParaRPr lang="en-GB" sz="1400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Then Gaussian kernel limits the bandwidth and blurs the image</a:t>
                </a:r>
                <a:endParaRPr lang="en-GB" b="1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The smaller the span (larger </a:t>
                </a:r>
                <a:r>
                  <a:rPr lang="en-GB" dirty="0">
                    <a:latin typeface="Symbol" panose="05050102010706020507" pitchFamily="18" charset="2"/>
                    <a:ea typeface="Segoe UI" panose="020B0502040204020203" pitchFamily="34" charset="0"/>
                    <a:cs typeface="Segoe UI" panose="020B0502040204020203" pitchFamily="34" charset="0"/>
                  </a:rPr>
                  <a:t>s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) of the Gaussian kernel the narrower the bandwidth</a:t>
                </a:r>
              </a:p>
            </p:txBody>
          </p:sp>
        </mc:Choice>
        <mc:Fallback xmlns="">
          <p:sp>
            <p:nvSpPr>
              <p:cNvPr id="145" name="Content Placeholder 6">
                <a:extLst>
                  <a:ext uri="{FF2B5EF4-FFF2-40B4-BE49-F238E27FC236}">
                    <a16:creationId xmlns:a16="http://schemas.microsoft.com/office/drawing/2014/main" id="{ABB524EF-63A0-4CDC-BEC9-C95141F0FB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924180"/>
                <a:ext cx="11525250" cy="5721327"/>
              </a:xfrm>
              <a:blipFill>
                <a:blip r:embed="rId3"/>
                <a:stretch>
                  <a:fillRect l="-1111" t="-1812" b="-1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0518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Common Convolution Kernels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Content Placeholder 6">
                <a:extLst>
                  <a:ext uri="{FF2B5EF4-FFF2-40B4-BE49-F238E27FC236}">
                    <a16:creationId xmlns:a16="http://schemas.microsoft.com/office/drawing/2014/main" id="{ABB524EF-63A0-4CDC-BEC9-C95141F0FBC6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194318"/>
                <a:ext cx="11133947" cy="541642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The </a:t>
                </a: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Sobel kernel 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takes the first derivative of the image</a:t>
                </a:r>
              </a:p>
              <a:p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Compute the partial derivatives of the image,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𝐺</m:t>
                    </m:r>
                  </m:oMath>
                </a14:m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, along each axis</a:t>
                </a:r>
                <a:endParaRPr lang="en-GB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GB" sz="1400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m:t>𝐺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m:t>𝑥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, 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m:t>𝐺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m:t>𝑦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−2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∗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𝐺</m:t>
                      </m:r>
                    </m:oMath>
                  </m:oMathPara>
                </a14:m>
                <a:endParaRPr lang="en-GB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GB" sz="1400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Here,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∗</m:t>
                    </m:r>
                  </m:oMath>
                </a14:m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, is the convolution operator</a:t>
                </a:r>
                <a:endParaRPr lang="en-GB" b="1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Notice the sum of the weights is 0    </a:t>
                </a: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Other derivative kernels can be derived</a:t>
                </a:r>
              </a:p>
            </p:txBody>
          </p:sp>
        </mc:Choice>
        <mc:Fallback xmlns="">
          <p:sp>
            <p:nvSpPr>
              <p:cNvPr id="145" name="Content Placeholder 6">
                <a:extLst>
                  <a:ext uri="{FF2B5EF4-FFF2-40B4-BE49-F238E27FC236}">
                    <a16:creationId xmlns:a16="http://schemas.microsoft.com/office/drawing/2014/main" id="{ABB524EF-63A0-4CDC-BEC9-C95141F0FB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194318"/>
                <a:ext cx="11133947" cy="5416421"/>
              </a:xfrm>
              <a:blipFill>
                <a:blip r:embed="rId3"/>
                <a:stretch>
                  <a:fillRect l="-1150" t="-19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5139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Common Convolution Kernels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Content Placeholder 6">
                <a:extLst>
                  <a:ext uri="{FF2B5EF4-FFF2-40B4-BE49-F238E27FC236}">
                    <a16:creationId xmlns:a16="http://schemas.microsoft.com/office/drawing/2014/main" id="{ABB524EF-63A0-4CDC-BEC9-C95141F0FBC6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194318"/>
                <a:ext cx="11133947" cy="541642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The Sobel kernel is an example of a </a:t>
                </a: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separable kernel</a:t>
                </a:r>
              </a:p>
              <a:p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Notice that we can write a Sobel kernel as the product of two 1-dimensional kernels </a:t>
                </a:r>
                <a:endParaRPr lang="en-GB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endParaRPr lang="en-GB" sz="1400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,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−2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GB" sz="1400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For computational efficiency a 2-dimensional separable kernel can be applied as the convolution of  2 1-dimensional kernels</a:t>
                </a:r>
              </a:p>
            </p:txBody>
          </p:sp>
        </mc:Choice>
        <mc:Fallback xmlns="">
          <p:sp>
            <p:nvSpPr>
              <p:cNvPr id="145" name="Content Placeholder 6">
                <a:extLst>
                  <a:ext uri="{FF2B5EF4-FFF2-40B4-BE49-F238E27FC236}">
                    <a16:creationId xmlns:a16="http://schemas.microsoft.com/office/drawing/2014/main" id="{ABB524EF-63A0-4CDC-BEC9-C95141F0FB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194318"/>
                <a:ext cx="11133947" cy="5416421"/>
              </a:xfrm>
              <a:blipFill>
                <a:blip r:embed="rId3"/>
                <a:stretch>
                  <a:fillRect l="-1150" t="-19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8238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Median Filter</a:t>
            </a:r>
          </a:p>
        </p:txBody>
      </p:sp>
      <p:sp>
        <p:nvSpPr>
          <p:cNvPr id="145" name="Content Placeholder 6">
            <a:extLst>
              <a:ext uri="{FF2B5EF4-FFF2-40B4-BE49-F238E27FC236}">
                <a16:creationId xmlns:a16="http://schemas.microsoft.com/office/drawing/2014/main" id="{ABB524EF-63A0-4CDC-BEC9-C95141F0FBC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3375" y="1194318"/>
            <a:ext cx="11133947" cy="54164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Median filter is a special case</a:t>
            </a:r>
            <a:endParaRPr lang="en-GB" b="1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Median filter outputs median value of the pixel values within patch </a:t>
            </a:r>
          </a:p>
          <a:p>
            <a:pPr lvl="1"/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Typically use odd patch sizes – 3 x 3, 5 x 5, 9 x 9, etc.  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Median filter is not easily formulated using convolution </a:t>
            </a:r>
          </a:p>
          <a:p>
            <a:pPr lvl="1"/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Use an incremental update algorithm for computational efficiency 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Median filter has interesting properties  </a:t>
            </a:r>
          </a:p>
          <a:p>
            <a:pPr lvl="1"/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Suppresses noise</a:t>
            </a:r>
            <a:endParaRPr lang="en-GB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Sharpens edges and corners   </a:t>
            </a:r>
          </a:p>
          <a:p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Median filter can alter image   </a:t>
            </a:r>
          </a:p>
          <a:p>
            <a:pPr lvl="1"/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Response is not isotropic – not same along diagonals of image</a:t>
            </a:r>
          </a:p>
          <a:p>
            <a:pPr lvl="1"/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Can move edges and corners </a:t>
            </a:r>
          </a:p>
          <a:p>
            <a:pPr lvl="1"/>
            <a:endParaRPr lang="en-US" dirty="0"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201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51284" y="1685430"/>
            <a:ext cx="8409867" cy="1460779"/>
          </a:xfrm>
        </p:spPr>
        <p:txBody>
          <a:bodyPr>
            <a:normAutofit fontScale="92500" lnSpcReduction="10000"/>
          </a:bodyPr>
          <a:lstStyle/>
          <a:p>
            <a:r>
              <a:rPr lang="en-US" sz="4400" b="1" dirty="0"/>
              <a:t>Filtering and Spectral Properties of Images</a:t>
            </a:r>
          </a:p>
        </p:txBody>
      </p:sp>
    </p:spTree>
    <p:extLst>
      <p:ext uri="{BB962C8B-B14F-4D97-AF65-F5344CB8AC3E}">
        <p14:creationId xmlns:p14="http://schemas.microsoft.com/office/powerpoint/2010/main" val="16445529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Spectral Properties of Images</a:t>
            </a:r>
          </a:p>
        </p:txBody>
      </p:sp>
      <p:sp>
        <p:nvSpPr>
          <p:cNvPr id="145" name="Content Placeholder 6">
            <a:extLst>
              <a:ext uri="{FF2B5EF4-FFF2-40B4-BE49-F238E27FC236}">
                <a16:creationId xmlns:a16="http://schemas.microsoft.com/office/drawing/2014/main" id="{ABB524EF-63A0-4CDC-BEC9-C95141F0FBC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3375" y="1194318"/>
            <a:ext cx="11133947" cy="54164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-GB" b="1" dirty="0">
                <a:ea typeface="Segoe UI" panose="020B0502040204020203" pitchFamily="34" charset="0"/>
                <a:cs typeface="Segoe UI" panose="020B0502040204020203" pitchFamily="34" charset="0"/>
              </a:rPr>
              <a:t>power spectrum 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of an image reveals fundamental properties</a:t>
            </a:r>
            <a:endParaRPr lang="en-GB" b="1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Power spectrum reveals the vertical and horizontal frequency components of the image</a:t>
            </a:r>
          </a:p>
          <a:p>
            <a:r>
              <a:rPr lang="en-US" b="1" dirty="0">
                <a:ea typeface="Segoe UI" panose="020B0502040204020203" pitchFamily="34" charset="0"/>
                <a:cs typeface="Segoe UI" panose="020B0502040204020203" pitchFamily="34" charset="0"/>
              </a:rPr>
              <a:t>Low frequency </a:t>
            </a:r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components of an image represent regions with slowly changing properties  </a:t>
            </a:r>
          </a:p>
          <a:p>
            <a:r>
              <a:rPr lang="en-US" b="1" dirty="0">
                <a:ea typeface="Segoe UI" panose="020B0502040204020203" pitchFamily="34" charset="0"/>
                <a:cs typeface="Segoe UI" panose="020B0502040204020203" pitchFamily="34" charset="0"/>
              </a:rPr>
              <a:t>High frequency </a:t>
            </a:r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components of an image arise from regions (features) with rapid changes </a:t>
            </a:r>
          </a:p>
          <a:p>
            <a:pPr lvl="1"/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Edges   </a:t>
            </a:r>
          </a:p>
          <a:p>
            <a:pPr lvl="1"/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Corners</a:t>
            </a:r>
          </a:p>
          <a:p>
            <a:pPr lvl="1"/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Texture </a:t>
            </a:r>
          </a:p>
          <a:p>
            <a:r>
              <a:rPr lang="en-US" b="1" dirty="0">
                <a:ea typeface="Segoe UI" panose="020B0502040204020203" pitchFamily="34" charset="0"/>
                <a:cs typeface="Segoe UI" panose="020B0502040204020203" pitchFamily="34" charset="0"/>
              </a:rPr>
              <a:t>Filtering</a:t>
            </a:r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 changes the power spectrum of an image</a:t>
            </a:r>
            <a:endParaRPr lang="en-GB" b="1" dirty="0"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4376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33375" y="1101012"/>
            <a:ext cx="11525250" cy="53626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Key points for this lesson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How convolution works in 1-d, 2-d and higher dimension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How to apply padding, stride and tiling for convolution 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Constructing convolutional filter kernels   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The relationship between filtering and the spectrum of images</a:t>
            </a:r>
          </a:p>
          <a:p>
            <a:endParaRPr lang="en-US" dirty="0"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Image Filtering  </a:t>
            </a:r>
          </a:p>
        </p:txBody>
      </p:sp>
    </p:spTree>
    <p:extLst>
      <p:ext uri="{BB962C8B-B14F-4D97-AF65-F5344CB8AC3E}">
        <p14:creationId xmlns:p14="http://schemas.microsoft.com/office/powerpoint/2010/main" val="2325158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Spectral Properties of Images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Content Placeholder 6">
                <a:extLst>
                  <a:ext uri="{FF2B5EF4-FFF2-40B4-BE49-F238E27FC236}">
                    <a16:creationId xmlns:a16="http://schemas.microsoft.com/office/drawing/2014/main" id="{ABB524EF-63A0-4CDC-BEC9-C95141F0FBC6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194318"/>
                <a:ext cx="11133947" cy="541642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We can decompose an image into frequency components using a </a:t>
                </a: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  <a:hlinkClick r:id="rId3"/>
                  </a:rPr>
                  <a:t>Fourier transform</a:t>
                </a:r>
                <a:endParaRPr lang="en-GB" b="1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The Fourier transform decomposes a signal into frequency components</a:t>
                </a: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The 1-dimensional Fourier transform of a function,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, can be expressed: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GB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𝑓</m:t>
                          </m:r>
                        </m:e>
                      </m:acc>
                      <m:d>
                        <m:dPr>
                          <m:ctrlPr>
                            <a:rPr lang="en-GB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𝜔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∞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∞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−2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𝑖𝑥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𝜔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GB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𝜔</m:t>
                        </m:r>
                      </m:e>
                    </m:d>
                  </m:oMath>
                </a14:m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is the </a:t>
                </a: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complex spectrum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</m:e>
                    </m:d>
                  </m:oMath>
                </a14:m>
                <a:endParaRPr lang="en-GB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lvl="1"/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Real component 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is the </a:t>
                </a: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frequency </a:t>
                </a:r>
                <a14:m>
                  <m:oMath xmlns:m="http://schemas.openxmlformats.org/officeDocument/2006/math">
                    <m:r>
                      <a:rPr lang="en-GB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𝝎</m:t>
                    </m:r>
                  </m:oMath>
                </a14:m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</a:p>
              <a:p>
                <a:pPr lvl="1"/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Imaginary component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is </a:t>
                </a: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phase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at frequency </a:t>
                </a:r>
                <a14:m>
                  <m:oMath xmlns:m="http://schemas.openxmlformats.org/officeDocument/2006/math">
                    <m:r>
                      <a:rPr lang="en-GB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𝝎</m:t>
                    </m:r>
                  </m:oMath>
                </a14:m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</a:p>
              <a:p>
                <a:pPr lvl="1"/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Magnitude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of the complex number is the </a:t>
                </a: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signal amplitude 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at frequency </a:t>
                </a:r>
                <a14:m>
                  <m:oMath xmlns:m="http://schemas.openxmlformats.org/officeDocument/2006/math">
                    <m:r>
                      <a:rPr lang="en-GB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𝝎</m:t>
                    </m:r>
                  </m:oMath>
                </a14:m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45" name="Content Placeholder 6">
                <a:extLst>
                  <a:ext uri="{FF2B5EF4-FFF2-40B4-BE49-F238E27FC236}">
                    <a16:creationId xmlns:a16="http://schemas.microsoft.com/office/drawing/2014/main" id="{ABB524EF-63A0-4CDC-BEC9-C95141F0FB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194318"/>
                <a:ext cx="11133947" cy="5416421"/>
              </a:xfrm>
              <a:blipFill>
                <a:blip r:embed="rId4"/>
                <a:stretch>
                  <a:fillRect l="-1150" t="-19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5224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Spectral Properties of Images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Content Placeholder 6">
                <a:extLst>
                  <a:ext uri="{FF2B5EF4-FFF2-40B4-BE49-F238E27FC236}">
                    <a16:creationId xmlns:a16="http://schemas.microsoft.com/office/drawing/2014/main" id="{ABB524EF-63A0-4CDC-BEC9-C95141F0FBC6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194318"/>
                <a:ext cx="6482637" cy="5416421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We can decompose an image into frequency components using a </a:t>
                </a: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  <a:hlinkClick r:id="rId3"/>
                  </a:rPr>
                  <a:t>Fourier transform</a:t>
                </a:r>
                <a:endParaRPr lang="en-GB" b="1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The Fourier transform decomposes a signal into frequency components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GB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𝑓</m:t>
                          </m:r>
                        </m:e>
                      </m:acc>
                      <m:d>
                        <m:dPr>
                          <m:ctrlPr>
                            <a:rPr lang="en-GB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𝜔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∞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∞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−2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𝑖𝑥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𝜔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GB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𝜔</m:t>
                        </m:r>
                      </m:e>
                    </m:d>
                  </m:oMath>
                </a14:m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is the </a:t>
                </a: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complex spectrum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</a:p>
              <a:p>
                <a:pPr lvl="1"/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Real component 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is the </a:t>
                </a: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frequency </a:t>
                </a:r>
                <a14:m>
                  <m:oMath xmlns:m="http://schemas.openxmlformats.org/officeDocument/2006/math">
                    <m:r>
                      <a:rPr lang="en-GB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𝝎</m:t>
                    </m:r>
                  </m:oMath>
                </a14:m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</a:p>
              <a:p>
                <a:pPr lvl="1"/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Imaginary component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is </a:t>
                </a: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phase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at frequency </a:t>
                </a:r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𝜔</m:t>
                    </m:r>
                  </m:oMath>
                </a14:m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</a:p>
              <a:p>
                <a:pPr lvl="1"/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Magnitude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of the complex number is the </a:t>
                </a: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signal amplitude 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at frequency </a:t>
                </a:r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𝜔</m:t>
                    </m:r>
                  </m:oMath>
                </a14:m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45" name="Content Placeholder 6">
                <a:extLst>
                  <a:ext uri="{FF2B5EF4-FFF2-40B4-BE49-F238E27FC236}">
                    <a16:creationId xmlns:a16="http://schemas.microsoft.com/office/drawing/2014/main" id="{ABB524EF-63A0-4CDC-BEC9-C95141F0FB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194318"/>
                <a:ext cx="6482637" cy="5416421"/>
              </a:xfrm>
              <a:blipFill>
                <a:blip r:embed="rId4"/>
                <a:stretch>
                  <a:fillRect l="-1976" t="-2590" r="-6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740ADD14-91B9-4386-97E1-8449DF2724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11955" y="1091682"/>
            <a:ext cx="3733767" cy="3811555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30EF95-5DB6-4B40-A048-FEC1BE62BC97}"/>
              </a:ext>
            </a:extLst>
          </p:cNvPr>
          <p:cNvCxnSpPr/>
          <p:nvPr/>
        </p:nvCxnSpPr>
        <p:spPr>
          <a:xfrm>
            <a:off x="8341344" y="2139354"/>
            <a:ext cx="3018453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A4AE902-8E07-4EEB-A893-578164BF9A73}"/>
              </a:ext>
            </a:extLst>
          </p:cNvPr>
          <p:cNvCxnSpPr>
            <a:cxnSpLocks/>
          </p:cNvCxnSpPr>
          <p:nvPr/>
        </p:nvCxnSpPr>
        <p:spPr>
          <a:xfrm>
            <a:off x="9452060" y="3660909"/>
            <a:ext cx="1907737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AF4D1F5-FDB5-41A1-B1E0-653DF59DE9E0}"/>
              </a:ext>
            </a:extLst>
          </p:cNvPr>
          <p:cNvSpPr txBox="1"/>
          <p:nvPr/>
        </p:nvSpPr>
        <p:spPr>
          <a:xfrm rot="5400000">
            <a:off x="10200902" y="2681072"/>
            <a:ext cx="17945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Amplitude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BF9D45-8C29-4896-B438-6BF0FF3DA4AF}"/>
              </a:ext>
            </a:extLst>
          </p:cNvPr>
          <p:cNvSpPr txBox="1"/>
          <p:nvPr/>
        </p:nvSpPr>
        <p:spPr>
          <a:xfrm>
            <a:off x="7271191" y="6288458"/>
            <a:ext cx="3398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Credit, Wikipedia commons</a:t>
            </a:r>
            <a:endParaRPr lang="en-US" dirty="0">
              <a:latin typeface="Symbol" panose="05050102010706020507" pitchFamily="18" charset="2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A9AFCA-0317-4DBC-A71C-9D4FF15EF192}"/>
              </a:ext>
            </a:extLst>
          </p:cNvPr>
          <p:cNvSpPr txBox="1"/>
          <p:nvPr/>
        </p:nvSpPr>
        <p:spPr>
          <a:xfrm>
            <a:off x="7227998" y="4983065"/>
            <a:ext cx="44546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Two sinusoidal signals with identical frequency and amplitude, phase shifted by </a:t>
            </a:r>
            <a:r>
              <a:rPr lang="en-US" sz="2400" dirty="0">
                <a:latin typeface="Symbol" panose="05050102010706020507" pitchFamily="18" charset="2"/>
              </a:rPr>
              <a:t>q</a:t>
            </a:r>
          </a:p>
        </p:txBody>
      </p:sp>
    </p:spTree>
    <p:extLst>
      <p:ext uri="{BB962C8B-B14F-4D97-AF65-F5344CB8AC3E}">
        <p14:creationId xmlns:p14="http://schemas.microsoft.com/office/powerpoint/2010/main" val="1377161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6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Spectral Properties of Images</a:t>
            </a:r>
          </a:p>
        </p:txBody>
      </p:sp>
      <p:sp>
        <p:nvSpPr>
          <p:cNvPr id="145" name="Content Placeholder 6">
            <a:extLst>
              <a:ext uri="{FF2B5EF4-FFF2-40B4-BE49-F238E27FC236}">
                <a16:creationId xmlns:a16="http://schemas.microsoft.com/office/drawing/2014/main" id="{ABB524EF-63A0-4CDC-BEC9-C95141F0FBC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61683" y="886862"/>
            <a:ext cx="10134599" cy="81492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b="1" dirty="0">
                <a:ea typeface="Segoe UI" panose="020B0502040204020203" pitchFamily="34" charset="0"/>
                <a:cs typeface="Segoe UI" panose="020B0502040204020203" pitchFamily="34" charset="0"/>
              </a:rPr>
              <a:t>Impulse response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 of convolutional filters is their Fourier transform in the </a:t>
            </a:r>
            <a:r>
              <a:rPr lang="en-GB" b="1" dirty="0">
                <a:ea typeface="Segoe UI" panose="020B0502040204020203" pitchFamily="34" charset="0"/>
                <a:cs typeface="Segoe UI" panose="020B0502040204020203" pitchFamily="34" charset="0"/>
              </a:rPr>
              <a:t>frequency domain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5A688F-CF46-48C7-9CBA-DA3F72EA00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023" y="1701783"/>
            <a:ext cx="4296367" cy="3503496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71F19253-C976-41F3-AB22-01A86E505933}"/>
              </a:ext>
            </a:extLst>
          </p:cNvPr>
          <p:cNvSpPr/>
          <p:nvPr/>
        </p:nvSpPr>
        <p:spPr>
          <a:xfrm>
            <a:off x="5199002" y="2047622"/>
            <a:ext cx="2079812" cy="2254624"/>
          </a:xfrm>
          <a:prstGeom prst="rightArrow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Fourier Transform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DC6E2A3-4E11-4235-8184-8952164292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2563" y="1701783"/>
            <a:ext cx="4255080" cy="3227992"/>
          </a:xfrm>
          <a:prstGeom prst="rect">
            <a:avLst/>
          </a:prstGeom>
        </p:spPr>
      </p:pic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F0D651AF-41A1-4753-B865-24C4D5394769}"/>
              </a:ext>
            </a:extLst>
          </p:cNvPr>
          <p:cNvSpPr txBox="1">
            <a:spLocks/>
          </p:cNvSpPr>
          <p:nvPr/>
        </p:nvSpPr>
        <p:spPr>
          <a:xfrm>
            <a:off x="551330" y="4989992"/>
            <a:ext cx="4231342" cy="5090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Filter in time domain</a:t>
            </a:r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98A073B0-42F5-40E7-BC19-F01F3FBA8575}"/>
              </a:ext>
            </a:extLst>
          </p:cNvPr>
          <p:cNvSpPr txBox="1">
            <a:spLocks/>
          </p:cNvSpPr>
          <p:nvPr/>
        </p:nvSpPr>
        <p:spPr>
          <a:xfrm>
            <a:off x="7506301" y="4989992"/>
            <a:ext cx="4231342" cy="5090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Filter in frequency domain</a:t>
            </a: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600080FE-E7D7-4A4A-8BFA-33B3FB364342}"/>
              </a:ext>
            </a:extLst>
          </p:cNvPr>
          <p:cNvSpPr txBox="1">
            <a:spLocks/>
          </p:cNvSpPr>
          <p:nvPr/>
        </p:nvSpPr>
        <p:spPr>
          <a:xfrm>
            <a:off x="663989" y="5707095"/>
            <a:ext cx="10864022" cy="9438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Relationship is reversable (inverse Fourier transform) and commutable – exchange time and frequency domain 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76C6C9-EFE4-41B1-8420-4EC07AE30592}"/>
              </a:ext>
            </a:extLst>
          </p:cNvPr>
          <p:cNvSpPr txBox="1"/>
          <p:nvPr/>
        </p:nvSpPr>
        <p:spPr>
          <a:xfrm>
            <a:off x="4505579" y="5314368"/>
            <a:ext cx="3398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Credit, </a:t>
            </a:r>
            <a:r>
              <a:rPr lang="en-US" dirty="0">
                <a:hlinkClick r:id="rId5"/>
              </a:rPr>
              <a:t>DSP </a:t>
            </a:r>
            <a:r>
              <a:rPr lang="en-US" dirty="0" err="1">
                <a:hlinkClick r:id="rId5"/>
              </a:rPr>
              <a:t>Illusrations</a:t>
            </a:r>
            <a:endParaRPr lang="en-US" dirty="0">
              <a:latin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207978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/>
      <p:bldP spid="11" grpId="0"/>
      <p:bldP spid="1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6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Spectral Properties of Images</a:t>
            </a:r>
          </a:p>
        </p:txBody>
      </p:sp>
      <p:sp>
        <p:nvSpPr>
          <p:cNvPr id="145" name="Content Placeholder 6">
            <a:extLst>
              <a:ext uri="{FF2B5EF4-FFF2-40B4-BE49-F238E27FC236}">
                <a16:creationId xmlns:a16="http://schemas.microsoft.com/office/drawing/2014/main" id="{ABB524EF-63A0-4CDC-BEC9-C95141F0FBC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3376" y="1031756"/>
            <a:ext cx="3785906" cy="545420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Impulse response of some commonly used convolutional filters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Name of the filter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Values of the kernel operator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Analytical representation of the Fourier transform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Graph of the Fourier transform or impulse response</a:t>
            </a:r>
          </a:p>
          <a:p>
            <a:pPr marL="0" indent="0">
              <a:buNone/>
            </a:pPr>
            <a:r>
              <a:rPr lang="en-GB" sz="1200" dirty="0">
                <a:ea typeface="Segoe UI" panose="020B0502040204020203" pitchFamily="34" charset="0"/>
                <a:cs typeface="Segoe UI" panose="020B0502040204020203" pitchFamily="34" charset="0"/>
              </a:rPr>
              <a:t>Credit: </a:t>
            </a:r>
            <a:r>
              <a:rPr lang="en-US" sz="1200" dirty="0" err="1"/>
              <a:t>Szeliski</a:t>
            </a:r>
            <a:r>
              <a:rPr lang="en-US" sz="1200" dirty="0"/>
              <a:t>, 2</a:t>
            </a:r>
            <a:r>
              <a:rPr lang="en-US" sz="1200" baseline="30000" dirty="0"/>
              <a:t>nd</a:t>
            </a:r>
            <a:r>
              <a:rPr lang="en-US" sz="1200" dirty="0"/>
              <a:t> Edition </a:t>
            </a:r>
            <a:endParaRPr lang="en-GB" sz="1200" dirty="0"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63606C-1F96-4B23-9664-61515403CE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8683" y="843757"/>
            <a:ext cx="5197941" cy="5927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4113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Spectral Properties of Images</a:t>
            </a:r>
          </a:p>
        </p:txBody>
      </p:sp>
      <p:sp>
        <p:nvSpPr>
          <p:cNvPr id="145" name="Content Placeholder 6">
            <a:extLst>
              <a:ext uri="{FF2B5EF4-FFF2-40B4-BE49-F238E27FC236}">
                <a16:creationId xmlns:a16="http://schemas.microsoft.com/office/drawing/2014/main" id="{ABB524EF-63A0-4CDC-BEC9-C95141F0FBC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3375" y="1031757"/>
            <a:ext cx="11495147" cy="5460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Example of single frequency signals and their spectrum </a:t>
            </a:r>
            <a:endParaRPr lang="en-GB" dirty="0"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A2C74D-928D-4EC4-8F38-60D8C83DF2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882" y="1488142"/>
            <a:ext cx="3366247" cy="26380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E9C23A8-E200-4447-A876-6D16633C75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0940" y="4189683"/>
            <a:ext cx="3285566" cy="26070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7012171-62FB-4474-BEB6-0CFFC96680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4953" y="1488142"/>
            <a:ext cx="3316499" cy="259500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0FC81A7-72B0-4046-8887-7DE286EA8AC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51494" y="4141106"/>
            <a:ext cx="3316499" cy="2655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8483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Spectral Properties of Images</a:t>
            </a:r>
          </a:p>
        </p:txBody>
      </p:sp>
      <p:sp>
        <p:nvSpPr>
          <p:cNvPr id="145" name="Content Placeholder 6">
            <a:extLst>
              <a:ext uri="{FF2B5EF4-FFF2-40B4-BE49-F238E27FC236}">
                <a16:creationId xmlns:a16="http://schemas.microsoft.com/office/drawing/2014/main" id="{ABB524EF-63A0-4CDC-BEC9-C95141F0FBC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93034" y="1063133"/>
            <a:ext cx="11495147" cy="5460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Example of signal with two frequencies and the spectrum </a:t>
            </a:r>
            <a:endParaRPr lang="en-GB" dirty="0"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FACE98-D4C6-4A88-B916-52E223B569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219" y="1888568"/>
            <a:ext cx="5284928" cy="42104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EBE7E42-4932-435A-A7A9-03E57611EC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0865" y="1888567"/>
            <a:ext cx="5284928" cy="4210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7437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Spectral Properties of Images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Content Placeholder 6">
                <a:extLst>
                  <a:ext uri="{FF2B5EF4-FFF2-40B4-BE49-F238E27FC236}">
                    <a16:creationId xmlns:a16="http://schemas.microsoft.com/office/drawing/2014/main" id="{ABB524EF-63A0-4CDC-BEC9-C95141F0FBC6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194318"/>
                <a:ext cx="11133947" cy="541642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For a discretely sampled image we use a </a:t>
                </a: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  <a:hlinkClick r:id="rId3"/>
                  </a:rPr>
                  <a:t>2-dimensional discrete Fourier transform</a:t>
                </a:r>
                <a:endParaRPr lang="en-GB" b="1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The discrete Fourier transform is sampled over image samples (pixels),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, and discrete frequencies,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𝐾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,</m:t>
                    </m:r>
                  </m:oMath>
                </a14:m>
                <a:r>
                  <a:rPr lang="en-GB" dirty="0">
                    <a:ea typeface="Cambria Math" panose="02040503050406030204" pitchFamily="18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𝐾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, within the Nyquist limit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:</a:t>
                </a:r>
              </a:p>
              <a:p>
                <a:pPr marL="0" indent="0">
                  <a:buNone/>
                </a:pPr>
                <a:r>
                  <a:rPr lang="en-GB" dirty="0">
                    <a:cs typeface="Segoe UI" panose="020B0502040204020203" pitchFamily="34" charset="0"/>
                  </a:rPr>
                  <a:t>	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𝑓</m:t>
                        </m:r>
                      </m:e>
                    </m:acc>
                  </m:oMath>
                </a14:m>
                <a:r>
                  <a:rPr lang="en-GB" i="0" dirty="0">
                    <a:latin typeface="+mj-lt"/>
                    <a:cs typeface="Segoe UI" panose="020B0502040204020203" pitchFamily="34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𝐾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,</m:t>
                    </m:r>
                  </m:oMath>
                </a14:m>
                <a:r>
                  <a:rPr lang="en-GB" dirty="0">
                    <a:ea typeface="Cambria Math" panose="02040503050406030204" pitchFamily="18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𝐾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GB" i="0" dirty="0">
                    <a:latin typeface="+mj-lt"/>
                    <a:ea typeface="Cambria Math" panose="02040503050406030204" pitchFamily="18" charset="0"/>
                    <a:cs typeface="Segoe UI" panose="020B0502040204020203" pitchFamily="34" charset="0"/>
                  </a:rPr>
                  <a:t>)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 </m:t>
                    </m:r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𝑥</m:t>
                            </m:r>
                          </m:sub>
                        </m:s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0</m:t>
                        </m:r>
                      </m:sub>
                      <m: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−1</m:t>
                        </m:r>
                      </m:sup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naryPr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𝑦</m:t>
                                </m:r>
                              </m:sub>
                            </m:sSub>
                            <m:r>
                              <m:rPr>
                                <m:brk m:alnAt="25"/>
                              </m:rP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0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𝑦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−1</m:t>
                            </m:r>
                          </m:sup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e>
                    </m:nary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𝜋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𝑥</m:t>
                                </m:r>
                              </m:sub>
                            </m:sSub>
                          </m:den>
                        </m:f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𝑥</m:t>
                            </m:r>
                          </m:sub>
                        </m:sSub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𝜋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𝑦</m:t>
                                </m:r>
                              </m:sub>
                            </m:sSub>
                          </m:den>
                        </m:f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𝑦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𝑦</m:t>
                            </m:r>
                          </m:sub>
                        </m:sSub>
                      </m:sup>
                    </m:sSup>
                  </m:oMath>
                </a14:m>
                <a:endParaRPr lang="en-GB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Notice the limited spatial range of the sampling</a:t>
                </a:r>
              </a:p>
              <a:p>
                <a:pPr lvl="1"/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Not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GB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∞, +∞</m:t>
                        </m:r>
                      </m:e>
                    </m:d>
                  </m:oMath>
                </a14:m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</a:p>
              <a:p>
                <a:pPr lvl="1"/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Limited spatial sampling introduces edge artifacts – edges of images are impulses</a:t>
                </a:r>
              </a:p>
            </p:txBody>
          </p:sp>
        </mc:Choice>
        <mc:Fallback xmlns="">
          <p:sp>
            <p:nvSpPr>
              <p:cNvPr id="145" name="Content Placeholder 6">
                <a:extLst>
                  <a:ext uri="{FF2B5EF4-FFF2-40B4-BE49-F238E27FC236}">
                    <a16:creationId xmlns:a16="http://schemas.microsoft.com/office/drawing/2014/main" id="{ABB524EF-63A0-4CDC-BEC9-C95141F0FB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194318"/>
                <a:ext cx="11133947" cy="5416421"/>
              </a:xfrm>
              <a:blipFill>
                <a:blip r:embed="rId4"/>
                <a:stretch>
                  <a:fillRect l="-1150" t="-19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3069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Spectral Properties of Images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Content Placeholder 6">
                <a:extLst>
                  <a:ext uri="{FF2B5EF4-FFF2-40B4-BE49-F238E27FC236}">
                    <a16:creationId xmlns:a16="http://schemas.microsoft.com/office/drawing/2014/main" id="{ABB524EF-63A0-4CDC-BEC9-C95141F0FBC6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194318"/>
                <a:ext cx="11133947" cy="541642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The </a:t>
                </a: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power spectrum 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of an image reveals fundamental properties</a:t>
                </a:r>
                <a:endParaRPr lang="en-GB" b="1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US" b="1" dirty="0">
                    <a:ea typeface="Segoe UI" panose="020B0502040204020203" pitchFamily="34" charset="0"/>
                    <a:cs typeface="Segoe UI" panose="020B0502040204020203" pitchFamily="34" charset="0"/>
                    <a:hlinkClick r:id="rId3"/>
                  </a:rPr>
                  <a:t>Spectral density</a:t>
                </a:r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 reveals the </a:t>
                </a:r>
                <a:r>
                  <a:rPr lang="en-US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power or energy </a:t>
                </a:r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in vertical and horizontal frequency components of the image</a:t>
                </a:r>
              </a:p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				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𝜔𝜔</m:t>
                            </m:r>
                          </m:sub>
                        </m:sSub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𝜔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≜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𝑓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𝜔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In words the spectral density is the autocorrelation of the estimated Fourier transform,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𝜔</m:t>
                        </m:r>
                      </m:e>
                    </m:d>
                  </m:oMath>
                </a14:m>
                <a:endParaRPr lang="en-US" dirty="0">
                  <a:ea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Or square of the absolute value of the estimated Fourier transform</a:t>
                </a:r>
              </a:p>
            </p:txBody>
          </p:sp>
        </mc:Choice>
        <mc:Fallback xmlns="">
          <p:sp>
            <p:nvSpPr>
              <p:cNvPr id="145" name="Content Placeholder 6">
                <a:extLst>
                  <a:ext uri="{FF2B5EF4-FFF2-40B4-BE49-F238E27FC236}">
                    <a16:creationId xmlns:a16="http://schemas.microsoft.com/office/drawing/2014/main" id="{ABB524EF-63A0-4CDC-BEC9-C95141F0FB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194318"/>
                <a:ext cx="11133947" cy="5416421"/>
              </a:xfrm>
              <a:blipFill>
                <a:blip r:embed="rId4"/>
                <a:stretch>
                  <a:fillRect l="-1150" t="-19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8394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Spectral Properties of Images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Content Placeholder 6">
                <a:extLst>
                  <a:ext uri="{FF2B5EF4-FFF2-40B4-BE49-F238E27FC236}">
                    <a16:creationId xmlns:a16="http://schemas.microsoft.com/office/drawing/2014/main" id="{ABB524EF-63A0-4CDC-BEC9-C95141F0FBC6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194318"/>
                <a:ext cx="11133947" cy="541642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The </a:t>
                </a: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power spectrum 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of an image reveals fundamental properties</a:t>
                </a:r>
                <a:endParaRPr lang="en-GB" b="1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US" b="1" dirty="0">
                    <a:ea typeface="Segoe UI" panose="020B0502040204020203" pitchFamily="34" charset="0"/>
                    <a:cs typeface="Segoe UI" panose="020B0502040204020203" pitchFamily="34" charset="0"/>
                    <a:hlinkClick r:id="rId3"/>
                  </a:rPr>
                  <a:t>Spectral density</a:t>
                </a:r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 reveals the </a:t>
                </a:r>
                <a:r>
                  <a:rPr lang="en-US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power or energy </a:t>
                </a:r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in vertical and horizontal frequency components of the image given the estimated Fourier transform,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𝜔</m:t>
                        </m:r>
                      </m:e>
                    </m:d>
                  </m:oMath>
                </a14:m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endParaRPr lang="en-US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				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𝜔𝜔</m:t>
                            </m:r>
                          </m:sub>
                        </m:sSub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𝜔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≜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𝑓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𝜔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Spectral density is easier to work with, since it just gives us the power at each frequency, </a:t>
                </a:r>
                <a:r>
                  <a:rPr lang="en-GB" dirty="0">
                    <a:latin typeface="Symbol" panose="05050102010706020507" pitchFamily="18" charset="2"/>
                    <a:ea typeface="Segoe UI" panose="020B0502040204020203" pitchFamily="34" charset="0"/>
                    <a:cs typeface="Segoe UI" panose="020B0502040204020203" pitchFamily="34" charset="0"/>
                  </a:rPr>
                  <a:t>w </a:t>
                </a:r>
              </a:p>
              <a:p>
                <a:pPr lvl="1"/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The squared magnitude of the signal at </a:t>
                </a:r>
                <a:r>
                  <a:rPr lang="en-GB" dirty="0">
                    <a:latin typeface="Symbol" panose="05050102010706020507" pitchFamily="18" charset="2"/>
                    <a:ea typeface="Segoe UI" panose="020B0502040204020203" pitchFamily="34" charset="0"/>
                    <a:cs typeface="Segoe UI" panose="020B0502040204020203" pitchFamily="34" charset="0"/>
                  </a:rPr>
                  <a:t>w</a:t>
                </a: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Notice that, unlike Fourier transform, the spectral density is not invertible</a:t>
                </a:r>
              </a:p>
              <a:p>
                <a:pPr lvl="1"/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The square of absolute magnitude of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𝜔</m:t>
                        </m:r>
                      </m:e>
                    </m:d>
                  </m:oMath>
                </a14:m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loses phase information</a:t>
                </a:r>
              </a:p>
            </p:txBody>
          </p:sp>
        </mc:Choice>
        <mc:Fallback xmlns="">
          <p:sp>
            <p:nvSpPr>
              <p:cNvPr id="145" name="Content Placeholder 6">
                <a:extLst>
                  <a:ext uri="{FF2B5EF4-FFF2-40B4-BE49-F238E27FC236}">
                    <a16:creationId xmlns:a16="http://schemas.microsoft.com/office/drawing/2014/main" id="{ABB524EF-63A0-4CDC-BEC9-C95141F0FB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194318"/>
                <a:ext cx="11133947" cy="5416421"/>
              </a:xfrm>
              <a:blipFill>
                <a:blip r:embed="rId4"/>
                <a:stretch>
                  <a:fillRect l="-1150" t="-19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799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11280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Spectral Properties of Images</a:t>
            </a:r>
          </a:p>
        </p:txBody>
      </p:sp>
      <p:sp>
        <p:nvSpPr>
          <p:cNvPr id="145" name="Content Placeholder 6">
            <a:extLst>
              <a:ext uri="{FF2B5EF4-FFF2-40B4-BE49-F238E27FC236}">
                <a16:creationId xmlns:a16="http://schemas.microsoft.com/office/drawing/2014/main" id="{ABB524EF-63A0-4CDC-BEC9-C95141F0FBC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3375" y="1706554"/>
            <a:ext cx="3172639" cy="4631355"/>
          </a:xfrm>
        </p:spPr>
        <p:txBody>
          <a:bodyPr>
            <a:normAutofit/>
          </a:bodyPr>
          <a:lstStyle/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For real-valued image, spectral density is symmetric about zero frequency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Rapid changes (e.g. edges, corners) have high frequency components</a:t>
            </a:r>
            <a:endParaRPr lang="en-GB" dirty="0"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C53A6E-92D4-4700-972F-9E96716000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6380" y="2367100"/>
            <a:ext cx="5728806" cy="3930936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3C79690-C865-4B70-9E27-02695A0D85CC}"/>
              </a:ext>
            </a:extLst>
          </p:cNvPr>
          <p:cNvCxnSpPr>
            <a:cxnSpLocks/>
          </p:cNvCxnSpPr>
          <p:nvPr/>
        </p:nvCxnSpPr>
        <p:spPr>
          <a:xfrm flipH="1">
            <a:off x="9491177" y="4245367"/>
            <a:ext cx="47920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8F0C8D6-D8B7-4A7B-ACCA-04CB030259BE}"/>
              </a:ext>
            </a:extLst>
          </p:cNvPr>
          <p:cNvSpPr txBox="1"/>
          <p:nvPr/>
        </p:nvSpPr>
        <p:spPr>
          <a:xfrm>
            <a:off x="9945934" y="3802612"/>
            <a:ext cx="20781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Vertical frequency = 0</a:t>
            </a:r>
          </a:p>
        </p:txBody>
      </p:sp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2BA16780-EB62-4200-B2FA-6CCDBD0CDC15}"/>
              </a:ext>
            </a:extLst>
          </p:cNvPr>
          <p:cNvSpPr txBox="1">
            <a:spLocks/>
          </p:cNvSpPr>
          <p:nvPr/>
        </p:nvSpPr>
        <p:spPr>
          <a:xfrm>
            <a:off x="431988" y="670174"/>
            <a:ext cx="11592128" cy="9026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ea typeface="Segoe UI" panose="020B0502040204020203" pitchFamily="34" charset="0"/>
                <a:cs typeface="Segoe UI" panose="020B0502040204020203" pitchFamily="34" charset="0"/>
                <a:hlinkClick r:id="rId4"/>
              </a:rPr>
              <a:t>Spectral density</a:t>
            </a:r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 reveals the </a:t>
            </a:r>
            <a:r>
              <a:rPr lang="en-US" b="1" dirty="0">
                <a:ea typeface="Segoe UI" panose="020B0502040204020203" pitchFamily="34" charset="0"/>
                <a:cs typeface="Segoe UI" panose="020B0502040204020203" pitchFamily="34" charset="0"/>
              </a:rPr>
              <a:t>power or energy </a:t>
            </a:r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in vertical and horizontal frequency components of the image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B4C6C2E-1A52-40A0-88F5-F4350FF8CD1A}"/>
              </a:ext>
            </a:extLst>
          </p:cNvPr>
          <p:cNvCxnSpPr>
            <a:cxnSpLocks/>
          </p:cNvCxnSpPr>
          <p:nvPr/>
        </p:nvCxnSpPr>
        <p:spPr>
          <a:xfrm flipV="1">
            <a:off x="6796877" y="6049409"/>
            <a:ext cx="0" cy="2885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1F4AF25-2B1B-414A-A5E6-A1A81DCB1468}"/>
              </a:ext>
            </a:extLst>
          </p:cNvPr>
          <p:cNvSpPr txBox="1"/>
          <p:nvPr/>
        </p:nvSpPr>
        <p:spPr>
          <a:xfrm>
            <a:off x="5114772" y="6337910"/>
            <a:ext cx="35402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Horizontal frequency = 0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0B60C38-61AC-4EF6-B91F-3FCB346EE4EB}"/>
              </a:ext>
            </a:extLst>
          </p:cNvPr>
          <p:cNvCxnSpPr>
            <a:cxnSpLocks/>
          </p:cNvCxnSpPr>
          <p:nvPr/>
        </p:nvCxnSpPr>
        <p:spPr>
          <a:xfrm flipV="1">
            <a:off x="9575119" y="2514055"/>
            <a:ext cx="0" cy="16043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BF02A57-9774-4E3A-BE0D-E389D644284D}"/>
              </a:ext>
            </a:extLst>
          </p:cNvPr>
          <p:cNvSpPr txBox="1"/>
          <p:nvPr/>
        </p:nvSpPr>
        <p:spPr>
          <a:xfrm rot="5400000">
            <a:off x="9366488" y="2806027"/>
            <a:ext cx="20781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Increasing vertical frequency 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CE0495F-0C47-4B06-8D8E-1BC6DEB2EAA8}"/>
              </a:ext>
            </a:extLst>
          </p:cNvPr>
          <p:cNvCxnSpPr>
            <a:cxnSpLocks/>
          </p:cNvCxnSpPr>
          <p:nvPr/>
        </p:nvCxnSpPr>
        <p:spPr>
          <a:xfrm>
            <a:off x="9574282" y="4445283"/>
            <a:ext cx="27067" cy="15407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DA2C3E3-704E-431C-BDE5-BF76B91D78C5}"/>
              </a:ext>
            </a:extLst>
          </p:cNvPr>
          <p:cNvSpPr txBox="1"/>
          <p:nvPr/>
        </p:nvSpPr>
        <p:spPr>
          <a:xfrm rot="5400000">
            <a:off x="9208727" y="5087035"/>
            <a:ext cx="20781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Increasing vertical frequency 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14955D6-6017-47CF-9A23-26721EE6D6D9}"/>
              </a:ext>
            </a:extLst>
          </p:cNvPr>
          <p:cNvCxnSpPr>
            <a:cxnSpLocks/>
          </p:cNvCxnSpPr>
          <p:nvPr/>
        </p:nvCxnSpPr>
        <p:spPr>
          <a:xfrm>
            <a:off x="6850665" y="2367100"/>
            <a:ext cx="257205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12D210AC-214C-405A-B84F-693A07E66388}"/>
              </a:ext>
            </a:extLst>
          </p:cNvPr>
          <p:cNvSpPr txBox="1"/>
          <p:nvPr/>
        </p:nvSpPr>
        <p:spPr>
          <a:xfrm>
            <a:off x="6983956" y="1512333"/>
            <a:ext cx="28214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Increasing Horizontal frequency 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1D165F5-EED8-4A35-8800-47B5B97B0C33}"/>
              </a:ext>
            </a:extLst>
          </p:cNvPr>
          <p:cNvCxnSpPr>
            <a:cxnSpLocks/>
            <a:stCxn id="4" idx="0"/>
          </p:cNvCxnSpPr>
          <p:nvPr/>
        </p:nvCxnSpPr>
        <p:spPr>
          <a:xfrm flipH="1">
            <a:off x="4190593" y="2367100"/>
            <a:ext cx="248019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39F3B6F9-8231-47A7-8988-98DE7C6A43D8}"/>
              </a:ext>
            </a:extLst>
          </p:cNvPr>
          <p:cNvSpPr txBox="1"/>
          <p:nvPr/>
        </p:nvSpPr>
        <p:spPr>
          <a:xfrm>
            <a:off x="4162498" y="1524218"/>
            <a:ext cx="28214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Increasing Horizontal frequency </a:t>
            </a:r>
          </a:p>
        </p:txBody>
      </p:sp>
    </p:spTree>
    <p:extLst>
      <p:ext uri="{BB962C8B-B14F-4D97-AF65-F5344CB8AC3E}">
        <p14:creationId xmlns:p14="http://schemas.microsoft.com/office/powerpoint/2010/main" val="3371067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51284" y="1685430"/>
            <a:ext cx="8409867" cy="1460779"/>
          </a:xfrm>
        </p:spPr>
        <p:txBody>
          <a:bodyPr>
            <a:normAutofit/>
          </a:bodyPr>
          <a:lstStyle/>
          <a:p>
            <a:r>
              <a:rPr lang="en-US" sz="4400" b="1" dirty="0"/>
              <a:t>Convolution</a:t>
            </a:r>
          </a:p>
        </p:txBody>
      </p:sp>
    </p:spTree>
    <p:extLst>
      <p:ext uri="{BB962C8B-B14F-4D97-AF65-F5344CB8AC3E}">
        <p14:creationId xmlns:p14="http://schemas.microsoft.com/office/powerpoint/2010/main" val="232951604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11280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Spectral Properties of Images</a:t>
            </a:r>
          </a:p>
        </p:txBody>
      </p:sp>
      <p:sp>
        <p:nvSpPr>
          <p:cNvPr id="145" name="Content Placeholder 6">
            <a:extLst>
              <a:ext uri="{FF2B5EF4-FFF2-40B4-BE49-F238E27FC236}">
                <a16:creationId xmlns:a16="http://schemas.microsoft.com/office/drawing/2014/main" id="{ABB524EF-63A0-4CDC-BEC9-C95141F0FBC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3375" y="1423005"/>
            <a:ext cx="11284884" cy="2092790"/>
          </a:xfrm>
        </p:spPr>
        <p:txBody>
          <a:bodyPr>
            <a:normAutofit lnSpcReduction="10000"/>
          </a:bodyPr>
          <a:lstStyle/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Filters change the spectral characteristics of images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Filters can </a:t>
            </a:r>
            <a:r>
              <a:rPr lang="en-US" b="1" dirty="0">
                <a:ea typeface="Segoe UI" panose="020B0502040204020203" pitchFamily="34" charset="0"/>
                <a:cs typeface="Segoe UI" panose="020B0502040204020203" pitchFamily="34" charset="0"/>
              </a:rPr>
              <a:t>suppress unwanted high frequency noise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Filtering can </a:t>
            </a:r>
            <a:r>
              <a:rPr lang="en-US" b="1" dirty="0">
                <a:ea typeface="Segoe UI" panose="020B0502040204020203" pitchFamily="34" charset="0"/>
                <a:cs typeface="Segoe UI" panose="020B0502040204020203" pitchFamily="34" charset="0"/>
              </a:rPr>
              <a:t>reduce aliasing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Lower frequency image is </a:t>
            </a:r>
            <a:r>
              <a:rPr lang="en-US" b="1" dirty="0">
                <a:ea typeface="Segoe UI" panose="020B0502040204020203" pitchFamily="34" charset="0"/>
                <a:cs typeface="Segoe UI" panose="020B0502040204020203" pitchFamily="34" charset="0"/>
              </a:rPr>
              <a:t>blurred</a:t>
            </a:r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 – edges and corners less sharp</a:t>
            </a:r>
            <a:endParaRPr lang="en-GB" dirty="0"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C53A6E-92D4-4700-972F-9E96716000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28" y="3569037"/>
            <a:ext cx="4628824" cy="3176161"/>
          </a:xfrm>
          <a:prstGeom prst="rect">
            <a:avLst/>
          </a:prstGeom>
        </p:spPr>
      </p:pic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2BA16780-EB62-4200-B2FA-6CCDBD0CDC15}"/>
              </a:ext>
            </a:extLst>
          </p:cNvPr>
          <p:cNvSpPr txBox="1">
            <a:spLocks/>
          </p:cNvSpPr>
          <p:nvPr/>
        </p:nvSpPr>
        <p:spPr>
          <a:xfrm>
            <a:off x="431988" y="827046"/>
            <a:ext cx="11592128" cy="7457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Changes in spectral density show the </a:t>
            </a:r>
            <a:r>
              <a:rPr lang="en-US" b="1" dirty="0">
                <a:ea typeface="Segoe UI" panose="020B0502040204020203" pitchFamily="34" charset="0"/>
                <a:cs typeface="Segoe UI" panose="020B0502040204020203" pitchFamily="34" charset="0"/>
              </a:rPr>
              <a:t>effect of filtering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40B629-8BB5-4A77-9E35-852969452C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8931" y="3449335"/>
            <a:ext cx="4712267" cy="3295863"/>
          </a:xfrm>
          <a:prstGeom prst="rect">
            <a:avLst/>
          </a:prstGeom>
        </p:spPr>
      </p:pic>
      <p:sp>
        <p:nvSpPr>
          <p:cNvPr id="22" name="Arrow: Right 21">
            <a:extLst>
              <a:ext uri="{FF2B5EF4-FFF2-40B4-BE49-F238E27FC236}">
                <a16:creationId xmlns:a16="http://schemas.microsoft.com/office/drawing/2014/main" id="{47595EBE-9E26-4268-85B8-0BA2E5C2B536}"/>
              </a:ext>
            </a:extLst>
          </p:cNvPr>
          <p:cNvSpPr/>
          <p:nvPr/>
        </p:nvSpPr>
        <p:spPr>
          <a:xfrm>
            <a:off x="4647752" y="4204870"/>
            <a:ext cx="2536513" cy="1784792"/>
          </a:xfrm>
          <a:prstGeom prst="rightArrow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Gaussian Filter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Symbol" panose="05050102010706020507" pitchFamily="18" charset="2"/>
              </a:rPr>
              <a:t>s</a:t>
            </a:r>
            <a:r>
              <a:rPr lang="en-US" sz="2400" dirty="0">
                <a:solidFill>
                  <a:schemeClr val="tx1"/>
                </a:solidFill>
              </a:rPr>
              <a:t> = 1.0</a:t>
            </a:r>
          </a:p>
        </p:txBody>
      </p:sp>
    </p:spTree>
    <p:extLst>
      <p:ext uri="{BB962C8B-B14F-4D97-AF65-F5344CB8AC3E}">
        <p14:creationId xmlns:p14="http://schemas.microsoft.com/office/powerpoint/2010/main" val="1854642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The Convolution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Content Placeholder 6">
                <a:extLst>
                  <a:ext uri="{FF2B5EF4-FFF2-40B4-BE49-F238E27FC236}">
                    <a16:creationId xmlns:a16="http://schemas.microsoft.com/office/drawing/2014/main" id="{ABB524EF-63A0-4CDC-BEC9-C95141F0FBC6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158892"/>
                <a:ext cx="11133947" cy="544695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There is a direct relationship between filtering in the spatial (or time) domain and the frequency domain, the </a:t>
                </a: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  <a:hlinkClick r:id="rId3"/>
                  </a:rPr>
                  <a:t>convolution theorem</a:t>
                </a:r>
                <a:endParaRPr lang="en-GB" b="1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For spatial domain image,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, its Fourier transform,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GB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𝑦</m:t>
                            </m:r>
                          </m:sub>
                        </m:sSub>
                      </m:e>
                    </m:d>
                  </m:oMath>
                </a14:m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, operating on by a spatial domain convolutional kernel,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𝑘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, its Fourier transform,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𝑘</m:t>
                        </m:r>
                      </m:e>
                    </m:acc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𝑦</m:t>
                            </m:r>
                          </m:sub>
                        </m:sSub>
                      </m:e>
                    </m:d>
                  </m:oMath>
                </a14:m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, we can state the convolution theorem:</a:t>
                </a:r>
              </a:p>
              <a:p>
                <a:pPr marL="0" indent="0">
                  <a:buNone/>
                </a:pPr>
                <a:r>
                  <a:rPr lang="en-GB" dirty="0">
                    <a:cs typeface="Segoe UI" panose="020B0502040204020203" pitchFamily="34" charset="0"/>
                  </a:rPr>
                  <a:t>			   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egoe UI" panose="020B0502040204020203" pitchFamily="34" charset="0"/>
                            <a:cs typeface="Segoe UI" panose="020B0502040204020203" pitchFamily="34" charset="0"/>
                          </a:rPr>
                          <m:t>𝑓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∗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egoe UI" panose="020B0502040204020203" pitchFamily="34" charset="0"/>
                            <a:cs typeface="Segoe UI" panose="020B0502040204020203" pitchFamily="34" charset="0"/>
                          </a:rPr>
                          <m:t>𝑘</m:t>
                        </m:r>
                      </m:e>
                    </m:d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𝑦</m:t>
                        </m:r>
                      </m:e>
                    </m:d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⟺</m:t>
                    </m:r>
                  </m:oMath>
                </a14:m>
                <a:r>
                  <a:rPr lang="en-GB" dirty="0"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GB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𝑓</m:t>
                            </m:r>
                          </m:e>
                        </m:acc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GB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GB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𝑓</m:t>
                            </m:r>
                          </m:e>
                        </m:acc>
                        <m:r>
                          <m:rPr>
                            <m:nor/>
                          </m:rPr>
                          <a:rPr lang="en-GB" dirty="0">
                            <a:cs typeface="Segoe UI" panose="020B0502040204020203" pitchFamily="34" charset="0"/>
                          </a:rPr>
                          <m:t> 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∙</m:t>
                        </m:r>
                        <m:acc>
                          <m:accPr>
                            <m:chr m:val="̂"/>
                            <m:ctrlPr>
                              <a:rPr lang="en-GB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𝑘</m:t>
                            </m:r>
                          </m:e>
                        </m:acc>
                      </m:e>
                    </m:d>
                  </m:oMath>
                </a14:m>
                <a:endParaRPr lang="en-GB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m:t>𝑓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m:t>𝑘</m:t>
                          </m:r>
                        </m:e>
                      </m:d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𝑦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⟺</m:t>
                      </m:r>
                      <m:r>
                        <m:rPr>
                          <m:nor/>
                        </m:rPr>
                        <a:rPr lang="en-GB" dirty="0">
                          <a:cs typeface="Segoe UI" panose="020B0502040204020203" pitchFamily="34" charset="0"/>
                        </a:rPr>
                        <m:t> </m:t>
                      </m:r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GB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𝑓</m:t>
                              </m:r>
                            </m:e>
                          </m:acc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GB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𝑓</m:t>
                              </m:r>
                            </m:e>
                          </m:acc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∗</m:t>
                          </m:r>
                          <m:acc>
                            <m:accPr>
                              <m:chr m:val="̂"/>
                              <m:ctrlPr>
                                <a:rPr lang="en-GB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𝑘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GB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In words, the convolution theorem states that convolution in the spatial domain is equivalent to the inverse Fourier transform of the point wise product in the frequency domain, or </a:t>
                </a:r>
                <a:r>
                  <a:rPr lang="en-GB" dirty="0" err="1">
                    <a:ea typeface="Segoe UI" panose="020B0502040204020203" pitchFamily="34" charset="0"/>
                    <a:cs typeface="Segoe UI" panose="020B0502040204020203" pitchFamily="34" charset="0"/>
                  </a:rPr>
                  <a:t>vise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versa </a:t>
                </a: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The convolution theorem helps us understand the effects of filtering</a:t>
                </a:r>
              </a:p>
            </p:txBody>
          </p:sp>
        </mc:Choice>
        <mc:Fallback xmlns="">
          <p:sp>
            <p:nvSpPr>
              <p:cNvPr id="145" name="Content Placeholder 6">
                <a:extLst>
                  <a:ext uri="{FF2B5EF4-FFF2-40B4-BE49-F238E27FC236}">
                    <a16:creationId xmlns:a16="http://schemas.microsoft.com/office/drawing/2014/main" id="{ABB524EF-63A0-4CDC-BEC9-C95141F0FB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158892"/>
                <a:ext cx="11133947" cy="5446957"/>
              </a:xfrm>
              <a:blipFill>
                <a:blip r:embed="rId4"/>
                <a:stretch>
                  <a:fillRect l="-1150" t="-1790" r="-4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7008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33375" y="1101012"/>
            <a:ext cx="11525250" cy="53626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Key points for this lesson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How convolutional works in 1-d, 2-d and higher dimension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How to apply padding, stride and tiling for convolution 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Constructing convolutional filter kernels   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The relationship between filtering and the spectrum of images</a:t>
            </a:r>
          </a:p>
          <a:p>
            <a:endParaRPr lang="en-US" dirty="0"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1026342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33375" y="1101012"/>
            <a:ext cx="11525250" cy="53626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ea typeface="Segoe UI" panose="020B0502040204020203" pitchFamily="34" charset="0"/>
                <a:cs typeface="Segoe UI" panose="020B0502040204020203" pitchFamily="34" charset="0"/>
                <a:hlinkClick r:id="rId3"/>
              </a:rPr>
              <a:t>Convolution</a:t>
            </a:r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 operations are a computationally efficient method of applying filters 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Convolutional kernel weights determine characteristics of filter</a:t>
            </a:r>
          </a:p>
          <a:p>
            <a:pPr lvl="1"/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Example, filtering noise</a:t>
            </a:r>
          </a:p>
          <a:p>
            <a:pPr lvl="1"/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Example, extracting features 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Discrete convolutional kernels have a </a:t>
            </a:r>
            <a:r>
              <a:rPr lang="en-US" b="1" dirty="0">
                <a:ea typeface="Segoe UI" panose="020B0502040204020203" pitchFamily="34" charset="0"/>
                <a:cs typeface="Segoe UI" panose="020B0502040204020203" pitchFamily="34" charset="0"/>
              </a:rPr>
              <a:t>span</a:t>
            </a:r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, measured in points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Kernel moves over image, a </a:t>
            </a:r>
            <a:r>
              <a:rPr lang="en-US" b="1" dirty="0">
                <a:ea typeface="Segoe UI" panose="020B0502040204020203" pitchFamily="34" charset="0"/>
                <a:cs typeface="Segoe UI" panose="020B0502040204020203" pitchFamily="34" charset="0"/>
              </a:rPr>
              <a:t>stride length </a:t>
            </a:r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at a time, producing filtered output 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Convolutional filtering is computationally efficient </a:t>
            </a:r>
          </a:p>
          <a:p>
            <a:pPr lvl="1"/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High volume applications</a:t>
            </a:r>
          </a:p>
          <a:p>
            <a:pPr lvl="1"/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Real-time CV  </a:t>
            </a:r>
          </a:p>
          <a:p>
            <a:pPr marL="0" indent="0">
              <a:buNone/>
            </a:pPr>
            <a:endParaRPr lang="en-GB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Convolution</a:t>
            </a:r>
          </a:p>
        </p:txBody>
      </p:sp>
    </p:spTree>
    <p:extLst>
      <p:ext uri="{BB962C8B-B14F-4D97-AF65-F5344CB8AC3E}">
        <p14:creationId xmlns:p14="http://schemas.microsoft.com/office/powerpoint/2010/main" val="3843255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101012"/>
                <a:ext cx="11525250" cy="536265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Convolution operations are a computationally efficient method of applying filters to discretely </a:t>
                </a:r>
              </a:p>
              <a:p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1-D convolutions are a simple, but useful example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Time series data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Text data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Speech</a:t>
                </a:r>
              </a:p>
              <a:p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Convolution kernel is moved along the input tensor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Kernel has a small span compared to dimension of input tensor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Number of kernel dimensions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≤</m:t>
                    </m:r>
                  </m:oMath>
                </a14:m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 number of input tensor dimensions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At each step a weighted output value is computed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Output tensor can have different number of dimensions from input tensor</a:t>
                </a:r>
              </a:p>
              <a:p>
                <a:pPr marL="0" indent="0">
                  <a:buNone/>
                </a:pPr>
                <a:endParaRPr lang="en-GB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endParaRPr lang="en-GB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101012"/>
                <a:ext cx="11525250" cy="5362653"/>
              </a:xfrm>
              <a:blipFill>
                <a:blip r:embed="rId3"/>
                <a:stretch>
                  <a:fillRect l="-1111" t="-1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Convolution</a:t>
            </a:r>
          </a:p>
        </p:txBody>
      </p:sp>
    </p:spTree>
    <p:extLst>
      <p:ext uri="{BB962C8B-B14F-4D97-AF65-F5344CB8AC3E}">
        <p14:creationId xmlns:p14="http://schemas.microsoft.com/office/powerpoint/2010/main" val="3853076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33375" y="1036771"/>
            <a:ext cx="11525250" cy="197095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1-D CNNs are a simple, but useful example </a:t>
            </a:r>
            <a:endParaRPr lang="en-GB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Consider a convolutional kernel with a </a:t>
            </a:r>
            <a:r>
              <a:rPr lang="en-GB" b="1" dirty="0">
                <a:ea typeface="Segoe UI" panose="020B0502040204020203" pitchFamily="34" charset="0"/>
                <a:cs typeface="Segoe UI" panose="020B0502040204020203" pitchFamily="34" charset="0"/>
              </a:rPr>
              <a:t>span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 of 3</a:t>
            </a:r>
          </a:p>
          <a:p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The convolved value is the weighted sum over the span of the </a:t>
            </a:r>
            <a:r>
              <a:rPr lang="en-GB" b="1" dirty="0">
                <a:ea typeface="Segoe UI" panose="020B0502040204020203" pitchFamily="34" charset="0"/>
                <a:cs typeface="Segoe UI" panose="020B0502040204020203" pitchFamily="34" charset="0"/>
              </a:rPr>
              <a:t>convolutional kernel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1-D Convolution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F31C8AF-5A4E-4201-B494-55790E89545D}"/>
              </a:ext>
            </a:extLst>
          </p:cNvPr>
          <p:cNvSpPr/>
          <p:nvPr/>
        </p:nvSpPr>
        <p:spPr>
          <a:xfrm>
            <a:off x="3495972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3B392AB-EE2C-4863-8422-E5FFBDBED76D}"/>
              </a:ext>
            </a:extLst>
          </p:cNvPr>
          <p:cNvSpPr/>
          <p:nvPr/>
        </p:nvSpPr>
        <p:spPr>
          <a:xfrm>
            <a:off x="4200198" y="391621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10B5275-3986-4155-893F-85412AED963B}"/>
              </a:ext>
            </a:extLst>
          </p:cNvPr>
          <p:cNvSpPr/>
          <p:nvPr/>
        </p:nvSpPr>
        <p:spPr>
          <a:xfrm>
            <a:off x="4932998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FDC8E88-A092-40BD-A661-8E2892808663}"/>
              </a:ext>
            </a:extLst>
          </p:cNvPr>
          <p:cNvSpPr/>
          <p:nvPr/>
        </p:nvSpPr>
        <p:spPr>
          <a:xfrm>
            <a:off x="5665798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AED8A58-E842-4687-AA39-80406E3B037D}"/>
              </a:ext>
            </a:extLst>
          </p:cNvPr>
          <p:cNvSpPr/>
          <p:nvPr/>
        </p:nvSpPr>
        <p:spPr>
          <a:xfrm>
            <a:off x="6370024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EDFC541-7184-4B4E-9DFC-27F64485F905}"/>
              </a:ext>
            </a:extLst>
          </p:cNvPr>
          <p:cNvSpPr/>
          <p:nvPr/>
        </p:nvSpPr>
        <p:spPr>
          <a:xfrm>
            <a:off x="7105947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B9EDD8E-D97C-4D41-A98F-78D7B9AE59C7}"/>
              </a:ext>
            </a:extLst>
          </p:cNvPr>
          <p:cNvSpPr/>
          <p:nvPr/>
        </p:nvSpPr>
        <p:spPr>
          <a:xfrm>
            <a:off x="7810173" y="391621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66EB430-DBF4-4E68-AF4F-42975E9200F3}"/>
              </a:ext>
            </a:extLst>
          </p:cNvPr>
          <p:cNvSpPr/>
          <p:nvPr/>
        </p:nvSpPr>
        <p:spPr>
          <a:xfrm>
            <a:off x="8542973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91F5825-C92D-4228-84A4-BB3BDDEB8CDB}"/>
              </a:ext>
            </a:extLst>
          </p:cNvPr>
          <p:cNvSpPr/>
          <p:nvPr/>
        </p:nvSpPr>
        <p:spPr>
          <a:xfrm>
            <a:off x="9275773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E4B29BB-7385-4052-9FD9-F2588D8F9FBC}"/>
              </a:ext>
            </a:extLst>
          </p:cNvPr>
          <p:cNvSpPr/>
          <p:nvPr/>
        </p:nvSpPr>
        <p:spPr>
          <a:xfrm>
            <a:off x="9979999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5263AA8-F44A-402E-9EDA-92644395A3D7}"/>
              </a:ext>
            </a:extLst>
          </p:cNvPr>
          <p:cNvSpPr/>
          <p:nvPr/>
        </p:nvSpPr>
        <p:spPr>
          <a:xfrm>
            <a:off x="4962949" y="2985544"/>
            <a:ext cx="522626" cy="521377"/>
          </a:xfrm>
          <a:prstGeom prst="ellipse">
            <a:avLst/>
          </a:prstGeom>
          <a:solidFill>
            <a:srgbClr val="FFC000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F9BE50D-BE9E-4B1D-80A8-4E699E062C66}"/>
              </a:ext>
            </a:extLst>
          </p:cNvPr>
          <p:cNvSpPr/>
          <p:nvPr/>
        </p:nvSpPr>
        <p:spPr>
          <a:xfrm>
            <a:off x="3500111" y="3916692"/>
            <a:ext cx="522626" cy="521377"/>
          </a:xfrm>
          <a:prstGeom prst="ellipse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9D11D51-1BEC-476B-9747-D7BE569236CD}"/>
              </a:ext>
            </a:extLst>
          </p:cNvPr>
          <p:cNvSpPr/>
          <p:nvPr/>
        </p:nvSpPr>
        <p:spPr>
          <a:xfrm>
            <a:off x="4204337" y="3906152"/>
            <a:ext cx="522626" cy="521377"/>
          </a:xfrm>
          <a:prstGeom prst="ellipse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1968D26-4644-4C62-9333-6844970B1C10}"/>
              </a:ext>
            </a:extLst>
          </p:cNvPr>
          <p:cNvSpPr/>
          <p:nvPr/>
        </p:nvSpPr>
        <p:spPr>
          <a:xfrm>
            <a:off x="4937137" y="3916692"/>
            <a:ext cx="522626" cy="521377"/>
          </a:xfrm>
          <a:prstGeom prst="ellipse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322C0B6-923F-4950-958A-1357EDA4DE65}"/>
              </a:ext>
            </a:extLst>
          </p:cNvPr>
          <p:cNvCxnSpPr>
            <a:cxnSpLocks/>
            <a:stCxn id="18" idx="7"/>
            <a:endCxn id="16" idx="2"/>
          </p:cNvCxnSpPr>
          <p:nvPr/>
        </p:nvCxnSpPr>
        <p:spPr>
          <a:xfrm flipV="1">
            <a:off x="3946200" y="3246233"/>
            <a:ext cx="1016749" cy="74681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F1C855D-61B4-4844-9763-EDB87FBD45AF}"/>
              </a:ext>
            </a:extLst>
          </p:cNvPr>
          <p:cNvCxnSpPr>
            <a:cxnSpLocks/>
            <a:stCxn id="19" idx="0"/>
            <a:endCxn id="16" idx="3"/>
          </p:cNvCxnSpPr>
          <p:nvPr/>
        </p:nvCxnSpPr>
        <p:spPr>
          <a:xfrm flipV="1">
            <a:off x="4465650" y="3430567"/>
            <a:ext cx="573836" cy="47558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8C85D63-FF0E-4197-A89D-267628A134BF}"/>
              </a:ext>
            </a:extLst>
          </p:cNvPr>
          <p:cNvCxnSpPr>
            <a:cxnSpLocks/>
            <a:stCxn id="20" idx="1"/>
            <a:endCxn id="16" idx="4"/>
          </p:cNvCxnSpPr>
          <p:nvPr/>
        </p:nvCxnSpPr>
        <p:spPr>
          <a:xfrm flipV="1">
            <a:off x="5013674" y="3506921"/>
            <a:ext cx="210588" cy="4861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4F268C0-9D23-42A8-8BC9-F4131C3A17A4}"/>
              </a:ext>
            </a:extLst>
          </p:cNvPr>
          <p:cNvSpPr txBox="1"/>
          <p:nvPr/>
        </p:nvSpPr>
        <p:spPr>
          <a:xfrm>
            <a:off x="3918759" y="3478424"/>
            <a:ext cx="47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</a:t>
            </a:r>
            <a:r>
              <a:rPr lang="en-US" baseline="-25000" dirty="0"/>
              <a:t>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FF1FB54-ABE7-414F-A68E-C302AD627926}"/>
              </a:ext>
            </a:extLst>
          </p:cNvPr>
          <p:cNvSpPr txBox="1"/>
          <p:nvPr/>
        </p:nvSpPr>
        <p:spPr>
          <a:xfrm>
            <a:off x="4690734" y="3559908"/>
            <a:ext cx="47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</a:t>
            </a:r>
            <a:r>
              <a:rPr lang="en-US" baseline="-25000" dirty="0"/>
              <a:t>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6AF811E-A482-4B8A-9641-0FF1B76A119B}"/>
              </a:ext>
            </a:extLst>
          </p:cNvPr>
          <p:cNvSpPr txBox="1"/>
          <p:nvPr/>
        </p:nvSpPr>
        <p:spPr>
          <a:xfrm>
            <a:off x="5166984" y="3557418"/>
            <a:ext cx="47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</a:t>
            </a:r>
            <a:r>
              <a:rPr lang="en-US" baseline="-25000" dirty="0"/>
              <a:t>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2E575FF-D25F-47D7-9474-FC9FCB73A8FF}"/>
              </a:ext>
            </a:extLst>
          </p:cNvPr>
          <p:cNvSpPr txBox="1"/>
          <p:nvPr/>
        </p:nvSpPr>
        <p:spPr>
          <a:xfrm>
            <a:off x="2332418" y="3513742"/>
            <a:ext cx="8839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 = 3</a:t>
            </a:r>
          </a:p>
        </p:txBody>
      </p:sp>
      <p:sp>
        <p:nvSpPr>
          <p:cNvPr id="28" name="Right Brace 27">
            <a:extLst>
              <a:ext uri="{FF2B5EF4-FFF2-40B4-BE49-F238E27FC236}">
                <a16:creationId xmlns:a16="http://schemas.microsoft.com/office/drawing/2014/main" id="{D14F6B31-AEDF-4AD0-87C6-2F46CA75C9EF}"/>
              </a:ext>
            </a:extLst>
          </p:cNvPr>
          <p:cNvSpPr/>
          <p:nvPr/>
        </p:nvSpPr>
        <p:spPr>
          <a:xfrm rot="5400000">
            <a:off x="4276845" y="3778128"/>
            <a:ext cx="369332" cy="2009148"/>
          </a:xfrm>
          <a:prstGeom prst="rightBrac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FA80784-24CD-497C-9184-17ED80AB892F}"/>
              </a:ext>
            </a:extLst>
          </p:cNvPr>
          <p:cNvSpPr txBox="1"/>
          <p:nvPr/>
        </p:nvSpPr>
        <p:spPr>
          <a:xfrm>
            <a:off x="3380919" y="5067556"/>
            <a:ext cx="21046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Kernel Span</a:t>
            </a:r>
          </a:p>
          <a:p>
            <a:pPr algn="ctr"/>
            <a:r>
              <a:rPr lang="en-US" sz="2400" dirty="0"/>
              <a:t>or</a:t>
            </a:r>
          </a:p>
          <a:p>
            <a:pPr algn="ctr"/>
            <a:r>
              <a:rPr lang="en-US" sz="2400" dirty="0"/>
              <a:t>Receptive Field</a:t>
            </a:r>
          </a:p>
        </p:txBody>
      </p:sp>
    </p:spTree>
    <p:extLst>
      <p:ext uri="{BB962C8B-B14F-4D97-AF65-F5344CB8AC3E}">
        <p14:creationId xmlns:p14="http://schemas.microsoft.com/office/powerpoint/2010/main" val="3783781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6" grpId="0" animBg="1"/>
      <p:bldP spid="18" grpId="0" animBg="1"/>
      <p:bldP spid="19" grpId="0" animBg="1"/>
      <p:bldP spid="20" grpId="0" animBg="1"/>
      <p:bldP spid="24" grpId="0"/>
      <p:bldP spid="25" grpId="0"/>
      <p:bldP spid="26" grpId="0"/>
      <p:bldP spid="27" grpId="0"/>
      <p:bldP spid="28" grpId="0" animBg="1"/>
      <p:bldP spid="2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33375" y="1180374"/>
            <a:ext cx="11525250" cy="17277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1-D CNNs are a simple, but useful example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The convolutional kernel moves one sample per step</a:t>
            </a:r>
            <a:endParaRPr lang="en-GB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1-D Convolution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F31C8AF-5A4E-4201-B494-55790E89545D}"/>
              </a:ext>
            </a:extLst>
          </p:cNvPr>
          <p:cNvSpPr/>
          <p:nvPr/>
        </p:nvSpPr>
        <p:spPr>
          <a:xfrm>
            <a:off x="3495972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3B392AB-EE2C-4863-8422-E5FFBDBED76D}"/>
              </a:ext>
            </a:extLst>
          </p:cNvPr>
          <p:cNvSpPr/>
          <p:nvPr/>
        </p:nvSpPr>
        <p:spPr>
          <a:xfrm>
            <a:off x="4200198" y="391621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10B5275-3986-4155-893F-85412AED963B}"/>
              </a:ext>
            </a:extLst>
          </p:cNvPr>
          <p:cNvSpPr/>
          <p:nvPr/>
        </p:nvSpPr>
        <p:spPr>
          <a:xfrm>
            <a:off x="4932998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FDC8E88-A092-40BD-A661-8E2892808663}"/>
              </a:ext>
            </a:extLst>
          </p:cNvPr>
          <p:cNvSpPr/>
          <p:nvPr/>
        </p:nvSpPr>
        <p:spPr>
          <a:xfrm>
            <a:off x="5665798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AED8A58-E842-4687-AA39-80406E3B037D}"/>
              </a:ext>
            </a:extLst>
          </p:cNvPr>
          <p:cNvSpPr/>
          <p:nvPr/>
        </p:nvSpPr>
        <p:spPr>
          <a:xfrm>
            <a:off x="6370024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EDFC541-7184-4B4E-9DFC-27F64485F905}"/>
              </a:ext>
            </a:extLst>
          </p:cNvPr>
          <p:cNvSpPr/>
          <p:nvPr/>
        </p:nvSpPr>
        <p:spPr>
          <a:xfrm>
            <a:off x="7105947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B9EDD8E-D97C-4D41-A98F-78D7B9AE59C7}"/>
              </a:ext>
            </a:extLst>
          </p:cNvPr>
          <p:cNvSpPr/>
          <p:nvPr/>
        </p:nvSpPr>
        <p:spPr>
          <a:xfrm>
            <a:off x="7810173" y="391621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66EB430-DBF4-4E68-AF4F-42975E9200F3}"/>
              </a:ext>
            </a:extLst>
          </p:cNvPr>
          <p:cNvSpPr/>
          <p:nvPr/>
        </p:nvSpPr>
        <p:spPr>
          <a:xfrm>
            <a:off x="8542973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91F5825-C92D-4228-84A4-BB3BDDEB8CDB}"/>
              </a:ext>
            </a:extLst>
          </p:cNvPr>
          <p:cNvSpPr/>
          <p:nvPr/>
        </p:nvSpPr>
        <p:spPr>
          <a:xfrm>
            <a:off x="9275773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E4B29BB-7385-4052-9FD9-F2588D8F9FBC}"/>
              </a:ext>
            </a:extLst>
          </p:cNvPr>
          <p:cNvSpPr/>
          <p:nvPr/>
        </p:nvSpPr>
        <p:spPr>
          <a:xfrm>
            <a:off x="9979999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2E575FF-D25F-47D7-9474-FC9FCB73A8FF}"/>
              </a:ext>
            </a:extLst>
          </p:cNvPr>
          <p:cNvSpPr txBox="1"/>
          <p:nvPr/>
        </p:nvSpPr>
        <p:spPr>
          <a:xfrm>
            <a:off x="2332418" y="3513742"/>
            <a:ext cx="8839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 = 4</a:t>
            </a:r>
          </a:p>
        </p:txBody>
      </p:sp>
      <p:sp>
        <p:nvSpPr>
          <p:cNvPr id="28" name="Right Brace 27">
            <a:extLst>
              <a:ext uri="{FF2B5EF4-FFF2-40B4-BE49-F238E27FC236}">
                <a16:creationId xmlns:a16="http://schemas.microsoft.com/office/drawing/2014/main" id="{D14F6B31-AEDF-4AD0-87C6-2F46CA75C9EF}"/>
              </a:ext>
            </a:extLst>
          </p:cNvPr>
          <p:cNvSpPr/>
          <p:nvPr/>
        </p:nvSpPr>
        <p:spPr>
          <a:xfrm rot="5400000">
            <a:off x="5020106" y="3799126"/>
            <a:ext cx="369332" cy="2009148"/>
          </a:xfrm>
          <a:prstGeom prst="rightBrac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FA80784-24CD-497C-9184-17ED80AB892F}"/>
              </a:ext>
            </a:extLst>
          </p:cNvPr>
          <p:cNvSpPr txBox="1"/>
          <p:nvPr/>
        </p:nvSpPr>
        <p:spPr>
          <a:xfrm>
            <a:off x="4124180" y="5088554"/>
            <a:ext cx="21046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Kernel Span</a:t>
            </a:r>
          </a:p>
          <a:p>
            <a:pPr algn="ctr"/>
            <a:r>
              <a:rPr lang="en-US" sz="2400" dirty="0"/>
              <a:t>or</a:t>
            </a:r>
          </a:p>
          <a:p>
            <a:pPr algn="ctr"/>
            <a:r>
              <a:rPr lang="en-US" sz="2400" dirty="0"/>
              <a:t>Receptive Field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DFFCB72-122A-46E5-B9B9-6F505C016E1D}"/>
              </a:ext>
            </a:extLst>
          </p:cNvPr>
          <p:cNvSpPr/>
          <p:nvPr/>
        </p:nvSpPr>
        <p:spPr>
          <a:xfrm>
            <a:off x="4867057" y="2997791"/>
            <a:ext cx="593129" cy="564695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FBA34CF-513A-43AA-95BA-F2EFDA8AB47B}"/>
              </a:ext>
            </a:extLst>
          </p:cNvPr>
          <p:cNvSpPr/>
          <p:nvPr/>
        </p:nvSpPr>
        <p:spPr>
          <a:xfrm>
            <a:off x="5599857" y="3008331"/>
            <a:ext cx="593129" cy="564695"/>
          </a:xfrm>
          <a:prstGeom prst="ellipse">
            <a:avLst/>
          </a:prstGeom>
          <a:solidFill>
            <a:srgbClr val="FFC000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9C9B5D33-F2DC-47B6-8362-2AF9084A90BB}"/>
              </a:ext>
            </a:extLst>
          </p:cNvPr>
          <p:cNvSpPr/>
          <p:nvPr/>
        </p:nvSpPr>
        <p:spPr>
          <a:xfrm>
            <a:off x="4205103" y="3909678"/>
            <a:ext cx="522626" cy="521377"/>
          </a:xfrm>
          <a:prstGeom prst="ellipse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B855873-1B6A-44DC-9757-BC685772516E}"/>
              </a:ext>
            </a:extLst>
          </p:cNvPr>
          <p:cNvSpPr/>
          <p:nvPr/>
        </p:nvSpPr>
        <p:spPr>
          <a:xfrm>
            <a:off x="4922511" y="3926750"/>
            <a:ext cx="522626" cy="521377"/>
          </a:xfrm>
          <a:prstGeom prst="ellipse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2C1B70D5-2C13-40B0-9853-2E10C82B2A1A}"/>
              </a:ext>
            </a:extLst>
          </p:cNvPr>
          <p:cNvSpPr/>
          <p:nvPr/>
        </p:nvSpPr>
        <p:spPr>
          <a:xfrm>
            <a:off x="5665798" y="3916209"/>
            <a:ext cx="522626" cy="521377"/>
          </a:xfrm>
          <a:prstGeom prst="ellipse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B5558F5-1FE9-4FA4-AD79-11FB643B1450}"/>
              </a:ext>
            </a:extLst>
          </p:cNvPr>
          <p:cNvCxnSpPr>
            <a:cxnSpLocks/>
            <a:stCxn id="34" idx="0"/>
            <a:endCxn id="31" idx="4"/>
          </p:cNvCxnSpPr>
          <p:nvPr/>
        </p:nvCxnSpPr>
        <p:spPr>
          <a:xfrm flipV="1">
            <a:off x="5183824" y="3573026"/>
            <a:ext cx="712598" cy="35372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E9A88FC-F7A0-4660-B81F-56A6E62EC6FE}"/>
              </a:ext>
            </a:extLst>
          </p:cNvPr>
          <p:cNvCxnSpPr>
            <a:cxnSpLocks/>
            <a:endCxn id="31" idx="3"/>
          </p:cNvCxnSpPr>
          <p:nvPr/>
        </p:nvCxnSpPr>
        <p:spPr>
          <a:xfrm flipV="1">
            <a:off x="4673558" y="3490328"/>
            <a:ext cx="1013161" cy="49714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DE86644-2393-4F9B-BF4F-C93F3F377D6B}"/>
              </a:ext>
            </a:extLst>
          </p:cNvPr>
          <p:cNvCxnSpPr>
            <a:cxnSpLocks/>
            <a:stCxn id="35" idx="1"/>
            <a:endCxn id="31" idx="5"/>
          </p:cNvCxnSpPr>
          <p:nvPr/>
        </p:nvCxnSpPr>
        <p:spPr>
          <a:xfrm flipV="1">
            <a:off x="5742335" y="3490328"/>
            <a:ext cx="363789" cy="50223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F91D0709-3036-448E-AA99-A520D641CAC1}"/>
              </a:ext>
            </a:extLst>
          </p:cNvPr>
          <p:cNvSpPr txBox="1"/>
          <p:nvPr/>
        </p:nvSpPr>
        <p:spPr>
          <a:xfrm>
            <a:off x="4503656" y="3533109"/>
            <a:ext cx="47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</a:t>
            </a:r>
            <a:r>
              <a:rPr lang="en-US" baseline="-25000" dirty="0"/>
              <a:t>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1D2AFAB-C410-4B9F-BD71-CA051EDBEE86}"/>
              </a:ext>
            </a:extLst>
          </p:cNvPr>
          <p:cNvSpPr txBox="1"/>
          <p:nvPr/>
        </p:nvSpPr>
        <p:spPr>
          <a:xfrm>
            <a:off x="5392069" y="3633238"/>
            <a:ext cx="47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</a:t>
            </a:r>
            <a:r>
              <a:rPr lang="en-US" baseline="-25000" dirty="0"/>
              <a:t>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47575EC-986A-4A6E-8FBA-B31244A7D78A}"/>
              </a:ext>
            </a:extLst>
          </p:cNvPr>
          <p:cNvSpPr txBox="1"/>
          <p:nvPr/>
        </p:nvSpPr>
        <p:spPr>
          <a:xfrm>
            <a:off x="5987257" y="3562033"/>
            <a:ext cx="47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</a:t>
            </a:r>
            <a:r>
              <a:rPr lang="en-US" baseline="-250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291585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33375" y="987050"/>
            <a:ext cx="11525250" cy="14326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1-D CNNs are a simple, but useful example </a:t>
            </a:r>
            <a:endParaRPr lang="en-GB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Continue to produce one output value per time step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Segoe"/>
              </a:rPr>
              <a:t>1-D Convolution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F31C8AF-5A4E-4201-B494-55790E89545D}"/>
              </a:ext>
            </a:extLst>
          </p:cNvPr>
          <p:cNvSpPr/>
          <p:nvPr/>
        </p:nvSpPr>
        <p:spPr>
          <a:xfrm>
            <a:off x="3495972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3B392AB-EE2C-4863-8422-E5FFBDBED76D}"/>
              </a:ext>
            </a:extLst>
          </p:cNvPr>
          <p:cNvSpPr/>
          <p:nvPr/>
        </p:nvSpPr>
        <p:spPr>
          <a:xfrm>
            <a:off x="4200198" y="391621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10B5275-3986-4155-893F-85412AED963B}"/>
              </a:ext>
            </a:extLst>
          </p:cNvPr>
          <p:cNvSpPr/>
          <p:nvPr/>
        </p:nvSpPr>
        <p:spPr>
          <a:xfrm>
            <a:off x="4932998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FDC8E88-A092-40BD-A661-8E2892808663}"/>
              </a:ext>
            </a:extLst>
          </p:cNvPr>
          <p:cNvSpPr/>
          <p:nvPr/>
        </p:nvSpPr>
        <p:spPr>
          <a:xfrm>
            <a:off x="5665798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AED8A58-E842-4687-AA39-80406E3B037D}"/>
              </a:ext>
            </a:extLst>
          </p:cNvPr>
          <p:cNvSpPr/>
          <p:nvPr/>
        </p:nvSpPr>
        <p:spPr>
          <a:xfrm>
            <a:off x="6370024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EDFC541-7184-4B4E-9DFC-27F64485F905}"/>
              </a:ext>
            </a:extLst>
          </p:cNvPr>
          <p:cNvSpPr/>
          <p:nvPr/>
        </p:nvSpPr>
        <p:spPr>
          <a:xfrm>
            <a:off x="7105947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B9EDD8E-D97C-4D41-A98F-78D7B9AE59C7}"/>
              </a:ext>
            </a:extLst>
          </p:cNvPr>
          <p:cNvSpPr/>
          <p:nvPr/>
        </p:nvSpPr>
        <p:spPr>
          <a:xfrm>
            <a:off x="7810173" y="391621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66EB430-DBF4-4E68-AF4F-42975E9200F3}"/>
              </a:ext>
            </a:extLst>
          </p:cNvPr>
          <p:cNvSpPr/>
          <p:nvPr/>
        </p:nvSpPr>
        <p:spPr>
          <a:xfrm>
            <a:off x="8542973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91F5825-C92D-4228-84A4-BB3BDDEB8CDB}"/>
              </a:ext>
            </a:extLst>
          </p:cNvPr>
          <p:cNvSpPr/>
          <p:nvPr/>
        </p:nvSpPr>
        <p:spPr>
          <a:xfrm>
            <a:off x="9275773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E4B29BB-7385-4052-9FD9-F2588D8F9FBC}"/>
              </a:ext>
            </a:extLst>
          </p:cNvPr>
          <p:cNvSpPr/>
          <p:nvPr/>
        </p:nvSpPr>
        <p:spPr>
          <a:xfrm>
            <a:off x="9979999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2E575FF-D25F-47D7-9474-FC9FCB73A8FF}"/>
              </a:ext>
            </a:extLst>
          </p:cNvPr>
          <p:cNvSpPr txBox="1"/>
          <p:nvPr/>
        </p:nvSpPr>
        <p:spPr>
          <a:xfrm>
            <a:off x="2332418" y="3513742"/>
            <a:ext cx="8839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 = 5</a:t>
            </a:r>
          </a:p>
        </p:txBody>
      </p:sp>
      <p:sp>
        <p:nvSpPr>
          <p:cNvPr id="28" name="Right Brace 27">
            <a:extLst>
              <a:ext uri="{FF2B5EF4-FFF2-40B4-BE49-F238E27FC236}">
                <a16:creationId xmlns:a16="http://schemas.microsoft.com/office/drawing/2014/main" id="{D14F6B31-AEDF-4AD0-87C6-2F46CA75C9EF}"/>
              </a:ext>
            </a:extLst>
          </p:cNvPr>
          <p:cNvSpPr/>
          <p:nvPr/>
        </p:nvSpPr>
        <p:spPr>
          <a:xfrm rot="5400000">
            <a:off x="5752906" y="3810556"/>
            <a:ext cx="369332" cy="2009148"/>
          </a:xfrm>
          <a:prstGeom prst="rightBrac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FA80784-24CD-497C-9184-17ED80AB892F}"/>
              </a:ext>
            </a:extLst>
          </p:cNvPr>
          <p:cNvSpPr txBox="1"/>
          <p:nvPr/>
        </p:nvSpPr>
        <p:spPr>
          <a:xfrm>
            <a:off x="4856980" y="5099984"/>
            <a:ext cx="21046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Kernel Span</a:t>
            </a:r>
          </a:p>
          <a:p>
            <a:pPr algn="ctr"/>
            <a:r>
              <a:rPr lang="en-US" sz="2400" dirty="0"/>
              <a:t>or</a:t>
            </a:r>
          </a:p>
          <a:p>
            <a:pPr algn="ctr"/>
            <a:r>
              <a:rPr lang="en-US" sz="2400" dirty="0"/>
              <a:t>Receptive Field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D6AE558D-364B-46A3-A6F0-6F6A1DBEBF4C}"/>
              </a:ext>
            </a:extLst>
          </p:cNvPr>
          <p:cNvSpPr/>
          <p:nvPr/>
        </p:nvSpPr>
        <p:spPr>
          <a:xfrm>
            <a:off x="4904424" y="3045725"/>
            <a:ext cx="522626" cy="521377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9A68C58B-34C4-44C3-9B84-EE84A257533F}"/>
              </a:ext>
            </a:extLst>
          </p:cNvPr>
          <p:cNvSpPr/>
          <p:nvPr/>
        </p:nvSpPr>
        <p:spPr>
          <a:xfrm>
            <a:off x="5637224" y="3056265"/>
            <a:ext cx="522626" cy="521377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C5043987-1D40-4F50-9DAC-EA7CFAA3B757}"/>
              </a:ext>
            </a:extLst>
          </p:cNvPr>
          <p:cNvSpPr/>
          <p:nvPr/>
        </p:nvSpPr>
        <p:spPr>
          <a:xfrm>
            <a:off x="6370024" y="3056265"/>
            <a:ext cx="522626" cy="521377"/>
          </a:xfrm>
          <a:prstGeom prst="ellipse">
            <a:avLst/>
          </a:prstGeom>
          <a:solidFill>
            <a:srgbClr val="FFC000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3E4B94AF-BF58-45EE-ABF1-FC7772301639}"/>
              </a:ext>
            </a:extLst>
          </p:cNvPr>
          <p:cNvSpPr/>
          <p:nvPr/>
        </p:nvSpPr>
        <p:spPr>
          <a:xfrm>
            <a:off x="4932998" y="3908841"/>
            <a:ext cx="522626" cy="521377"/>
          </a:xfrm>
          <a:prstGeom prst="ellipse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19A85BE1-B89D-47F2-9663-D519E0AFF028}"/>
              </a:ext>
            </a:extLst>
          </p:cNvPr>
          <p:cNvSpPr/>
          <p:nvPr/>
        </p:nvSpPr>
        <p:spPr>
          <a:xfrm>
            <a:off x="5665798" y="3908841"/>
            <a:ext cx="522626" cy="521377"/>
          </a:xfrm>
          <a:prstGeom prst="ellipse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71C4E6E-3B25-421A-AB2E-E6100DB5D46F}"/>
              </a:ext>
            </a:extLst>
          </p:cNvPr>
          <p:cNvSpPr/>
          <p:nvPr/>
        </p:nvSpPr>
        <p:spPr>
          <a:xfrm>
            <a:off x="6370024" y="3908841"/>
            <a:ext cx="522626" cy="521377"/>
          </a:xfrm>
          <a:prstGeom prst="ellipse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6D57B10-4154-447A-ABB9-0BFC2FBD9317}"/>
              </a:ext>
            </a:extLst>
          </p:cNvPr>
          <p:cNvCxnSpPr>
            <a:cxnSpLocks/>
            <a:stCxn id="47" idx="0"/>
            <a:endCxn id="43" idx="4"/>
          </p:cNvCxnSpPr>
          <p:nvPr/>
        </p:nvCxnSpPr>
        <p:spPr>
          <a:xfrm flipV="1">
            <a:off x="5927111" y="3577642"/>
            <a:ext cx="704226" cy="33119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C7E99B9-5F80-43D0-ADEE-7D73A8ABAAF0}"/>
              </a:ext>
            </a:extLst>
          </p:cNvPr>
          <p:cNvCxnSpPr>
            <a:cxnSpLocks/>
            <a:stCxn id="46" idx="7"/>
            <a:endCxn id="43" idx="3"/>
          </p:cNvCxnSpPr>
          <p:nvPr/>
        </p:nvCxnSpPr>
        <p:spPr>
          <a:xfrm flipV="1">
            <a:off x="5379087" y="3501288"/>
            <a:ext cx="1067474" cy="48390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1A79E87-B086-44B2-80F5-052E4ADB2310}"/>
              </a:ext>
            </a:extLst>
          </p:cNvPr>
          <p:cNvCxnSpPr>
            <a:cxnSpLocks/>
            <a:stCxn id="48" idx="1"/>
            <a:endCxn id="43" idx="5"/>
          </p:cNvCxnSpPr>
          <p:nvPr/>
        </p:nvCxnSpPr>
        <p:spPr>
          <a:xfrm flipV="1">
            <a:off x="6446561" y="3501288"/>
            <a:ext cx="369552" cy="48390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10D72349-B076-4283-9A29-3E4DE39A9630}"/>
              </a:ext>
            </a:extLst>
          </p:cNvPr>
          <p:cNvSpPr txBox="1"/>
          <p:nvPr/>
        </p:nvSpPr>
        <p:spPr>
          <a:xfrm>
            <a:off x="6664868" y="3575313"/>
            <a:ext cx="47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</a:t>
            </a:r>
            <a:r>
              <a:rPr lang="en-US" baseline="-25000" dirty="0"/>
              <a:t>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CBC737F-06CE-475A-8546-FF5CEF48A502}"/>
              </a:ext>
            </a:extLst>
          </p:cNvPr>
          <p:cNvSpPr txBox="1"/>
          <p:nvPr/>
        </p:nvSpPr>
        <p:spPr>
          <a:xfrm>
            <a:off x="5267111" y="3524622"/>
            <a:ext cx="47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</a:t>
            </a:r>
            <a:r>
              <a:rPr lang="en-US" baseline="-25000" dirty="0"/>
              <a:t>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4571C1E-A6D3-44A0-AC5D-ED5250FF01D5}"/>
              </a:ext>
            </a:extLst>
          </p:cNvPr>
          <p:cNvSpPr txBox="1"/>
          <p:nvPr/>
        </p:nvSpPr>
        <p:spPr>
          <a:xfrm>
            <a:off x="6065081" y="3689833"/>
            <a:ext cx="47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</a:t>
            </a:r>
            <a:r>
              <a:rPr lang="en-US" baseline="-250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3550435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7663</TotalTime>
  <Words>2054</Words>
  <Application>Microsoft Office PowerPoint</Application>
  <PresentationFormat>Widescreen</PresentationFormat>
  <Paragraphs>364</Paragraphs>
  <Slides>42</Slides>
  <Notes>36</Notes>
  <HiddenSlides>1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2" baseType="lpstr">
      <vt:lpstr>Arial</vt:lpstr>
      <vt:lpstr>Calibri</vt:lpstr>
      <vt:lpstr>Calibri Light</vt:lpstr>
      <vt:lpstr>Cambria Math</vt:lpstr>
      <vt:lpstr>Segoe</vt:lpstr>
      <vt:lpstr>Segoe UI</vt:lpstr>
      <vt:lpstr>Segoe UI Light</vt:lpstr>
      <vt:lpstr>Symbol</vt:lpstr>
      <vt:lpstr>Wingdings</vt:lpstr>
      <vt:lpstr>Office Theme</vt:lpstr>
      <vt:lpstr>CSCI E-25 Computer Vision</vt:lpstr>
      <vt:lpstr>Image Filtering   </vt:lpstr>
      <vt:lpstr>Image Filtering  </vt:lpstr>
      <vt:lpstr>PowerPoint Presentation</vt:lpstr>
      <vt:lpstr>Convolution</vt:lpstr>
      <vt:lpstr>Convolution</vt:lpstr>
      <vt:lpstr>1-D Convolution</vt:lpstr>
      <vt:lpstr>1-D Convolution</vt:lpstr>
      <vt:lpstr>1-D Convolution</vt:lpstr>
      <vt:lpstr>1-D Convolution</vt:lpstr>
      <vt:lpstr>1-D Convolution</vt:lpstr>
      <vt:lpstr>2-D Convolution</vt:lpstr>
      <vt:lpstr>2-D Convolution</vt:lpstr>
      <vt:lpstr>2-D Convolution</vt:lpstr>
      <vt:lpstr>Convolution in Higher Dimensions</vt:lpstr>
      <vt:lpstr>Algebraic Properties of Convolution</vt:lpstr>
      <vt:lpstr>PowerPoint Presentation</vt:lpstr>
      <vt:lpstr>Stride and Tiling</vt:lpstr>
      <vt:lpstr>Stride and Tiling</vt:lpstr>
      <vt:lpstr>Padding for Convolution</vt:lpstr>
      <vt:lpstr>Padding for Convolution</vt:lpstr>
      <vt:lpstr>PowerPoint Presentation</vt:lpstr>
      <vt:lpstr>Common Convolution Kernels</vt:lpstr>
      <vt:lpstr>Common Convolution Kernels</vt:lpstr>
      <vt:lpstr>Common Convolution Kernels</vt:lpstr>
      <vt:lpstr>Common Convolution Kernels</vt:lpstr>
      <vt:lpstr>Median Filter</vt:lpstr>
      <vt:lpstr>PowerPoint Presentation</vt:lpstr>
      <vt:lpstr>Spectral Properties of Images</vt:lpstr>
      <vt:lpstr>Spectral Properties of Images</vt:lpstr>
      <vt:lpstr>Spectral Properties of Images</vt:lpstr>
      <vt:lpstr>Spectral Properties of Images</vt:lpstr>
      <vt:lpstr>Spectral Properties of Images</vt:lpstr>
      <vt:lpstr>Spectral Properties of Images</vt:lpstr>
      <vt:lpstr>Spectral Properties of Images</vt:lpstr>
      <vt:lpstr>Spectral Properties of Images</vt:lpstr>
      <vt:lpstr>Spectral Properties of Images</vt:lpstr>
      <vt:lpstr>Spectral Properties of Images</vt:lpstr>
      <vt:lpstr>Spectral Properties of Images</vt:lpstr>
      <vt:lpstr>Spectral Properties of Images</vt:lpstr>
      <vt:lpstr>The Convolution Theorem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 Elston</dc:creator>
  <cp:lastModifiedBy>Stephen Elston</cp:lastModifiedBy>
  <cp:revision>139</cp:revision>
  <dcterms:created xsi:type="dcterms:W3CDTF">2021-10-09T01:58:56Z</dcterms:created>
  <dcterms:modified xsi:type="dcterms:W3CDTF">2023-01-24T01:38:36Z</dcterms:modified>
</cp:coreProperties>
</file>