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79"/>
  </p:notesMasterIdLst>
  <p:handoutMasterIdLst>
    <p:handoutMasterId r:id="rId80"/>
  </p:handoutMasterIdLst>
  <p:sldIdLst>
    <p:sldId id="375" r:id="rId6"/>
    <p:sldId id="370" r:id="rId7"/>
    <p:sldId id="531" r:id="rId8"/>
    <p:sldId id="431" r:id="rId9"/>
    <p:sldId id="443" r:id="rId10"/>
    <p:sldId id="438" r:id="rId11"/>
    <p:sldId id="403" r:id="rId12"/>
    <p:sldId id="385" r:id="rId13"/>
    <p:sldId id="386" r:id="rId14"/>
    <p:sldId id="387" r:id="rId15"/>
    <p:sldId id="432" r:id="rId16"/>
    <p:sldId id="529" r:id="rId17"/>
    <p:sldId id="397" r:id="rId18"/>
    <p:sldId id="407" r:id="rId19"/>
    <p:sldId id="434" r:id="rId20"/>
    <p:sldId id="435" r:id="rId21"/>
    <p:sldId id="258" r:id="rId22"/>
    <p:sldId id="436" r:id="rId23"/>
    <p:sldId id="437" r:id="rId24"/>
    <p:sldId id="384" r:id="rId25"/>
    <p:sldId id="317" r:id="rId26"/>
    <p:sldId id="363" r:id="rId27"/>
    <p:sldId id="364" r:id="rId28"/>
    <p:sldId id="365" r:id="rId29"/>
    <p:sldId id="414" r:id="rId30"/>
    <p:sldId id="429" r:id="rId31"/>
    <p:sldId id="380" r:id="rId32"/>
    <p:sldId id="417" r:id="rId33"/>
    <p:sldId id="366" r:id="rId34"/>
    <p:sldId id="382" r:id="rId35"/>
    <p:sldId id="408" r:id="rId36"/>
    <p:sldId id="367" r:id="rId37"/>
    <p:sldId id="368" r:id="rId38"/>
    <p:sldId id="409" r:id="rId39"/>
    <p:sldId id="381" r:id="rId40"/>
    <p:sldId id="257" r:id="rId41"/>
    <p:sldId id="448" r:id="rId42"/>
    <p:sldId id="322" r:id="rId43"/>
    <p:sldId id="383" r:id="rId44"/>
    <p:sldId id="323" r:id="rId45"/>
    <p:sldId id="530" r:id="rId46"/>
    <p:sldId id="324" r:id="rId47"/>
    <p:sldId id="340" r:id="rId48"/>
    <p:sldId id="449" r:id="rId49"/>
    <p:sldId id="450" r:id="rId50"/>
    <p:sldId id="451" r:id="rId51"/>
    <p:sldId id="490" r:id="rId52"/>
    <p:sldId id="485" r:id="rId53"/>
    <p:sldId id="325" r:id="rId54"/>
    <p:sldId id="326" r:id="rId55"/>
    <p:sldId id="327" r:id="rId56"/>
    <p:sldId id="523" r:id="rId57"/>
    <p:sldId id="328" r:id="rId58"/>
    <p:sldId id="355" r:id="rId59"/>
    <p:sldId id="487" r:id="rId60"/>
    <p:sldId id="342" r:id="rId61"/>
    <p:sldId id="330" r:id="rId62"/>
    <p:sldId id="331" r:id="rId63"/>
    <p:sldId id="525" r:id="rId64"/>
    <p:sldId id="488" r:id="rId65"/>
    <p:sldId id="332" r:id="rId66"/>
    <p:sldId id="333" r:id="rId67"/>
    <p:sldId id="379" r:id="rId68"/>
    <p:sldId id="442" r:id="rId69"/>
    <p:sldId id="439" r:id="rId70"/>
    <p:sldId id="445" r:id="rId71"/>
    <p:sldId id="446" r:id="rId72"/>
    <p:sldId id="528" r:id="rId73"/>
    <p:sldId id="440" r:id="rId74"/>
    <p:sldId id="441" r:id="rId75"/>
    <p:sldId id="527" r:id="rId76"/>
    <p:sldId id="526" r:id="rId77"/>
    <p:sldId id="452" r:id="rId7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7273" autoAdjust="0"/>
  </p:normalViewPr>
  <p:slideViewPr>
    <p:cSldViewPr snapToGrid="0">
      <p:cViewPr varScale="1">
        <p:scale>
          <a:sx n="62" d="100"/>
          <a:sy n="62" d="100"/>
        </p:scale>
        <p:origin x="430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81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49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44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6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4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6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8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6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8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67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46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5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26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402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976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usually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𝒃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With colinear features </a:t>
                </a:r>
                <a:r>
                  <a:rPr lang="en-GB" sz="2800" i="1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(X)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not invertible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Some features many be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statistically independent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 the label</a:t>
                </a:r>
              </a:p>
              <a:p>
                <a:pPr lvl="1"/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Noninformative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noise to model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090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6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must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solve a biased approximation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process is known as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perform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dimensionality reduction  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principle component analysis, PCA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singular value decomposition, SVD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194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encode the categories of the objects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Cases are in the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rows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for CV problems, a row contains the pixel values of each flattened image.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Key points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d-2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machine learning algorithm convergence problems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Singular value decomposition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flexible high-capacity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modern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applications of machine learning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3-D scene reconstruction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82975" y="1190152"/>
                <a:ext cx="11525250" cy="54915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classification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selects most probable category from set {0,1}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classification is based on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Bernoulli distribution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Bernoulli distribution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probability of success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or probability of observation: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Θ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𝑤h𝑒𝑟𝑒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𝑙𝑎𝑏𝑒𝑙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𝑝𝑟𝑜𝑏𝑎𝑏𝑖𝑙𝑖𝑡𝑦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𝑝𝑎𝑟𝑎𝑚𝑒𝑡𝑒𝑟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82975" y="1190152"/>
                <a:ext cx="11525250" cy="5491541"/>
              </a:xfrm>
              <a:blipFill>
                <a:blip r:embed="rId3"/>
                <a:stretch>
                  <a:fillRect l="-1058" t="-111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29" y="1507438"/>
                <a:ext cx="11525250" cy="51107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extend the Bernoulli distribution for multiple trials with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Binomial distribution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k successes in n trials: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Were the Binomial coefficient, pronounced n choose k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Binomial coefficient tells us the number of ways we can choose k values from n possibilities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9" y="1507438"/>
                <a:ext cx="11525250" cy="5110728"/>
              </a:xfrm>
              <a:prstGeom prst="rect">
                <a:avLst/>
              </a:prstGeom>
              <a:blipFill>
                <a:blip r:embed="rId3"/>
                <a:stretch>
                  <a:fillRect l="-1111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2999"/>
                <a:ext cx="11525250" cy="56586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perform classification with the Bernoulli distribution?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Linear model outputs numeric value on range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∞&lt;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&lt;∞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transform the numeric value to the binary set {0,1}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sigmoid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function to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squash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model output to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max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slope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𝑜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sigmoid midpoint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2999"/>
                <a:ext cx="11525250" cy="5658633"/>
              </a:xfrm>
              <a:blipFill>
                <a:blip r:embed="rId3"/>
                <a:stretch>
                  <a:fillRect l="-952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266628"/>
                <a:ext cx="11525250" cy="19776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Simplify the logistic function if k = 1, L = 1 and x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266628"/>
                <a:ext cx="11525250" cy="1977613"/>
              </a:xfrm>
              <a:blipFill>
                <a:blip r:embed="rId3"/>
                <a:stretch>
                  <a:fillRect l="-1058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209" y="2808939"/>
            <a:ext cx="6091196" cy="4049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output of linear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probability of class 1 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  <a:blipFill>
                <a:blip r:embed="rId5"/>
                <a:stretch>
                  <a:fillRect t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logistic function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Cutoff,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3488B-0347-1612-710C-2C4C693B6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6000"/>
            <a:ext cx="6091196" cy="4049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59FD20-872B-0B53-E029-DFD475423D8F}"/>
              </a:ext>
            </a:extLst>
          </p:cNvPr>
          <p:cNvCxnSpPr/>
          <p:nvPr/>
        </p:nvCxnSpPr>
        <p:spPr>
          <a:xfrm>
            <a:off x="6699435" y="4371583"/>
            <a:ext cx="543003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AB0D9949-CF3B-120F-0BBA-9B6AB7EEE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197" y="3033277"/>
                <a:ext cx="5787025" cy="17245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0" dirty="0">
                    <a:ea typeface="Segoe UI" panose="020B0502040204020203" pitchFamily="34" charset="0"/>
                    <a:cs typeface="Segoe UI" panose="020B0502040204020203" pitchFamily="34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=0.5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balances positive and negative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&gt;0.5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favours negative cases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0.5</m:t>
                    </m:r>
                  </m:oMath>
                </a14:m>
                <a:r>
                  <a:rPr lang="en-GB" sz="24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favours positive cases </a:t>
                </a:r>
              </a:p>
              <a:p>
                <a:endParaRPr lang="en-GB" sz="24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AB0D9949-CF3B-120F-0BBA-9B6AB7EEE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97" y="3033277"/>
                <a:ext cx="5787025" cy="1724596"/>
              </a:xfrm>
              <a:prstGeom prst="rect">
                <a:avLst/>
              </a:prstGeom>
              <a:blipFill>
                <a:blip r:embed="rId4"/>
                <a:stretch>
                  <a:fillRect l="-1475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7523B50F-FCAA-8181-E280-5F764D40B798}"/>
              </a:ext>
            </a:extLst>
          </p:cNvPr>
          <p:cNvSpPr/>
          <p:nvPr/>
        </p:nvSpPr>
        <p:spPr>
          <a:xfrm rot="16200000">
            <a:off x="9438365" y="3995803"/>
            <a:ext cx="607509" cy="1440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C6558A-8A11-816A-FB0F-9AB7106F8708}"/>
              </a:ext>
            </a:extLst>
          </p:cNvPr>
          <p:cNvSpPr/>
          <p:nvPr/>
        </p:nvSpPr>
        <p:spPr>
          <a:xfrm rot="5400000">
            <a:off x="8720206" y="4626793"/>
            <a:ext cx="607509" cy="1440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general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 the era of deep learning, why study linear models?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are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are easy to understand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Most basic concepts used for linear models apply to deep NNs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are highly scalable   </a:t>
            </a:r>
          </a:p>
          <a:p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25B83D45-3576-4327-A6FA-A1023AE95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1809117"/>
                <a:ext cx="11525250" cy="45603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Categorical distribution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categories with probability mass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  <m:e>
                          <m: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 probability mass for each category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And the normalization of the probability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25B83D45-3576-4327-A6FA-A1023AE95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809117"/>
                <a:ext cx="11525250" cy="4560368"/>
              </a:xfrm>
              <a:prstGeom prst="rect">
                <a:avLst/>
              </a:prstGeom>
              <a:blipFill>
                <a:blip r:embed="rId3"/>
                <a:stretch>
                  <a:fillRect l="-952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573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create a categorical classifier? </a:t>
                </a:r>
              </a:p>
              <a:p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a </a:t>
                </a:r>
                <a:r>
                  <a:rPr lang="en-GB" sz="30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 function </a:t>
                </a:r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K classes: </a:t>
                </a:r>
                <a:r>
                  <a:rPr lang="en-GB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squashes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response of the linear models to a 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normalization,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ensures the probabilities sum to 1.0</a:t>
                </a:r>
              </a:p>
              <a:p>
                <a:r>
                  <a:rPr lang="en-GB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for response layer in deep learning models</a:t>
                </a:r>
              </a:p>
              <a:p>
                <a:endParaRPr lang="en-GB" sz="3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57394"/>
              </a:xfrm>
              <a:blipFill>
                <a:blip r:embed="rId3"/>
                <a:stretch>
                  <a:fillRect l="-1216" t="-1479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output is the probability of each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take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top-k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as likely candidates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 for each case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=1.0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2024782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b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relationships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20324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training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621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6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6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Most basic concepts used for linear models apply to other ML models</a:t>
            </a:r>
          </a:p>
          <a:p>
            <a:pPr lvl="1"/>
            <a:r>
              <a:rPr lang="en-GB" sz="26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17D54-13B8-4DC2-88FC-CAAD728D4B6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99302" y="960440"/>
                <a:ext cx="11305461" cy="5705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can we understand the bias-variance trade-off?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Start by formulating the error: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label vector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 matrix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estimates from the model   </a:t>
                </a: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17D54-13B8-4DC2-88FC-CAAD728D4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99302" y="960440"/>
                <a:ext cx="11305461" cy="570524"/>
              </a:xfrm>
              <a:blipFill>
                <a:blip r:embed="rId2"/>
                <a:stretch>
                  <a:fillRect l="-1078" t="-11828" b="-6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020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can expand the error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∇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Bias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Irreducible Error   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  <a:blipFill>
                <a:blip r:embed="rId3"/>
                <a:stretch>
                  <a:fillRect l="-108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49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can expand the error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Increasing bias decreases variance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Increasing variance decreases bias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Notice that even if the bias and variance are 0 there is still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irreducible error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  <a:blipFill>
                <a:blip r:embed="rId3"/>
                <a:stretch>
                  <a:fillRect l="-108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model,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model with strong regularization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 evaluation  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We apply these concepts to deep NN models in subsequent lessons  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35711586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applied when ground-truth is unknown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Self-supervised: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More on this later in the course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5801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902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9074128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5856566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Despite ascendancy of deep learning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linear models still widely applied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Error rate: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𝐴𝑐𝑐𝑢𝑟𝑎𝑐𝑦</m:t>
                    </m:r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 b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Organize the confusion matrix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correctly classified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below diagonal number 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8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</m:t>
                    </m:r>
                  </m:oMath>
                </a14:m>
                <a:r>
                  <a:rPr lang="en-GB" sz="2800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above diagonal 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Confusion matrix is 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not symmetric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</m:oMath>
                </a14:m>
                <a:r>
                  <a:rPr lang="en-GB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8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Accuracy, Error Rate: </a:t>
                </a:r>
                <a:r>
                  <a:rPr lang="en-US" sz="2800" b="0" dirty="0">
                    <a:latin typeface="+mn-lt"/>
                    <a:cs typeface="Segoe UI" panose="020B0502040204020203" pitchFamily="34" charset="0"/>
                  </a:rPr>
                  <a:t>same as before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Selectivity or Precision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i="1" dirty="0">
                  <a:latin typeface="Cambria Math" panose="02040503050406030204" pitchFamily="18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row </a:t>
                </a:r>
                <a:r>
                  <a:rPr lang="en-GB" sz="24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4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Sensitivity or Recall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endParaRPr lang="en-US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column </a:t>
                </a:r>
                <a:r>
                  <a:rPr lang="en-GB" sz="24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Evaluation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Given a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matrix,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we wish to compute a linear model to predict some labels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cases or samples by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features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Then, the model has a vector of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coefficients or weights,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want to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predictive model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31452</TotalTime>
  <Words>3515</Words>
  <Application>Microsoft Office PowerPoint</Application>
  <PresentationFormat>Widescreen</PresentationFormat>
  <Paragraphs>621</Paragraphs>
  <Slides>73</Slides>
  <Notes>49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 What could possibly go wrong? 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Machine Learning Model Evaluation </vt:lpstr>
      <vt:lpstr>    Machine Learning Model Evaluation </vt:lpstr>
      <vt:lpstr>    Machine Learning Model Evaluation </vt:lpstr>
      <vt:lpstr>    Machine Learning Model Evaluation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955</cp:revision>
  <cp:lastPrinted>2019-03-10T03:16:43Z</cp:lastPrinted>
  <dcterms:created xsi:type="dcterms:W3CDTF">2013-02-15T23:12:42Z</dcterms:created>
  <dcterms:modified xsi:type="dcterms:W3CDTF">2024-01-13T15:36:26Z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