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0" r:id="rId5"/>
  </p:sldMasterIdLst>
  <p:notesMasterIdLst>
    <p:notesMasterId r:id="rId65"/>
  </p:notesMasterIdLst>
  <p:handoutMasterIdLst>
    <p:handoutMasterId r:id="rId66"/>
  </p:handoutMasterIdLst>
  <p:sldIdLst>
    <p:sldId id="375" r:id="rId6"/>
    <p:sldId id="376" r:id="rId7"/>
    <p:sldId id="321" r:id="rId8"/>
    <p:sldId id="322" r:id="rId9"/>
    <p:sldId id="320" r:id="rId10"/>
    <p:sldId id="438" r:id="rId11"/>
    <p:sldId id="323" r:id="rId12"/>
    <p:sldId id="361" r:id="rId13"/>
    <p:sldId id="324" r:id="rId14"/>
    <p:sldId id="325" r:id="rId15"/>
    <p:sldId id="326" r:id="rId16"/>
    <p:sldId id="357" r:id="rId17"/>
    <p:sldId id="439" r:id="rId18"/>
    <p:sldId id="327" r:id="rId19"/>
    <p:sldId id="344" r:id="rId20"/>
    <p:sldId id="328" r:id="rId21"/>
    <p:sldId id="329" r:id="rId22"/>
    <p:sldId id="440" r:id="rId23"/>
    <p:sldId id="330" r:id="rId24"/>
    <p:sldId id="331" r:id="rId25"/>
    <p:sldId id="332" r:id="rId26"/>
    <p:sldId id="441" r:id="rId27"/>
    <p:sldId id="333" r:id="rId28"/>
    <p:sldId id="349" r:id="rId29"/>
    <p:sldId id="334" r:id="rId30"/>
    <p:sldId id="346" r:id="rId31"/>
    <p:sldId id="442" r:id="rId32"/>
    <p:sldId id="336" r:id="rId33"/>
    <p:sldId id="337" r:id="rId34"/>
    <p:sldId id="338" r:id="rId35"/>
    <p:sldId id="339" r:id="rId36"/>
    <p:sldId id="340" r:id="rId37"/>
    <p:sldId id="341" r:id="rId38"/>
    <p:sldId id="342" r:id="rId39"/>
    <p:sldId id="356" r:id="rId40"/>
    <p:sldId id="443" r:id="rId41"/>
    <p:sldId id="374" r:id="rId42"/>
    <p:sldId id="451" r:id="rId43"/>
    <p:sldId id="452" r:id="rId44"/>
    <p:sldId id="454" r:id="rId45"/>
    <p:sldId id="453" r:id="rId46"/>
    <p:sldId id="348" r:id="rId47"/>
    <p:sldId id="363" r:id="rId48"/>
    <p:sldId id="371" r:id="rId49"/>
    <p:sldId id="364" r:id="rId50"/>
    <p:sldId id="366" r:id="rId51"/>
    <p:sldId id="365" r:id="rId52"/>
    <p:sldId id="368" r:id="rId53"/>
    <p:sldId id="370" r:id="rId54"/>
    <p:sldId id="447" r:id="rId55"/>
    <p:sldId id="444" r:id="rId56"/>
    <p:sldId id="289" r:id="rId57"/>
    <p:sldId id="293" r:id="rId58"/>
    <p:sldId id="448" r:id="rId59"/>
    <p:sldId id="372" r:id="rId60"/>
    <p:sldId id="373" r:id="rId61"/>
    <p:sldId id="445" r:id="rId62"/>
    <p:sldId id="449" r:id="rId63"/>
    <p:sldId id="446"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67" autoAdjust="0"/>
    <p:restoredTop sz="77273" autoAdjust="0"/>
  </p:normalViewPr>
  <p:slideViewPr>
    <p:cSldViewPr snapToGrid="0">
      <p:cViewPr varScale="1">
        <p:scale>
          <a:sx n="65" d="100"/>
          <a:sy n="65" d="100"/>
        </p:scale>
        <p:origin x="622" y="38"/>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2/24/2022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dirty="0"/>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2/24/2022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dirty="0"/>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9064828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31</a:t>
            </a:fld>
            <a:endParaRPr lang="en-US" dirty="0"/>
          </a:p>
        </p:txBody>
      </p:sp>
    </p:spTree>
    <p:extLst>
      <p:ext uri="{BB962C8B-B14F-4D97-AF65-F5344CB8AC3E}">
        <p14:creationId xmlns:p14="http://schemas.microsoft.com/office/powerpoint/2010/main" val="10060123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32</a:t>
            </a:fld>
            <a:endParaRPr lang="en-US" dirty="0"/>
          </a:p>
        </p:txBody>
      </p:sp>
    </p:spTree>
    <p:extLst>
      <p:ext uri="{BB962C8B-B14F-4D97-AF65-F5344CB8AC3E}">
        <p14:creationId xmlns:p14="http://schemas.microsoft.com/office/powerpoint/2010/main" val="1552241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33</a:t>
            </a:fld>
            <a:endParaRPr lang="en-US" dirty="0"/>
          </a:p>
        </p:txBody>
      </p:sp>
    </p:spTree>
    <p:extLst>
      <p:ext uri="{BB962C8B-B14F-4D97-AF65-F5344CB8AC3E}">
        <p14:creationId xmlns:p14="http://schemas.microsoft.com/office/powerpoint/2010/main" val="41920666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34</a:t>
            </a:fld>
            <a:endParaRPr lang="en-US" dirty="0"/>
          </a:p>
        </p:txBody>
      </p:sp>
    </p:spTree>
    <p:extLst>
      <p:ext uri="{BB962C8B-B14F-4D97-AF65-F5344CB8AC3E}">
        <p14:creationId xmlns:p14="http://schemas.microsoft.com/office/powerpoint/2010/main" val="11962101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48</a:t>
            </a:fld>
            <a:endParaRPr lang="en-US" dirty="0"/>
          </a:p>
        </p:txBody>
      </p:sp>
    </p:spTree>
    <p:extLst>
      <p:ext uri="{BB962C8B-B14F-4D97-AF65-F5344CB8AC3E}">
        <p14:creationId xmlns:p14="http://schemas.microsoft.com/office/powerpoint/2010/main" val="35226680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3E01E3-981B-4CB5-81ED-65C622C255CB}" type="slidenum">
              <a:rPr lang="en-US" smtClean="0"/>
              <a:t>53</a:t>
            </a:fld>
            <a:endParaRPr lang="en-US"/>
          </a:p>
        </p:txBody>
      </p:sp>
    </p:spTree>
    <p:extLst>
      <p:ext uri="{BB962C8B-B14F-4D97-AF65-F5344CB8AC3E}">
        <p14:creationId xmlns:p14="http://schemas.microsoft.com/office/powerpoint/2010/main" val="6343145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3E01E3-981B-4CB5-81ED-65C622C255CB}" type="slidenum">
              <a:rPr lang="en-US" smtClean="0"/>
              <a:t>54</a:t>
            </a:fld>
            <a:endParaRPr lang="en-US"/>
          </a:p>
        </p:txBody>
      </p:sp>
    </p:spTree>
    <p:extLst>
      <p:ext uri="{BB962C8B-B14F-4D97-AF65-F5344CB8AC3E}">
        <p14:creationId xmlns:p14="http://schemas.microsoft.com/office/powerpoint/2010/main" val="8551479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55</a:t>
            </a:fld>
            <a:endParaRPr lang="en-US" dirty="0"/>
          </a:p>
        </p:txBody>
      </p:sp>
    </p:spTree>
    <p:extLst>
      <p:ext uri="{BB962C8B-B14F-4D97-AF65-F5344CB8AC3E}">
        <p14:creationId xmlns:p14="http://schemas.microsoft.com/office/powerpoint/2010/main" val="28427590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59</a:t>
            </a:fld>
            <a:endParaRPr lang="en-US" dirty="0"/>
          </a:p>
        </p:txBody>
      </p:sp>
    </p:spTree>
    <p:extLst>
      <p:ext uri="{BB962C8B-B14F-4D97-AF65-F5344CB8AC3E}">
        <p14:creationId xmlns:p14="http://schemas.microsoft.com/office/powerpoint/2010/main" val="977727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3851979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4</a:t>
            </a:fld>
            <a:endParaRPr lang="en-US" dirty="0"/>
          </a:p>
        </p:txBody>
      </p:sp>
    </p:spTree>
    <p:extLst>
      <p:ext uri="{BB962C8B-B14F-4D97-AF65-F5344CB8AC3E}">
        <p14:creationId xmlns:p14="http://schemas.microsoft.com/office/powerpoint/2010/main" val="3046837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11</a:t>
            </a:fld>
            <a:endParaRPr lang="en-US" dirty="0"/>
          </a:p>
        </p:txBody>
      </p:sp>
    </p:spTree>
    <p:extLst>
      <p:ext uri="{BB962C8B-B14F-4D97-AF65-F5344CB8AC3E}">
        <p14:creationId xmlns:p14="http://schemas.microsoft.com/office/powerpoint/2010/main" val="799760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12</a:t>
            </a:fld>
            <a:endParaRPr lang="en-US" dirty="0"/>
          </a:p>
        </p:txBody>
      </p:sp>
    </p:spTree>
    <p:extLst>
      <p:ext uri="{BB962C8B-B14F-4D97-AF65-F5344CB8AC3E}">
        <p14:creationId xmlns:p14="http://schemas.microsoft.com/office/powerpoint/2010/main" val="677024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24</a:t>
            </a:fld>
            <a:endParaRPr lang="en-US" dirty="0"/>
          </a:p>
        </p:txBody>
      </p:sp>
    </p:spTree>
    <p:extLst>
      <p:ext uri="{BB962C8B-B14F-4D97-AF65-F5344CB8AC3E}">
        <p14:creationId xmlns:p14="http://schemas.microsoft.com/office/powerpoint/2010/main" val="3999466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29</a:t>
            </a:fld>
            <a:endParaRPr lang="en-US" dirty="0"/>
          </a:p>
        </p:txBody>
      </p:sp>
    </p:spTree>
    <p:extLst>
      <p:ext uri="{BB962C8B-B14F-4D97-AF65-F5344CB8AC3E}">
        <p14:creationId xmlns:p14="http://schemas.microsoft.com/office/powerpoint/2010/main" val="11841675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30</a:t>
            </a:fld>
            <a:endParaRPr lang="en-US" dirty="0"/>
          </a:p>
        </p:txBody>
      </p:sp>
    </p:spTree>
    <p:extLst>
      <p:ext uri="{BB962C8B-B14F-4D97-AF65-F5344CB8AC3E}">
        <p14:creationId xmlns:p14="http://schemas.microsoft.com/office/powerpoint/2010/main" val="4115780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noFill/>
          <a:effectLst/>
        </p:spPr>
        <p:txBody>
          <a:bodyPr vert="horz" lIns="137160" tIns="137160" rIns="91409" bIns="137160" rtlCol="0" anchor="b" anchorCtr="0">
            <a:noAutofit/>
          </a:bodyPr>
          <a:lstStyle>
            <a:lvl1pPr>
              <a:defRPr lang="en-US" sz="4800" kern="0" dirty="0">
                <a:ln w="3175">
                  <a:noFill/>
                </a:ln>
                <a:gradFill flip="none" rotWithShape="1">
                  <a:gsLst>
                    <a:gs pos="4583">
                      <a:schemeClr val="tx1"/>
                    </a:gs>
                    <a:gs pos="100000">
                      <a:srgbClr val="FFFFFF"/>
                    </a:gs>
                  </a:gsLst>
                  <a:lin ang="5400000" scaled="0"/>
                  <a:tileRect/>
                </a:gradFill>
              </a:defRPr>
            </a:lvl1pPr>
          </a:lstStyle>
          <a:p>
            <a:pPr lvl="0"/>
            <a:r>
              <a:rPr lang="en-US" dirty="0"/>
              <a:t>Course title style</a:t>
            </a: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extLst>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CBD87-9830-4447-9A42-E70DBB0CC5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FAC98E-45EF-45BA-976D-099EB8DA42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D6A0C5-2664-4154-9CF3-A792DC121CFF}"/>
              </a:ext>
            </a:extLst>
          </p:cNvPr>
          <p:cNvSpPr>
            <a:spLocks noGrp="1"/>
          </p:cNvSpPr>
          <p:nvPr>
            <p:ph type="dt" sz="half" idx="10"/>
          </p:nvPr>
        </p:nvSpPr>
        <p:spPr/>
        <p:txBody>
          <a:bodyPr/>
          <a:lstStyle/>
          <a:p>
            <a:fld id="{6E4A31BF-7266-4BEB-918B-ADC21C630A6F}" type="datetimeFigureOut">
              <a:rPr lang="en-US" smtClean="0"/>
              <a:t>2/24/2022</a:t>
            </a:fld>
            <a:endParaRPr lang="en-US"/>
          </a:p>
        </p:txBody>
      </p:sp>
      <p:sp>
        <p:nvSpPr>
          <p:cNvPr id="5" name="Footer Placeholder 4">
            <a:extLst>
              <a:ext uri="{FF2B5EF4-FFF2-40B4-BE49-F238E27FC236}">
                <a16:creationId xmlns:a16="http://schemas.microsoft.com/office/drawing/2014/main" id="{303AC4A1-FBD2-4367-957A-935CAAE2C2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564DFC-3150-4671-90C7-B0ED2580A242}"/>
              </a:ext>
            </a:extLst>
          </p:cNvPr>
          <p:cNvSpPr>
            <a:spLocks noGrp="1"/>
          </p:cNvSpPr>
          <p:nvPr>
            <p:ph type="sldNum" sz="quarter" idx="12"/>
          </p:nvPr>
        </p:nvSpPr>
        <p:spPr/>
        <p:txBody>
          <a:bodyPr/>
          <a:lstStyle/>
          <a:p>
            <a:fld id="{7B75037E-CA28-4CDA-B6A5-29C59D4F2894}" type="slidenum">
              <a:rPr lang="en-US" smtClean="0"/>
              <a:t>‹#›</a:t>
            </a:fld>
            <a:endParaRPr lang="en-US"/>
          </a:p>
        </p:txBody>
      </p:sp>
    </p:spTree>
    <p:extLst>
      <p:ext uri="{BB962C8B-B14F-4D97-AF65-F5344CB8AC3E}">
        <p14:creationId xmlns:p14="http://schemas.microsoft.com/office/powerpoint/2010/main" val="154823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62940-C286-42C1-9010-1A658D157A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FF8782-4683-4B9D-8881-A996710D88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684089-8433-45A4-95CA-B1B45415729D}"/>
              </a:ext>
            </a:extLst>
          </p:cNvPr>
          <p:cNvSpPr>
            <a:spLocks noGrp="1"/>
          </p:cNvSpPr>
          <p:nvPr>
            <p:ph type="dt" sz="half" idx="10"/>
          </p:nvPr>
        </p:nvSpPr>
        <p:spPr/>
        <p:txBody>
          <a:bodyPr/>
          <a:lstStyle/>
          <a:p>
            <a:fld id="{F4085E44-FE1D-42BD-8BEC-66E1A7095121}" type="datetimeFigureOut">
              <a:rPr lang="en-US" smtClean="0"/>
              <a:t>2/24/2022</a:t>
            </a:fld>
            <a:endParaRPr lang="en-US"/>
          </a:p>
        </p:txBody>
      </p:sp>
      <p:sp>
        <p:nvSpPr>
          <p:cNvPr id="5" name="Footer Placeholder 4">
            <a:extLst>
              <a:ext uri="{FF2B5EF4-FFF2-40B4-BE49-F238E27FC236}">
                <a16:creationId xmlns:a16="http://schemas.microsoft.com/office/drawing/2014/main" id="{53E9F063-8808-4E6D-B458-8E13FC562D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BDFCD-9E64-42AA-BC33-A02ED69346E0}"/>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6477969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809C4-331A-4F8E-9C63-303C314533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59F34A-2443-468B-9DEC-057918C7E4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05C0A4-0B19-4954-BD29-F08BE61193C1}"/>
              </a:ext>
            </a:extLst>
          </p:cNvPr>
          <p:cNvSpPr>
            <a:spLocks noGrp="1"/>
          </p:cNvSpPr>
          <p:nvPr>
            <p:ph type="dt" sz="half" idx="10"/>
          </p:nvPr>
        </p:nvSpPr>
        <p:spPr/>
        <p:txBody>
          <a:bodyPr/>
          <a:lstStyle/>
          <a:p>
            <a:fld id="{F4085E44-FE1D-42BD-8BEC-66E1A7095121}" type="datetimeFigureOut">
              <a:rPr lang="en-US" smtClean="0"/>
              <a:t>2/24/2022</a:t>
            </a:fld>
            <a:endParaRPr lang="en-US"/>
          </a:p>
        </p:txBody>
      </p:sp>
      <p:sp>
        <p:nvSpPr>
          <p:cNvPr id="5" name="Footer Placeholder 4">
            <a:extLst>
              <a:ext uri="{FF2B5EF4-FFF2-40B4-BE49-F238E27FC236}">
                <a16:creationId xmlns:a16="http://schemas.microsoft.com/office/drawing/2014/main" id="{056EFD81-5068-48B4-9648-85B0D12C15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EB328E-80D6-472E-8A1E-831F39043C9F}"/>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6054717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480E2-9234-4188-8816-EACEC69163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AA4C78-7C62-4472-A49B-ABDD52A994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B3B61A-B612-41BA-8B68-6800728FECDF}"/>
              </a:ext>
            </a:extLst>
          </p:cNvPr>
          <p:cNvSpPr>
            <a:spLocks noGrp="1"/>
          </p:cNvSpPr>
          <p:nvPr>
            <p:ph type="dt" sz="half" idx="10"/>
          </p:nvPr>
        </p:nvSpPr>
        <p:spPr/>
        <p:txBody>
          <a:bodyPr/>
          <a:lstStyle/>
          <a:p>
            <a:fld id="{F4085E44-FE1D-42BD-8BEC-66E1A7095121}" type="datetimeFigureOut">
              <a:rPr lang="en-US" smtClean="0"/>
              <a:t>2/24/2022</a:t>
            </a:fld>
            <a:endParaRPr lang="en-US"/>
          </a:p>
        </p:txBody>
      </p:sp>
      <p:sp>
        <p:nvSpPr>
          <p:cNvPr id="5" name="Footer Placeholder 4">
            <a:extLst>
              <a:ext uri="{FF2B5EF4-FFF2-40B4-BE49-F238E27FC236}">
                <a16:creationId xmlns:a16="http://schemas.microsoft.com/office/drawing/2014/main" id="{DE28830D-FE6F-447E-93E1-DE4EB1A8C4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9B7A6B-EC4D-4149-A9F8-89583742082F}"/>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9097106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A7F82-A46A-40DC-8A7F-3628C8AFE6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616B2C-AC1F-4F94-8635-5B5AE8B7F8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6B9CB3-DD43-404A-8EC3-A66681BAF7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5ABB4A-28C2-479E-900D-4192EE9DF288}"/>
              </a:ext>
            </a:extLst>
          </p:cNvPr>
          <p:cNvSpPr>
            <a:spLocks noGrp="1"/>
          </p:cNvSpPr>
          <p:nvPr>
            <p:ph type="dt" sz="half" idx="10"/>
          </p:nvPr>
        </p:nvSpPr>
        <p:spPr/>
        <p:txBody>
          <a:bodyPr/>
          <a:lstStyle/>
          <a:p>
            <a:fld id="{F4085E44-FE1D-42BD-8BEC-66E1A7095121}" type="datetimeFigureOut">
              <a:rPr lang="en-US" smtClean="0"/>
              <a:t>2/24/2022</a:t>
            </a:fld>
            <a:endParaRPr lang="en-US"/>
          </a:p>
        </p:txBody>
      </p:sp>
      <p:sp>
        <p:nvSpPr>
          <p:cNvPr id="6" name="Footer Placeholder 5">
            <a:extLst>
              <a:ext uri="{FF2B5EF4-FFF2-40B4-BE49-F238E27FC236}">
                <a16:creationId xmlns:a16="http://schemas.microsoft.com/office/drawing/2014/main" id="{566D6A09-75F4-4526-859A-A290357173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B4D064-C25A-4932-907B-686C3859ED0C}"/>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834383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5183E-9FC4-4428-AB2E-4F644809CD8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5219C6-EC01-41A6-94DD-327FCC904C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C5DAFF-4CAE-4C24-95F5-30AA60C5A4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81E108-BF48-4DE6-80C1-BC1B6D9B76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05F2E3-F653-4AD8-A722-7118506E94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993AB9-18CF-412E-9678-7587B3260365}"/>
              </a:ext>
            </a:extLst>
          </p:cNvPr>
          <p:cNvSpPr>
            <a:spLocks noGrp="1"/>
          </p:cNvSpPr>
          <p:nvPr>
            <p:ph type="dt" sz="half" idx="10"/>
          </p:nvPr>
        </p:nvSpPr>
        <p:spPr/>
        <p:txBody>
          <a:bodyPr/>
          <a:lstStyle/>
          <a:p>
            <a:fld id="{F4085E44-FE1D-42BD-8BEC-66E1A7095121}" type="datetimeFigureOut">
              <a:rPr lang="en-US" smtClean="0"/>
              <a:t>2/24/2022</a:t>
            </a:fld>
            <a:endParaRPr lang="en-US"/>
          </a:p>
        </p:txBody>
      </p:sp>
      <p:sp>
        <p:nvSpPr>
          <p:cNvPr id="8" name="Footer Placeholder 7">
            <a:extLst>
              <a:ext uri="{FF2B5EF4-FFF2-40B4-BE49-F238E27FC236}">
                <a16:creationId xmlns:a16="http://schemas.microsoft.com/office/drawing/2014/main" id="{6707A225-C4C6-44A7-83BB-A21DC549E0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EBA5BA-E66A-4A42-8125-C7DC51F97BC0}"/>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9797149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56E26-53B1-4FE0-ABBA-11E686BA39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6931B7-899E-4140-87AC-B2122CB10909}"/>
              </a:ext>
            </a:extLst>
          </p:cNvPr>
          <p:cNvSpPr>
            <a:spLocks noGrp="1"/>
          </p:cNvSpPr>
          <p:nvPr>
            <p:ph type="dt" sz="half" idx="10"/>
          </p:nvPr>
        </p:nvSpPr>
        <p:spPr/>
        <p:txBody>
          <a:bodyPr/>
          <a:lstStyle/>
          <a:p>
            <a:fld id="{F4085E44-FE1D-42BD-8BEC-66E1A7095121}" type="datetimeFigureOut">
              <a:rPr lang="en-US" smtClean="0"/>
              <a:t>2/24/2022</a:t>
            </a:fld>
            <a:endParaRPr lang="en-US"/>
          </a:p>
        </p:txBody>
      </p:sp>
      <p:sp>
        <p:nvSpPr>
          <p:cNvPr id="4" name="Footer Placeholder 3">
            <a:extLst>
              <a:ext uri="{FF2B5EF4-FFF2-40B4-BE49-F238E27FC236}">
                <a16:creationId xmlns:a16="http://schemas.microsoft.com/office/drawing/2014/main" id="{AFE431E3-40EF-4F54-98E1-9E480C7FEB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4319B9-169B-43A4-AE80-AB37BA3D7327}"/>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9854373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3876BF-0B9C-410F-8893-DD9E11DDCDB8}"/>
              </a:ext>
            </a:extLst>
          </p:cNvPr>
          <p:cNvSpPr>
            <a:spLocks noGrp="1"/>
          </p:cNvSpPr>
          <p:nvPr>
            <p:ph type="dt" sz="half" idx="10"/>
          </p:nvPr>
        </p:nvSpPr>
        <p:spPr/>
        <p:txBody>
          <a:bodyPr/>
          <a:lstStyle/>
          <a:p>
            <a:fld id="{F4085E44-FE1D-42BD-8BEC-66E1A7095121}" type="datetimeFigureOut">
              <a:rPr lang="en-US" smtClean="0"/>
              <a:t>2/24/2022</a:t>
            </a:fld>
            <a:endParaRPr lang="en-US"/>
          </a:p>
        </p:txBody>
      </p:sp>
      <p:sp>
        <p:nvSpPr>
          <p:cNvPr id="3" name="Footer Placeholder 2">
            <a:extLst>
              <a:ext uri="{FF2B5EF4-FFF2-40B4-BE49-F238E27FC236}">
                <a16:creationId xmlns:a16="http://schemas.microsoft.com/office/drawing/2014/main" id="{135A06A4-B178-4424-9C5F-67F147356D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E55DA6-67A6-4B9E-A3E4-42AFA4A4B2BA}"/>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529018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CEF1E-7615-42AD-805D-A2FD247086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3321E6-C526-49E7-B02E-08EA923D06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D977B9-143B-41FB-B988-793F2AD68D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7230FB-14D9-4D8A-BBEC-A7782D52CDDB}"/>
              </a:ext>
            </a:extLst>
          </p:cNvPr>
          <p:cNvSpPr>
            <a:spLocks noGrp="1"/>
          </p:cNvSpPr>
          <p:nvPr>
            <p:ph type="dt" sz="half" idx="10"/>
          </p:nvPr>
        </p:nvSpPr>
        <p:spPr/>
        <p:txBody>
          <a:bodyPr/>
          <a:lstStyle/>
          <a:p>
            <a:fld id="{F4085E44-FE1D-42BD-8BEC-66E1A7095121}" type="datetimeFigureOut">
              <a:rPr lang="en-US" smtClean="0"/>
              <a:t>2/24/2022</a:t>
            </a:fld>
            <a:endParaRPr lang="en-US"/>
          </a:p>
        </p:txBody>
      </p:sp>
      <p:sp>
        <p:nvSpPr>
          <p:cNvPr id="6" name="Footer Placeholder 5">
            <a:extLst>
              <a:ext uri="{FF2B5EF4-FFF2-40B4-BE49-F238E27FC236}">
                <a16:creationId xmlns:a16="http://schemas.microsoft.com/office/drawing/2014/main" id="{4B261659-843A-4959-96BA-8849D497CA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124B95-331A-4505-8464-6C6C6CFDF3CB}"/>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2050861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FB093-7F4C-4930-BC54-F12270701B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267225-0793-40F8-89CB-5F1EC1AB3F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46DB63-CB17-4E21-9AE8-CCE1E98052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8745AD-8D6F-4481-BD90-493E3CBF23D9}"/>
              </a:ext>
            </a:extLst>
          </p:cNvPr>
          <p:cNvSpPr>
            <a:spLocks noGrp="1"/>
          </p:cNvSpPr>
          <p:nvPr>
            <p:ph type="dt" sz="half" idx="10"/>
          </p:nvPr>
        </p:nvSpPr>
        <p:spPr/>
        <p:txBody>
          <a:bodyPr/>
          <a:lstStyle/>
          <a:p>
            <a:fld id="{F4085E44-FE1D-42BD-8BEC-66E1A7095121}" type="datetimeFigureOut">
              <a:rPr lang="en-US" smtClean="0"/>
              <a:t>2/24/2022</a:t>
            </a:fld>
            <a:endParaRPr lang="en-US"/>
          </a:p>
        </p:txBody>
      </p:sp>
      <p:sp>
        <p:nvSpPr>
          <p:cNvPr id="6" name="Footer Placeholder 5">
            <a:extLst>
              <a:ext uri="{FF2B5EF4-FFF2-40B4-BE49-F238E27FC236}">
                <a16:creationId xmlns:a16="http://schemas.microsoft.com/office/drawing/2014/main" id="{C0A1747A-ED49-481E-9A48-FC59ED9F5D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2D0CA3-0584-4F67-89A5-3F62C28B4B3F}"/>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3571660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0BB0A-C1BF-45C5-8108-46542AFE01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21A5A9-7FA5-43CB-9ED4-241FEBBF00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C60C29-8E1C-41B1-B4E8-FCEB7A9AD7CB}"/>
              </a:ext>
            </a:extLst>
          </p:cNvPr>
          <p:cNvSpPr>
            <a:spLocks noGrp="1"/>
          </p:cNvSpPr>
          <p:nvPr>
            <p:ph type="dt" sz="half" idx="10"/>
          </p:nvPr>
        </p:nvSpPr>
        <p:spPr/>
        <p:txBody>
          <a:bodyPr/>
          <a:lstStyle/>
          <a:p>
            <a:fld id="{F4085E44-FE1D-42BD-8BEC-66E1A7095121}" type="datetimeFigureOut">
              <a:rPr lang="en-US" smtClean="0"/>
              <a:t>2/24/2022</a:t>
            </a:fld>
            <a:endParaRPr lang="en-US"/>
          </a:p>
        </p:txBody>
      </p:sp>
      <p:sp>
        <p:nvSpPr>
          <p:cNvPr id="5" name="Footer Placeholder 4">
            <a:extLst>
              <a:ext uri="{FF2B5EF4-FFF2-40B4-BE49-F238E27FC236}">
                <a16:creationId xmlns:a16="http://schemas.microsoft.com/office/drawing/2014/main" id="{7E458C8B-B2B2-432A-86CA-6376158D3D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0811AE-A55A-437F-860D-8326A0BC9E8E}"/>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7915792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B18A12-841B-4AF8-8EC5-CB048068D4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896B34-27D2-4043-9D83-17FDA4475C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59E835-CDFD-49BD-806F-3E1A8F4FF4A2}"/>
              </a:ext>
            </a:extLst>
          </p:cNvPr>
          <p:cNvSpPr>
            <a:spLocks noGrp="1"/>
          </p:cNvSpPr>
          <p:nvPr>
            <p:ph type="dt" sz="half" idx="10"/>
          </p:nvPr>
        </p:nvSpPr>
        <p:spPr/>
        <p:txBody>
          <a:bodyPr/>
          <a:lstStyle/>
          <a:p>
            <a:fld id="{F4085E44-FE1D-42BD-8BEC-66E1A7095121}" type="datetimeFigureOut">
              <a:rPr lang="en-US" smtClean="0"/>
              <a:t>2/24/2022</a:t>
            </a:fld>
            <a:endParaRPr lang="en-US"/>
          </a:p>
        </p:txBody>
      </p:sp>
      <p:sp>
        <p:nvSpPr>
          <p:cNvPr id="5" name="Footer Placeholder 4">
            <a:extLst>
              <a:ext uri="{FF2B5EF4-FFF2-40B4-BE49-F238E27FC236}">
                <a16:creationId xmlns:a16="http://schemas.microsoft.com/office/drawing/2014/main" id="{45CC70A1-95EE-415E-863A-EA224FE5D5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044889-227C-49F0-8C46-A6BF65C84C16}"/>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411764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9461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9021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39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©2019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Section Header">
    <p:spTree>
      <p:nvGrpSpPr>
        <p:cNvPr id="1" name=""/>
        <p:cNvGrpSpPr/>
        <p:nvPr/>
      </p:nvGrpSpPr>
      <p:grpSpPr>
        <a:xfrm>
          <a:off x="0" y="0"/>
          <a:ext cx="0" cy="0"/>
          <a:chOff x="0" y="0"/>
          <a:chExt cx="0" cy="0"/>
        </a:xfrm>
      </p:grpSpPr>
      <p:sp>
        <p:nvSpPr>
          <p:cNvPr id="11" name="Subtitle 2"/>
          <p:cNvSpPr>
            <a:spLocks noGrp="1"/>
          </p:cNvSpPr>
          <p:nvPr>
            <p:ph type="subTitle" idx="1"/>
          </p:nvPr>
        </p:nvSpPr>
        <p:spPr>
          <a:xfrm>
            <a:off x="193273" y="5132441"/>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4195626397"/>
      </p:ext>
    </p:extLst>
  </p:cSld>
  <p:clrMapOvr>
    <a:masterClrMapping/>
  </p:clrMapOvr>
  <p:extLst>
    <p:ext uri="{DCECCB84-F9BA-43D5-87BE-67443E8EF086}">
      <p15:sldGuideLst xmlns:p15="http://schemas.microsoft.com/office/powerpoint/2012/main">
        <p15:guide id="1" orient="horz" pos="2160">
          <p15:clr>
            <a:srgbClr val="FBAE40"/>
          </p15:clr>
        </p15:guide>
        <p15:guide id="2" pos="512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 id="2147483682" r:id="rId9"/>
    <p:sldLayoutId id="2147483683" r:id="rId10"/>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072130-6BA1-4D9E-B6B5-EE0FF1239E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A18A96-4198-45A7-AA43-CCD2BADCE6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C469E1-B400-40D2-A33F-F19C852204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085E44-FE1D-42BD-8BEC-66E1A7095121}" type="datetimeFigureOut">
              <a:rPr lang="en-US" smtClean="0"/>
              <a:t>2/24/2022</a:t>
            </a:fld>
            <a:endParaRPr lang="en-US"/>
          </a:p>
        </p:txBody>
      </p:sp>
      <p:sp>
        <p:nvSpPr>
          <p:cNvPr id="5" name="Footer Placeholder 4">
            <a:extLst>
              <a:ext uri="{FF2B5EF4-FFF2-40B4-BE49-F238E27FC236}">
                <a16:creationId xmlns:a16="http://schemas.microsoft.com/office/drawing/2014/main" id="{85C07CD1-B0F8-4DF5-A0FF-8E28DF5312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CCCA3E6-D767-4BAD-AA88-8F2BD19E0A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E7BA0C-A532-4032-9947-23BEFFA2E0DA}" type="slidenum">
              <a:rPr lang="en-US" smtClean="0"/>
              <a:t>‹#›</a:t>
            </a:fld>
            <a:endParaRPr lang="en-US"/>
          </a:p>
        </p:txBody>
      </p:sp>
    </p:spTree>
    <p:extLst>
      <p:ext uri="{BB962C8B-B14F-4D97-AF65-F5344CB8AC3E}">
        <p14:creationId xmlns:p14="http://schemas.microsoft.com/office/powerpoint/2010/main" val="2952048284"/>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33.png"/><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37.png"/><Relationship Id="rId4" Type="http://schemas.openxmlformats.org/officeDocument/2006/relationships/image" Target="../media/image3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xml"/><Relationship Id="rId4" Type="http://schemas.openxmlformats.org/officeDocument/2006/relationships/image" Target="../media/image4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3.xml"/><Relationship Id="rId4" Type="http://schemas.openxmlformats.org/officeDocument/2006/relationships/image" Target="../media/image52.png"/></Relationships>
</file>

<file path=ppt/slides/_rels/slide4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57.png"/><Relationship Id="rId4" Type="http://schemas.openxmlformats.org/officeDocument/2006/relationships/image" Target="../media/image55.png"/></Relationships>
</file>

<file path=ppt/slides/_rels/slide4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hyperlink" Target="https://arxiv.org/abs/1502.05767" TargetMode="External"/><Relationship Id="rId2" Type="http://schemas.openxmlformats.org/officeDocument/2006/relationships/hyperlink" Target="https://en.wikipedia.org/wiki/Automatic_differentiation" TargetMode="External"/><Relationship Id="rId1" Type="http://schemas.openxmlformats.org/officeDocument/2006/relationships/slideLayout" Target="../slideLayouts/slideLayout10.xml"/><Relationship Id="rId4" Type="http://schemas.openxmlformats.org/officeDocument/2006/relationships/hyperlink" Target="https://www.tensorflow.org/guide/autodiff"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3" Type="http://schemas.openxmlformats.org/officeDocument/2006/relationships/hyperlink" Target="https://dl.acm.org/doi/10.1145/800168.811543" TargetMode="External"/><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3" Type="http://schemas.openxmlformats.org/officeDocument/2006/relationships/hyperlink" Target="https://www2.eecs.berkeley.edu/Pubs/TechRpts/2011/EECS-2011-82.pdf" TargetMode="External"/><Relationship Id="rId2" Type="http://schemas.openxmlformats.org/officeDocument/2006/relationships/notesSlide" Target="../notesSlides/notesSlide16.xml"/><Relationship Id="rId1" Type="http://schemas.openxmlformats.org/officeDocument/2006/relationships/slideLayout" Target="../slideLayouts/slideLayout10.xml"/><Relationship Id="rId5" Type="http://schemas.openxmlformats.org/officeDocument/2006/relationships/hyperlink" Target="https://www.tensorflow.org/guide/intro_to_graphs" TargetMode="External"/><Relationship Id="rId4" Type="http://schemas.openxmlformats.org/officeDocument/2006/relationships/hyperlink" Target="https://data-flair.training/blogs/apache-spark-lazy-evaluation/" TargetMode="Externa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8" Type="http://schemas.openxmlformats.org/officeDocument/2006/relationships/hyperlink" Target="https://en.wikipedia.org/wiki/Comparison_of_deep-learning_software" TargetMode="External"/><Relationship Id="rId3" Type="http://schemas.openxmlformats.org/officeDocument/2006/relationships/hyperlink" Target="http://robotics.stanford.edu/~ang/papers/icml09-LargeScaleUnsupervisedDeepLearningGPU.pdf" TargetMode="External"/><Relationship Id="rId7" Type="http://schemas.openxmlformats.org/officeDocument/2006/relationships/hyperlink" Target="http://caffe.berkeleyvision.org/" TargetMode="External"/><Relationship Id="rId2" Type="http://schemas.openxmlformats.org/officeDocument/2006/relationships/hyperlink" Target="https://dl.acm.org/doi/10.1109/ICDAR.2005.251" TargetMode="External"/><Relationship Id="rId1" Type="http://schemas.openxmlformats.org/officeDocument/2006/relationships/slideLayout" Target="../slideLayouts/slideLayout10.xml"/><Relationship Id="rId6" Type="http://schemas.openxmlformats.org/officeDocument/2006/relationships/hyperlink" Target="https://pytorch.org/" TargetMode="External"/><Relationship Id="rId5" Type="http://schemas.openxmlformats.org/officeDocument/2006/relationships/hyperlink" Target="https://keras.io/" TargetMode="External"/><Relationship Id="rId4" Type="http://schemas.openxmlformats.org/officeDocument/2006/relationships/hyperlink" Target="https://www.tensorflow.org/" TargetMode="External"/></Relationships>
</file>

<file path=ppt/slides/_rels/slide58.xml.rels><?xml version="1.0" encoding="UTF-8" standalone="yes"?>
<Relationships xmlns="http://schemas.openxmlformats.org/package/2006/relationships"><Relationship Id="rId2" Type="http://schemas.openxmlformats.org/officeDocument/2006/relationships/hyperlink" Target="https://www.tensorflow.org/lite" TargetMode="External"/><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png"/><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EAD34-FE4D-4A41-82A2-223615631262}"/>
              </a:ext>
            </a:extLst>
          </p:cNvPr>
          <p:cNvSpPr>
            <a:spLocks noGrp="1"/>
          </p:cNvSpPr>
          <p:nvPr>
            <p:ph type="ctrTitle"/>
          </p:nvPr>
        </p:nvSpPr>
        <p:spPr>
          <a:xfrm>
            <a:off x="1248955" y="273713"/>
            <a:ext cx="9601200" cy="2387600"/>
          </a:xfrm>
        </p:spPr>
        <p:txBody>
          <a:bodyPr>
            <a:normAutofit/>
          </a:bodyPr>
          <a:lstStyle/>
          <a:p>
            <a:r>
              <a:rPr lang="en-US" dirty="0">
                <a:latin typeface="+mn-lt"/>
              </a:rPr>
              <a:t>CSCI E-25</a:t>
            </a:r>
            <a:br>
              <a:rPr lang="en-US" dirty="0">
                <a:latin typeface="+mn-lt"/>
              </a:rPr>
            </a:br>
            <a:r>
              <a:rPr lang="en-US" dirty="0">
                <a:latin typeface="+mn-lt"/>
              </a:rPr>
              <a:t>Computer Vision</a:t>
            </a:r>
          </a:p>
        </p:txBody>
      </p:sp>
      <p:sp>
        <p:nvSpPr>
          <p:cNvPr id="3" name="Subtitle 2">
            <a:extLst>
              <a:ext uri="{FF2B5EF4-FFF2-40B4-BE49-F238E27FC236}">
                <a16:creationId xmlns:a16="http://schemas.microsoft.com/office/drawing/2014/main" id="{B25A855A-A2B4-41D5-81C1-CAA6D45AA9D5}"/>
              </a:ext>
            </a:extLst>
          </p:cNvPr>
          <p:cNvSpPr>
            <a:spLocks noGrp="1"/>
          </p:cNvSpPr>
          <p:nvPr>
            <p:ph type="subTitle" idx="1"/>
          </p:nvPr>
        </p:nvSpPr>
        <p:spPr>
          <a:xfrm>
            <a:off x="1477555" y="3946867"/>
            <a:ext cx="9144000" cy="494102"/>
          </a:xfrm>
        </p:spPr>
        <p:txBody>
          <a:bodyPr/>
          <a:lstStyle/>
          <a:p>
            <a:r>
              <a:rPr lang="en-US" dirty="0"/>
              <a:t>Steve Elston</a:t>
            </a:r>
          </a:p>
          <a:p>
            <a:endParaRPr lang="en-US" dirty="0"/>
          </a:p>
        </p:txBody>
      </p:sp>
      <p:pic>
        <p:nvPicPr>
          <p:cNvPr id="1026" name="Picture 2" descr="Image result for harvard extension school logo">
            <a:extLst>
              <a:ext uri="{FF2B5EF4-FFF2-40B4-BE49-F238E27FC236}">
                <a16:creationId xmlns:a16="http://schemas.microsoft.com/office/drawing/2014/main" id="{0512F5AD-ED64-4E88-80AB-F8D75DDF28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093" y="4750441"/>
            <a:ext cx="3333750" cy="1371600"/>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a:extLst>
              <a:ext uri="{FF2B5EF4-FFF2-40B4-BE49-F238E27FC236}">
                <a16:creationId xmlns:a16="http://schemas.microsoft.com/office/drawing/2014/main" id="{169F207C-EF37-41D2-8510-622FD323B072}"/>
              </a:ext>
            </a:extLst>
          </p:cNvPr>
          <p:cNvSpPr txBox="1">
            <a:spLocks/>
          </p:cNvSpPr>
          <p:nvPr/>
        </p:nvSpPr>
        <p:spPr>
          <a:xfrm>
            <a:off x="1382693" y="6306671"/>
            <a:ext cx="9144000" cy="4941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Copyright 2021, 2022, Stephen F Elston. All rights reserved.</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F6C37018-A4F9-4B1C-806D-0E7F64A950E8}"/>
              </a:ext>
            </a:extLst>
          </p:cNvPr>
          <p:cNvSpPr txBox="1"/>
          <p:nvPr/>
        </p:nvSpPr>
        <p:spPr>
          <a:xfrm>
            <a:off x="788724" y="2851645"/>
            <a:ext cx="11036368"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Building Blocks of Deep Learning</a:t>
            </a:r>
          </a:p>
        </p:txBody>
      </p:sp>
    </p:spTree>
    <p:extLst>
      <p:ext uri="{BB962C8B-B14F-4D97-AF65-F5344CB8AC3E}">
        <p14:creationId xmlns:p14="http://schemas.microsoft.com/office/powerpoint/2010/main" val="2261068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E386-DDF8-4AE5-9C6D-3030DB628CF6}"/>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We Need a Better Deep Representation</a:t>
            </a:r>
          </a:p>
        </p:txBody>
      </p:sp>
      <p:sp>
        <p:nvSpPr>
          <p:cNvPr id="3" name="Content Placeholder 2">
            <a:extLst>
              <a:ext uri="{FF2B5EF4-FFF2-40B4-BE49-F238E27FC236}">
                <a16:creationId xmlns:a16="http://schemas.microsoft.com/office/drawing/2014/main" id="{E20CBBCA-E46E-424E-A1A3-B0156EAC44A8}"/>
              </a:ext>
            </a:extLst>
          </p:cNvPr>
          <p:cNvSpPr>
            <a:spLocks noGrp="1"/>
          </p:cNvSpPr>
          <p:nvPr>
            <p:ph sz="quarter" idx="10"/>
          </p:nvPr>
        </p:nvSpPr>
        <p:spPr>
          <a:xfrm>
            <a:off x="378696" y="1112734"/>
            <a:ext cx="11525250" cy="5290388"/>
          </a:xfrm>
        </p:spPr>
        <p:txBody>
          <a:bodyPr/>
          <a:lstStyle/>
          <a:p>
            <a:r>
              <a:rPr lang="en-US" sz="2800" dirty="0">
                <a:latin typeface="Segoe UI" panose="020B0502040204020203" pitchFamily="34" charset="0"/>
                <a:cs typeface="Segoe UI" panose="020B0502040204020203" pitchFamily="34" charset="0"/>
              </a:rPr>
              <a:t>By mid-1980s need for architecture with </a:t>
            </a:r>
            <a:r>
              <a:rPr lang="en-US" sz="2800" b="1" dirty="0">
                <a:latin typeface="Segoe UI" panose="020B0502040204020203" pitchFamily="34" charset="0"/>
                <a:cs typeface="Segoe UI" panose="020B0502040204020203" pitchFamily="34" charset="0"/>
              </a:rPr>
              <a:t>hidden layers </a:t>
            </a:r>
            <a:r>
              <a:rPr lang="en-US" sz="2800" dirty="0">
                <a:latin typeface="Segoe UI" panose="020B0502040204020203" pitchFamily="34" charset="0"/>
                <a:cs typeface="Segoe UI" panose="020B0502040204020203" pitchFamily="34" charset="0"/>
              </a:rPr>
              <a:t>for</a:t>
            </a:r>
            <a:r>
              <a:rPr lang="en-US" sz="2800" b="1" dirty="0">
                <a:latin typeface="Segoe UI" panose="020B0502040204020203" pitchFamily="34" charset="0"/>
                <a:cs typeface="Segoe UI" panose="020B0502040204020203" pitchFamily="34" charset="0"/>
              </a:rPr>
              <a:t> greater model capacity</a:t>
            </a:r>
            <a:r>
              <a:rPr lang="en-US" sz="2800" dirty="0">
                <a:latin typeface="Segoe UI" panose="020B0502040204020203" pitchFamily="34" charset="0"/>
                <a:cs typeface="Segoe UI" panose="020B0502040204020203" pitchFamily="34" charset="0"/>
              </a:rPr>
              <a:t> was recognized</a:t>
            </a:r>
          </a:p>
          <a:p>
            <a:pPr lvl="1">
              <a:buFont typeface="Wingdings" panose="05000000000000000000" pitchFamily="2" charset="2"/>
              <a:buChar char="§"/>
            </a:pPr>
            <a:r>
              <a:rPr lang="en-US" b="1" dirty="0">
                <a:latin typeface="Segoe UI" panose="020B0502040204020203" pitchFamily="34" charset="0"/>
                <a:cs typeface="Segoe UI" panose="020B0502040204020203" pitchFamily="34" charset="0"/>
              </a:rPr>
              <a:t>Input layer</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Multiple</a:t>
            </a:r>
            <a:r>
              <a:rPr lang="en-US" b="1" dirty="0">
                <a:latin typeface="Segoe UI" panose="020B0502040204020203" pitchFamily="34" charset="0"/>
                <a:cs typeface="Segoe UI" panose="020B0502040204020203" pitchFamily="34" charset="0"/>
              </a:rPr>
              <a:t> hidden layers</a:t>
            </a:r>
          </a:p>
          <a:p>
            <a:pPr lvl="1">
              <a:buFont typeface="Wingdings" panose="05000000000000000000" pitchFamily="2" charset="2"/>
              <a:buChar char="§"/>
            </a:pPr>
            <a:r>
              <a:rPr lang="en-US" b="1" dirty="0">
                <a:latin typeface="Segoe UI" panose="020B0502040204020203" pitchFamily="34" charset="0"/>
                <a:cs typeface="Segoe UI" panose="020B0502040204020203" pitchFamily="34" charset="0"/>
              </a:rPr>
              <a:t>Output layer</a:t>
            </a:r>
          </a:p>
          <a:p>
            <a:r>
              <a:rPr lang="en-US" sz="2800">
                <a:latin typeface="Segoe UI" panose="020B0502040204020203" pitchFamily="34" charset="0"/>
                <a:cs typeface="Segoe UI" panose="020B0502040204020203" pitchFamily="34" charset="0"/>
              </a:rPr>
              <a:t>Multiple </a:t>
            </a:r>
            <a:r>
              <a:rPr lang="en-US" sz="2800" b="1">
                <a:latin typeface="Segoe UI" panose="020B0502040204020203" pitchFamily="34" charset="0"/>
                <a:cs typeface="Segoe UI" panose="020B0502040204020203" pitchFamily="34" charset="0"/>
              </a:rPr>
              <a:t>units</a:t>
            </a:r>
            <a:r>
              <a:rPr lang="en-US" sz="2800">
                <a:latin typeface="Segoe UI" panose="020B0502040204020203" pitchFamily="34" charset="0"/>
                <a:cs typeface="Segoe UI" panose="020B0502040204020203" pitchFamily="34" charset="0"/>
              </a:rPr>
              <a:t> in layers</a:t>
            </a:r>
            <a:endParaRPr lang="en-US" sz="2800" b="1" dirty="0">
              <a:latin typeface="Segoe UI" panose="020B0502040204020203" pitchFamily="34" charset="0"/>
              <a:cs typeface="Segoe UI" panose="020B0502040204020203" pitchFamily="34" charset="0"/>
            </a:endParaRPr>
          </a:p>
          <a:p>
            <a:r>
              <a:rPr lang="en-US" sz="2800" b="1" dirty="0">
                <a:latin typeface="Segoe UI" panose="020B0502040204020203" pitchFamily="34" charset="0"/>
                <a:cs typeface="Segoe UI" panose="020B0502040204020203" pitchFamily="34" charset="0"/>
              </a:rPr>
              <a:t>Nonlinear activations </a:t>
            </a:r>
            <a:r>
              <a:rPr lang="en-US" sz="2800" dirty="0">
                <a:latin typeface="Segoe UI" panose="020B0502040204020203" pitchFamily="34" charset="0"/>
                <a:cs typeface="Segoe UI" panose="020B0502040204020203" pitchFamily="34" charset="0"/>
              </a:rPr>
              <a:t>in</a:t>
            </a:r>
            <a:r>
              <a:rPr lang="en-US" sz="2800" b="1" dirty="0">
                <a:latin typeface="Segoe UI" panose="020B0502040204020203" pitchFamily="34" charset="0"/>
                <a:cs typeface="Segoe UI" panose="020B0502040204020203" pitchFamily="34" charset="0"/>
              </a:rPr>
              <a:t> </a:t>
            </a:r>
            <a:r>
              <a:rPr lang="en-US" sz="2800" dirty="0">
                <a:latin typeface="Segoe UI" panose="020B0502040204020203" pitchFamily="34" charset="0"/>
                <a:cs typeface="Segoe UI" panose="020B0502040204020203" pitchFamily="34" charset="0"/>
              </a:rPr>
              <a:t>units</a:t>
            </a:r>
          </a:p>
          <a:p>
            <a:r>
              <a:rPr lang="en-US" sz="2800" b="1" dirty="0">
                <a:latin typeface="Segoe UI" panose="020B0502040204020203" pitchFamily="34" charset="0"/>
                <a:cs typeface="Segoe UI" panose="020B0502040204020203" pitchFamily="34" charset="0"/>
              </a:rPr>
              <a:t>Fully connect </a:t>
            </a:r>
            <a:r>
              <a:rPr lang="en-US" sz="2800" dirty="0">
                <a:latin typeface="Segoe UI" panose="020B0502040204020203" pitchFamily="34" charset="0"/>
                <a:cs typeface="Segoe UI" panose="020B0502040204020203" pitchFamily="34" charset="0"/>
              </a:rPr>
              <a:t>between units in layers</a:t>
            </a:r>
          </a:p>
          <a:p>
            <a:r>
              <a:rPr lang="en-US" sz="2800" b="1" dirty="0">
                <a:latin typeface="Segoe UI" panose="020B0502040204020203" pitchFamily="34" charset="0"/>
                <a:cs typeface="Segoe UI" panose="020B0502040204020203" pitchFamily="34" charset="0"/>
              </a:rPr>
              <a:t>Learn weights </a:t>
            </a:r>
            <a:r>
              <a:rPr lang="en-US" sz="2800" dirty="0">
                <a:latin typeface="Segoe UI" panose="020B0502040204020203" pitchFamily="34" charset="0"/>
                <a:cs typeface="Segoe UI" panose="020B0502040204020203" pitchFamily="34" charset="0"/>
              </a:rPr>
              <a:t>for complex function approximation</a:t>
            </a:r>
          </a:p>
          <a:p>
            <a:r>
              <a:rPr lang="en-US" sz="2800" dirty="0">
                <a:latin typeface="Segoe UI" panose="020B0502040204020203" pitchFamily="34" charset="0"/>
                <a:cs typeface="Segoe UI" panose="020B0502040204020203" pitchFamily="34" charset="0"/>
              </a:rPr>
              <a:t>Can solve XOR problem and much more</a:t>
            </a:r>
          </a:p>
        </p:txBody>
      </p:sp>
    </p:spTree>
    <p:extLst>
      <p:ext uri="{BB962C8B-B14F-4D97-AF65-F5344CB8AC3E}">
        <p14:creationId xmlns:p14="http://schemas.microsoft.com/office/powerpoint/2010/main" val="685422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E386-DDF8-4AE5-9C6D-3030DB628CF6}"/>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We Need a Better Deep Representation</a:t>
            </a:r>
          </a:p>
        </p:txBody>
      </p:sp>
      <p:sp>
        <p:nvSpPr>
          <p:cNvPr id="4" name="Oval 3">
            <a:extLst>
              <a:ext uri="{FF2B5EF4-FFF2-40B4-BE49-F238E27FC236}">
                <a16:creationId xmlns:a16="http://schemas.microsoft.com/office/drawing/2014/main" id="{14BF2947-CE45-4C47-9A3F-979B4CDACAD8}"/>
              </a:ext>
            </a:extLst>
          </p:cNvPr>
          <p:cNvSpPr/>
          <p:nvPr/>
        </p:nvSpPr>
        <p:spPr>
          <a:xfrm>
            <a:off x="8055391" y="2285677"/>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031D99E7-919E-4084-96B1-DAE35F7220F4}"/>
              </a:ext>
            </a:extLst>
          </p:cNvPr>
          <p:cNvCxnSpPr>
            <a:cxnSpLocks/>
            <a:stCxn id="4" idx="6"/>
          </p:cNvCxnSpPr>
          <p:nvPr/>
        </p:nvCxnSpPr>
        <p:spPr>
          <a:xfrm flipV="1">
            <a:off x="10156833" y="3249806"/>
            <a:ext cx="756397" cy="686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35191ED-08DF-422E-9C96-10B2024FFD91}"/>
              </a:ext>
            </a:extLst>
          </p:cNvPr>
          <p:cNvSpPr txBox="1"/>
          <p:nvPr/>
        </p:nvSpPr>
        <p:spPr>
          <a:xfrm>
            <a:off x="1566000" y="1619236"/>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D8874639-84FA-412F-9C8F-088340ACFC81}"/>
              </a:ext>
            </a:extLst>
          </p:cNvPr>
          <p:cNvSpPr txBox="1"/>
          <p:nvPr/>
        </p:nvSpPr>
        <p:spPr>
          <a:xfrm>
            <a:off x="8143935" y="2980160"/>
            <a:ext cx="1957555"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3</a:t>
            </a:r>
            <a:r>
              <a:rPr lang="en-US" sz="3200" b="1" dirty="0">
                <a:latin typeface="Symbol" panose="05050102010706020507" pitchFamily="18" charset="2"/>
              </a:rPr>
              <a:t> = S</a:t>
            </a:r>
            <a:r>
              <a:rPr lang="en-US" sz="3200" b="1" dirty="0"/>
              <a:t> </a:t>
            </a:r>
            <a:endParaRPr lang="en-US" sz="2800" b="1" dirty="0">
              <a:latin typeface="Symbol" panose="05050102010706020507" pitchFamily="18" charset="2"/>
            </a:endParaRPr>
          </a:p>
        </p:txBody>
      </p:sp>
      <p:cxnSp>
        <p:nvCxnSpPr>
          <p:cNvPr id="8" name="Straight Arrow Connector 7">
            <a:extLst>
              <a:ext uri="{FF2B5EF4-FFF2-40B4-BE49-F238E27FC236}">
                <a16:creationId xmlns:a16="http://schemas.microsoft.com/office/drawing/2014/main" id="{5B4D47F2-8822-47B8-B7A7-0E7B8FC0BF67}"/>
              </a:ext>
            </a:extLst>
          </p:cNvPr>
          <p:cNvCxnSpPr>
            <a:cxnSpLocks/>
            <a:stCxn id="6" idx="3"/>
          </p:cNvCxnSpPr>
          <p:nvPr/>
        </p:nvCxnSpPr>
        <p:spPr>
          <a:xfrm flipV="1">
            <a:off x="2209095" y="1558701"/>
            <a:ext cx="2500135" cy="35292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7CFFCDF-A2D7-44FE-9B1B-B96E9775DDB7}"/>
              </a:ext>
            </a:extLst>
          </p:cNvPr>
          <p:cNvSpPr txBox="1"/>
          <p:nvPr/>
        </p:nvSpPr>
        <p:spPr>
          <a:xfrm>
            <a:off x="1621991" y="3526549"/>
            <a:ext cx="643095" cy="584775"/>
          </a:xfrm>
          <a:prstGeom prst="rect">
            <a:avLst/>
          </a:prstGeom>
          <a:noFill/>
        </p:spPr>
        <p:txBody>
          <a:bodyPr wrap="square" rtlCol="0">
            <a:spAutoFit/>
          </a:bodyPr>
          <a:lstStyle/>
          <a:p>
            <a:r>
              <a:rPr lang="en-US" sz="3200" b="1" dirty="0"/>
              <a:t>X</a:t>
            </a:r>
            <a:r>
              <a:rPr lang="en-US" sz="3200" b="1" baseline="-25000" dirty="0"/>
              <a:t>2</a:t>
            </a:r>
          </a:p>
        </p:txBody>
      </p:sp>
      <p:cxnSp>
        <p:nvCxnSpPr>
          <p:cNvPr id="10" name="Straight Arrow Connector 9">
            <a:extLst>
              <a:ext uri="{FF2B5EF4-FFF2-40B4-BE49-F238E27FC236}">
                <a16:creationId xmlns:a16="http://schemas.microsoft.com/office/drawing/2014/main" id="{E945E33E-685D-4F56-BA23-DFFC2208E23C}"/>
              </a:ext>
            </a:extLst>
          </p:cNvPr>
          <p:cNvCxnSpPr>
            <a:cxnSpLocks/>
          </p:cNvCxnSpPr>
          <p:nvPr/>
        </p:nvCxnSpPr>
        <p:spPr>
          <a:xfrm>
            <a:off x="2236309" y="2121549"/>
            <a:ext cx="2670406" cy="182682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6763A75-3819-46F7-A595-732528ACFFB9}"/>
              </a:ext>
            </a:extLst>
          </p:cNvPr>
          <p:cNvSpPr txBox="1"/>
          <p:nvPr/>
        </p:nvSpPr>
        <p:spPr>
          <a:xfrm>
            <a:off x="7133080" y="1638546"/>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1</a:t>
            </a:r>
          </a:p>
        </p:txBody>
      </p:sp>
      <p:sp>
        <p:nvSpPr>
          <p:cNvPr id="12" name="Oval 11">
            <a:extLst>
              <a:ext uri="{FF2B5EF4-FFF2-40B4-BE49-F238E27FC236}">
                <a16:creationId xmlns:a16="http://schemas.microsoft.com/office/drawing/2014/main" id="{75B3B75A-2714-4FA2-9370-F5A2D75FECE9}"/>
              </a:ext>
            </a:extLst>
          </p:cNvPr>
          <p:cNvSpPr/>
          <p:nvPr/>
        </p:nvSpPr>
        <p:spPr>
          <a:xfrm>
            <a:off x="4631737" y="972157"/>
            <a:ext cx="2134679" cy="200850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9BC41E7A-D5B2-45B7-886E-6AAB7A8B02A9}"/>
              </a:ext>
            </a:extLst>
          </p:cNvPr>
          <p:cNvSpPr txBox="1"/>
          <p:nvPr/>
        </p:nvSpPr>
        <p:spPr>
          <a:xfrm>
            <a:off x="4631738" y="1732664"/>
            <a:ext cx="2067656"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1</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 </a:t>
            </a:r>
          </a:p>
        </p:txBody>
      </p:sp>
      <p:sp>
        <p:nvSpPr>
          <p:cNvPr id="14" name="Oval 13">
            <a:extLst>
              <a:ext uri="{FF2B5EF4-FFF2-40B4-BE49-F238E27FC236}">
                <a16:creationId xmlns:a16="http://schemas.microsoft.com/office/drawing/2014/main" id="{23FC5838-E7CE-4BC1-B457-293CA0EC036D}"/>
              </a:ext>
            </a:extLst>
          </p:cNvPr>
          <p:cNvSpPr/>
          <p:nvPr/>
        </p:nvSpPr>
        <p:spPr>
          <a:xfrm>
            <a:off x="4709230" y="3494681"/>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6BAC44F0-9D85-4056-90F1-FAA7DA733A1A}"/>
              </a:ext>
            </a:extLst>
          </p:cNvPr>
          <p:cNvSpPr txBox="1"/>
          <p:nvPr/>
        </p:nvSpPr>
        <p:spPr>
          <a:xfrm>
            <a:off x="4766400" y="4189164"/>
            <a:ext cx="1988929"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2</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a:t>
            </a:r>
          </a:p>
        </p:txBody>
      </p:sp>
      <p:cxnSp>
        <p:nvCxnSpPr>
          <p:cNvPr id="16" name="Straight Arrow Connector 15">
            <a:extLst>
              <a:ext uri="{FF2B5EF4-FFF2-40B4-BE49-F238E27FC236}">
                <a16:creationId xmlns:a16="http://schemas.microsoft.com/office/drawing/2014/main" id="{25FA5E2F-197C-42C4-8CB9-3AC6924C20C3}"/>
              </a:ext>
            </a:extLst>
          </p:cNvPr>
          <p:cNvCxnSpPr>
            <a:cxnSpLocks/>
          </p:cNvCxnSpPr>
          <p:nvPr/>
        </p:nvCxnSpPr>
        <p:spPr>
          <a:xfrm>
            <a:off x="6699393" y="2214342"/>
            <a:ext cx="1512683" cy="6242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C14AEB5-B715-4A92-A6C9-24A8016AE1A8}"/>
              </a:ext>
            </a:extLst>
          </p:cNvPr>
          <p:cNvCxnSpPr>
            <a:cxnSpLocks/>
          </p:cNvCxnSpPr>
          <p:nvPr/>
        </p:nvCxnSpPr>
        <p:spPr>
          <a:xfrm flipV="1">
            <a:off x="6843873" y="3751111"/>
            <a:ext cx="1368203" cy="69480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08C36E3-FBBF-4D5A-9754-ADB57F6AD3B4}"/>
              </a:ext>
            </a:extLst>
          </p:cNvPr>
          <p:cNvSpPr txBox="1"/>
          <p:nvPr/>
        </p:nvSpPr>
        <p:spPr>
          <a:xfrm>
            <a:off x="6994578" y="3399482"/>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2</a:t>
            </a:r>
          </a:p>
        </p:txBody>
      </p:sp>
      <p:cxnSp>
        <p:nvCxnSpPr>
          <p:cNvPr id="19" name="Straight Arrow Connector 18">
            <a:extLst>
              <a:ext uri="{FF2B5EF4-FFF2-40B4-BE49-F238E27FC236}">
                <a16:creationId xmlns:a16="http://schemas.microsoft.com/office/drawing/2014/main" id="{397C31AA-E53B-4B72-A013-28862DB68B97}"/>
              </a:ext>
            </a:extLst>
          </p:cNvPr>
          <p:cNvCxnSpPr>
            <a:cxnSpLocks/>
            <a:stCxn id="9" idx="3"/>
          </p:cNvCxnSpPr>
          <p:nvPr/>
        </p:nvCxnSpPr>
        <p:spPr>
          <a:xfrm flipV="1">
            <a:off x="2265086" y="2633822"/>
            <a:ext cx="2551648" cy="118511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5F9DC92-FB07-41F4-A890-C6633E2F0473}"/>
              </a:ext>
            </a:extLst>
          </p:cNvPr>
          <p:cNvCxnSpPr>
            <a:cxnSpLocks/>
          </p:cNvCxnSpPr>
          <p:nvPr/>
        </p:nvCxnSpPr>
        <p:spPr>
          <a:xfrm>
            <a:off x="2346176" y="4061661"/>
            <a:ext cx="2470558" cy="89567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7063071-0B92-4A94-8931-8FD98582BD28}"/>
              </a:ext>
            </a:extLst>
          </p:cNvPr>
          <p:cNvSpPr txBox="1"/>
          <p:nvPr/>
        </p:nvSpPr>
        <p:spPr>
          <a:xfrm>
            <a:off x="2833872" y="1022905"/>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11</a:t>
            </a:r>
          </a:p>
        </p:txBody>
      </p:sp>
      <p:sp>
        <p:nvSpPr>
          <p:cNvPr id="22" name="TextBox 21">
            <a:extLst>
              <a:ext uri="{FF2B5EF4-FFF2-40B4-BE49-F238E27FC236}">
                <a16:creationId xmlns:a16="http://schemas.microsoft.com/office/drawing/2014/main" id="{590E2113-85B6-4319-A9FD-5B63238E9EEF}"/>
              </a:ext>
            </a:extLst>
          </p:cNvPr>
          <p:cNvSpPr txBox="1"/>
          <p:nvPr/>
        </p:nvSpPr>
        <p:spPr>
          <a:xfrm>
            <a:off x="2912041" y="1947947"/>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12</a:t>
            </a:r>
          </a:p>
        </p:txBody>
      </p:sp>
      <p:sp>
        <p:nvSpPr>
          <p:cNvPr id="23" name="TextBox 22">
            <a:extLst>
              <a:ext uri="{FF2B5EF4-FFF2-40B4-BE49-F238E27FC236}">
                <a16:creationId xmlns:a16="http://schemas.microsoft.com/office/drawing/2014/main" id="{39936F98-E4C0-4B35-9F81-1082EB4715D8}"/>
              </a:ext>
            </a:extLst>
          </p:cNvPr>
          <p:cNvSpPr txBox="1"/>
          <p:nvPr/>
        </p:nvSpPr>
        <p:spPr>
          <a:xfrm>
            <a:off x="2442058" y="2726283"/>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21</a:t>
            </a:r>
          </a:p>
        </p:txBody>
      </p:sp>
      <p:sp>
        <p:nvSpPr>
          <p:cNvPr id="24" name="TextBox 23">
            <a:extLst>
              <a:ext uri="{FF2B5EF4-FFF2-40B4-BE49-F238E27FC236}">
                <a16:creationId xmlns:a16="http://schemas.microsoft.com/office/drawing/2014/main" id="{36150562-6D83-428B-87A1-1434F6324230}"/>
              </a:ext>
            </a:extLst>
          </p:cNvPr>
          <p:cNvSpPr txBox="1"/>
          <p:nvPr/>
        </p:nvSpPr>
        <p:spPr>
          <a:xfrm>
            <a:off x="2711259" y="3609656"/>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22</a:t>
            </a:r>
          </a:p>
        </p:txBody>
      </p:sp>
      <p:sp>
        <p:nvSpPr>
          <p:cNvPr id="25" name="Right Brace 24">
            <a:extLst>
              <a:ext uri="{FF2B5EF4-FFF2-40B4-BE49-F238E27FC236}">
                <a16:creationId xmlns:a16="http://schemas.microsoft.com/office/drawing/2014/main" id="{EB1286EE-BCEA-4EC4-912D-2735BA2B1FA4}"/>
              </a:ext>
            </a:extLst>
          </p:cNvPr>
          <p:cNvSpPr/>
          <p:nvPr/>
        </p:nvSpPr>
        <p:spPr>
          <a:xfrm rot="5400000">
            <a:off x="5597601" y="4643600"/>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a:extLst>
              <a:ext uri="{FF2B5EF4-FFF2-40B4-BE49-F238E27FC236}">
                <a16:creationId xmlns:a16="http://schemas.microsoft.com/office/drawing/2014/main" id="{E2421A58-B2CE-43A5-81FC-C7411CDDBCF4}"/>
              </a:ext>
            </a:extLst>
          </p:cNvPr>
          <p:cNvSpPr txBox="1"/>
          <p:nvPr/>
        </p:nvSpPr>
        <p:spPr>
          <a:xfrm>
            <a:off x="4902824" y="6134740"/>
            <a:ext cx="1860064" cy="420628"/>
          </a:xfrm>
          <a:prstGeom prst="rect">
            <a:avLst/>
          </a:prstGeom>
          <a:noFill/>
        </p:spPr>
        <p:txBody>
          <a:bodyPr wrap="square" rtlCol="0">
            <a:spAutoFit/>
          </a:bodyPr>
          <a:lstStyle/>
          <a:p>
            <a:pPr algn="ctr"/>
            <a:r>
              <a:rPr lang="en-US" sz="3200" b="1" baseline="-25000" dirty="0"/>
              <a:t>Hidden Layer</a:t>
            </a:r>
          </a:p>
        </p:txBody>
      </p:sp>
      <p:sp>
        <p:nvSpPr>
          <p:cNvPr id="27" name="Right Brace 26">
            <a:extLst>
              <a:ext uri="{FF2B5EF4-FFF2-40B4-BE49-F238E27FC236}">
                <a16:creationId xmlns:a16="http://schemas.microsoft.com/office/drawing/2014/main" id="{CBEB4BD3-CF5F-4061-BE4A-3AA599CC4B2A}"/>
              </a:ext>
            </a:extLst>
          </p:cNvPr>
          <p:cNvSpPr/>
          <p:nvPr/>
        </p:nvSpPr>
        <p:spPr>
          <a:xfrm rot="5400000">
            <a:off x="8839869" y="4643137"/>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a:extLst>
              <a:ext uri="{FF2B5EF4-FFF2-40B4-BE49-F238E27FC236}">
                <a16:creationId xmlns:a16="http://schemas.microsoft.com/office/drawing/2014/main" id="{6CBCC20A-8521-4431-AAAC-A604A102A0F0}"/>
              </a:ext>
            </a:extLst>
          </p:cNvPr>
          <p:cNvSpPr txBox="1"/>
          <p:nvPr/>
        </p:nvSpPr>
        <p:spPr>
          <a:xfrm>
            <a:off x="8145092" y="6134277"/>
            <a:ext cx="1860064" cy="420628"/>
          </a:xfrm>
          <a:prstGeom prst="rect">
            <a:avLst/>
          </a:prstGeom>
          <a:noFill/>
        </p:spPr>
        <p:txBody>
          <a:bodyPr wrap="square" rtlCol="0">
            <a:spAutoFit/>
          </a:bodyPr>
          <a:lstStyle/>
          <a:p>
            <a:pPr algn="ctr"/>
            <a:r>
              <a:rPr lang="en-US" sz="3200" b="1" baseline="-25000" dirty="0"/>
              <a:t>Output Layer</a:t>
            </a:r>
          </a:p>
        </p:txBody>
      </p:sp>
      <p:sp>
        <p:nvSpPr>
          <p:cNvPr id="29" name="Right Brace 28">
            <a:extLst>
              <a:ext uri="{FF2B5EF4-FFF2-40B4-BE49-F238E27FC236}">
                <a16:creationId xmlns:a16="http://schemas.microsoft.com/office/drawing/2014/main" id="{CBA3FEE0-FF7E-436D-8DBF-A03B3B7B2E00}"/>
              </a:ext>
            </a:extLst>
          </p:cNvPr>
          <p:cNvSpPr/>
          <p:nvPr/>
        </p:nvSpPr>
        <p:spPr>
          <a:xfrm rot="5400000">
            <a:off x="2112795" y="5345594"/>
            <a:ext cx="426408" cy="101574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 name="TextBox 29">
            <a:extLst>
              <a:ext uri="{FF2B5EF4-FFF2-40B4-BE49-F238E27FC236}">
                <a16:creationId xmlns:a16="http://schemas.microsoft.com/office/drawing/2014/main" id="{0A52577C-136C-4799-82A0-2F219737C76F}"/>
              </a:ext>
            </a:extLst>
          </p:cNvPr>
          <p:cNvSpPr txBox="1"/>
          <p:nvPr/>
        </p:nvSpPr>
        <p:spPr>
          <a:xfrm>
            <a:off x="1490382" y="6107483"/>
            <a:ext cx="1671234" cy="420628"/>
          </a:xfrm>
          <a:prstGeom prst="rect">
            <a:avLst/>
          </a:prstGeom>
          <a:noFill/>
        </p:spPr>
        <p:txBody>
          <a:bodyPr wrap="square" rtlCol="0">
            <a:spAutoFit/>
          </a:bodyPr>
          <a:lstStyle/>
          <a:p>
            <a:pPr algn="ctr"/>
            <a:r>
              <a:rPr lang="en-US" sz="3200" b="1" baseline="-25000" dirty="0"/>
              <a:t>Input Layer</a:t>
            </a:r>
          </a:p>
        </p:txBody>
      </p:sp>
    </p:spTree>
    <p:extLst>
      <p:ext uri="{BB962C8B-B14F-4D97-AF65-F5344CB8AC3E}">
        <p14:creationId xmlns:p14="http://schemas.microsoft.com/office/powerpoint/2010/main" val="3934743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9" grpId="0"/>
      <p:bldP spid="11" grpId="0"/>
      <p:bldP spid="12" grpId="0" animBg="1"/>
      <p:bldP spid="13" grpId="0"/>
      <p:bldP spid="14" grpId="0" animBg="1"/>
      <p:bldP spid="15" grpId="0"/>
      <p:bldP spid="18" grpId="0"/>
      <p:bldP spid="21" grpId="0"/>
      <p:bldP spid="22" grpId="0"/>
      <p:bldP spid="23" grpId="0"/>
      <p:bldP spid="24" grpId="0"/>
      <p:bldP spid="25" grpId="0" animBg="1"/>
      <p:bldP spid="26" grpId="0"/>
      <p:bldP spid="27" grpId="0" animBg="1"/>
      <p:bldP spid="28" grpId="0"/>
      <p:bldP spid="29" grpId="0" animBg="1"/>
      <p:bldP spid="3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E386-DDF8-4AE5-9C6D-3030DB628CF6}"/>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We Need a Better Deep Representation</a:t>
            </a:r>
          </a:p>
        </p:txBody>
      </p:sp>
      <p:sp>
        <p:nvSpPr>
          <p:cNvPr id="3" name="Content Placeholder 2">
            <a:extLst>
              <a:ext uri="{FF2B5EF4-FFF2-40B4-BE49-F238E27FC236}">
                <a16:creationId xmlns:a16="http://schemas.microsoft.com/office/drawing/2014/main" id="{E20CBBCA-E46E-424E-A1A3-B0156EAC44A8}"/>
              </a:ext>
            </a:extLst>
          </p:cNvPr>
          <p:cNvSpPr>
            <a:spLocks noGrp="1"/>
          </p:cNvSpPr>
          <p:nvPr>
            <p:ph sz="quarter" idx="10"/>
          </p:nvPr>
        </p:nvSpPr>
        <p:spPr>
          <a:xfrm>
            <a:off x="333375" y="1045326"/>
            <a:ext cx="11525250" cy="5290388"/>
          </a:xfrm>
        </p:spPr>
        <p:txBody>
          <a:bodyPr/>
          <a:lstStyle/>
          <a:p>
            <a:r>
              <a:rPr lang="en-US" sz="2800" dirty="0">
                <a:latin typeface="Segoe UI" panose="020B0502040204020203" pitchFamily="34" charset="0"/>
                <a:cs typeface="Segoe UI" panose="020B0502040204020203" pitchFamily="34" charset="0"/>
              </a:rPr>
              <a:t>What is the output of the simple network?</a:t>
            </a:r>
          </a:p>
          <a:p>
            <a:r>
              <a:rPr lang="en-US" sz="2800" dirty="0">
                <a:latin typeface="Segoe UI" panose="020B0502040204020203" pitchFamily="34" charset="0"/>
                <a:cs typeface="Segoe UI" panose="020B0502040204020203" pitchFamily="34" charset="0"/>
              </a:rPr>
              <a:t>Process called</a:t>
            </a:r>
            <a:r>
              <a:rPr lang="en-US" sz="2800" b="1" dirty="0">
                <a:latin typeface="Segoe UI" panose="020B0502040204020203" pitchFamily="34" charset="0"/>
                <a:cs typeface="Segoe UI" panose="020B0502040204020203" pitchFamily="34" charset="0"/>
              </a:rPr>
              <a:t> forward propagation</a:t>
            </a:r>
          </a:p>
          <a:p>
            <a:r>
              <a:rPr lang="en-US" sz="2800" dirty="0">
                <a:latin typeface="Segoe UI" panose="020B0502040204020203" pitchFamily="34" charset="0"/>
                <a:cs typeface="Segoe UI" panose="020B0502040204020203" pitchFamily="34" charset="0"/>
              </a:rPr>
              <a:t>Start with the output of the hidden layer:</a:t>
            </a:r>
          </a:p>
          <a:p>
            <a:pPr marL="0" indent="0">
              <a:buNone/>
            </a:pPr>
            <a:r>
              <a:rPr lang="en-US" sz="2800" dirty="0">
                <a:latin typeface="Segoe UI" panose="020B0502040204020203" pitchFamily="34" charset="0"/>
                <a:cs typeface="Segoe UI" panose="020B0502040204020203" pitchFamily="34" charset="0"/>
              </a:rPr>
              <a:t>              S</a:t>
            </a:r>
            <a:r>
              <a:rPr lang="en-US" sz="2800" baseline="-25000" dirty="0">
                <a:latin typeface="Segoe UI" panose="020B0502040204020203" pitchFamily="34" charset="0"/>
                <a:cs typeface="Segoe UI" panose="020B0502040204020203" pitchFamily="34" charset="0"/>
              </a:rPr>
              <a:t>1</a:t>
            </a:r>
            <a:r>
              <a:rPr lang="en-US" sz="2800" dirty="0">
                <a:latin typeface="Segoe UI" panose="020B0502040204020203" pitchFamily="34" charset="0"/>
                <a:cs typeface="Segoe UI" panose="020B0502040204020203" pitchFamily="34" charset="0"/>
              </a:rPr>
              <a:t> = </a:t>
            </a:r>
            <a:r>
              <a:rPr lang="en-US" sz="2800" dirty="0">
                <a:latin typeface="Symbol" panose="05050102010706020507" pitchFamily="18" charset="2"/>
                <a:cs typeface="Segoe UI" panose="020B0502040204020203" pitchFamily="34" charset="0"/>
              </a:rPr>
              <a:t>s</a:t>
            </a:r>
            <a:r>
              <a:rPr lang="en-US" sz="2800" dirty="0">
                <a:latin typeface="Segoe UI" panose="020B0502040204020203" pitchFamily="34" charset="0"/>
                <a:cs typeface="Segoe UI" panose="020B0502040204020203" pitchFamily="34" charset="0"/>
              </a:rPr>
              <a:t>(</a:t>
            </a:r>
            <a:r>
              <a:rPr lang="en-US" sz="2800" dirty="0">
                <a:latin typeface="Symbol" panose="05050102010706020507" pitchFamily="18" charset="2"/>
                <a:cs typeface="Segoe UI" panose="020B0502040204020203" pitchFamily="34" charset="0"/>
              </a:rPr>
              <a:t>S</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x</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 W</a:t>
            </a:r>
            <a:r>
              <a:rPr lang="en-US" sz="2800" baseline="30000" dirty="0">
                <a:latin typeface="Segoe UI" panose="020B0502040204020203" pitchFamily="34" charset="0"/>
                <a:cs typeface="Segoe UI" panose="020B0502040204020203" pitchFamily="34" charset="0"/>
              </a:rPr>
              <a:t>1</a:t>
            </a:r>
            <a:r>
              <a:rPr lang="en-US" sz="2800" baseline="-25000" dirty="0">
                <a:latin typeface="Segoe UI" panose="020B0502040204020203" pitchFamily="34" charset="0"/>
                <a:cs typeface="Segoe UI" panose="020B0502040204020203" pitchFamily="34" charset="0"/>
              </a:rPr>
              <a:t>1i</a:t>
            </a:r>
            <a:r>
              <a:rPr lang="en-US" sz="2800" dirty="0">
                <a:latin typeface="Segoe UI" panose="020B0502040204020203" pitchFamily="34" charset="0"/>
                <a:cs typeface="Segoe UI" panose="020B0502040204020203" pitchFamily="34" charset="0"/>
              </a:rPr>
              <a:t>) </a:t>
            </a:r>
          </a:p>
          <a:p>
            <a:pPr marL="0" indent="0">
              <a:buNone/>
            </a:pPr>
            <a:r>
              <a:rPr lang="en-US" sz="2800" dirty="0">
                <a:latin typeface="Segoe UI" panose="020B0502040204020203" pitchFamily="34" charset="0"/>
                <a:cs typeface="Segoe UI" panose="020B0502040204020203" pitchFamily="34" charset="0"/>
              </a:rPr>
              <a:t>              S</a:t>
            </a:r>
            <a:r>
              <a:rPr lang="en-US" sz="2800" baseline="-25000" dirty="0">
                <a:latin typeface="Segoe UI" panose="020B0502040204020203" pitchFamily="34" charset="0"/>
                <a:cs typeface="Segoe UI" panose="020B0502040204020203" pitchFamily="34" charset="0"/>
              </a:rPr>
              <a:t>2</a:t>
            </a:r>
            <a:r>
              <a:rPr lang="en-US" sz="2800" dirty="0">
                <a:latin typeface="Segoe UI" panose="020B0502040204020203" pitchFamily="34" charset="0"/>
                <a:cs typeface="Segoe UI" panose="020B0502040204020203" pitchFamily="34" charset="0"/>
              </a:rPr>
              <a:t> = </a:t>
            </a:r>
            <a:r>
              <a:rPr lang="en-US" sz="2800" dirty="0">
                <a:latin typeface="Symbol" panose="05050102010706020507" pitchFamily="18" charset="2"/>
                <a:cs typeface="Segoe UI" panose="020B0502040204020203" pitchFamily="34" charset="0"/>
              </a:rPr>
              <a:t>s</a:t>
            </a:r>
            <a:r>
              <a:rPr lang="en-US" sz="2800" dirty="0">
                <a:latin typeface="Segoe UI" panose="020B0502040204020203" pitchFamily="34" charset="0"/>
                <a:cs typeface="Segoe UI" panose="020B0502040204020203" pitchFamily="34" charset="0"/>
              </a:rPr>
              <a:t>(</a:t>
            </a:r>
            <a:r>
              <a:rPr lang="en-US" sz="2800" dirty="0">
                <a:latin typeface="Symbol" panose="05050102010706020507" pitchFamily="18" charset="2"/>
                <a:cs typeface="Segoe UI" panose="020B0502040204020203" pitchFamily="34" charset="0"/>
              </a:rPr>
              <a:t>S</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x</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 W</a:t>
            </a:r>
            <a:r>
              <a:rPr lang="en-US" sz="2800" baseline="30000" dirty="0">
                <a:latin typeface="Segoe UI" panose="020B0502040204020203" pitchFamily="34" charset="0"/>
                <a:cs typeface="Segoe UI" panose="020B0502040204020203" pitchFamily="34" charset="0"/>
              </a:rPr>
              <a:t>1</a:t>
            </a:r>
            <a:r>
              <a:rPr lang="en-US" sz="2800" baseline="-25000" dirty="0">
                <a:latin typeface="Segoe UI" panose="020B0502040204020203" pitchFamily="34" charset="0"/>
                <a:cs typeface="Segoe UI" panose="020B0502040204020203" pitchFamily="34" charset="0"/>
              </a:rPr>
              <a:t>2i</a:t>
            </a:r>
            <a:r>
              <a:rPr lang="en-US" sz="2800" dirty="0">
                <a:latin typeface="Segoe UI" panose="020B0502040204020203" pitchFamily="34" charset="0"/>
                <a:cs typeface="Segoe UI" panose="020B0502040204020203" pitchFamily="34" charset="0"/>
              </a:rPr>
              <a:t>) </a:t>
            </a:r>
          </a:p>
          <a:p>
            <a:r>
              <a:rPr lang="en-US" sz="2800" dirty="0">
                <a:latin typeface="Segoe UI" panose="020B0502040204020203" pitchFamily="34" charset="0"/>
                <a:cs typeface="Segoe UI" panose="020B0502040204020203" pitchFamily="34" charset="0"/>
              </a:rPr>
              <a:t>Next, compute the output of the output layer</a:t>
            </a:r>
          </a:p>
          <a:p>
            <a:pPr marL="0" indent="0">
              <a:buNone/>
            </a:pPr>
            <a:r>
              <a:rPr lang="en-US" sz="2800" dirty="0">
                <a:latin typeface="Segoe UI" panose="020B0502040204020203" pitchFamily="34" charset="0"/>
                <a:cs typeface="Segoe UI" panose="020B0502040204020203" pitchFamily="34" charset="0"/>
              </a:rPr>
              <a:t>              S</a:t>
            </a:r>
            <a:r>
              <a:rPr lang="en-US" sz="2800" baseline="-25000" dirty="0">
                <a:latin typeface="Segoe UI" panose="020B0502040204020203" pitchFamily="34" charset="0"/>
                <a:cs typeface="Segoe UI" panose="020B0502040204020203" pitchFamily="34" charset="0"/>
              </a:rPr>
              <a:t>3</a:t>
            </a:r>
            <a:r>
              <a:rPr lang="en-US" sz="2800" dirty="0">
                <a:latin typeface="Segoe UI" panose="020B0502040204020203" pitchFamily="34" charset="0"/>
                <a:cs typeface="Segoe UI" panose="020B0502040204020203" pitchFamily="34" charset="0"/>
              </a:rPr>
              <a:t> = </a:t>
            </a:r>
            <a:r>
              <a:rPr lang="en-US" sz="2800" dirty="0" err="1">
                <a:latin typeface="Symbol" panose="05050102010706020507" pitchFamily="18" charset="2"/>
                <a:cs typeface="Segoe UI" panose="020B0502040204020203" pitchFamily="34" charset="0"/>
              </a:rPr>
              <a:t>S</a:t>
            </a:r>
            <a:r>
              <a:rPr lang="en-US" sz="2800" baseline="-25000" dirty="0" err="1">
                <a:latin typeface="Segoe UI" panose="020B0502040204020203" pitchFamily="34" charset="0"/>
                <a:cs typeface="Segoe UI" panose="020B0502040204020203" pitchFamily="34" charset="0"/>
              </a:rPr>
              <a:t>j</a:t>
            </a:r>
            <a:r>
              <a:rPr lang="en-US" sz="2800" dirty="0">
                <a:latin typeface="Segoe UI" panose="020B0502040204020203" pitchFamily="34" charset="0"/>
                <a:cs typeface="Segoe UI" panose="020B0502040204020203" pitchFamily="34" charset="0"/>
              </a:rPr>
              <a:t> W</a:t>
            </a:r>
            <a:r>
              <a:rPr lang="en-US" sz="2800" baseline="30000" dirty="0">
                <a:latin typeface="Segoe UI" panose="020B0502040204020203" pitchFamily="34" charset="0"/>
                <a:cs typeface="Segoe UI" panose="020B0502040204020203" pitchFamily="34" charset="0"/>
              </a:rPr>
              <a:t>2</a:t>
            </a:r>
            <a:r>
              <a:rPr lang="en-US" sz="2800" baseline="-25000" dirty="0">
                <a:latin typeface="Segoe UI" panose="020B0502040204020203" pitchFamily="34" charset="0"/>
                <a:cs typeface="Segoe UI" panose="020B0502040204020203" pitchFamily="34" charset="0"/>
              </a:rPr>
              <a:t>j</a:t>
            </a:r>
            <a:r>
              <a:rPr lang="en-US" sz="2800" dirty="0">
                <a:latin typeface="Segoe UI" panose="020B0502040204020203" pitchFamily="34" charset="0"/>
                <a:cs typeface="Segoe UI" panose="020B0502040204020203" pitchFamily="34" charset="0"/>
              </a:rPr>
              <a:t> * </a:t>
            </a:r>
            <a:r>
              <a:rPr lang="en-US" sz="2800" dirty="0">
                <a:latin typeface="Symbol" panose="05050102010706020507" pitchFamily="18" charset="2"/>
                <a:cs typeface="Segoe UI" panose="020B0502040204020203" pitchFamily="34" charset="0"/>
              </a:rPr>
              <a:t>s</a:t>
            </a:r>
            <a:r>
              <a:rPr lang="en-US" sz="2800" dirty="0">
                <a:latin typeface="Segoe UI" panose="020B0502040204020203" pitchFamily="34" charset="0"/>
                <a:cs typeface="Segoe UI" panose="020B0502040204020203" pitchFamily="34" charset="0"/>
              </a:rPr>
              <a:t>(</a:t>
            </a:r>
            <a:r>
              <a:rPr lang="en-US" sz="2800" dirty="0">
                <a:latin typeface="Symbol" panose="05050102010706020507" pitchFamily="18" charset="2"/>
                <a:cs typeface="Segoe UI" panose="020B0502040204020203" pitchFamily="34" charset="0"/>
              </a:rPr>
              <a:t>S</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x</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 W</a:t>
            </a:r>
            <a:r>
              <a:rPr lang="en-US" sz="2800" baseline="30000" dirty="0">
                <a:latin typeface="Segoe UI" panose="020B0502040204020203" pitchFamily="34" charset="0"/>
                <a:cs typeface="Segoe UI" panose="020B0502040204020203" pitchFamily="34" charset="0"/>
              </a:rPr>
              <a:t>1</a:t>
            </a:r>
            <a:r>
              <a:rPr lang="en-US" sz="2800" baseline="-25000" dirty="0">
                <a:latin typeface="Segoe UI" panose="020B0502040204020203" pitchFamily="34" charset="0"/>
                <a:cs typeface="Segoe UI" panose="020B0502040204020203" pitchFamily="34" charset="0"/>
              </a:rPr>
              <a:t>ji</a:t>
            </a:r>
            <a:r>
              <a:rPr lang="en-US" sz="2800"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11156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2010327" y="1784284"/>
            <a:ext cx="8409867" cy="2015419"/>
          </a:xfrm>
        </p:spPr>
        <p:txBody>
          <a:bodyPr>
            <a:normAutofit/>
          </a:bodyPr>
          <a:lstStyle/>
          <a:p>
            <a:r>
              <a:rPr lang="en-US" sz="4400" b="1" dirty="0"/>
              <a:t>Model Depth, Width and Capacity</a:t>
            </a:r>
          </a:p>
        </p:txBody>
      </p:sp>
    </p:spTree>
    <p:extLst>
      <p:ext uri="{BB962C8B-B14F-4D97-AF65-F5344CB8AC3E}">
        <p14:creationId xmlns:p14="http://schemas.microsoft.com/office/powerpoint/2010/main" val="3332431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F235-236D-45E8-B064-BA5D7AA4111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Model Capacity</a:t>
            </a:r>
          </a:p>
        </p:txBody>
      </p:sp>
      <p:sp>
        <p:nvSpPr>
          <p:cNvPr id="3" name="Content Placeholder 2">
            <a:extLst>
              <a:ext uri="{FF2B5EF4-FFF2-40B4-BE49-F238E27FC236}">
                <a16:creationId xmlns:a16="http://schemas.microsoft.com/office/drawing/2014/main" id="{2ABA89F8-6170-454A-BA2B-47EDE89178EC}"/>
              </a:ext>
            </a:extLst>
          </p:cNvPr>
          <p:cNvSpPr>
            <a:spLocks noGrp="1"/>
          </p:cNvSpPr>
          <p:nvPr>
            <p:ph sz="quarter" idx="10"/>
          </p:nvPr>
        </p:nvSpPr>
        <p:spPr/>
        <p:txBody>
          <a:bodyPr/>
          <a:lstStyle/>
          <a:p>
            <a:r>
              <a:rPr lang="en-US" sz="2800" dirty="0">
                <a:latin typeface="Segoe UI" panose="020B0502040204020203" pitchFamily="34" charset="0"/>
                <a:cs typeface="Segoe UI" panose="020B0502040204020203" pitchFamily="34" charset="0"/>
              </a:rPr>
              <a:t>The </a:t>
            </a:r>
            <a:r>
              <a:rPr lang="en-US" sz="2800" b="1" dirty="0">
                <a:latin typeface="Segoe UI" panose="020B0502040204020203" pitchFamily="34" charset="0"/>
                <a:cs typeface="Segoe UI" panose="020B0502040204020203" pitchFamily="34" charset="0"/>
              </a:rPr>
              <a:t>universal approximation theorem</a:t>
            </a:r>
            <a:r>
              <a:rPr lang="en-US" sz="2800" dirty="0">
                <a:latin typeface="Segoe UI" panose="020B0502040204020203" pitchFamily="34" charset="0"/>
                <a:cs typeface="Segoe UI" panose="020B0502040204020203" pitchFamily="34" charset="0"/>
              </a:rPr>
              <a:t>, </a:t>
            </a:r>
            <a:r>
              <a:rPr lang="en-US" sz="2800" dirty="0" err="1">
                <a:latin typeface="Segoe UI" panose="020B0502040204020203" pitchFamily="34" charset="0"/>
                <a:cs typeface="Segoe UI" panose="020B0502040204020203" pitchFamily="34" charset="0"/>
              </a:rPr>
              <a:t>Hornik</a:t>
            </a:r>
            <a:r>
              <a:rPr lang="en-US" sz="2800" dirty="0">
                <a:latin typeface="Segoe UI" panose="020B0502040204020203" pitchFamily="34" charset="0"/>
                <a:cs typeface="Segoe UI" panose="020B0502040204020203" pitchFamily="34" charset="0"/>
              </a:rPr>
              <a:t> (1991), tells us that an </a:t>
            </a:r>
            <a:r>
              <a:rPr lang="en-US" sz="2800" b="1" dirty="0">
                <a:latin typeface="Segoe UI" panose="020B0502040204020203" pitchFamily="34" charset="0"/>
                <a:cs typeface="Segoe UI" panose="020B0502040204020203" pitchFamily="34" charset="0"/>
              </a:rPr>
              <a:t>infinitely wide hidden layer can represent any function</a:t>
            </a:r>
            <a:r>
              <a:rPr lang="en-US" sz="2800" dirty="0">
                <a:latin typeface="Segoe UI" panose="020B0502040204020203" pitchFamily="34" charset="0"/>
                <a:cs typeface="Segoe UI" panose="020B0502040204020203" pitchFamily="34" charset="0"/>
              </a:rPr>
              <a:t> </a:t>
            </a:r>
          </a:p>
          <a:p>
            <a:r>
              <a:rPr lang="en-US" sz="2800" dirty="0">
                <a:latin typeface="Segoe UI" panose="020B0502040204020203" pitchFamily="34" charset="0"/>
                <a:cs typeface="Segoe UI" panose="020B0502040204020203" pitchFamily="34" charset="0"/>
              </a:rPr>
              <a:t>Usefulness limited:</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It’s nice to know we can represent complex functions</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But, completely </a:t>
            </a:r>
            <a:r>
              <a:rPr lang="en-US" b="1" dirty="0">
                <a:latin typeface="Segoe UI" panose="020B0502040204020203" pitchFamily="34" charset="0"/>
                <a:cs typeface="Segoe UI" panose="020B0502040204020203" pitchFamily="34" charset="0"/>
              </a:rPr>
              <a:t>infeasible</a:t>
            </a:r>
            <a:r>
              <a:rPr lang="en-US" dirty="0">
                <a:latin typeface="Segoe UI" panose="020B0502040204020203" pitchFamily="34" charset="0"/>
                <a:cs typeface="Segoe UI" panose="020B0502040204020203" pitchFamily="34" charset="0"/>
              </a:rPr>
              <a:t> in practice</a:t>
            </a:r>
          </a:p>
          <a:p>
            <a:pPr>
              <a:buFont typeface="Wingdings" panose="05000000000000000000" pitchFamily="2" charset="2"/>
              <a:buChar char="§"/>
            </a:pPr>
            <a:r>
              <a:rPr lang="en-US" sz="2800" dirty="0">
                <a:latin typeface="Segoe UI" panose="020B0502040204020203" pitchFamily="34" charset="0"/>
                <a:cs typeface="Segoe UI" panose="020B0502040204020203" pitchFamily="34" charset="0"/>
              </a:rPr>
              <a:t>What can we do?</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Trade depth for breath</a:t>
            </a:r>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3320276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F235-236D-45E8-B064-BA5D7AA4111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Model Capacity</a:t>
            </a:r>
          </a:p>
        </p:txBody>
      </p:sp>
      <p:sp>
        <p:nvSpPr>
          <p:cNvPr id="3" name="Content Placeholder 2">
            <a:extLst>
              <a:ext uri="{FF2B5EF4-FFF2-40B4-BE49-F238E27FC236}">
                <a16:creationId xmlns:a16="http://schemas.microsoft.com/office/drawing/2014/main" id="{2ABA89F8-6170-454A-BA2B-47EDE89178EC}"/>
              </a:ext>
            </a:extLst>
          </p:cNvPr>
          <p:cNvSpPr>
            <a:spLocks noGrp="1"/>
          </p:cNvSpPr>
          <p:nvPr>
            <p:ph sz="quarter" idx="10"/>
          </p:nvPr>
        </p:nvSpPr>
        <p:spPr/>
        <p:txBody>
          <a:bodyPr/>
          <a:lstStyle/>
          <a:p>
            <a:r>
              <a:rPr lang="en-US" sz="2800" dirty="0">
                <a:latin typeface="Segoe UI" panose="020B0502040204020203" pitchFamily="34" charset="0"/>
                <a:cs typeface="Segoe UI" panose="020B0502040204020203" pitchFamily="34" charset="0"/>
              </a:rPr>
              <a:t>Model capacity is fundamentally related to the</a:t>
            </a:r>
            <a:r>
              <a:rPr lang="en-US" sz="2800" b="1" dirty="0">
                <a:latin typeface="Segoe UI" panose="020B0502040204020203" pitchFamily="34" charset="0"/>
                <a:cs typeface="Segoe UI" panose="020B0502040204020203" pitchFamily="34" charset="0"/>
              </a:rPr>
              <a:t> bias-variance trade-off </a:t>
            </a:r>
            <a:r>
              <a:rPr lang="en-US" sz="2800" dirty="0">
                <a:latin typeface="Segoe UI" panose="020B0502040204020203" pitchFamily="34" charset="0"/>
                <a:cs typeface="Segoe UI" panose="020B0502040204020203" pitchFamily="34" charset="0"/>
              </a:rPr>
              <a:t>of machine learning</a:t>
            </a:r>
          </a:p>
          <a:p>
            <a:pPr lvl="1"/>
            <a:r>
              <a:rPr lang="en-US" b="1" dirty="0">
                <a:latin typeface="Segoe UI" panose="020B0502040204020203" pitchFamily="34" charset="0"/>
                <a:cs typeface="Segoe UI" panose="020B0502040204020203" pitchFamily="34" charset="0"/>
              </a:rPr>
              <a:t>Low capacity </a:t>
            </a:r>
            <a:r>
              <a:rPr lang="en-US" dirty="0">
                <a:latin typeface="Segoe UI" panose="020B0502040204020203" pitchFamily="34" charset="0"/>
                <a:cs typeface="Segoe UI" panose="020B0502040204020203" pitchFamily="34" charset="0"/>
              </a:rPr>
              <a:t>models have </a:t>
            </a:r>
            <a:r>
              <a:rPr lang="en-US" b="1" dirty="0">
                <a:latin typeface="Segoe UI" panose="020B0502040204020203" pitchFamily="34" charset="0"/>
                <a:cs typeface="Segoe UI" panose="020B0502040204020203" pitchFamily="34" charset="0"/>
              </a:rPr>
              <a:t>high bias but low variance</a:t>
            </a:r>
          </a:p>
          <a:p>
            <a:pPr lvl="1"/>
            <a:r>
              <a:rPr lang="en-US" b="1" dirty="0">
                <a:latin typeface="Segoe UI" panose="020B0502040204020203" pitchFamily="34" charset="0"/>
                <a:cs typeface="Segoe UI" panose="020B0502040204020203" pitchFamily="34" charset="0"/>
              </a:rPr>
              <a:t>High cap</a:t>
            </a:r>
            <a:r>
              <a:rPr lang="en-US" dirty="0">
                <a:latin typeface="Segoe UI" panose="020B0502040204020203" pitchFamily="34" charset="0"/>
                <a:cs typeface="Segoe UI" panose="020B0502040204020203" pitchFamily="34" charset="0"/>
              </a:rPr>
              <a:t>acity models have </a:t>
            </a:r>
            <a:r>
              <a:rPr lang="en-US" b="1" dirty="0">
                <a:latin typeface="Segoe UI" panose="020B0502040204020203" pitchFamily="34" charset="0"/>
                <a:cs typeface="Segoe UI" panose="020B0502040204020203" pitchFamily="34" charset="0"/>
              </a:rPr>
              <a:t>low bias but high variance</a:t>
            </a:r>
          </a:p>
          <a:p>
            <a:r>
              <a:rPr lang="en-US" sz="2800" dirty="0">
                <a:latin typeface="Segoe UI" panose="020B0502040204020203" pitchFamily="34" charset="0"/>
                <a:cs typeface="Segoe UI" panose="020B0502040204020203" pitchFamily="34" charset="0"/>
              </a:rPr>
              <a:t>High capacity models have a tendency to be overfit</a:t>
            </a:r>
          </a:p>
          <a:p>
            <a:r>
              <a:rPr lang="en-US" sz="2800" dirty="0">
                <a:latin typeface="Segoe UI" panose="020B0502040204020203" pitchFamily="34" charset="0"/>
                <a:cs typeface="Segoe UI" panose="020B0502040204020203" pitchFamily="34" charset="0"/>
              </a:rPr>
              <a:t>We have more to say about this problem in another lesson</a:t>
            </a:r>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1268286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F235-236D-45E8-B064-BA5D7AA4111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Model Capacity</a:t>
            </a:r>
          </a:p>
        </p:txBody>
      </p:sp>
      <p:sp>
        <p:nvSpPr>
          <p:cNvPr id="3" name="Content Placeholder 2">
            <a:extLst>
              <a:ext uri="{FF2B5EF4-FFF2-40B4-BE49-F238E27FC236}">
                <a16:creationId xmlns:a16="http://schemas.microsoft.com/office/drawing/2014/main" id="{2ABA89F8-6170-454A-BA2B-47EDE89178EC}"/>
              </a:ext>
            </a:extLst>
          </p:cNvPr>
          <p:cNvSpPr>
            <a:spLocks noGrp="1"/>
          </p:cNvSpPr>
          <p:nvPr>
            <p:ph sz="quarter" idx="10"/>
          </p:nvPr>
        </p:nvSpPr>
        <p:spPr>
          <a:xfrm>
            <a:off x="264443" y="5964898"/>
            <a:ext cx="11525250" cy="630614"/>
          </a:xfrm>
        </p:spPr>
        <p:txBody>
          <a:bodyPr/>
          <a:lstStyle/>
          <a:p>
            <a:pPr marL="457046" lvl="1" indent="0">
              <a:buNone/>
            </a:pPr>
            <a:r>
              <a:rPr lang="en-US" dirty="0">
                <a:latin typeface="Segoe UI" panose="020B0502040204020203" pitchFamily="34" charset="0"/>
                <a:cs typeface="Segoe UI" panose="020B0502040204020203" pitchFamily="34" charset="0"/>
              </a:rPr>
              <a:t>Model capacity with increasing depth. </a:t>
            </a:r>
            <a:r>
              <a:rPr lang="en-US" dirty="0"/>
              <a:t>From Goodfellow et. al. 2014.</a:t>
            </a:r>
          </a:p>
        </p:txBody>
      </p:sp>
      <p:pic>
        <p:nvPicPr>
          <p:cNvPr id="8" name="Picture 7">
            <a:extLst>
              <a:ext uri="{FF2B5EF4-FFF2-40B4-BE49-F238E27FC236}">
                <a16:creationId xmlns:a16="http://schemas.microsoft.com/office/drawing/2014/main" id="{6BF47024-A403-4084-97AD-5D41108DAB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9338" y="676800"/>
            <a:ext cx="9315461" cy="5424127"/>
          </a:xfrm>
          <a:prstGeom prst="rect">
            <a:avLst/>
          </a:prstGeom>
        </p:spPr>
      </p:pic>
    </p:spTree>
    <p:extLst>
      <p:ext uri="{BB962C8B-B14F-4D97-AF65-F5344CB8AC3E}">
        <p14:creationId xmlns:p14="http://schemas.microsoft.com/office/powerpoint/2010/main" val="2807434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F235-236D-45E8-B064-BA5D7AA4111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Model Capacity</a:t>
            </a:r>
          </a:p>
        </p:txBody>
      </p:sp>
      <p:sp>
        <p:nvSpPr>
          <p:cNvPr id="3" name="Content Placeholder 2">
            <a:extLst>
              <a:ext uri="{FF2B5EF4-FFF2-40B4-BE49-F238E27FC236}">
                <a16:creationId xmlns:a16="http://schemas.microsoft.com/office/drawing/2014/main" id="{2ABA89F8-6170-454A-BA2B-47EDE89178EC}"/>
              </a:ext>
            </a:extLst>
          </p:cNvPr>
          <p:cNvSpPr>
            <a:spLocks noGrp="1"/>
          </p:cNvSpPr>
          <p:nvPr>
            <p:ph sz="quarter" idx="10"/>
          </p:nvPr>
        </p:nvSpPr>
        <p:spPr>
          <a:xfrm>
            <a:off x="379514" y="5876550"/>
            <a:ext cx="11525250" cy="630614"/>
          </a:xfrm>
        </p:spPr>
        <p:txBody>
          <a:bodyPr/>
          <a:lstStyle/>
          <a:p>
            <a:pPr marL="457046" lvl="1" indent="0">
              <a:buNone/>
            </a:pPr>
            <a:r>
              <a:rPr lang="en-US" dirty="0">
                <a:latin typeface="Segoe UI" panose="020B0502040204020203" pitchFamily="34" charset="0"/>
                <a:cs typeface="Segoe UI" panose="020B0502040204020203" pitchFamily="34" charset="0"/>
              </a:rPr>
              <a:t>Model capacity vs. number of parameters. </a:t>
            </a:r>
            <a:r>
              <a:rPr lang="en-US" dirty="0"/>
              <a:t>From Goodfellow et. al. 2014.</a:t>
            </a:r>
          </a:p>
        </p:txBody>
      </p:sp>
      <p:pic>
        <p:nvPicPr>
          <p:cNvPr id="5" name="Picture 4">
            <a:extLst>
              <a:ext uri="{FF2B5EF4-FFF2-40B4-BE49-F238E27FC236}">
                <a16:creationId xmlns:a16="http://schemas.microsoft.com/office/drawing/2014/main" id="{5598F13E-4623-40AD-8E99-31ABD7B560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592" y="792000"/>
            <a:ext cx="10275795" cy="5205600"/>
          </a:xfrm>
          <a:prstGeom prst="rect">
            <a:avLst/>
          </a:prstGeom>
        </p:spPr>
      </p:pic>
    </p:spTree>
    <p:extLst>
      <p:ext uri="{BB962C8B-B14F-4D97-AF65-F5344CB8AC3E}">
        <p14:creationId xmlns:p14="http://schemas.microsoft.com/office/powerpoint/2010/main" val="141024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398668" y="1889317"/>
            <a:ext cx="9191073" cy="2015419"/>
          </a:xfrm>
        </p:spPr>
        <p:txBody>
          <a:bodyPr>
            <a:normAutofit/>
          </a:bodyPr>
          <a:lstStyle/>
          <a:p>
            <a:r>
              <a:rPr lang="en-US" sz="4400" b="1" dirty="0"/>
              <a:t>Nonlinearity and Activation Functions </a:t>
            </a:r>
          </a:p>
        </p:txBody>
      </p:sp>
    </p:spTree>
    <p:extLst>
      <p:ext uri="{BB962C8B-B14F-4D97-AF65-F5344CB8AC3E}">
        <p14:creationId xmlns:p14="http://schemas.microsoft.com/office/powerpoint/2010/main" val="715605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1C73-4CF5-4583-A3C0-DDAAA4C1D24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Activation functions</a:t>
            </a:r>
          </a:p>
        </p:txBody>
      </p:sp>
      <p:sp>
        <p:nvSpPr>
          <p:cNvPr id="3" name="Content Placeholder 2">
            <a:extLst>
              <a:ext uri="{FF2B5EF4-FFF2-40B4-BE49-F238E27FC236}">
                <a16:creationId xmlns:a16="http://schemas.microsoft.com/office/drawing/2014/main" id="{EC2BB283-CA11-4C81-8FB9-74C5DA7CB539}"/>
              </a:ext>
            </a:extLst>
          </p:cNvPr>
          <p:cNvSpPr>
            <a:spLocks noGrp="1"/>
          </p:cNvSpPr>
          <p:nvPr>
            <p:ph sz="quarter" idx="10"/>
          </p:nvPr>
        </p:nvSpPr>
        <p:spPr>
          <a:xfrm>
            <a:off x="379514" y="1006330"/>
            <a:ext cx="11525250" cy="1246637"/>
          </a:xfrm>
        </p:spPr>
        <p:txBody>
          <a:bodyPr/>
          <a:lstStyle/>
          <a:p>
            <a:r>
              <a:rPr lang="en-US" sz="2800" dirty="0">
                <a:latin typeface="Segoe UI" panose="020B0502040204020203" pitchFamily="34" charset="0"/>
                <a:cs typeface="Segoe UI" panose="020B0502040204020203" pitchFamily="34" charset="0"/>
              </a:rPr>
              <a:t>Nonlinear activation is key to achieving good function approximation.</a:t>
            </a:r>
          </a:p>
          <a:p>
            <a:r>
              <a:rPr lang="en-US" sz="2800" dirty="0">
                <a:latin typeface="Segoe UI" panose="020B0502040204020203" pitchFamily="34" charset="0"/>
                <a:cs typeface="Segoe UI" panose="020B0502040204020203" pitchFamily="34" charset="0"/>
              </a:rPr>
              <a:t>Many activation functions have been tried, here are a few:</a:t>
            </a:r>
          </a:p>
          <a:p>
            <a:endParaRPr lang="en-US" dirty="0"/>
          </a:p>
        </p:txBody>
      </p:sp>
      <p:graphicFrame>
        <p:nvGraphicFramePr>
          <p:cNvPr id="4" name="Table 3">
            <a:extLst>
              <a:ext uri="{FF2B5EF4-FFF2-40B4-BE49-F238E27FC236}">
                <a16:creationId xmlns:a16="http://schemas.microsoft.com/office/drawing/2014/main" id="{9FA94E53-D627-4E71-BF85-084275C9A483}"/>
              </a:ext>
            </a:extLst>
          </p:cNvPr>
          <p:cNvGraphicFramePr>
            <a:graphicFrameLocks noGrp="1"/>
          </p:cNvGraphicFramePr>
          <p:nvPr>
            <p:extLst>
              <p:ext uri="{D42A27DB-BD31-4B8C-83A1-F6EECF244321}">
                <p14:modId xmlns:p14="http://schemas.microsoft.com/office/powerpoint/2010/main" val="3061776223"/>
              </p:ext>
            </p:extLst>
          </p:nvPr>
        </p:nvGraphicFramePr>
        <p:xfrm>
          <a:off x="288054" y="2495500"/>
          <a:ext cx="11594904" cy="4180285"/>
        </p:xfrm>
        <a:graphic>
          <a:graphicData uri="http://schemas.openxmlformats.org/drawingml/2006/table">
            <a:tbl>
              <a:tblPr firstRow="1" bandRow="1">
                <a:tableStyleId>{5C22544A-7EE6-4342-B048-85BDC9FD1C3A}</a:tableStyleId>
              </a:tblPr>
              <a:tblGrid>
                <a:gridCol w="2083704">
                  <a:extLst>
                    <a:ext uri="{9D8B030D-6E8A-4147-A177-3AD203B41FA5}">
                      <a16:colId xmlns:a16="http://schemas.microsoft.com/office/drawing/2014/main" val="728269207"/>
                    </a:ext>
                  </a:extLst>
                </a:gridCol>
                <a:gridCol w="3993042">
                  <a:extLst>
                    <a:ext uri="{9D8B030D-6E8A-4147-A177-3AD203B41FA5}">
                      <a16:colId xmlns:a16="http://schemas.microsoft.com/office/drawing/2014/main" val="115923520"/>
                    </a:ext>
                  </a:extLst>
                </a:gridCol>
                <a:gridCol w="5518158">
                  <a:extLst>
                    <a:ext uri="{9D8B030D-6E8A-4147-A177-3AD203B41FA5}">
                      <a16:colId xmlns:a16="http://schemas.microsoft.com/office/drawing/2014/main" val="1562427802"/>
                    </a:ext>
                  </a:extLst>
                </a:gridCol>
              </a:tblGrid>
              <a:tr h="506873">
                <a:tc>
                  <a:txBody>
                    <a:bodyPr/>
                    <a:lstStyle/>
                    <a:p>
                      <a:r>
                        <a:rPr lang="en-US" sz="2400" dirty="0"/>
                        <a:t>Function</a:t>
                      </a:r>
                    </a:p>
                  </a:txBody>
                  <a:tcPr/>
                </a:tc>
                <a:tc>
                  <a:txBody>
                    <a:bodyPr/>
                    <a:lstStyle/>
                    <a:p>
                      <a:r>
                        <a:rPr lang="en-US" sz="2400" dirty="0"/>
                        <a:t>How Used?</a:t>
                      </a:r>
                    </a:p>
                  </a:txBody>
                  <a:tcPr/>
                </a:tc>
                <a:tc>
                  <a:txBody>
                    <a:bodyPr/>
                    <a:lstStyle/>
                    <a:p>
                      <a:r>
                        <a:rPr lang="en-US" sz="2400" dirty="0"/>
                        <a:t>Comments</a:t>
                      </a:r>
                    </a:p>
                  </a:txBody>
                  <a:tcPr/>
                </a:tc>
                <a:extLst>
                  <a:ext uri="{0D108BD9-81ED-4DB2-BD59-A6C34878D82A}">
                    <a16:rowId xmlns:a16="http://schemas.microsoft.com/office/drawing/2014/main" val="3443963545"/>
                  </a:ext>
                </a:extLst>
              </a:tr>
              <a:tr h="506873">
                <a:tc>
                  <a:txBody>
                    <a:bodyPr/>
                    <a:lstStyle/>
                    <a:p>
                      <a:r>
                        <a:rPr lang="en-US" sz="2400" dirty="0"/>
                        <a:t>Sigmoid</a:t>
                      </a:r>
                    </a:p>
                  </a:txBody>
                  <a:tcPr/>
                </a:tc>
                <a:tc>
                  <a:txBody>
                    <a:bodyPr/>
                    <a:lstStyle/>
                    <a:p>
                      <a:r>
                        <a:rPr lang="en-US" sz="2400" dirty="0"/>
                        <a:t>Binary classifier output layer</a:t>
                      </a:r>
                    </a:p>
                  </a:txBody>
                  <a:tcPr/>
                </a:tc>
                <a:tc>
                  <a:txBody>
                    <a:bodyPr/>
                    <a:lstStyle/>
                    <a:p>
                      <a:r>
                        <a:rPr lang="en-US" sz="2400" dirty="0"/>
                        <a:t>Historically the most used </a:t>
                      </a:r>
                    </a:p>
                  </a:txBody>
                  <a:tcPr/>
                </a:tc>
                <a:extLst>
                  <a:ext uri="{0D108BD9-81ED-4DB2-BD59-A6C34878D82A}">
                    <a16:rowId xmlns:a16="http://schemas.microsoft.com/office/drawing/2014/main" val="1214965825"/>
                  </a:ext>
                </a:extLst>
              </a:tr>
              <a:tr h="506873">
                <a:tc>
                  <a:txBody>
                    <a:bodyPr/>
                    <a:lstStyle/>
                    <a:p>
                      <a:r>
                        <a:rPr lang="en-US" sz="2400" dirty="0" err="1"/>
                        <a:t>Softmax</a:t>
                      </a:r>
                      <a:endParaRPr lang="en-US" sz="2400" dirty="0"/>
                    </a:p>
                  </a:txBody>
                  <a:tcPr/>
                </a:tc>
                <a:tc>
                  <a:txBody>
                    <a:bodyPr/>
                    <a:lstStyle/>
                    <a:p>
                      <a:r>
                        <a:rPr lang="en-US" sz="2400" dirty="0"/>
                        <a:t>Multi-class output layer</a:t>
                      </a:r>
                    </a:p>
                  </a:txBody>
                  <a:tcPr/>
                </a:tc>
                <a:tc>
                  <a:txBody>
                    <a:bodyPr/>
                    <a:lstStyle/>
                    <a:p>
                      <a:r>
                        <a:rPr lang="en-US" sz="2400" dirty="0"/>
                        <a:t>For categorical distribution</a:t>
                      </a:r>
                    </a:p>
                  </a:txBody>
                  <a:tcPr/>
                </a:tc>
                <a:extLst>
                  <a:ext uri="{0D108BD9-81ED-4DB2-BD59-A6C34878D82A}">
                    <a16:rowId xmlns:a16="http://schemas.microsoft.com/office/drawing/2014/main" val="2659129888"/>
                  </a:ext>
                </a:extLst>
              </a:tr>
              <a:tr h="506873">
                <a:tc>
                  <a:txBody>
                    <a:bodyPr/>
                    <a:lstStyle/>
                    <a:p>
                      <a:r>
                        <a:rPr lang="en-US" sz="2400" dirty="0"/>
                        <a:t>Linear</a:t>
                      </a:r>
                    </a:p>
                  </a:txBody>
                  <a:tcPr/>
                </a:tc>
                <a:tc>
                  <a:txBody>
                    <a:bodyPr/>
                    <a:lstStyle/>
                    <a:p>
                      <a:r>
                        <a:rPr lang="en-US" sz="2400" dirty="0"/>
                        <a:t>Numeric output layer</a:t>
                      </a:r>
                    </a:p>
                  </a:txBody>
                  <a:tcPr/>
                </a:tc>
                <a:tc>
                  <a:txBody>
                    <a:bodyPr/>
                    <a:lstStyle/>
                    <a:p>
                      <a:r>
                        <a:rPr lang="en-US" sz="2400" dirty="0"/>
                        <a:t>Regression models</a:t>
                      </a:r>
                    </a:p>
                  </a:txBody>
                  <a:tcPr/>
                </a:tc>
                <a:extLst>
                  <a:ext uri="{0D108BD9-81ED-4DB2-BD59-A6C34878D82A}">
                    <a16:rowId xmlns:a16="http://schemas.microsoft.com/office/drawing/2014/main" val="4186797339"/>
                  </a:ext>
                </a:extLst>
              </a:tr>
              <a:tr h="506873">
                <a:tc>
                  <a:txBody>
                    <a:bodyPr/>
                    <a:lstStyle/>
                    <a:p>
                      <a:r>
                        <a:rPr lang="en-US" sz="2400" dirty="0"/>
                        <a:t>Rectilinear</a:t>
                      </a:r>
                    </a:p>
                  </a:txBody>
                  <a:tcPr/>
                </a:tc>
                <a:tc>
                  <a:txBody>
                    <a:bodyPr/>
                    <a:lstStyle/>
                    <a:p>
                      <a:r>
                        <a:rPr lang="en-US" sz="2400" dirty="0"/>
                        <a:t>Hidden layers</a:t>
                      </a:r>
                    </a:p>
                  </a:txBody>
                  <a:tcPr/>
                </a:tc>
                <a:tc>
                  <a:txBody>
                    <a:bodyPr/>
                    <a:lstStyle/>
                    <a:p>
                      <a:r>
                        <a:rPr lang="en-US" sz="2400" dirty="0"/>
                        <a:t>Widely used to avoid vanishing gradient</a:t>
                      </a:r>
                    </a:p>
                  </a:txBody>
                  <a:tcPr/>
                </a:tc>
                <a:extLst>
                  <a:ext uri="{0D108BD9-81ED-4DB2-BD59-A6C34878D82A}">
                    <a16:rowId xmlns:a16="http://schemas.microsoft.com/office/drawing/2014/main" val="2274586107"/>
                  </a:ext>
                </a:extLst>
              </a:tr>
              <a:tr h="506873">
                <a:tc>
                  <a:txBody>
                    <a:bodyPr/>
                    <a:lstStyle/>
                    <a:p>
                      <a:r>
                        <a:rPr lang="en-US" sz="2400" dirty="0"/>
                        <a:t>Leak Rectilinear</a:t>
                      </a:r>
                    </a:p>
                  </a:txBody>
                  <a:tcPr/>
                </a:tc>
                <a:tc>
                  <a:txBody>
                    <a:bodyPr/>
                    <a:lstStyle/>
                    <a:p>
                      <a:r>
                        <a:rPr lang="en-US" sz="2400" dirty="0"/>
                        <a:t>Hidden layers</a:t>
                      </a:r>
                    </a:p>
                  </a:txBody>
                  <a:tcPr/>
                </a:tc>
                <a:tc>
                  <a:txBody>
                    <a:bodyPr/>
                    <a:lstStyle/>
                    <a:p>
                      <a:r>
                        <a:rPr lang="en-US" sz="2400" dirty="0"/>
                        <a:t>Widely used to avoid vanishing gradient</a:t>
                      </a:r>
                    </a:p>
                  </a:txBody>
                  <a:tcPr/>
                </a:tc>
                <a:extLst>
                  <a:ext uri="{0D108BD9-81ED-4DB2-BD59-A6C34878D82A}">
                    <a16:rowId xmlns:a16="http://schemas.microsoft.com/office/drawing/2014/main" val="1784000890"/>
                  </a:ext>
                </a:extLst>
              </a:tr>
              <a:tr h="506873">
                <a:tc>
                  <a:txBody>
                    <a:bodyPr/>
                    <a:lstStyle/>
                    <a:p>
                      <a:r>
                        <a:rPr lang="en-US" sz="2400" dirty="0"/>
                        <a:t>Tanh</a:t>
                      </a:r>
                    </a:p>
                  </a:txBody>
                  <a:tcPr/>
                </a:tc>
                <a:tc>
                  <a:txBody>
                    <a:bodyPr/>
                    <a:lstStyle/>
                    <a:p>
                      <a:r>
                        <a:rPr lang="en-US" sz="2400" dirty="0"/>
                        <a:t>Binary classifier output layers</a:t>
                      </a:r>
                    </a:p>
                    <a:p>
                      <a:r>
                        <a:rPr lang="en-US" sz="2400" dirty="0"/>
                        <a:t>Other specialized applications</a:t>
                      </a:r>
                    </a:p>
                  </a:txBody>
                  <a:tcPr/>
                </a:tc>
                <a:tc>
                  <a:txBody>
                    <a:bodyPr/>
                    <a:lstStyle/>
                    <a:p>
                      <a:r>
                        <a:rPr lang="en-US" sz="2400" dirty="0"/>
                        <a:t>Better gradient properties than sigmoid</a:t>
                      </a:r>
                    </a:p>
                  </a:txBody>
                  <a:tcPr/>
                </a:tc>
                <a:extLst>
                  <a:ext uri="{0D108BD9-81ED-4DB2-BD59-A6C34878D82A}">
                    <a16:rowId xmlns:a16="http://schemas.microsoft.com/office/drawing/2014/main" val="1243288014"/>
                  </a:ext>
                </a:extLst>
              </a:tr>
            </a:tbl>
          </a:graphicData>
        </a:graphic>
      </p:graphicFrame>
      <p:sp>
        <p:nvSpPr>
          <p:cNvPr id="5" name="Rectangle 4">
            <a:extLst>
              <a:ext uri="{FF2B5EF4-FFF2-40B4-BE49-F238E27FC236}">
                <a16:creationId xmlns:a16="http://schemas.microsoft.com/office/drawing/2014/main" id="{315CA2E8-57E9-4A1E-B0B2-90407BB9B321}"/>
              </a:ext>
            </a:extLst>
          </p:cNvPr>
          <p:cNvSpPr/>
          <p:nvPr/>
        </p:nvSpPr>
        <p:spPr>
          <a:xfrm>
            <a:off x="271251" y="3488535"/>
            <a:ext cx="11594904" cy="31896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E965181-866D-4E72-9CF2-7043020EECA8}"/>
              </a:ext>
            </a:extLst>
          </p:cNvPr>
          <p:cNvSpPr/>
          <p:nvPr/>
        </p:nvSpPr>
        <p:spPr>
          <a:xfrm>
            <a:off x="260757" y="4001215"/>
            <a:ext cx="11594904" cy="2819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0C18425-A3C9-4D5F-959B-2B0F48F6A785}"/>
              </a:ext>
            </a:extLst>
          </p:cNvPr>
          <p:cNvSpPr/>
          <p:nvPr/>
        </p:nvSpPr>
        <p:spPr>
          <a:xfrm>
            <a:off x="260757" y="4991863"/>
            <a:ext cx="11594904" cy="236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C5AFE67-3807-4E46-B4FB-68B6C8A40EE8}"/>
              </a:ext>
            </a:extLst>
          </p:cNvPr>
          <p:cNvSpPr/>
          <p:nvPr/>
        </p:nvSpPr>
        <p:spPr>
          <a:xfrm>
            <a:off x="298548" y="4495800"/>
            <a:ext cx="11594904" cy="236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9EC6ED9-09FD-4BAB-9AE9-EFD9E3FFFA19}"/>
              </a:ext>
            </a:extLst>
          </p:cNvPr>
          <p:cNvSpPr/>
          <p:nvPr/>
        </p:nvSpPr>
        <p:spPr>
          <a:xfrm>
            <a:off x="288054" y="5833824"/>
            <a:ext cx="11594904" cy="236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4111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5"/>
                                        </p:tgtEl>
                                      </p:cBhvr>
                                    </p:animEffect>
                                    <p:set>
                                      <p:cBhvr>
                                        <p:cTn id="19" dur="1" fill="hold">
                                          <p:stCondLst>
                                            <p:cond delay="499"/>
                                          </p:stCondLst>
                                        </p:cTn>
                                        <p:tgtEl>
                                          <p:spTgt spid="5"/>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0" nodeType="clickEffect">
                                  <p:stCondLst>
                                    <p:cond delay="0"/>
                                  </p:stCondLst>
                                  <p:childTnLst>
                                    <p:animEffect transition="out" filter="fade">
                                      <p:cBhvr>
                                        <p:cTn id="23" dur="500"/>
                                        <p:tgtEl>
                                          <p:spTgt spid="6"/>
                                        </p:tgtEl>
                                      </p:cBhvr>
                                    </p:animEffect>
                                    <p:set>
                                      <p:cBhvr>
                                        <p:cTn id="24" dur="1" fill="hold">
                                          <p:stCondLst>
                                            <p:cond delay="499"/>
                                          </p:stCondLst>
                                        </p:cTn>
                                        <p:tgtEl>
                                          <p:spTgt spid="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0" nodeType="clickEffect">
                                  <p:stCondLst>
                                    <p:cond delay="0"/>
                                  </p:stCondLst>
                                  <p:childTnLst>
                                    <p:animEffect transition="out" filter="fade">
                                      <p:cBhvr>
                                        <p:cTn id="28" dur="500"/>
                                        <p:tgtEl>
                                          <p:spTgt spid="8"/>
                                        </p:tgtEl>
                                      </p:cBhvr>
                                    </p:animEffect>
                                    <p:set>
                                      <p:cBhvr>
                                        <p:cTn id="29" dur="1" fill="hold">
                                          <p:stCondLst>
                                            <p:cond delay="499"/>
                                          </p:stCondLst>
                                        </p:cTn>
                                        <p:tgtEl>
                                          <p:spTgt spid="8"/>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0" nodeType="clickEffect">
                                  <p:stCondLst>
                                    <p:cond delay="0"/>
                                  </p:stCondLst>
                                  <p:childTnLst>
                                    <p:animEffect transition="out" filter="fade">
                                      <p:cBhvr>
                                        <p:cTn id="33" dur="500"/>
                                        <p:tgtEl>
                                          <p:spTgt spid="7"/>
                                        </p:tgtEl>
                                      </p:cBhvr>
                                    </p:animEffect>
                                    <p:set>
                                      <p:cBhvr>
                                        <p:cTn id="34" dur="1" fill="hold">
                                          <p:stCondLst>
                                            <p:cond delay="499"/>
                                          </p:stCondLst>
                                        </p:cTn>
                                        <p:tgtEl>
                                          <p:spTgt spid="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0" nodeType="clickEffect">
                                  <p:stCondLst>
                                    <p:cond delay="0"/>
                                  </p:stCondLst>
                                  <p:childTnLst>
                                    <p:animEffect transition="out" filter="fade">
                                      <p:cBhvr>
                                        <p:cTn id="38" dur="500"/>
                                        <p:tgtEl>
                                          <p:spTgt spid="9"/>
                                        </p:tgtEl>
                                      </p:cBhvr>
                                    </p:animEffect>
                                    <p:set>
                                      <p:cBhvr>
                                        <p:cTn id="39"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388226"/>
            <a:ext cx="11525250" cy="5203489"/>
          </a:xfrm>
        </p:spPr>
        <p:txBody>
          <a:bodyPr>
            <a:normAutofit lnSpcReduction="10000"/>
          </a:bodyPr>
          <a:lstStyle/>
          <a:p>
            <a:pPr marL="0" indent="0">
              <a:buNone/>
            </a:pPr>
            <a:r>
              <a:rPr lang="en-GB" sz="3000" dirty="0">
                <a:latin typeface="+mn-lt"/>
                <a:ea typeface="Segoe UI" panose="020B0502040204020203" pitchFamily="34" charset="0"/>
                <a:cs typeface="Segoe UI" panose="020B0502040204020203" pitchFamily="34" charset="0"/>
              </a:rPr>
              <a:t>Deep learning for computer vision</a:t>
            </a:r>
          </a:p>
          <a:p>
            <a:r>
              <a:rPr lang="en-GB" sz="2800" dirty="0">
                <a:latin typeface="+mn-lt"/>
                <a:ea typeface="Segoe UI" panose="020B0502040204020203" pitchFamily="34" charset="0"/>
                <a:cs typeface="Segoe UI" panose="020B0502040204020203" pitchFamily="34" charset="0"/>
              </a:rPr>
              <a:t>Deep neural networks have revolutionized some areas of machine learning </a:t>
            </a:r>
          </a:p>
          <a:p>
            <a:pPr lvl="1"/>
            <a:r>
              <a:rPr lang="en-GB" sz="2400" dirty="0">
                <a:latin typeface="+mn-lt"/>
                <a:ea typeface="Segoe UI" panose="020B0502040204020203" pitchFamily="34" charset="0"/>
                <a:cs typeface="Segoe UI" panose="020B0502040204020203" pitchFamily="34" charset="0"/>
              </a:rPr>
              <a:t>Object classification </a:t>
            </a:r>
          </a:p>
          <a:p>
            <a:pPr lvl="1"/>
            <a:r>
              <a:rPr lang="en-GB" sz="2400" dirty="0">
                <a:latin typeface="+mn-lt"/>
                <a:ea typeface="Segoe UI" panose="020B0502040204020203" pitchFamily="34" charset="0"/>
                <a:cs typeface="Segoe UI" panose="020B0502040204020203" pitchFamily="34" charset="0"/>
              </a:rPr>
              <a:t>Object detection </a:t>
            </a:r>
          </a:p>
          <a:p>
            <a:pPr lvl="1"/>
            <a:r>
              <a:rPr lang="en-GB" sz="2400" dirty="0">
                <a:latin typeface="+mn-lt"/>
                <a:ea typeface="Segoe UI" panose="020B0502040204020203" pitchFamily="34" charset="0"/>
                <a:cs typeface="Segoe UI" panose="020B0502040204020203" pitchFamily="34" charset="0"/>
              </a:rPr>
              <a:t>Segmentation</a:t>
            </a:r>
          </a:p>
          <a:p>
            <a:pPr lvl="1"/>
            <a:r>
              <a:rPr lang="en-GB" sz="2400" dirty="0">
                <a:latin typeface="+mn-lt"/>
                <a:ea typeface="Segoe UI" panose="020B0502040204020203" pitchFamily="34" charset="0"/>
                <a:cs typeface="Segoe UI" panose="020B0502040204020203" pitchFamily="34" charset="0"/>
              </a:rPr>
              <a:t>Generative models</a:t>
            </a:r>
          </a:p>
          <a:p>
            <a:pPr lvl="1"/>
            <a:r>
              <a:rPr lang="en-GB" sz="2400" dirty="0">
                <a:latin typeface="+mn-lt"/>
                <a:ea typeface="Segoe UI" panose="020B0502040204020203" pitchFamily="34" charset="0"/>
                <a:cs typeface="Segoe UI" panose="020B0502040204020203" pitchFamily="34" charset="0"/>
              </a:rPr>
              <a:t>…</a:t>
            </a:r>
          </a:p>
          <a:p>
            <a:r>
              <a:rPr lang="en-GB" sz="2800" dirty="0">
                <a:latin typeface="+mn-lt"/>
                <a:ea typeface="Segoe UI" panose="020B0502040204020203" pitchFamily="34" charset="0"/>
                <a:cs typeface="Segoe UI" panose="020B0502040204020203" pitchFamily="34" charset="0"/>
              </a:rPr>
              <a:t>Many types of deep neural networks used in CV</a:t>
            </a:r>
          </a:p>
          <a:p>
            <a:pPr lvl="1"/>
            <a:r>
              <a:rPr lang="en-GB" sz="2600" dirty="0">
                <a:latin typeface="+mn-lt"/>
                <a:ea typeface="Segoe UI" panose="020B0502040204020203" pitchFamily="34" charset="0"/>
                <a:cs typeface="Segoe UI" panose="020B0502040204020203" pitchFamily="34" charset="0"/>
              </a:rPr>
              <a:t>Fully connected NNs – our focus this week</a:t>
            </a:r>
          </a:p>
          <a:p>
            <a:pPr lvl="1"/>
            <a:r>
              <a:rPr lang="en-GB" sz="2600" dirty="0">
                <a:latin typeface="+mn-lt"/>
                <a:ea typeface="Segoe UI" panose="020B0502040204020203" pitchFamily="34" charset="0"/>
                <a:cs typeface="Segoe UI" panose="020B0502040204020203" pitchFamily="34" charset="0"/>
              </a:rPr>
              <a:t>Convolutional NNs for feature extraction – next week</a:t>
            </a:r>
          </a:p>
          <a:p>
            <a:pPr lvl="1"/>
            <a:r>
              <a:rPr lang="en-GB" sz="2600" dirty="0">
                <a:latin typeface="+mn-lt"/>
                <a:ea typeface="Segoe UI" panose="020B0502040204020203" pitchFamily="34" charset="0"/>
                <a:cs typeface="Segoe UI" panose="020B0502040204020203" pitchFamily="34" charset="0"/>
              </a:rPr>
              <a:t>Many others …</a:t>
            </a:r>
          </a:p>
          <a:p>
            <a:pPr lvl="1"/>
            <a:endParaRPr lang="en-GB" sz="2600" dirty="0">
              <a:latin typeface="+mn-lt"/>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Building Blocks of Deep Learning</a:t>
            </a:r>
          </a:p>
        </p:txBody>
      </p:sp>
    </p:spTree>
    <p:extLst>
      <p:ext uri="{BB962C8B-B14F-4D97-AF65-F5344CB8AC3E}">
        <p14:creationId xmlns:p14="http://schemas.microsoft.com/office/powerpoint/2010/main" val="648693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1C73-4CF5-4583-A3C0-DDAAA4C1D24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Activation functions</a:t>
            </a:r>
          </a:p>
        </p:txBody>
      </p:sp>
      <p:sp>
        <p:nvSpPr>
          <p:cNvPr id="3" name="Content Placeholder 2">
            <a:extLst>
              <a:ext uri="{FF2B5EF4-FFF2-40B4-BE49-F238E27FC236}">
                <a16:creationId xmlns:a16="http://schemas.microsoft.com/office/drawing/2014/main" id="{EC2BB283-CA11-4C81-8FB9-74C5DA7CB539}"/>
              </a:ext>
            </a:extLst>
          </p:cNvPr>
          <p:cNvSpPr>
            <a:spLocks noGrp="1"/>
          </p:cNvSpPr>
          <p:nvPr>
            <p:ph sz="quarter" idx="10"/>
          </p:nvPr>
        </p:nvSpPr>
        <p:spPr>
          <a:xfrm>
            <a:off x="378696" y="841026"/>
            <a:ext cx="11525250" cy="649374"/>
          </a:xfrm>
        </p:spPr>
        <p:txBody>
          <a:bodyPr/>
          <a:lstStyle/>
          <a:p>
            <a:pPr marL="0" indent="0">
              <a:buNone/>
            </a:pPr>
            <a:r>
              <a:rPr lang="en-US" sz="2800" dirty="0">
                <a:latin typeface="Segoe UI" panose="020B0502040204020203" pitchFamily="34" charset="0"/>
                <a:cs typeface="Segoe UI" panose="020B0502040204020203" pitchFamily="34" charset="0"/>
              </a:rPr>
              <a:t>Sigmoid has vanishing gradients</a:t>
            </a:r>
          </a:p>
        </p:txBody>
      </p:sp>
      <p:pic>
        <p:nvPicPr>
          <p:cNvPr id="5" name="Picture 4">
            <a:extLst>
              <a:ext uri="{FF2B5EF4-FFF2-40B4-BE49-F238E27FC236}">
                <a16:creationId xmlns:a16="http://schemas.microsoft.com/office/drawing/2014/main" id="{397A8C41-14EB-4A0B-8962-A2F0B029E71A}"/>
              </a:ext>
            </a:extLst>
          </p:cNvPr>
          <p:cNvPicPr>
            <a:picLocks noChangeAspect="1"/>
          </p:cNvPicPr>
          <p:nvPr/>
        </p:nvPicPr>
        <p:blipFill>
          <a:blip r:embed="rId2"/>
          <a:stretch>
            <a:fillRect/>
          </a:stretch>
        </p:blipFill>
        <p:spPr>
          <a:xfrm>
            <a:off x="2073600" y="1689786"/>
            <a:ext cx="7292799" cy="4985999"/>
          </a:xfrm>
          <a:prstGeom prst="rect">
            <a:avLst/>
          </a:prstGeom>
        </p:spPr>
      </p:pic>
      <p:sp>
        <p:nvSpPr>
          <p:cNvPr id="6" name="TextBox 5">
            <a:extLst>
              <a:ext uri="{FF2B5EF4-FFF2-40B4-BE49-F238E27FC236}">
                <a16:creationId xmlns:a16="http://schemas.microsoft.com/office/drawing/2014/main" id="{7FC55F8F-F021-4F6D-8692-EE451B249329}"/>
              </a:ext>
            </a:extLst>
          </p:cNvPr>
          <p:cNvSpPr txBox="1"/>
          <p:nvPr/>
        </p:nvSpPr>
        <p:spPr>
          <a:xfrm>
            <a:off x="6824799" y="2905780"/>
            <a:ext cx="2541600" cy="523220"/>
          </a:xfrm>
          <a:prstGeom prst="rect">
            <a:avLst/>
          </a:prstGeom>
          <a:noFill/>
        </p:spPr>
        <p:txBody>
          <a:bodyPr wrap="square" rtlCol="0">
            <a:spAutoFit/>
          </a:bodyPr>
          <a:lstStyle/>
          <a:p>
            <a:r>
              <a:rPr lang="en-US" sz="2800" dirty="0"/>
              <a:t>Near-0 gradient</a:t>
            </a:r>
          </a:p>
        </p:txBody>
      </p:sp>
      <p:cxnSp>
        <p:nvCxnSpPr>
          <p:cNvPr id="8" name="Straight Arrow Connector 7">
            <a:extLst>
              <a:ext uri="{FF2B5EF4-FFF2-40B4-BE49-F238E27FC236}">
                <a16:creationId xmlns:a16="http://schemas.microsoft.com/office/drawing/2014/main" id="{CB0C5C4E-BBA7-4991-8C56-4EB20B3C4B2C}"/>
              </a:ext>
            </a:extLst>
          </p:cNvPr>
          <p:cNvCxnSpPr>
            <a:cxnSpLocks/>
            <a:stCxn id="6" idx="0"/>
          </p:cNvCxnSpPr>
          <p:nvPr/>
        </p:nvCxnSpPr>
        <p:spPr>
          <a:xfrm flipV="1">
            <a:off x="8095599" y="2149211"/>
            <a:ext cx="299601" cy="756569"/>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4ED3D44-D83F-4051-900F-0CE8DB3102A6}"/>
              </a:ext>
            </a:extLst>
          </p:cNvPr>
          <p:cNvSpPr txBox="1"/>
          <p:nvPr/>
        </p:nvSpPr>
        <p:spPr>
          <a:xfrm>
            <a:off x="3160439" y="3918769"/>
            <a:ext cx="2541600" cy="523220"/>
          </a:xfrm>
          <a:prstGeom prst="rect">
            <a:avLst/>
          </a:prstGeom>
          <a:noFill/>
        </p:spPr>
        <p:txBody>
          <a:bodyPr wrap="square" rtlCol="0">
            <a:spAutoFit/>
          </a:bodyPr>
          <a:lstStyle/>
          <a:p>
            <a:r>
              <a:rPr lang="en-US" sz="2800" dirty="0"/>
              <a:t>Near-0 gradient</a:t>
            </a:r>
          </a:p>
        </p:txBody>
      </p:sp>
      <p:cxnSp>
        <p:nvCxnSpPr>
          <p:cNvPr id="10" name="Straight Arrow Connector 9">
            <a:extLst>
              <a:ext uri="{FF2B5EF4-FFF2-40B4-BE49-F238E27FC236}">
                <a16:creationId xmlns:a16="http://schemas.microsoft.com/office/drawing/2014/main" id="{9F611273-B483-402B-B572-A7B571F97C60}"/>
              </a:ext>
            </a:extLst>
          </p:cNvPr>
          <p:cNvCxnSpPr>
            <a:cxnSpLocks/>
          </p:cNvCxnSpPr>
          <p:nvPr/>
        </p:nvCxnSpPr>
        <p:spPr>
          <a:xfrm flipH="1">
            <a:off x="3704493" y="4441989"/>
            <a:ext cx="781538" cy="912544"/>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4B0CB8C1-94BC-4ACE-A2F4-1317D1460A20}"/>
              </a:ext>
            </a:extLst>
          </p:cNvPr>
          <p:cNvPicPr>
            <a:picLocks noChangeAspect="1"/>
          </p:cNvPicPr>
          <p:nvPr/>
        </p:nvPicPr>
        <p:blipFill>
          <a:blip r:embed="rId3"/>
          <a:stretch>
            <a:fillRect/>
          </a:stretch>
        </p:blipFill>
        <p:spPr>
          <a:xfrm>
            <a:off x="7151077" y="5017690"/>
            <a:ext cx="2137508" cy="856218"/>
          </a:xfrm>
          <a:prstGeom prst="rect">
            <a:avLst/>
          </a:prstGeom>
        </p:spPr>
      </p:pic>
    </p:spTree>
    <p:extLst>
      <p:ext uri="{BB962C8B-B14F-4D97-AF65-F5344CB8AC3E}">
        <p14:creationId xmlns:p14="http://schemas.microsoft.com/office/powerpoint/2010/main" val="3524659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C72BA0C-1E9E-49E6-BDED-B16D3881B0F1}"/>
              </a:ext>
            </a:extLst>
          </p:cNvPr>
          <p:cNvPicPr>
            <a:picLocks noChangeAspect="1"/>
          </p:cNvPicPr>
          <p:nvPr/>
        </p:nvPicPr>
        <p:blipFill>
          <a:blip r:embed="rId2"/>
          <a:stretch>
            <a:fillRect/>
          </a:stretch>
        </p:blipFill>
        <p:spPr>
          <a:xfrm>
            <a:off x="2772000" y="1432800"/>
            <a:ext cx="6488052" cy="5391600"/>
          </a:xfrm>
          <a:prstGeom prst="rect">
            <a:avLst/>
          </a:prstGeom>
        </p:spPr>
      </p:pic>
      <p:sp>
        <p:nvSpPr>
          <p:cNvPr id="2" name="Title 1">
            <a:extLst>
              <a:ext uri="{FF2B5EF4-FFF2-40B4-BE49-F238E27FC236}">
                <a16:creationId xmlns:a16="http://schemas.microsoft.com/office/drawing/2014/main" id="{73811C73-4CF5-4583-A3C0-DDAAA4C1D24B}"/>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Activation functions</a:t>
            </a:r>
          </a:p>
        </p:txBody>
      </p:sp>
      <p:sp>
        <p:nvSpPr>
          <p:cNvPr id="3" name="Content Placeholder 2">
            <a:extLst>
              <a:ext uri="{FF2B5EF4-FFF2-40B4-BE49-F238E27FC236}">
                <a16:creationId xmlns:a16="http://schemas.microsoft.com/office/drawing/2014/main" id="{EC2BB283-CA11-4C81-8FB9-74C5DA7CB539}"/>
              </a:ext>
            </a:extLst>
          </p:cNvPr>
          <p:cNvSpPr>
            <a:spLocks noGrp="1"/>
          </p:cNvSpPr>
          <p:nvPr>
            <p:ph sz="quarter" idx="10"/>
          </p:nvPr>
        </p:nvSpPr>
        <p:spPr>
          <a:xfrm>
            <a:off x="378696" y="841026"/>
            <a:ext cx="11525250" cy="649374"/>
          </a:xfrm>
        </p:spPr>
        <p:txBody>
          <a:bodyPr/>
          <a:lstStyle/>
          <a:p>
            <a:pPr marL="0" indent="0">
              <a:buNone/>
            </a:pPr>
            <a:r>
              <a:rPr lang="en-US" sz="2800" dirty="0">
                <a:latin typeface="Segoe UI" panose="020B0502040204020203" pitchFamily="34" charset="0"/>
                <a:cs typeface="Segoe UI" panose="020B0502040204020203" pitchFamily="34" charset="0"/>
              </a:rPr>
              <a:t>Rectilinear function has constant gradient for positive values</a:t>
            </a:r>
          </a:p>
        </p:txBody>
      </p:sp>
      <p:sp>
        <p:nvSpPr>
          <p:cNvPr id="6" name="TextBox 5">
            <a:extLst>
              <a:ext uri="{FF2B5EF4-FFF2-40B4-BE49-F238E27FC236}">
                <a16:creationId xmlns:a16="http://schemas.microsoft.com/office/drawing/2014/main" id="{7FC55F8F-F021-4F6D-8692-EE451B249329}"/>
              </a:ext>
            </a:extLst>
          </p:cNvPr>
          <p:cNvSpPr txBox="1"/>
          <p:nvPr/>
        </p:nvSpPr>
        <p:spPr>
          <a:xfrm>
            <a:off x="5288584" y="2796719"/>
            <a:ext cx="2875078" cy="523220"/>
          </a:xfrm>
          <a:prstGeom prst="rect">
            <a:avLst/>
          </a:prstGeom>
          <a:noFill/>
        </p:spPr>
        <p:txBody>
          <a:bodyPr wrap="square" rtlCol="0">
            <a:spAutoFit/>
          </a:bodyPr>
          <a:lstStyle/>
          <a:p>
            <a:r>
              <a:rPr lang="en-US" sz="2800" dirty="0"/>
              <a:t>Constant gradient</a:t>
            </a:r>
          </a:p>
        </p:txBody>
      </p:sp>
      <p:cxnSp>
        <p:nvCxnSpPr>
          <p:cNvPr id="8" name="Straight Arrow Connector 7">
            <a:extLst>
              <a:ext uri="{FF2B5EF4-FFF2-40B4-BE49-F238E27FC236}">
                <a16:creationId xmlns:a16="http://schemas.microsoft.com/office/drawing/2014/main" id="{CB0C5C4E-BBA7-4991-8C56-4EB20B3C4B2C}"/>
              </a:ext>
            </a:extLst>
          </p:cNvPr>
          <p:cNvCxnSpPr>
            <a:cxnSpLocks/>
          </p:cNvCxnSpPr>
          <p:nvPr/>
        </p:nvCxnSpPr>
        <p:spPr>
          <a:xfrm>
            <a:off x="6726123" y="3319939"/>
            <a:ext cx="538677" cy="84166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4ED3D44-D83F-4051-900F-0CE8DB3102A6}"/>
              </a:ext>
            </a:extLst>
          </p:cNvPr>
          <p:cNvSpPr txBox="1"/>
          <p:nvPr/>
        </p:nvSpPr>
        <p:spPr>
          <a:xfrm>
            <a:off x="4082939" y="4363992"/>
            <a:ext cx="2426401" cy="954107"/>
          </a:xfrm>
          <a:prstGeom prst="rect">
            <a:avLst/>
          </a:prstGeom>
          <a:noFill/>
        </p:spPr>
        <p:txBody>
          <a:bodyPr wrap="square" rtlCol="0">
            <a:spAutoFit/>
          </a:bodyPr>
          <a:lstStyle/>
          <a:p>
            <a:r>
              <a:rPr lang="en-US" sz="2800" dirty="0"/>
              <a:t>Gradient of Leaky </a:t>
            </a:r>
            <a:r>
              <a:rPr lang="en-US" sz="2800" dirty="0" err="1"/>
              <a:t>ReLU</a:t>
            </a:r>
            <a:r>
              <a:rPr lang="en-US" sz="2800" dirty="0"/>
              <a:t> &lt; 0</a:t>
            </a:r>
          </a:p>
        </p:txBody>
      </p:sp>
      <p:cxnSp>
        <p:nvCxnSpPr>
          <p:cNvPr id="10" name="Straight Arrow Connector 9">
            <a:extLst>
              <a:ext uri="{FF2B5EF4-FFF2-40B4-BE49-F238E27FC236}">
                <a16:creationId xmlns:a16="http://schemas.microsoft.com/office/drawing/2014/main" id="{9F611273-B483-402B-B572-A7B571F97C60}"/>
              </a:ext>
            </a:extLst>
          </p:cNvPr>
          <p:cNvCxnSpPr>
            <a:cxnSpLocks/>
          </p:cNvCxnSpPr>
          <p:nvPr/>
        </p:nvCxnSpPr>
        <p:spPr>
          <a:xfrm>
            <a:off x="5366339" y="5272200"/>
            <a:ext cx="321661" cy="323206"/>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13AFD055-59D9-4E10-8B82-56C7D0F1D4CB}"/>
              </a:ext>
            </a:extLst>
          </p:cNvPr>
          <p:cNvPicPr>
            <a:picLocks noChangeAspect="1"/>
          </p:cNvPicPr>
          <p:nvPr/>
        </p:nvPicPr>
        <p:blipFill>
          <a:blip r:embed="rId3"/>
          <a:stretch>
            <a:fillRect/>
          </a:stretch>
        </p:blipFill>
        <p:spPr>
          <a:xfrm>
            <a:off x="3750757" y="1883236"/>
            <a:ext cx="2729244" cy="548776"/>
          </a:xfrm>
          <a:prstGeom prst="rect">
            <a:avLst/>
          </a:prstGeom>
        </p:spPr>
      </p:pic>
    </p:spTree>
    <p:extLst>
      <p:ext uri="{BB962C8B-B14F-4D97-AF65-F5344CB8AC3E}">
        <p14:creationId xmlns:p14="http://schemas.microsoft.com/office/powerpoint/2010/main" val="2882539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213169" y="1870781"/>
            <a:ext cx="9765662" cy="2015419"/>
          </a:xfrm>
        </p:spPr>
        <p:txBody>
          <a:bodyPr>
            <a:normAutofit/>
          </a:bodyPr>
          <a:lstStyle/>
          <a:p>
            <a:r>
              <a:rPr lang="en-US" sz="4400" b="1" dirty="0"/>
              <a:t>Learning Weights with Backpropagation</a:t>
            </a:r>
          </a:p>
        </p:txBody>
      </p:sp>
    </p:spTree>
    <p:extLst>
      <p:ext uri="{BB962C8B-B14F-4D97-AF65-F5344CB8AC3E}">
        <p14:creationId xmlns:p14="http://schemas.microsoft.com/office/powerpoint/2010/main" val="12807805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Backpropagation Algorithm</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214963" y="1173339"/>
            <a:ext cx="11525250" cy="2996574"/>
          </a:xfrm>
        </p:spPr>
        <p:txBody>
          <a:bodyPr/>
          <a:lstStyle/>
          <a:p>
            <a:r>
              <a:rPr lang="en-US" sz="2800" dirty="0">
                <a:latin typeface="Segoe UI" panose="020B0502040204020203" pitchFamily="34" charset="0"/>
                <a:cs typeface="Segoe UI" panose="020B0502040204020203" pitchFamily="34" charset="0"/>
              </a:rPr>
              <a:t>To find function approximation, f(x), we need to </a:t>
            </a:r>
            <a:r>
              <a:rPr lang="en-US" sz="2800" b="1" dirty="0">
                <a:latin typeface="Segoe UI" panose="020B0502040204020203" pitchFamily="34" charset="0"/>
                <a:cs typeface="Segoe UI" panose="020B0502040204020203" pitchFamily="34" charset="0"/>
              </a:rPr>
              <a:t>learn model weights</a:t>
            </a:r>
          </a:p>
          <a:p>
            <a:r>
              <a:rPr lang="en-US" sz="2800" dirty="0">
                <a:latin typeface="Segoe UI" panose="020B0502040204020203" pitchFamily="34" charset="0"/>
                <a:cs typeface="Segoe UI" panose="020B0502040204020203" pitchFamily="34" charset="0"/>
              </a:rPr>
              <a:t>The primary algorithm we use to learn model weights is known as </a:t>
            </a:r>
            <a:r>
              <a:rPr lang="en-US" sz="2800" b="1" dirty="0">
                <a:latin typeface="Segoe UI" panose="020B0502040204020203" pitchFamily="34" charset="0"/>
                <a:cs typeface="Segoe UI" panose="020B0502040204020203" pitchFamily="34" charset="0"/>
              </a:rPr>
              <a:t>backpropagation</a:t>
            </a:r>
          </a:p>
          <a:p>
            <a:pPr lvl="1"/>
            <a:r>
              <a:rPr lang="en-US" sz="2400" dirty="0">
                <a:latin typeface="Segoe UI" panose="020B0502040204020203" pitchFamily="34" charset="0"/>
                <a:cs typeface="Segoe UI" panose="020B0502040204020203" pitchFamily="34" charset="0"/>
              </a:rPr>
              <a:t>Backpropagation was applied to learning (system identification) for control problems as early as 1960 by Henry Kelly and 1961 by Arthur Bryson for dynamic programming</a:t>
            </a:r>
          </a:p>
          <a:p>
            <a:pPr lvl="1"/>
            <a:r>
              <a:rPr lang="en-US" sz="2400" dirty="0">
                <a:latin typeface="Segoe UI" panose="020B0502040204020203" pitchFamily="34" charset="0"/>
                <a:cs typeface="Segoe UI" panose="020B0502040204020203" pitchFamily="34" charset="0"/>
              </a:rPr>
              <a:t>First applied to neural networks by Paul </a:t>
            </a:r>
            <a:r>
              <a:rPr lang="en-US" sz="2400" dirty="0" err="1">
                <a:latin typeface="Segoe UI" panose="020B0502040204020203" pitchFamily="34" charset="0"/>
                <a:cs typeface="Segoe UI" panose="020B0502040204020203" pitchFamily="34" charset="0"/>
              </a:rPr>
              <a:t>Werbos</a:t>
            </a:r>
            <a:r>
              <a:rPr lang="en-US" sz="2400" dirty="0">
                <a:latin typeface="Segoe UI" panose="020B0502040204020203" pitchFamily="34" charset="0"/>
                <a:cs typeface="Segoe UI" panose="020B0502040204020203" pitchFamily="34" charset="0"/>
              </a:rPr>
              <a:t> in 1974 </a:t>
            </a:r>
          </a:p>
          <a:p>
            <a:pPr lvl="1"/>
            <a:r>
              <a:rPr lang="en-US" sz="2400" dirty="0">
                <a:latin typeface="Segoe UI" panose="020B0502040204020203" pitchFamily="34" charset="0"/>
                <a:cs typeface="Segoe UI" panose="020B0502040204020203" pitchFamily="34" charset="0"/>
              </a:rPr>
              <a:t>In 1986 by </a:t>
            </a:r>
            <a:r>
              <a:rPr lang="en-US" sz="2400" dirty="0" err="1">
                <a:latin typeface="Segoe UI" panose="020B0502040204020203" pitchFamily="34" charset="0"/>
                <a:cs typeface="Segoe UI" panose="020B0502040204020203" pitchFamily="34" charset="0"/>
              </a:rPr>
              <a:t>Rumelhart</a:t>
            </a:r>
            <a:r>
              <a:rPr lang="en-US" sz="2400" dirty="0">
                <a:latin typeface="Segoe UI" panose="020B0502040204020203" pitchFamily="34" charset="0"/>
                <a:cs typeface="Segoe UI" panose="020B0502040204020203" pitchFamily="34" charset="0"/>
              </a:rPr>
              <a:t>, Hinton and Williams showed that backpropagation was effective for learning the weights of hidden layers</a:t>
            </a:r>
          </a:p>
        </p:txBody>
      </p:sp>
    </p:spTree>
    <p:extLst>
      <p:ext uri="{BB962C8B-B14F-4D97-AF65-F5344CB8AC3E}">
        <p14:creationId xmlns:p14="http://schemas.microsoft.com/office/powerpoint/2010/main" val="2973948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D1AAEA8E-E0E7-4C55-A1CF-AF1B96B7D513}"/>
              </a:ext>
            </a:extLst>
          </p:cNvPr>
          <p:cNvSpPr/>
          <p:nvPr/>
        </p:nvSpPr>
        <p:spPr>
          <a:xfrm>
            <a:off x="6803716" y="2357344"/>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14F9E361-E165-40D1-B714-E67D9900E562}"/>
              </a:ext>
            </a:extLst>
          </p:cNvPr>
          <p:cNvCxnSpPr>
            <a:cxnSpLocks/>
            <a:stCxn id="3" idx="6"/>
          </p:cNvCxnSpPr>
          <p:nvPr/>
        </p:nvCxnSpPr>
        <p:spPr>
          <a:xfrm>
            <a:off x="8905158" y="3328334"/>
            <a:ext cx="780997" cy="1588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FEA8519-63CC-43E3-9BB9-02E6936FC3AD}"/>
              </a:ext>
            </a:extLst>
          </p:cNvPr>
          <p:cNvSpPr txBox="1"/>
          <p:nvPr/>
        </p:nvSpPr>
        <p:spPr>
          <a:xfrm>
            <a:off x="314325" y="1690903"/>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6" name="TextBox 5">
            <a:extLst>
              <a:ext uri="{FF2B5EF4-FFF2-40B4-BE49-F238E27FC236}">
                <a16:creationId xmlns:a16="http://schemas.microsoft.com/office/drawing/2014/main" id="{0E74CFA3-5532-4C90-87B2-140C52C4227B}"/>
              </a:ext>
            </a:extLst>
          </p:cNvPr>
          <p:cNvSpPr txBox="1"/>
          <p:nvPr/>
        </p:nvSpPr>
        <p:spPr>
          <a:xfrm>
            <a:off x="6892260" y="3051827"/>
            <a:ext cx="1957555"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3</a:t>
            </a:r>
            <a:r>
              <a:rPr lang="en-US" sz="3200" b="1" dirty="0">
                <a:latin typeface="Symbol" panose="05050102010706020507" pitchFamily="18" charset="2"/>
              </a:rPr>
              <a:t> = S</a:t>
            </a:r>
            <a:r>
              <a:rPr lang="en-US" sz="3200" b="1" dirty="0"/>
              <a:t> </a:t>
            </a:r>
            <a:endParaRPr lang="en-US" sz="2800" b="1" dirty="0">
              <a:latin typeface="Symbol" panose="05050102010706020507" pitchFamily="18" charset="2"/>
            </a:endParaRPr>
          </a:p>
        </p:txBody>
      </p:sp>
      <p:cxnSp>
        <p:nvCxnSpPr>
          <p:cNvPr id="7" name="Straight Arrow Connector 6">
            <a:extLst>
              <a:ext uri="{FF2B5EF4-FFF2-40B4-BE49-F238E27FC236}">
                <a16:creationId xmlns:a16="http://schemas.microsoft.com/office/drawing/2014/main" id="{523064D0-6830-4BCA-B62D-5D038E560C6C}"/>
              </a:ext>
            </a:extLst>
          </p:cNvPr>
          <p:cNvCxnSpPr>
            <a:cxnSpLocks/>
            <a:stCxn id="5" idx="3"/>
          </p:cNvCxnSpPr>
          <p:nvPr/>
        </p:nvCxnSpPr>
        <p:spPr>
          <a:xfrm flipV="1">
            <a:off x="957420" y="1630368"/>
            <a:ext cx="2500135" cy="35292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CA65915-424C-4B17-B027-AE2748073352}"/>
              </a:ext>
            </a:extLst>
          </p:cNvPr>
          <p:cNvSpPr txBox="1"/>
          <p:nvPr/>
        </p:nvSpPr>
        <p:spPr>
          <a:xfrm>
            <a:off x="370316" y="3598216"/>
            <a:ext cx="643095" cy="584775"/>
          </a:xfrm>
          <a:prstGeom prst="rect">
            <a:avLst/>
          </a:prstGeom>
          <a:noFill/>
        </p:spPr>
        <p:txBody>
          <a:bodyPr wrap="square" rtlCol="0">
            <a:spAutoFit/>
          </a:bodyPr>
          <a:lstStyle/>
          <a:p>
            <a:r>
              <a:rPr lang="en-US" sz="3200" b="1" dirty="0"/>
              <a:t>X</a:t>
            </a:r>
            <a:r>
              <a:rPr lang="en-US" sz="3200" b="1" baseline="-25000" dirty="0"/>
              <a:t>2</a:t>
            </a:r>
          </a:p>
        </p:txBody>
      </p:sp>
      <p:cxnSp>
        <p:nvCxnSpPr>
          <p:cNvPr id="9" name="Straight Arrow Connector 8">
            <a:extLst>
              <a:ext uri="{FF2B5EF4-FFF2-40B4-BE49-F238E27FC236}">
                <a16:creationId xmlns:a16="http://schemas.microsoft.com/office/drawing/2014/main" id="{D13B5D6C-2491-4096-B273-51EC38304D64}"/>
              </a:ext>
            </a:extLst>
          </p:cNvPr>
          <p:cNvCxnSpPr>
            <a:cxnSpLocks/>
          </p:cNvCxnSpPr>
          <p:nvPr/>
        </p:nvCxnSpPr>
        <p:spPr>
          <a:xfrm>
            <a:off x="984634" y="2193216"/>
            <a:ext cx="2670406" cy="182682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71DAEFA-CEBF-4620-AD87-874E9B09E176}"/>
              </a:ext>
            </a:extLst>
          </p:cNvPr>
          <p:cNvSpPr txBox="1"/>
          <p:nvPr/>
        </p:nvSpPr>
        <p:spPr>
          <a:xfrm>
            <a:off x="5881405" y="1710213"/>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1</a:t>
            </a:r>
          </a:p>
        </p:txBody>
      </p:sp>
      <p:sp>
        <p:nvSpPr>
          <p:cNvPr id="11" name="Oval 10">
            <a:extLst>
              <a:ext uri="{FF2B5EF4-FFF2-40B4-BE49-F238E27FC236}">
                <a16:creationId xmlns:a16="http://schemas.microsoft.com/office/drawing/2014/main" id="{87668850-8671-4D89-9ADE-12B7E62BCCC8}"/>
              </a:ext>
            </a:extLst>
          </p:cNvPr>
          <p:cNvSpPr/>
          <p:nvPr/>
        </p:nvSpPr>
        <p:spPr>
          <a:xfrm>
            <a:off x="3380062" y="1043824"/>
            <a:ext cx="2134679" cy="200850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B474654-22DD-44F7-8115-656C75EFBA57}"/>
              </a:ext>
            </a:extLst>
          </p:cNvPr>
          <p:cNvSpPr txBox="1"/>
          <p:nvPr/>
        </p:nvSpPr>
        <p:spPr>
          <a:xfrm>
            <a:off x="3380063" y="1804331"/>
            <a:ext cx="2067656"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1</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 </a:t>
            </a:r>
          </a:p>
        </p:txBody>
      </p:sp>
      <p:sp>
        <p:nvSpPr>
          <p:cNvPr id="13" name="Oval 12">
            <a:extLst>
              <a:ext uri="{FF2B5EF4-FFF2-40B4-BE49-F238E27FC236}">
                <a16:creationId xmlns:a16="http://schemas.microsoft.com/office/drawing/2014/main" id="{FE38B29A-B777-42DB-BF49-6A3F695A3C4E}"/>
              </a:ext>
            </a:extLst>
          </p:cNvPr>
          <p:cNvSpPr/>
          <p:nvPr/>
        </p:nvSpPr>
        <p:spPr>
          <a:xfrm>
            <a:off x="3457555" y="3566348"/>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E9C4F589-B936-439F-B26A-544DC5E65057}"/>
              </a:ext>
            </a:extLst>
          </p:cNvPr>
          <p:cNvSpPr txBox="1"/>
          <p:nvPr/>
        </p:nvSpPr>
        <p:spPr>
          <a:xfrm>
            <a:off x="3514725" y="4260831"/>
            <a:ext cx="1988929"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2</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a:t>
            </a:r>
          </a:p>
        </p:txBody>
      </p:sp>
      <p:cxnSp>
        <p:nvCxnSpPr>
          <p:cNvPr id="15" name="Straight Arrow Connector 14">
            <a:extLst>
              <a:ext uri="{FF2B5EF4-FFF2-40B4-BE49-F238E27FC236}">
                <a16:creationId xmlns:a16="http://schemas.microsoft.com/office/drawing/2014/main" id="{B6A31ED5-1A12-4386-96AC-4990BFAE79C3}"/>
              </a:ext>
            </a:extLst>
          </p:cNvPr>
          <p:cNvCxnSpPr>
            <a:cxnSpLocks/>
          </p:cNvCxnSpPr>
          <p:nvPr/>
        </p:nvCxnSpPr>
        <p:spPr>
          <a:xfrm>
            <a:off x="5447718" y="2286009"/>
            <a:ext cx="1512683" cy="6242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94BF3E5-9920-40EF-8ABC-F33625280E43}"/>
              </a:ext>
            </a:extLst>
          </p:cNvPr>
          <p:cNvCxnSpPr>
            <a:cxnSpLocks/>
          </p:cNvCxnSpPr>
          <p:nvPr/>
        </p:nvCxnSpPr>
        <p:spPr>
          <a:xfrm flipV="1">
            <a:off x="5592198" y="3822778"/>
            <a:ext cx="1368203" cy="69480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6874676-2C51-439E-8B43-7D12802FE95A}"/>
              </a:ext>
            </a:extLst>
          </p:cNvPr>
          <p:cNvSpPr txBox="1"/>
          <p:nvPr/>
        </p:nvSpPr>
        <p:spPr>
          <a:xfrm>
            <a:off x="5742903" y="3471149"/>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2</a:t>
            </a:r>
          </a:p>
        </p:txBody>
      </p:sp>
      <p:cxnSp>
        <p:nvCxnSpPr>
          <p:cNvPr id="18" name="Straight Arrow Connector 17">
            <a:extLst>
              <a:ext uri="{FF2B5EF4-FFF2-40B4-BE49-F238E27FC236}">
                <a16:creationId xmlns:a16="http://schemas.microsoft.com/office/drawing/2014/main" id="{C0AC225E-7B66-425E-83E2-D319B7A24CBA}"/>
              </a:ext>
            </a:extLst>
          </p:cNvPr>
          <p:cNvCxnSpPr>
            <a:cxnSpLocks/>
            <a:stCxn id="8" idx="3"/>
          </p:cNvCxnSpPr>
          <p:nvPr/>
        </p:nvCxnSpPr>
        <p:spPr>
          <a:xfrm flipV="1">
            <a:off x="1013411" y="2705489"/>
            <a:ext cx="2551648" cy="118511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FD9AB54-370F-45C7-AD72-303F9F96BCA4}"/>
              </a:ext>
            </a:extLst>
          </p:cNvPr>
          <p:cNvCxnSpPr>
            <a:cxnSpLocks/>
          </p:cNvCxnSpPr>
          <p:nvPr/>
        </p:nvCxnSpPr>
        <p:spPr>
          <a:xfrm>
            <a:off x="1094501" y="4133328"/>
            <a:ext cx="2470558" cy="89567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DAAF402-A705-4383-892A-CA3E9E762F52}"/>
              </a:ext>
            </a:extLst>
          </p:cNvPr>
          <p:cNvSpPr txBox="1"/>
          <p:nvPr/>
        </p:nvSpPr>
        <p:spPr>
          <a:xfrm>
            <a:off x="1582197" y="1094572"/>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11</a:t>
            </a:r>
          </a:p>
        </p:txBody>
      </p:sp>
      <p:sp>
        <p:nvSpPr>
          <p:cNvPr id="21" name="TextBox 20">
            <a:extLst>
              <a:ext uri="{FF2B5EF4-FFF2-40B4-BE49-F238E27FC236}">
                <a16:creationId xmlns:a16="http://schemas.microsoft.com/office/drawing/2014/main" id="{52DA6726-2072-42E3-BD6E-49922B6D2CFB}"/>
              </a:ext>
            </a:extLst>
          </p:cNvPr>
          <p:cNvSpPr txBox="1"/>
          <p:nvPr/>
        </p:nvSpPr>
        <p:spPr>
          <a:xfrm>
            <a:off x="1660366" y="2019614"/>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12</a:t>
            </a:r>
          </a:p>
        </p:txBody>
      </p:sp>
      <p:sp>
        <p:nvSpPr>
          <p:cNvPr id="22" name="TextBox 21">
            <a:extLst>
              <a:ext uri="{FF2B5EF4-FFF2-40B4-BE49-F238E27FC236}">
                <a16:creationId xmlns:a16="http://schemas.microsoft.com/office/drawing/2014/main" id="{59DAE396-4CE3-436B-A0A9-86A695CA314F}"/>
              </a:ext>
            </a:extLst>
          </p:cNvPr>
          <p:cNvSpPr txBox="1"/>
          <p:nvPr/>
        </p:nvSpPr>
        <p:spPr>
          <a:xfrm>
            <a:off x="1190383" y="2797950"/>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21</a:t>
            </a:r>
          </a:p>
        </p:txBody>
      </p:sp>
      <p:sp>
        <p:nvSpPr>
          <p:cNvPr id="23" name="TextBox 22">
            <a:extLst>
              <a:ext uri="{FF2B5EF4-FFF2-40B4-BE49-F238E27FC236}">
                <a16:creationId xmlns:a16="http://schemas.microsoft.com/office/drawing/2014/main" id="{42DFEFAC-6D98-4746-96B2-D4B5C1AC43A0}"/>
              </a:ext>
            </a:extLst>
          </p:cNvPr>
          <p:cNvSpPr txBox="1"/>
          <p:nvPr/>
        </p:nvSpPr>
        <p:spPr>
          <a:xfrm>
            <a:off x="1459584" y="3681323"/>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22</a:t>
            </a:r>
          </a:p>
        </p:txBody>
      </p:sp>
      <p:sp>
        <p:nvSpPr>
          <p:cNvPr id="24" name="Right Brace 23">
            <a:extLst>
              <a:ext uri="{FF2B5EF4-FFF2-40B4-BE49-F238E27FC236}">
                <a16:creationId xmlns:a16="http://schemas.microsoft.com/office/drawing/2014/main" id="{96D6117D-4019-4427-A18F-4260A079657B}"/>
              </a:ext>
            </a:extLst>
          </p:cNvPr>
          <p:cNvSpPr/>
          <p:nvPr/>
        </p:nvSpPr>
        <p:spPr>
          <a:xfrm rot="5400000">
            <a:off x="4345926" y="4715267"/>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DB815669-E028-4585-88F5-7E296B2C6175}"/>
              </a:ext>
            </a:extLst>
          </p:cNvPr>
          <p:cNvSpPr txBox="1"/>
          <p:nvPr/>
        </p:nvSpPr>
        <p:spPr>
          <a:xfrm>
            <a:off x="3651149" y="6206407"/>
            <a:ext cx="1860064" cy="420628"/>
          </a:xfrm>
          <a:prstGeom prst="rect">
            <a:avLst/>
          </a:prstGeom>
          <a:noFill/>
        </p:spPr>
        <p:txBody>
          <a:bodyPr wrap="square" rtlCol="0">
            <a:spAutoFit/>
          </a:bodyPr>
          <a:lstStyle/>
          <a:p>
            <a:pPr algn="ctr"/>
            <a:r>
              <a:rPr lang="en-US" sz="3200" b="1" baseline="-25000" dirty="0"/>
              <a:t>Hidden Layer</a:t>
            </a:r>
          </a:p>
        </p:txBody>
      </p:sp>
      <p:sp>
        <p:nvSpPr>
          <p:cNvPr id="26" name="Right Brace 25">
            <a:extLst>
              <a:ext uri="{FF2B5EF4-FFF2-40B4-BE49-F238E27FC236}">
                <a16:creationId xmlns:a16="http://schemas.microsoft.com/office/drawing/2014/main" id="{9B7E1084-AB93-4472-8E10-50647C11B1EC}"/>
              </a:ext>
            </a:extLst>
          </p:cNvPr>
          <p:cNvSpPr/>
          <p:nvPr/>
        </p:nvSpPr>
        <p:spPr>
          <a:xfrm rot="5400000">
            <a:off x="7588194" y="4714804"/>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327FD46C-7E7F-4E54-9633-5A9ECDDA00BD}"/>
              </a:ext>
            </a:extLst>
          </p:cNvPr>
          <p:cNvSpPr txBox="1"/>
          <p:nvPr/>
        </p:nvSpPr>
        <p:spPr>
          <a:xfrm>
            <a:off x="6893417" y="6205944"/>
            <a:ext cx="1860064" cy="420628"/>
          </a:xfrm>
          <a:prstGeom prst="rect">
            <a:avLst/>
          </a:prstGeom>
          <a:noFill/>
        </p:spPr>
        <p:txBody>
          <a:bodyPr wrap="square" rtlCol="0">
            <a:spAutoFit/>
          </a:bodyPr>
          <a:lstStyle/>
          <a:p>
            <a:pPr algn="ctr"/>
            <a:r>
              <a:rPr lang="en-US" sz="3200" b="1" baseline="-25000" dirty="0"/>
              <a:t>Output Layer</a:t>
            </a:r>
          </a:p>
        </p:txBody>
      </p:sp>
      <p:sp>
        <p:nvSpPr>
          <p:cNvPr id="28" name="Right Brace 27">
            <a:extLst>
              <a:ext uri="{FF2B5EF4-FFF2-40B4-BE49-F238E27FC236}">
                <a16:creationId xmlns:a16="http://schemas.microsoft.com/office/drawing/2014/main" id="{2661F912-56BE-499A-832C-19D7CDAF76C9}"/>
              </a:ext>
            </a:extLst>
          </p:cNvPr>
          <p:cNvSpPr/>
          <p:nvPr/>
        </p:nvSpPr>
        <p:spPr>
          <a:xfrm rot="5400000">
            <a:off x="861120" y="5417261"/>
            <a:ext cx="426408" cy="101574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 name="TextBox 28">
            <a:extLst>
              <a:ext uri="{FF2B5EF4-FFF2-40B4-BE49-F238E27FC236}">
                <a16:creationId xmlns:a16="http://schemas.microsoft.com/office/drawing/2014/main" id="{579C8141-DFF0-4D5F-B1C7-286D1EE3A78C}"/>
              </a:ext>
            </a:extLst>
          </p:cNvPr>
          <p:cNvSpPr txBox="1"/>
          <p:nvPr/>
        </p:nvSpPr>
        <p:spPr>
          <a:xfrm>
            <a:off x="238707" y="6179150"/>
            <a:ext cx="1671234" cy="420628"/>
          </a:xfrm>
          <a:prstGeom prst="rect">
            <a:avLst/>
          </a:prstGeom>
          <a:noFill/>
        </p:spPr>
        <p:txBody>
          <a:bodyPr wrap="square" rtlCol="0">
            <a:spAutoFit/>
          </a:bodyPr>
          <a:lstStyle/>
          <a:p>
            <a:pPr algn="ctr"/>
            <a:r>
              <a:rPr lang="en-US" sz="3200" b="1" baseline="-25000" dirty="0"/>
              <a:t>Input Layer</a:t>
            </a:r>
          </a:p>
        </p:txBody>
      </p:sp>
      <p:sp>
        <p:nvSpPr>
          <p:cNvPr id="30" name="Oval 29">
            <a:extLst>
              <a:ext uri="{FF2B5EF4-FFF2-40B4-BE49-F238E27FC236}">
                <a16:creationId xmlns:a16="http://schemas.microsoft.com/office/drawing/2014/main" id="{2ECACC13-B2BB-449A-91D9-0AC30B3CB5CA}"/>
              </a:ext>
            </a:extLst>
          </p:cNvPr>
          <p:cNvSpPr/>
          <p:nvPr/>
        </p:nvSpPr>
        <p:spPr>
          <a:xfrm>
            <a:off x="9665146" y="2357343"/>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EE110A2A-C91C-494F-96E7-BD4C529723F9}"/>
              </a:ext>
            </a:extLst>
          </p:cNvPr>
          <p:cNvSpPr txBox="1"/>
          <p:nvPr/>
        </p:nvSpPr>
        <p:spPr>
          <a:xfrm>
            <a:off x="9652348" y="3005658"/>
            <a:ext cx="1957555" cy="584775"/>
          </a:xfrm>
          <a:prstGeom prst="rect">
            <a:avLst/>
          </a:prstGeom>
          <a:noFill/>
        </p:spPr>
        <p:txBody>
          <a:bodyPr wrap="square" rtlCol="0">
            <a:spAutoFit/>
          </a:bodyPr>
          <a:lstStyle/>
          <a:p>
            <a:pPr algn="ctr"/>
            <a:r>
              <a:rPr lang="en-US" sz="3200" b="1" dirty="0"/>
              <a:t>J(W)</a:t>
            </a:r>
            <a:endParaRPr lang="en-US" sz="2800" b="1" dirty="0">
              <a:latin typeface="Symbol" panose="05050102010706020507" pitchFamily="18" charset="2"/>
            </a:endParaRPr>
          </a:p>
        </p:txBody>
      </p:sp>
      <p:sp>
        <p:nvSpPr>
          <p:cNvPr id="32" name="TextBox 31">
            <a:extLst>
              <a:ext uri="{FF2B5EF4-FFF2-40B4-BE49-F238E27FC236}">
                <a16:creationId xmlns:a16="http://schemas.microsoft.com/office/drawing/2014/main" id="{47B2BCD7-3BE7-4C44-8339-A559589BBC9F}"/>
              </a:ext>
            </a:extLst>
          </p:cNvPr>
          <p:cNvSpPr txBox="1"/>
          <p:nvPr/>
        </p:nvSpPr>
        <p:spPr>
          <a:xfrm>
            <a:off x="9511520" y="4870773"/>
            <a:ext cx="454339" cy="584775"/>
          </a:xfrm>
          <a:prstGeom prst="rect">
            <a:avLst/>
          </a:prstGeom>
          <a:noFill/>
        </p:spPr>
        <p:txBody>
          <a:bodyPr wrap="square" rtlCol="0">
            <a:spAutoFit/>
          </a:bodyPr>
          <a:lstStyle/>
          <a:p>
            <a:r>
              <a:rPr lang="en-US" sz="3200" b="1" dirty="0"/>
              <a:t>Y</a:t>
            </a:r>
          </a:p>
        </p:txBody>
      </p:sp>
      <p:cxnSp>
        <p:nvCxnSpPr>
          <p:cNvPr id="33" name="Straight Arrow Connector 32">
            <a:extLst>
              <a:ext uri="{FF2B5EF4-FFF2-40B4-BE49-F238E27FC236}">
                <a16:creationId xmlns:a16="http://schemas.microsoft.com/office/drawing/2014/main" id="{5CB66A7D-414A-46D8-BD98-E8547FA61BF9}"/>
              </a:ext>
            </a:extLst>
          </p:cNvPr>
          <p:cNvCxnSpPr>
            <a:cxnSpLocks/>
            <a:stCxn id="32" idx="0"/>
          </p:cNvCxnSpPr>
          <p:nvPr/>
        </p:nvCxnSpPr>
        <p:spPr>
          <a:xfrm flipV="1">
            <a:off x="9738690" y="4191417"/>
            <a:ext cx="454339" cy="67935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4" name="Right Brace 33">
            <a:extLst>
              <a:ext uri="{FF2B5EF4-FFF2-40B4-BE49-F238E27FC236}">
                <a16:creationId xmlns:a16="http://schemas.microsoft.com/office/drawing/2014/main" id="{80ADD6CB-E516-457A-A87A-B3D394BA85AD}"/>
              </a:ext>
            </a:extLst>
          </p:cNvPr>
          <p:cNvSpPr/>
          <p:nvPr/>
        </p:nvSpPr>
        <p:spPr>
          <a:xfrm rot="5400000">
            <a:off x="10525075" y="4870081"/>
            <a:ext cx="381579" cy="2101440"/>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 name="TextBox 34">
            <a:extLst>
              <a:ext uri="{FF2B5EF4-FFF2-40B4-BE49-F238E27FC236}">
                <a16:creationId xmlns:a16="http://schemas.microsoft.com/office/drawing/2014/main" id="{3D4DA628-CF2F-4BBD-8F88-60EADDA13EB1}"/>
              </a:ext>
            </a:extLst>
          </p:cNvPr>
          <p:cNvSpPr txBox="1"/>
          <p:nvPr/>
        </p:nvSpPr>
        <p:spPr>
          <a:xfrm>
            <a:off x="9665144" y="6192182"/>
            <a:ext cx="2101441" cy="420628"/>
          </a:xfrm>
          <a:prstGeom prst="rect">
            <a:avLst/>
          </a:prstGeom>
          <a:noFill/>
        </p:spPr>
        <p:txBody>
          <a:bodyPr wrap="square" rtlCol="0">
            <a:spAutoFit/>
          </a:bodyPr>
          <a:lstStyle/>
          <a:p>
            <a:pPr algn="ctr"/>
            <a:r>
              <a:rPr lang="en-US" sz="3200" b="1" baseline="-25000" dirty="0"/>
              <a:t>Loss Function</a:t>
            </a:r>
          </a:p>
        </p:txBody>
      </p:sp>
      <p:sp>
        <p:nvSpPr>
          <p:cNvPr id="38" name="Title 1">
            <a:extLst>
              <a:ext uri="{FF2B5EF4-FFF2-40B4-BE49-F238E27FC236}">
                <a16:creationId xmlns:a16="http://schemas.microsoft.com/office/drawing/2014/main" id="{C9F301F8-CF74-46E8-BD38-E5394C076C22}"/>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The Backpropagation Algorithm</a:t>
            </a:r>
          </a:p>
        </p:txBody>
      </p:sp>
    </p:spTree>
    <p:extLst>
      <p:ext uri="{BB962C8B-B14F-4D97-AF65-F5344CB8AC3E}">
        <p14:creationId xmlns:p14="http://schemas.microsoft.com/office/powerpoint/2010/main" val="3426231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6" grpId="0"/>
      <p:bldP spid="8" grpId="0"/>
      <p:bldP spid="10" grpId="0"/>
      <p:bldP spid="11" grpId="0" animBg="1"/>
      <p:bldP spid="12" grpId="0"/>
      <p:bldP spid="13" grpId="0" animBg="1"/>
      <p:bldP spid="14" grpId="0"/>
      <p:bldP spid="17" grpId="0"/>
      <p:bldP spid="20" grpId="0"/>
      <p:bldP spid="21" grpId="0"/>
      <p:bldP spid="22" grpId="0"/>
      <p:bldP spid="23" grpId="0"/>
      <p:bldP spid="24" grpId="0" animBg="1"/>
      <p:bldP spid="25" grpId="0"/>
      <p:bldP spid="26" grpId="0" animBg="1"/>
      <p:bldP spid="27" grpId="0"/>
      <p:bldP spid="28" grpId="0" animBg="1"/>
      <p:bldP spid="29" grpId="0"/>
      <p:bldP spid="30" grpId="0" animBg="1"/>
      <p:bldP spid="31" grpId="0"/>
      <p:bldP spid="32" grpId="0"/>
      <p:bldP spid="34" grpId="0" animBg="1"/>
      <p:bldP spid="3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457853" y="1107591"/>
            <a:ext cx="11525250" cy="1117374"/>
          </a:xfrm>
        </p:spPr>
        <p:txBody>
          <a:bodyPr/>
          <a:lstStyle/>
          <a:p>
            <a:pPr marL="0" indent="0">
              <a:buNone/>
            </a:pPr>
            <a:r>
              <a:rPr lang="en-US" sz="2800" dirty="0">
                <a:latin typeface="Segoe UI" panose="020B0502040204020203" pitchFamily="34" charset="0"/>
                <a:cs typeface="Segoe UI" panose="020B0502040204020203" pitchFamily="34" charset="0"/>
              </a:rPr>
              <a:t>To </a:t>
            </a:r>
            <a:r>
              <a:rPr lang="en-US" sz="2800" b="1" dirty="0">
                <a:latin typeface="Segoe UI" panose="020B0502040204020203" pitchFamily="34" charset="0"/>
                <a:cs typeface="Segoe UI" panose="020B0502040204020203" pitchFamily="34" charset="0"/>
              </a:rPr>
              <a:t>learn model weight tensor </a:t>
            </a:r>
            <a:r>
              <a:rPr lang="en-US" sz="2800" dirty="0">
                <a:latin typeface="Segoe UI" panose="020B0502040204020203" pitchFamily="34" charset="0"/>
                <a:cs typeface="Segoe UI" panose="020B0502040204020203" pitchFamily="34" charset="0"/>
              </a:rPr>
              <a:t>we must </a:t>
            </a:r>
            <a:r>
              <a:rPr lang="en-US" sz="2800" b="1" dirty="0">
                <a:latin typeface="Segoe UI" panose="020B0502040204020203" pitchFamily="34" charset="0"/>
                <a:cs typeface="Segoe UI" panose="020B0502040204020203" pitchFamily="34" charset="0"/>
              </a:rPr>
              <a:t>minimize the loss function </a:t>
            </a:r>
            <a:r>
              <a:rPr lang="en-US" sz="2800" dirty="0">
                <a:latin typeface="Segoe UI" panose="020B0502040204020203" pitchFamily="34" charset="0"/>
                <a:cs typeface="Segoe UI" panose="020B0502040204020203" pitchFamily="34" charset="0"/>
              </a:rPr>
              <a:t>using the </a:t>
            </a:r>
            <a:r>
              <a:rPr lang="en-US" sz="2800" b="1" dirty="0">
                <a:latin typeface="Segoe UI" panose="020B0502040204020203" pitchFamily="34" charset="0"/>
                <a:cs typeface="Segoe UI" panose="020B0502040204020203" pitchFamily="34" charset="0"/>
              </a:rPr>
              <a:t>gradient:</a:t>
            </a:r>
          </a:p>
        </p:txBody>
      </p:sp>
      <p:pic>
        <p:nvPicPr>
          <p:cNvPr id="4" name="Picture 3">
            <a:extLst>
              <a:ext uri="{FF2B5EF4-FFF2-40B4-BE49-F238E27FC236}">
                <a16:creationId xmlns:a16="http://schemas.microsoft.com/office/drawing/2014/main" id="{FE5106BA-3979-4A5C-BC49-EFE00A2520A0}"/>
              </a:ext>
            </a:extLst>
          </p:cNvPr>
          <p:cNvPicPr>
            <a:picLocks noChangeAspect="1"/>
          </p:cNvPicPr>
          <p:nvPr/>
        </p:nvPicPr>
        <p:blipFill>
          <a:blip r:embed="rId2"/>
          <a:stretch>
            <a:fillRect/>
          </a:stretch>
        </p:blipFill>
        <p:spPr>
          <a:xfrm>
            <a:off x="3766584" y="2280065"/>
            <a:ext cx="4521600" cy="606759"/>
          </a:xfrm>
          <a:prstGeom prst="rect">
            <a:avLst/>
          </a:prstGeom>
        </p:spPr>
      </p:pic>
      <p:sp>
        <p:nvSpPr>
          <p:cNvPr id="5" name="Content Placeholder 2">
            <a:extLst>
              <a:ext uri="{FF2B5EF4-FFF2-40B4-BE49-F238E27FC236}">
                <a16:creationId xmlns:a16="http://schemas.microsoft.com/office/drawing/2014/main" id="{56F2E640-6101-49A4-BCE3-B7CE7FE0F2B4}"/>
              </a:ext>
            </a:extLst>
          </p:cNvPr>
          <p:cNvSpPr txBox="1">
            <a:spLocks/>
          </p:cNvSpPr>
          <p:nvPr/>
        </p:nvSpPr>
        <p:spPr>
          <a:xfrm>
            <a:off x="457853" y="3047547"/>
            <a:ext cx="11525250" cy="61303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Where</a:t>
            </a:r>
            <a:r>
              <a:rPr lang="en-US" sz="2800" b="1" dirty="0">
                <a:latin typeface="Segoe UI" panose="020B0502040204020203" pitchFamily="34" charset="0"/>
                <a:cs typeface="Segoe UI" panose="020B0502040204020203" pitchFamily="34" charset="0"/>
              </a:rPr>
              <a:t>:</a:t>
            </a:r>
          </a:p>
        </p:txBody>
      </p:sp>
      <p:pic>
        <p:nvPicPr>
          <p:cNvPr id="6" name="Picture 5">
            <a:extLst>
              <a:ext uri="{FF2B5EF4-FFF2-40B4-BE49-F238E27FC236}">
                <a16:creationId xmlns:a16="http://schemas.microsoft.com/office/drawing/2014/main" id="{79F4A670-1D66-47A1-8623-51B0341504A1}"/>
              </a:ext>
            </a:extLst>
          </p:cNvPr>
          <p:cNvPicPr>
            <a:picLocks noChangeAspect="1"/>
          </p:cNvPicPr>
          <p:nvPr/>
        </p:nvPicPr>
        <p:blipFill>
          <a:blip r:embed="rId3"/>
          <a:stretch>
            <a:fillRect/>
          </a:stretch>
        </p:blipFill>
        <p:spPr>
          <a:xfrm>
            <a:off x="1258758" y="3691839"/>
            <a:ext cx="9734213" cy="546087"/>
          </a:xfrm>
          <a:prstGeom prst="rect">
            <a:avLst/>
          </a:prstGeom>
        </p:spPr>
      </p:pic>
      <p:pic>
        <p:nvPicPr>
          <p:cNvPr id="7" name="Picture 6">
            <a:extLst>
              <a:ext uri="{FF2B5EF4-FFF2-40B4-BE49-F238E27FC236}">
                <a16:creationId xmlns:a16="http://schemas.microsoft.com/office/drawing/2014/main" id="{B2B9A94D-C739-45FC-88AF-AEE8CAD400B9}"/>
              </a:ext>
            </a:extLst>
          </p:cNvPr>
          <p:cNvPicPr>
            <a:picLocks noChangeAspect="1"/>
          </p:cNvPicPr>
          <p:nvPr/>
        </p:nvPicPr>
        <p:blipFill>
          <a:blip r:embed="rId4"/>
          <a:stretch>
            <a:fillRect/>
          </a:stretch>
        </p:blipFill>
        <p:spPr>
          <a:xfrm>
            <a:off x="1258758" y="5746995"/>
            <a:ext cx="5431154" cy="458712"/>
          </a:xfrm>
          <a:prstGeom prst="rect">
            <a:avLst/>
          </a:prstGeom>
        </p:spPr>
      </p:pic>
      <p:pic>
        <p:nvPicPr>
          <p:cNvPr id="8" name="Picture 7">
            <a:extLst>
              <a:ext uri="{FF2B5EF4-FFF2-40B4-BE49-F238E27FC236}">
                <a16:creationId xmlns:a16="http://schemas.microsoft.com/office/drawing/2014/main" id="{5E8EDA51-9ECA-4EB4-B64D-804753F60CFC}"/>
              </a:ext>
            </a:extLst>
          </p:cNvPr>
          <p:cNvPicPr>
            <a:picLocks noChangeAspect="1"/>
          </p:cNvPicPr>
          <p:nvPr/>
        </p:nvPicPr>
        <p:blipFill>
          <a:blip r:embed="rId5"/>
          <a:stretch>
            <a:fillRect/>
          </a:stretch>
        </p:blipFill>
        <p:spPr>
          <a:xfrm>
            <a:off x="1258758" y="4352226"/>
            <a:ext cx="6937224" cy="571406"/>
          </a:xfrm>
          <a:prstGeom prst="rect">
            <a:avLst/>
          </a:prstGeom>
        </p:spPr>
      </p:pic>
      <p:pic>
        <p:nvPicPr>
          <p:cNvPr id="9" name="Picture 8">
            <a:extLst>
              <a:ext uri="{FF2B5EF4-FFF2-40B4-BE49-F238E27FC236}">
                <a16:creationId xmlns:a16="http://schemas.microsoft.com/office/drawing/2014/main" id="{C3EB7271-1E1B-49C8-830D-0E5C0DF17CB9}"/>
              </a:ext>
            </a:extLst>
          </p:cNvPr>
          <p:cNvPicPr>
            <a:picLocks noChangeAspect="1"/>
          </p:cNvPicPr>
          <p:nvPr/>
        </p:nvPicPr>
        <p:blipFill>
          <a:blip r:embed="rId6"/>
          <a:stretch>
            <a:fillRect/>
          </a:stretch>
        </p:blipFill>
        <p:spPr>
          <a:xfrm>
            <a:off x="1118272" y="5037932"/>
            <a:ext cx="10046915" cy="594763"/>
          </a:xfrm>
          <a:prstGeom prst="rect">
            <a:avLst/>
          </a:prstGeom>
        </p:spPr>
      </p:pic>
      <p:sp>
        <p:nvSpPr>
          <p:cNvPr id="12" name="Title 1">
            <a:extLst>
              <a:ext uri="{FF2B5EF4-FFF2-40B4-BE49-F238E27FC236}">
                <a16:creationId xmlns:a16="http://schemas.microsoft.com/office/drawing/2014/main" id="{26B3970E-6909-4F67-A60E-FAEB97D150B7}"/>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The Backpropagation Algorithm</a:t>
            </a:r>
          </a:p>
        </p:txBody>
      </p:sp>
    </p:spTree>
    <p:extLst>
      <p:ext uri="{BB962C8B-B14F-4D97-AF65-F5344CB8AC3E}">
        <p14:creationId xmlns:p14="http://schemas.microsoft.com/office/powerpoint/2010/main" val="2333640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Back Propagation Algorithm</a:t>
            </a:r>
          </a:p>
        </p:txBody>
      </p:sp>
      <p:sp>
        <p:nvSpPr>
          <p:cNvPr id="4" name="Content Placeholder 3">
            <a:extLst>
              <a:ext uri="{FF2B5EF4-FFF2-40B4-BE49-F238E27FC236}">
                <a16:creationId xmlns:a16="http://schemas.microsoft.com/office/drawing/2014/main" id="{E0180727-EC5F-4A0C-9F60-538290E60081}"/>
              </a:ext>
            </a:extLst>
          </p:cNvPr>
          <p:cNvSpPr>
            <a:spLocks noGrp="1"/>
          </p:cNvSpPr>
          <p:nvPr>
            <p:ph sz="quarter" idx="10"/>
          </p:nvPr>
        </p:nvSpPr>
        <p:spPr>
          <a:xfrm>
            <a:off x="379413" y="1388226"/>
            <a:ext cx="11525250" cy="1771833"/>
          </a:xfrm>
        </p:spPr>
        <p:txBody>
          <a:bodyPr/>
          <a:lstStyle/>
          <a:p>
            <a:r>
              <a:rPr lang="en-US" sz="2800" dirty="0">
                <a:latin typeface="Segoe UI" panose="020B0502040204020203" pitchFamily="34" charset="0"/>
                <a:cs typeface="Segoe UI" panose="020B0502040204020203" pitchFamily="34" charset="0"/>
              </a:rPr>
              <a:t>Backpropagation is a </a:t>
            </a:r>
            <a:r>
              <a:rPr lang="en-US" sz="2800" b="1" dirty="0">
                <a:latin typeface="Segoe UI" panose="020B0502040204020203" pitchFamily="34" charset="0"/>
                <a:cs typeface="Segoe UI" panose="020B0502040204020203" pitchFamily="34" charset="0"/>
              </a:rPr>
              <a:t>gradient decent algorithm</a:t>
            </a:r>
          </a:p>
          <a:p>
            <a:r>
              <a:rPr lang="en-US" sz="2800" dirty="0">
                <a:latin typeface="Segoe UI" panose="020B0502040204020203" pitchFamily="34" charset="0"/>
                <a:cs typeface="Segoe UI" panose="020B0502040204020203" pitchFamily="34" charset="0"/>
              </a:rPr>
              <a:t>Weight updates are taken as small steps in the direction of the gradient of the loss function</a:t>
            </a:r>
          </a:p>
        </p:txBody>
      </p:sp>
      <p:pic>
        <p:nvPicPr>
          <p:cNvPr id="6" name="Picture 5">
            <a:extLst>
              <a:ext uri="{FF2B5EF4-FFF2-40B4-BE49-F238E27FC236}">
                <a16:creationId xmlns:a16="http://schemas.microsoft.com/office/drawing/2014/main" id="{B052A3AD-7989-475D-B41C-74D3D986E812}"/>
              </a:ext>
            </a:extLst>
          </p:cNvPr>
          <p:cNvPicPr>
            <a:picLocks noChangeAspect="1"/>
          </p:cNvPicPr>
          <p:nvPr/>
        </p:nvPicPr>
        <p:blipFill>
          <a:blip r:embed="rId2"/>
          <a:stretch>
            <a:fillRect/>
          </a:stretch>
        </p:blipFill>
        <p:spPr>
          <a:xfrm>
            <a:off x="5187468" y="3254189"/>
            <a:ext cx="1913874" cy="522664"/>
          </a:xfrm>
          <a:prstGeom prst="rect">
            <a:avLst/>
          </a:prstGeom>
        </p:spPr>
      </p:pic>
      <p:sp>
        <p:nvSpPr>
          <p:cNvPr id="7" name="Content Placeholder 3">
            <a:extLst>
              <a:ext uri="{FF2B5EF4-FFF2-40B4-BE49-F238E27FC236}">
                <a16:creationId xmlns:a16="http://schemas.microsoft.com/office/drawing/2014/main" id="{C3CCC784-5F44-4DBF-BE8E-9FDEC847B4D6}"/>
              </a:ext>
            </a:extLst>
          </p:cNvPr>
          <p:cNvSpPr txBox="1">
            <a:spLocks/>
          </p:cNvSpPr>
          <p:nvPr/>
        </p:nvSpPr>
        <p:spPr>
          <a:xfrm>
            <a:off x="333375" y="4078299"/>
            <a:ext cx="11525250" cy="1063487"/>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latin typeface="Segoe UI" panose="020B0502040204020203" pitchFamily="34" charset="0"/>
                <a:cs typeface="Segoe UI" panose="020B0502040204020203" pitchFamily="34" charset="0"/>
              </a:rPr>
              <a:t>Backpropagation converges when the gradient is approximately 0</a:t>
            </a:r>
          </a:p>
        </p:txBody>
      </p:sp>
    </p:spTree>
    <p:extLst>
      <p:ext uri="{BB962C8B-B14F-4D97-AF65-F5344CB8AC3E}">
        <p14:creationId xmlns:p14="http://schemas.microsoft.com/office/powerpoint/2010/main" val="2674755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11203" cy="2015419"/>
          </a:xfrm>
        </p:spPr>
        <p:txBody>
          <a:bodyPr>
            <a:normAutofit/>
          </a:bodyPr>
          <a:lstStyle/>
          <a:p>
            <a:r>
              <a:rPr lang="en-US" sz="4400" b="1" dirty="0"/>
              <a:t>Loss Functions</a:t>
            </a:r>
          </a:p>
        </p:txBody>
      </p:sp>
    </p:spTree>
    <p:extLst>
      <p:ext uri="{BB962C8B-B14F-4D97-AF65-F5344CB8AC3E}">
        <p14:creationId xmlns:p14="http://schemas.microsoft.com/office/powerpoint/2010/main" val="29313541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79514" y="1123302"/>
            <a:ext cx="11525250" cy="2613498"/>
          </a:xfrm>
        </p:spPr>
        <p:txBody>
          <a:bodyPr/>
          <a:lstStyle/>
          <a:p>
            <a:r>
              <a:rPr lang="en-US" sz="2800" dirty="0">
                <a:latin typeface="Segoe UI" panose="020B0502040204020203" pitchFamily="34" charset="0"/>
                <a:cs typeface="Segoe UI" panose="020B0502040204020203" pitchFamily="34" charset="0"/>
              </a:rPr>
              <a:t>What are some choices for a loss function,          , given the weight tensor?</a:t>
            </a:r>
          </a:p>
          <a:p>
            <a:r>
              <a:rPr lang="en-US" sz="2800" dirty="0">
                <a:latin typeface="Segoe UI" panose="020B0502040204020203" pitchFamily="34" charset="0"/>
                <a:cs typeface="Segoe UI" panose="020B0502040204020203" pitchFamily="34" charset="0"/>
              </a:rPr>
              <a:t>For regression problems use MSE</a:t>
            </a:r>
            <a:endParaRPr lang="en-US" sz="2800" b="1"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Which loss function should we use for classification problems?</a:t>
            </a:r>
          </a:p>
          <a:p>
            <a:pPr>
              <a:buFont typeface="Wingdings" panose="05000000000000000000" pitchFamily="2" charset="2"/>
              <a:buChar char="§"/>
            </a:pPr>
            <a:r>
              <a:rPr lang="en-US" sz="2800" b="1" dirty="0">
                <a:latin typeface="Segoe UI" panose="020B0502040204020203" pitchFamily="34" charset="0"/>
                <a:cs typeface="Segoe UI" panose="020B0502040204020203" pitchFamily="34" charset="0"/>
              </a:rPr>
              <a:t>Cross entropy </a:t>
            </a:r>
            <a:r>
              <a:rPr lang="en-US" sz="2800" dirty="0">
                <a:latin typeface="Segoe UI" panose="020B0502040204020203" pitchFamily="34" charset="0"/>
                <a:cs typeface="Segoe UI" panose="020B0502040204020203" pitchFamily="34" charset="0"/>
              </a:rPr>
              <a:t>is a good choice, but is a bit abstract</a:t>
            </a:r>
          </a:p>
        </p:txBody>
      </p:sp>
      <p:pic>
        <p:nvPicPr>
          <p:cNvPr id="4" name="Picture 3">
            <a:extLst>
              <a:ext uri="{FF2B5EF4-FFF2-40B4-BE49-F238E27FC236}">
                <a16:creationId xmlns:a16="http://schemas.microsoft.com/office/drawing/2014/main" id="{97780D8A-5D64-4CB8-AC9A-61DD6BACDBB8}"/>
              </a:ext>
            </a:extLst>
          </p:cNvPr>
          <p:cNvPicPr>
            <a:picLocks noChangeAspect="1"/>
          </p:cNvPicPr>
          <p:nvPr/>
        </p:nvPicPr>
        <p:blipFill>
          <a:blip r:embed="rId2"/>
          <a:stretch>
            <a:fillRect/>
          </a:stretch>
        </p:blipFill>
        <p:spPr>
          <a:xfrm>
            <a:off x="7513983" y="1155365"/>
            <a:ext cx="872530" cy="429113"/>
          </a:xfrm>
          <a:prstGeom prst="rect">
            <a:avLst/>
          </a:prstGeom>
        </p:spPr>
      </p:pic>
    </p:spTree>
    <p:extLst>
      <p:ext uri="{BB962C8B-B14F-4D97-AF65-F5344CB8AC3E}">
        <p14:creationId xmlns:p14="http://schemas.microsoft.com/office/powerpoint/2010/main" val="1085331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a:xfrm>
            <a:off x="379514" y="222480"/>
            <a:ext cx="11524432" cy="1023222"/>
          </a:xfrm>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79514" y="1094502"/>
            <a:ext cx="11525250" cy="633498"/>
          </a:xfrm>
        </p:spPr>
        <p:txBody>
          <a:bodyPr/>
          <a:lstStyle/>
          <a:p>
            <a:pPr marL="0" indent="0">
              <a:buNone/>
            </a:pPr>
            <a:r>
              <a:rPr lang="en-US" sz="2800" dirty="0">
                <a:latin typeface="Segoe UI" panose="020B0502040204020203" pitchFamily="34" charset="0"/>
                <a:cs typeface="Segoe UI" panose="020B0502040204020203" pitchFamily="34" charset="0"/>
              </a:rPr>
              <a:t>What is </a:t>
            </a:r>
            <a:r>
              <a:rPr lang="en-US" sz="2800" b="1" dirty="0">
                <a:latin typeface="Segoe UI" panose="020B0502040204020203" pitchFamily="34" charset="0"/>
                <a:cs typeface="Segoe UI" panose="020B0502040204020203" pitchFamily="34" charset="0"/>
              </a:rPr>
              <a:t> Shannon Entropy</a:t>
            </a:r>
            <a:r>
              <a:rPr lang="en-US" sz="2800" dirty="0">
                <a:latin typeface="Segoe UI" panose="020B0502040204020203" pitchFamily="34" charset="0"/>
                <a:cs typeface="Segoe UI" panose="020B0502040204020203" pitchFamily="34" charset="0"/>
              </a:rPr>
              <a:t>? </a:t>
            </a:r>
            <a:endParaRPr lang="en-US" sz="2800" b="1" dirty="0">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3DEFB6D3-4EDA-4FA5-BB36-3225EE1998E1}"/>
              </a:ext>
            </a:extLst>
          </p:cNvPr>
          <p:cNvPicPr>
            <a:picLocks noChangeAspect="1"/>
          </p:cNvPicPr>
          <p:nvPr/>
        </p:nvPicPr>
        <p:blipFill>
          <a:blip r:embed="rId3"/>
          <a:stretch>
            <a:fillRect/>
          </a:stretch>
        </p:blipFill>
        <p:spPr>
          <a:xfrm>
            <a:off x="4046850" y="1887354"/>
            <a:ext cx="2800350" cy="598870"/>
          </a:xfrm>
          <a:prstGeom prst="rect">
            <a:avLst/>
          </a:prstGeom>
        </p:spPr>
      </p:pic>
      <p:sp>
        <p:nvSpPr>
          <p:cNvPr id="5" name="Content Placeholder 2">
            <a:extLst>
              <a:ext uri="{FF2B5EF4-FFF2-40B4-BE49-F238E27FC236}">
                <a16:creationId xmlns:a16="http://schemas.microsoft.com/office/drawing/2014/main" id="{F923DF0B-3571-4E82-9EED-485811475E25}"/>
              </a:ext>
            </a:extLst>
          </p:cNvPr>
          <p:cNvSpPr txBox="1">
            <a:spLocks/>
          </p:cNvSpPr>
          <p:nvPr/>
        </p:nvSpPr>
        <p:spPr>
          <a:xfrm>
            <a:off x="379514" y="2486224"/>
            <a:ext cx="1672486"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Where: </a:t>
            </a:r>
            <a:endParaRPr lang="en-US" sz="2800" b="1" dirty="0">
              <a:latin typeface="Segoe UI" panose="020B0502040204020203" pitchFamily="34" charset="0"/>
              <a:cs typeface="Segoe UI" panose="020B0502040204020203" pitchFamily="34" charset="0"/>
            </a:endParaRPr>
          </a:p>
        </p:txBody>
      </p:sp>
      <p:pic>
        <p:nvPicPr>
          <p:cNvPr id="6" name="Picture 5">
            <a:extLst>
              <a:ext uri="{FF2B5EF4-FFF2-40B4-BE49-F238E27FC236}">
                <a16:creationId xmlns:a16="http://schemas.microsoft.com/office/drawing/2014/main" id="{24863602-CD52-4C7F-B2A1-857276094155}"/>
              </a:ext>
            </a:extLst>
          </p:cNvPr>
          <p:cNvPicPr>
            <a:picLocks noChangeAspect="1"/>
          </p:cNvPicPr>
          <p:nvPr/>
        </p:nvPicPr>
        <p:blipFill>
          <a:blip r:embed="rId4"/>
          <a:stretch>
            <a:fillRect/>
          </a:stretch>
        </p:blipFill>
        <p:spPr>
          <a:xfrm>
            <a:off x="1899032" y="2600022"/>
            <a:ext cx="5459367" cy="958976"/>
          </a:xfrm>
          <a:prstGeom prst="rect">
            <a:avLst/>
          </a:prstGeom>
        </p:spPr>
      </p:pic>
      <p:sp>
        <p:nvSpPr>
          <p:cNvPr id="7" name="Content Placeholder 2">
            <a:extLst>
              <a:ext uri="{FF2B5EF4-FFF2-40B4-BE49-F238E27FC236}">
                <a16:creationId xmlns:a16="http://schemas.microsoft.com/office/drawing/2014/main" id="{CB42FE77-FD8A-4985-861B-EB8130CC8C3B}"/>
              </a:ext>
            </a:extLst>
          </p:cNvPr>
          <p:cNvSpPr txBox="1">
            <a:spLocks/>
          </p:cNvSpPr>
          <p:nvPr/>
        </p:nvSpPr>
        <p:spPr>
          <a:xfrm>
            <a:off x="379514" y="3672797"/>
            <a:ext cx="9225286"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We are working with probability distributions, so: </a:t>
            </a:r>
            <a:endParaRPr lang="en-US" sz="2800" b="1" dirty="0">
              <a:latin typeface="Segoe UI" panose="020B0502040204020203" pitchFamily="34" charset="0"/>
              <a:cs typeface="Segoe UI" panose="020B0502040204020203" pitchFamily="34" charset="0"/>
            </a:endParaRPr>
          </a:p>
        </p:txBody>
      </p:sp>
      <p:pic>
        <p:nvPicPr>
          <p:cNvPr id="8" name="Picture 7">
            <a:extLst>
              <a:ext uri="{FF2B5EF4-FFF2-40B4-BE49-F238E27FC236}">
                <a16:creationId xmlns:a16="http://schemas.microsoft.com/office/drawing/2014/main" id="{020555FF-DD64-45C8-94A7-DEFC4052448C}"/>
              </a:ext>
            </a:extLst>
          </p:cNvPr>
          <p:cNvPicPr>
            <a:picLocks noChangeAspect="1"/>
          </p:cNvPicPr>
          <p:nvPr/>
        </p:nvPicPr>
        <p:blipFill>
          <a:blip r:embed="rId5"/>
          <a:stretch>
            <a:fillRect/>
          </a:stretch>
        </p:blipFill>
        <p:spPr>
          <a:xfrm>
            <a:off x="3468956" y="4143534"/>
            <a:ext cx="6756487" cy="1431672"/>
          </a:xfrm>
          <a:prstGeom prst="rect">
            <a:avLst/>
          </a:prstGeom>
        </p:spPr>
      </p:pic>
      <p:pic>
        <p:nvPicPr>
          <p:cNvPr id="9" name="Picture 8">
            <a:extLst>
              <a:ext uri="{FF2B5EF4-FFF2-40B4-BE49-F238E27FC236}">
                <a16:creationId xmlns:a16="http://schemas.microsoft.com/office/drawing/2014/main" id="{7E8B6759-200E-4712-90D2-5A875E00A4A0}"/>
              </a:ext>
            </a:extLst>
          </p:cNvPr>
          <p:cNvPicPr>
            <a:picLocks noChangeAspect="1"/>
          </p:cNvPicPr>
          <p:nvPr/>
        </p:nvPicPr>
        <p:blipFill>
          <a:blip r:embed="rId6"/>
          <a:stretch>
            <a:fillRect/>
          </a:stretch>
        </p:blipFill>
        <p:spPr>
          <a:xfrm>
            <a:off x="2175825" y="4366638"/>
            <a:ext cx="1381424" cy="894786"/>
          </a:xfrm>
          <a:prstGeom prst="rect">
            <a:avLst/>
          </a:prstGeom>
        </p:spPr>
      </p:pic>
      <p:sp>
        <p:nvSpPr>
          <p:cNvPr id="10" name="Content Placeholder 2">
            <a:extLst>
              <a:ext uri="{FF2B5EF4-FFF2-40B4-BE49-F238E27FC236}">
                <a16:creationId xmlns:a16="http://schemas.microsoft.com/office/drawing/2014/main" id="{286723DA-C403-4462-9204-8D76CA4930CE}"/>
              </a:ext>
            </a:extLst>
          </p:cNvPr>
          <p:cNvSpPr txBox="1">
            <a:spLocks/>
          </p:cNvSpPr>
          <p:nvPr/>
        </p:nvSpPr>
        <p:spPr>
          <a:xfrm>
            <a:off x="503339" y="5575206"/>
            <a:ext cx="1672486"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Where: </a:t>
            </a:r>
            <a:endParaRPr lang="en-US" sz="2800" b="1" dirty="0">
              <a:latin typeface="Segoe UI" panose="020B0502040204020203" pitchFamily="34" charset="0"/>
              <a:cs typeface="Segoe UI" panose="020B0502040204020203" pitchFamily="34" charset="0"/>
            </a:endParaRPr>
          </a:p>
        </p:txBody>
      </p:sp>
      <p:pic>
        <p:nvPicPr>
          <p:cNvPr id="11" name="Picture 10">
            <a:extLst>
              <a:ext uri="{FF2B5EF4-FFF2-40B4-BE49-F238E27FC236}">
                <a16:creationId xmlns:a16="http://schemas.microsoft.com/office/drawing/2014/main" id="{FEDE6CBA-1E14-4BC0-8C6E-DE7F3F3EB831}"/>
              </a:ext>
            </a:extLst>
          </p:cNvPr>
          <p:cNvPicPr>
            <a:picLocks noChangeAspect="1"/>
          </p:cNvPicPr>
          <p:nvPr/>
        </p:nvPicPr>
        <p:blipFill>
          <a:blip r:embed="rId7"/>
          <a:stretch>
            <a:fillRect/>
          </a:stretch>
        </p:blipFill>
        <p:spPr>
          <a:xfrm>
            <a:off x="1911264" y="5575207"/>
            <a:ext cx="4321448" cy="992333"/>
          </a:xfrm>
          <a:prstGeom prst="rect">
            <a:avLst/>
          </a:prstGeom>
        </p:spPr>
      </p:pic>
    </p:spTree>
    <p:extLst>
      <p:ext uri="{BB962C8B-B14F-4D97-AF65-F5344CB8AC3E}">
        <p14:creationId xmlns:p14="http://schemas.microsoft.com/office/powerpoint/2010/main" val="3168479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Content Placeholder 6"/>
              <p:cNvSpPr>
                <a:spLocks noGrp="1"/>
              </p:cNvSpPr>
              <p:nvPr>
                <p:ph sz="quarter" idx="10"/>
              </p:nvPr>
            </p:nvSpPr>
            <p:spPr>
              <a:xfrm>
                <a:off x="666750" y="1648800"/>
                <a:ext cx="11525250" cy="4942916"/>
              </a:xfrm>
            </p:spPr>
            <p:txBody>
              <a:bodyPr>
                <a:normAutofit/>
              </a:bodyPr>
              <a:lstStyle/>
              <a:p>
                <a:r>
                  <a:rPr lang="en-GB" dirty="0">
                    <a:latin typeface="+mn-lt"/>
                    <a:ea typeface="Segoe UI" panose="020B0502040204020203" pitchFamily="34" charset="0"/>
                    <a:cs typeface="Segoe UI" panose="020B0502040204020203" pitchFamily="34" charset="0"/>
                  </a:rPr>
                  <a:t>Deep neural networks are powerful </a:t>
                </a:r>
                <a:r>
                  <a:rPr lang="en-GB" b="1" dirty="0">
                    <a:latin typeface="+mn-lt"/>
                    <a:ea typeface="Segoe UI" panose="020B0502040204020203" pitchFamily="34" charset="0"/>
                    <a:cs typeface="Segoe UI" panose="020B0502040204020203" pitchFamily="34" charset="0"/>
                  </a:rPr>
                  <a:t>function approximators</a:t>
                </a:r>
                <a:endParaRPr lang="en-GB" dirty="0">
                  <a:latin typeface="+mn-lt"/>
                  <a:ea typeface="Segoe UI" panose="020B0502040204020203" pitchFamily="34" charset="0"/>
                  <a:cs typeface="Segoe UI" panose="020B0502040204020203" pitchFamily="34" charset="0"/>
                </a:endParaRPr>
              </a:p>
              <a:p>
                <a:pPr marL="0" indent="0">
                  <a:buNone/>
                </a:pPr>
                <a:r>
                  <a:rPr lang="en-GB" dirty="0">
                    <a:latin typeface="+mn-lt"/>
                    <a:ea typeface="Segoe UI" panose="020B0502040204020203" pitchFamily="34" charset="0"/>
                    <a:cs typeface="Segoe UI" panose="020B0502040204020203" pitchFamily="34" charset="0"/>
                  </a:rPr>
                  <a:t>                             </a:t>
                </a:r>
                <a14:m>
                  <m:oMath xmlns:m="http://schemas.openxmlformats.org/officeDocument/2006/math">
                    <m:r>
                      <a:rPr lang="en-US" b="0" i="1" smtClean="0">
                        <a:latin typeface="Cambria Math" panose="02040503050406030204" pitchFamily="18" charset="0"/>
                        <a:ea typeface="Segoe UI" panose="020B0502040204020203" pitchFamily="34" charset="0"/>
                        <a:cs typeface="Segoe UI" panose="020B0502040204020203" pitchFamily="34" charset="0"/>
                      </a:rPr>
                      <m:t>𝑦</m:t>
                    </m:r>
                    <m:r>
                      <a:rPr lang="en-US" b="0" i="1" smtClean="0">
                        <a:latin typeface="Cambria Math" panose="02040503050406030204" pitchFamily="18" charset="0"/>
                        <a:ea typeface="Segoe UI" panose="020B0502040204020203" pitchFamily="34" charset="0"/>
                        <a:cs typeface="Segoe UI" panose="020B0502040204020203" pitchFamily="34" charset="0"/>
                      </a:rPr>
                      <m:t>=</m:t>
                    </m:r>
                    <m:r>
                      <a:rPr lang="en-US" b="0" i="1" smtClean="0">
                        <a:latin typeface="Cambria Math" panose="02040503050406030204" pitchFamily="18" charset="0"/>
                        <a:ea typeface="Segoe UI" panose="020B0502040204020203" pitchFamily="34" charset="0"/>
                        <a:cs typeface="Segoe UI" panose="020B0502040204020203" pitchFamily="34" charset="0"/>
                      </a:rPr>
                      <m:t>𝑓</m:t>
                    </m:r>
                    <m:d>
                      <m:dPr>
                        <m:ctrlPr>
                          <a:rPr lang="en-US" b="0" i="1" smtClean="0">
                            <a:latin typeface="Cambria Math" panose="02040503050406030204" pitchFamily="18" charset="0"/>
                            <a:cs typeface="Segoe UI" panose="020B0502040204020203" pitchFamily="34" charset="0"/>
                          </a:rPr>
                        </m:ctrlPr>
                      </m:dPr>
                      <m:e>
                        <m:r>
                          <a:rPr lang="en-US" b="0" i="1" smtClean="0">
                            <a:latin typeface="Cambria Math" panose="02040503050406030204" pitchFamily="18" charset="0"/>
                            <a:cs typeface="Segoe UI" panose="020B0502040204020203" pitchFamily="34" charset="0"/>
                          </a:rPr>
                          <m:t>𝑥</m:t>
                        </m:r>
                        <m:r>
                          <a:rPr lang="en-US" b="0" i="1" smtClean="0">
                            <a:latin typeface="Cambria Math" panose="02040503050406030204" pitchFamily="18" charset="0"/>
                            <a:cs typeface="Segoe UI" panose="020B0502040204020203" pitchFamily="34" charset="0"/>
                          </a:rPr>
                          <m:t>;</m:t>
                        </m:r>
                        <m:r>
                          <a:rPr lang="en-US" b="0" i="1" smtClean="0">
                            <a:latin typeface="Cambria Math" panose="02040503050406030204" pitchFamily="18" charset="0"/>
                            <a:cs typeface="Segoe UI" panose="020B0502040204020203" pitchFamily="34" charset="0"/>
                          </a:rPr>
                          <m:t>𝑤</m:t>
                        </m:r>
                      </m:e>
                    </m:d>
                  </m:oMath>
                </a14:m>
                <a:endParaRPr lang="en-GB" dirty="0">
                  <a:latin typeface="+mn-lt"/>
                  <a:ea typeface="Segoe UI" panose="020B0502040204020203" pitchFamily="34" charset="0"/>
                  <a:cs typeface="Segoe UI" panose="020B0502040204020203" pitchFamily="34" charset="0"/>
                </a:endParaRPr>
              </a:p>
              <a:p>
                <a:r>
                  <a:rPr lang="en-GB" dirty="0">
                    <a:latin typeface="+mn-lt"/>
                    <a:ea typeface="Segoe UI" panose="020B0502040204020203" pitchFamily="34" charset="0"/>
                    <a:cs typeface="Segoe UI" panose="020B0502040204020203" pitchFamily="34" charset="0"/>
                  </a:rPr>
                  <a:t>Most deep neural networks use </a:t>
                </a:r>
                <a:r>
                  <a:rPr lang="en-GB" b="1" dirty="0">
                    <a:latin typeface="+mn-lt"/>
                    <a:ea typeface="Segoe UI" panose="020B0502040204020203" pitchFamily="34" charset="0"/>
                    <a:cs typeface="Segoe UI" panose="020B0502040204020203" pitchFamily="34" charset="0"/>
                  </a:rPr>
                  <a:t>supervised learning </a:t>
                </a:r>
              </a:p>
              <a:p>
                <a:pPr lvl="1">
                  <a:buFont typeface="Wingdings" panose="05000000000000000000" pitchFamily="2" charset="2"/>
                  <a:buChar char="§"/>
                </a:pPr>
                <a:r>
                  <a:rPr lang="en-GB" dirty="0">
                    <a:latin typeface="+mn-lt"/>
                    <a:ea typeface="Segoe UI" panose="020B0502040204020203" pitchFamily="34" charset="0"/>
                    <a:cs typeface="Segoe UI" panose="020B0502040204020203" pitchFamily="34" charset="0"/>
                  </a:rPr>
                  <a:t>Labelled cases used to learn </a:t>
                </a:r>
                <a:r>
                  <a:rPr lang="en-GB" b="1" dirty="0">
                    <a:latin typeface="+mn-lt"/>
                    <a:ea typeface="Segoe UI" panose="020B0502040204020203" pitchFamily="34" charset="0"/>
                    <a:cs typeface="Segoe UI" panose="020B0502040204020203" pitchFamily="34" charset="0"/>
                  </a:rPr>
                  <a:t>model weights</a:t>
                </a:r>
                <a:r>
                  <a:rPr lang="en-GB" dirty="0">
                    <a:latin typeface="+mn-lt"/>
                    <a:ea typeface="Segoe UI" panose="020B0502040204020203" pitchFamily="34" charset="0"/>
                    <a:cs typeface="Segoe UI" panose="020B0502040204020203" pitchFamily="34" charset="0"/>
                  </a:rPr>
                  <a:t>, </a:t>
                </a:r>
                <a14:m>
                  <m:oMath xmlns:m="http://schemas.openxmlformats.org/officeDocument/2006/math">
                    <m:r>
                      <a:rPr lang="en-US" b="0" i="1" smtClean="0">
                        <a:latin typeface="Cambria Math" panose="02040503050406030204" pitchFamily="18" charset="0"/>
                        <a:ea typeface="Segoe UI" panose="020B0502040204020203" pitchFamily="34" charset="0"/>
                        <a:cs typeface="Segoe UI" panose="020B0502040204020203" pitchFamily="34" charset="0"/>
                      </a:rPr>
                      <m:t>𝑤</m:t>
                    </m:r>
                  </m:oMath>
                </a14:m>
                <a:endParaRPr lang="en-GB" dirty="0">
                  <a:latin typeface="+mn-lt"/>
                  <a:ea typeface="Segoe UI" panose="020B0502040204020203" pitchFamily="34" charset="0"/>
                  <a:cs typeface="Segoe UI" panose="020B0502040204020203" pitchFamily="34" charset="0"/>
                </a:endParaRPr>
              </a:p>
              <a:p>
                <a:pPr lvl="1">
                  <a:buFont typeface="Wingdings" panose="05000000000000000000" pitchFamily="2" charset="2"/>
                  <a:buChar char="§"/>
                </a:pPr>
                <a14:m>
                  <m:oMath xmlns:m="http://schemas.openxmlformats.org/officeDocument/2006/math">
                    <m:r>
                      <a:rPr lang="en-US" i="1">
                        <a:latin typeface="Cambria Math" panose="02040503050406030204" pitchFamily="18" charset="0"/>
                        <a:ea typeface="Segoe UI" panose="020B0502040204020203" pitchFamily="34" charset="0"/>
                        <a:cs typeface="Segoe UI" panose="020B0502040204020203" pitchFamily="34" charset="0"/>
                      </a:rPr>
                      <m:t>𝑓</m:t>
                    </m:r>
                    <m:d>
                      <m:dPr>
                        <m:ctrlPr>
                          <a:rPr lang="en-US" i="1">
                            <a:latin typeface="Cambria Math" panose="02040503050406030204" pitchFamily="18" charset="0"/>
                            <a:cs typeface="Segoe UI" panose="020B0502040204020203" pitchFamily="34" charset="0"/>
                          </a:rPr>
                        </m:ctrlPr>
                      </m:dPr>
                      <m:e>
                        <m:r>
                          <a:rPr lang="en-US" i="1">
                            <a:latin typeface="Cambria Math" panose="02040503050406030204" pitchFamily="18" charset="0"/>
                            <a:cs typeface="Segoe UI" panose="020B0502040204020203" pitchFamily="34" charset="0"/>
                          </a:rPr>
                          <m:t>𝑥</m:t>
                        </m:r>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𝑤</m:t>
                        </m:r>
                      </m:e>
                    </m:d>
                    <m:r>
                      <a:rPr lang="en-US" i="1">
                        <a:latin typeface="Cambria Math" panose="02040503050406030204" pitchFamily="18" charset="0"/>
                        <a:cs typeface="Segoe UI" panose="020B0502040204020203" pitchFamily="34" charset="0"/>
                      </a:rPr>
                      <m:t> </m:t>
                    </m:r>
                  </m:oMath>
                </a14:m>
                <a:r>
                  <a:rPr lang="en-GB" dirty="0">
                    <a:latin typeface="+mn-lt"/>
                    <a:ea typeface="Segoe UI" panose="020B0502040204020203" pitchFamily="34" charset="0"/>
                    <a:cs typeface="Segoe UI" panose="020B0502040204020203" pitchFamily="34" charset="0"/>
                  </a:rPr>
                  <a:t>is nonlinear and can be quite complex</a:t>
                </a:r>
              </a:p>
              <a:p>
                <a:pPr lvl="1">
                  <a:buFont typeface="Wingdings" panose="05000000000000000000" pitchFamily="2" charset="2"/>
                  <a:buChar char="§"/>
                </a:pPr>
                <a:r>
                  <a:rPr lang="en-GB" dirty="0">
                    <a:latin typeface="+mn-lt"/>
                    <a:ea typeface="Segoe UI" panose="020B0502040204020203" pitchFamily="34" charset="0"/>
                    <a:cs typeface="Segoe UI" panose="020B0502040204020203" pitchFamily="34" charset="0"/>
                  </a:rPr>
                  <a:t>Complexity leads to problems with generalization</a:t>
                </a:r>
              </a:p>
              <a:p>
                <a:pPr marL="457046" lvl="1" indent="0">
                  <a:buNone/>
                </a:pPr>
                <a:endParaRPr lang="en-GB"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mc:Choice>
        <mc:Fallback xmlns="">
          <p:sp>
            <p:nvSpPr>
              <p:cNvPr id="7" name="Content Placeholder 6"/>
              <p:cNvSpPr>
                <a:spLocks noGrp="1" noRot="1" noChangeAspect="1" noMove="1" noResize="1" noEditPoints="1" noAdjustHandles="1" noChangeArrowheads="1" noChangeShapeType="1" noTextEdit="1"/>
              </p:cNvSpPr>
              <p:nvPr>
                <p:ph sz="quarter" idx="10"/>
              </p:nvPr>
            </p:nvSpPr>
            <p:spPr>
              <a:xfrm>
                <a:off x="666750" y="1648800"/>
                <a:ext cx="11525250" cy="4942916"/>
              </a:xfrm>
              <a:blipFill>
                <a:blip r:embed="rId3"/>
                <a:stretch>
                  <a:fillRect l="-1216" t="-1603"/>
                </a:stretch>
              </a:blipFill>
            </p:spPr>
            <p:txBody>
              <a:bodyPr/>
              <a:lstStyle/>
              <a:p>
                <a:r>
                  <a:rPr lang="en-US">
                    <a:noFill/>
                  </a:rPr>
                  <a:t> </a:t>
                </a:r>
              </a:p>
            </p:txBody>
          </p:sp>
        </mc:Fallback>
      </mc:AlternateContent>
      <p:sp>
        <p:nvSpPr>
          <p:cNvPr id="2" name="Title 1"/>
          <p:cNvSpPr>
            <a:spLocks noGrp="1"/>
          </p:cNvSpPr>
          <p:nvPr>
            <p:ph type="title"/>
          </p:nvPr>
        </p:nvSpPr>
        <p:spPr>
          <a:xfrm>
            <a:off x="324000" y="1"/>
            <a:ext cx="11579845" cy="1388226"/>
          </a:xfrm>
        </p:spPr>
        <p:txBody>
          <a:bodyPr>
            <a:normAutofit fontScale="90000"/>
          </a:bodyPr>
          <a:lstStyle/>
          <a:p>
            <a:br>
              <a:rPr lang="en-US" dirty="0">
                <a:latin typeface="+mn-lt"/>
              </a:rPr>
            </a:br>
            <a:r>
              <a:rPr lang="en-US" dirty="0">
                <a:latin typeface="+mn-lt"/>
              </a:rPr>
              <a:t>Function Approximation with Deep Neural Networks </a:t>
            </a:r>
          </a:p>
        </p:txBody>
      </p:sp>
    </p:spTree>
    <p:extLst>
      <p:ext uri="{BB962C8B-B14F-4D97-AF65-F5344CB8AC3E}">
        <p14:creationId xmlns:p14="http://schemas.microsoft.com/office/powerpoint/2010/main" val="3263043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79514" y="1094502"/>
            <a:ext cx="11525250" cy="633498"/>
          </a:xfrm>
        </p:spPr>
        <p:txBody>
          <a:bodyPr/>
          <a:lstStyle/>
          <a:p>
            <a:r>
              <a:rPr lang="en-US" sz="2800" dirty="0">
                <a:latin typeface="Segoe UI" panose="020B0502040204020203" pitchFamily="34" charset="0"/>
                <a:cs typeface="Segoe UI" panose="020B0502040204020203" pitchFamily="34" charset="0"/>
              </a:rPr>
              <a:t>We need to measure the difference between the distribution of our function approximation and the distribution of the data </a:t>
            </a:r>
          </a:p>
          <a:p>
            <a:r>
              <a:rPr lang="en-US" sz="2800" dirty="0">
                <a:latin typeface="Segoe UI" panose="020B0502040204020203" pitchFamily="34" charset="0"/>
                <a:cs typeface="Segoe UI" panose="020B0502040204020203" pitchFamily="34" charset="0"/>
              </a:rPr>
              <a:t>The </a:t>
            </a:r>
            <a:r>
              <a:rPr lang="en-US" sz="2800" b="1" dirty="0" err="1">
                <a:latin typeface="Segoe UI" panose="020B0502040204020203" pitchFamily="34" charset="0"/>
                <a:cs typeface="Segoe UI" panose="020B0502040204020203" pitchFamily="34" charset="0"/>
              </a:rPr>
              <a:t>Kullback-Leibler</a:t>
            </a:r>
            <a:r>
              <a:rPr lang="en-US" sz="2800" b="1" dirty="0">
                <a:latin typeface="Segoe UI" panose="020B0502040204020203" pitchFamily="34" charset="0"/>
                <a:cs typeface="Segoe UI" panose="020B0502040204020203" pitchFamily="34" charset="0"/>
              </a:rPr>
              <a:t> divergence </a:t>
            </a:r>
            <a:r>
              <a:rPr lang="en-US" sz="2800" dirty="0">
                <a:latin typeface="Segoe UI" panose="020B0502040204020203" pitchFamily="34" charset="0"/>
                <a:cs typeface="Segoe UI" panose="020B0502040204020203" pitchFamily="34" charset="0"/>
              </a:rPr>
              <a:t>between</a:t>
            </a:r>
            <a:r>
              <a:rPr lang="en-US" sz="2800" b="1" dirty="0">
                <a:latin typeface="Segoe UI" panose="020B0502040204020203" pitchFamily="34" charset="0"/>
                <a:cs typeface="Segoe UI" panose="020B0502040204020203" pitchFamily="34" charset="0"/>
              </a:rPr>
              <a:t> two distributions P(X) and Q(X) </a:t>
            </a:r>
            <a:r>
              <a:rPr lang="en-US" sz="2800" dirty="0">
                <a:latin typeface="Segoe UI" panose="020B0502040204020203" pitchFamily="34" charset="0"/>
                <a:cs typeface="Segoe UI" panose="020B0502040204020203" pitchFamily="34" charset="0"/>
              </a:rPr>
              <a:t>is such a measure</a:t>
            </a:r>
            <a:r>
              <a:rPr lang="en-US" sz="2800" b="1" dirty="0">
                <a:latin typeface="Segoe UI" panose="020B0502040204020203" pitchFamily="34" charset="0"/>
                <a:cs typeface="Segoe UI" panose="020B0502040204020203" pitchFamily="34" charset="0"/>
              </a:rPr>
              <a:t>:</a:t>
            </a:r>
          </a:p>
        </p:txBody>
      </p:sp>
      <p:pic>
        <p:nvPicPr>
          <p:cNvPr id="13" name="Picture 12">
            <a:extLst>
              <a:ext uri="{FF2B5EF4-FFF2-40B4-BE49-F238E27FC236}">
                <a16:creationId xmlns:a16="http://schemas.microsoft.com/office/drawing/2014/main" id="{13B54333-D95C-4647-8A76-311EEB9C795F}"/>
              </a:ext>
            </a:extLst>
          </p:cNvPr>
          <p:cNvPicPr>
            <a:picLocks noChangeAspect="1"/>
          </p:cNvPicPr>
          <p:nvPr/>
        </p:nvPicPr>
        <p:blipFill>
          <a:blip r:embed="rId3"/>
          <a:stretch>
            <a:fillRect/>
          </a:stretch>
        </p:blipFill>
        <p:spPr>
          <a:xfrm>
            <a:off x="2444561" y="3429000"/>
            <a:ext cx="6000563" cy="1267051"/>
          </a:xfrm>
          <a:prstGeom prst="rect">
            <a:avLst/>
          </a:prstGeom>
        </p:spPr>
      </p:pic>
    </p:spTree>
    <p:extLst>
      <p:ext uri="{BB962C8B-B14F-4D97-AF65-F5344CB8AC3E}">
        <p14:creationId xmlns:p14="http://schemas.microsoft.com/office/powerpoint/2010/main" val="806810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33375" y="1245702"/>
            <a:ext cx="11525250" cy="633498"/>
          </a:xfrm>
        </p:spPr>
        <p:txBody>
          <a:bodyPr/>
          <a:lstStyle/>
          <a:p>
            <a:r>
              <a:rPr lang="en-US" sz="2800" dirty="0">
                <a:latin typeface="Segoe UI" panose="020B0502040204020203" pitchFamily="34" charset="0"/>
                <a:cs typeface="Segoe UI" panose="020B0502040204020203" pitchFamily="34" charset="0"/>
              </a:rPr>
              <a:t>How do we compute KL divergence?</a:t>
            </a:r>
          </a:p>
          <a:p>
            <a:r>
              <a:rPr lang="en-US" sz="2800" dirty="0">
                <a:latin typeface="Segoe UI" panose="020B0502040204020203" pitchFamily="34" charset="0"/>
                <a:cs typeface="Segoe UI" panose="020B0502040204020203" pitchFamily="34" charset="0"/>
              </a:rPr>
              <a:t>If we knew P(X) we would not need to compute KL divergence</a:t>
            </a:r>
          </a:p>
          <a:p>
            <a:r>
              <a:rPr lang="en-US" sz="2800" dirty="0">
                <a:latin typeface="Segoe UI" panose="020B0502040204020203" pitchFamily="34" charset="0"/>
                <a:cs typeface="Segoe UI" panose="020B0502040204020203" pitchFamily="34" charset="0"/>
              </a:rPr>
              <a:t>We can expand KL divergence as:</a:t>
            </a:r>
          </a:p>
        </p:txBody>
      </p:sp>
      <p:pic>
        <p:nvPicPr>
          <p:cNvPr id="4" name="Picture 3">
            <a:extLst>
              <a:ext uri="{FF2B5EF4-FFF2-40B4-BE49-F238E27FC236}">
                <a16:creationId xmlns:a16="http://schemas.microsoft.com/office/drawing/2014/main" id="{71D1E7BE-8BC5-4567-B6EB-EBAD2D509D14}"/>
              </a:ext>
            </a:extLst>
          </p:cNvPr>
          <p:cNvPicPr>
            <a:picLocks noChangeAspect="1"/>
          </p:cNvPicPr>
          <p:nvPr/>
        </p:nvPicPr>
        <p:blipFill>
          <a:blip r:embed="rId3"/>
          <a:stretch>
            <a:fillRect/>
          </a:stretch>
        </p:blipFill>
        <p:spPr>
          <a:xfrm>
            <a:off x="1258042" y="2951598"/>
            <a:ext cx="8867594" cy="1284816"/>
          </a:xfrm>
          <a:prstGeom prst="rect">
            <a:avLst/>
          </a:prstGeom>
        </p:spPr>
      </p:pic>
      <p:pic>
        <p:nvPicPr>
          <p:cNvPr id="7" name="Picture 6">
            <a:extLst>
              <a:ext uri="{FF2B5EF4-FFF2-40B4-BE49-F238E27FC236}">
                <a16:creationId xmlns:a16="http://schemas.microsoft.com/office/drawing/2014/main" id="{340B438D-A410-4D00-B1D4-19E77F842FA4}"/>
              </a:ext>
            </a:extLst>
          </p:cNvPr>
          <p:cNvPicPr>
            <a:picLocks noChangeAspect="1"/>
          </p:cNvPicPr>
          <p:nvPr/>
        </p:nvPicPr>
        <p:blipFill>
          <a:blip r:embed="rId4"/>
          <a:stretch>
            <a:fillRect/>
          </a:stretch>
        </p:blipFill>
        <p:spPr>
          <a:xfrm>
            <a:off x="1258042" y="4236414"/>
            <a:ext cx="8511248" cy="1133248"/>
          </a:xfrm>
          <a:prstGeom prst="rect">
            <a:avLst/>
          </a:prstGeom>
        </p:spPr>
      </p:pic>
    </p:spTree>
    <p:extLst>
      <p:ext uri="{BB962C8B-B14F-4D97-AF65-F5344CB8AC3E}">
        <p14:creationId xmlns:p14="http://schemas.microsoft.com/office/powerpoint/2010/main" val="2662613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459913" y="1177302"/>
            <a:ext cx="8627687" cy="633498"/>
          </a:xfrm>
        </p:spPr>
        <p:txBody>
          <a:bodyPr/>
          <a:lstStyle/>
          <a:p>
            <a:pPr marL="0" indent="0">
              <a:buNone/>
            </a:pPr>
            <a:r>
              <a:rPr lang="en-US" sz="2800" dirty="0">
                <a:latin typeface="Segoe UI" panose="020B0502040204020203" pitchFamily="34" charset="0"/>
                <a:cs typeface="Segoe UI" panose="020B0502040204020203" pitchFamily="34" charset="0"/>
              </a:rPr>
              <a:t>Given:  </a:t>
            </a:r>
          </a:p>
        </p:txBody>
      </p:sp>
      <p:pic>
        <p:nvPicPr>
          <p:cNvPr id="7" name="Picture 6">
            <a:extLst>
              <a:ext uri="{FF2B5EF4-FFF2-40B4-BE49-F238E27FC236}">
                <a16:creationId xmlns:a16="http://schemas.microsoft.com/office/drawing/2014/main" id="{65A74BF4-446D-4673-9EEB-8486F72263E1}"/>
              </a:ext>
            </a:extLst>
          </p:cNvPr>
          <p:cNvPicPr>
            <a:picLocks noChangeAspect="1"/>
          </p:cNvPicPr>
          <p:nvPr/>
        </p:nvPicPr>
        <p:blipFill>
          <a:blip r:embed="rId3"/>
          <a:stretch>
            <a:fillRect/>
          </a:stretch>
        </p:blipFill>
        <p:spPr>
          <a:xfrm>
            <a:off x="1595701" y="1177986"/>
            <a:ext cx="5255576" cy="580644"/>
          </a:xfrm>
          <a:prstGeom prst="rect">
            <a:avLst/>
          </a:prstGeom>
        </p:spPr>
      </p:pic>
      <p:sp>
        <p:nvSpPr>
          <p:cNvPr id="8" name="Content Placeholder 2">
            <a:extLst>
              <a:ext uri="{FF2B5EF4-FFF2-40B4-BE49-F238E27FC236}">
                <a16:creationId xmlns:a16="http://schemas.microsoft.com/office/drawing/2014/main" id="{68F2A668-CE84-4664-B298-1883407697C1}"/>
              </a:ext>
            </a:extLst>
          </p:cNvPr>
          <p:cNvSpPr txBox="1">
            <a:spLocks/>
          </p:cNvSpPr>
          <p:nvPr/>
        </p:nvSpPr>
        <p:spPr>
          <a:xfrm>
            <a:off x="459914" y="1995702"/>
            <a:ext cx="8627687"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The term          is constant    </a:t>
            </a:r>
          </a:p>
        </p:txBody>
      </p:sp>
      <p:pic>
        <p:nvPicPr>
          <p:cNvPr id="9" name="Picture 8">
            <a:extLst>
              <a:ext uri="{FF2B5EF4-FFF2-40B4-BE49-F238E27FC236}">
                <a16:creationId xmlns:a16="http://schemas.microsoft.com/office/drawing/2014/main" id="{CFFC19EC-AD24-4AE4-ABD1-87EAABCAAA68}"/>
              </a:ext>
            </a:extLst>
          </p:cNvPr>
          <p:cNvPicPr>
            <a:picLocks noChangeAspect="1"/>
          </p:cNvPicPr>
          <p:nvPr/>
        </p:nvPicPr>
        <p:blipFill>
          <a:blip r:embed="rId4"/>
          <a:stretch>
            <a:fillRect/>
          </a:stretch>
        </p:blipFill>
        <p:spPr>
          <a:xfrm>
            <a:off x="1992388" y="2026232"/>
            <a:ext cx="869675" cy="482398"/>
          </a:xfrm>
          <a:prstGeom prst="rect">
            <a:avLst/>
          </a:prstGeom>
        </p:spPr>
      </p:pic>
      <p:sp>
        <p:nvSpPr>
          <p:cNvPr id="10" name="Content Placeholder 2">
            <a:extLst>
              <a:ext uri="{FF2B5EF4-FFF2-40B4-BE49-F238E27FC236}">
                <a16:creationId xmlns:a16="http://schemas.microsoft.com/office/drawing/2014/main" id="{5365446E-D017-44C8-923A-238A368AB6D5}"/>
              </a:ext>
            </a:extLst>
          </p:cNvPr>
          <p:cNvSpPr txBox="1">
            <a:spLocks/>
          </p:cNvSpPr>
          <p:nvPr/>
        </p:nvSpPr>
        <p:spPr>
          <a:xfrm>
            <a:off x="459914" y="2718403"/>
            <a:ext cx="8627687"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So, we only need the </a:t>
            </a:r>
            <a:r>
              <a:rPr lang="en-US" sz="2800" b="1" dirty="0">
                <a:latin typeface="Segoe UI" panose="020B0502040204020203" pitchFamily="34" charset="0"/>
                <a:cs typeface="Segoe UI" panose="020B0502040204020203" pitchFamily="34" charset="0"/>
              </a:rPr>
              <a:t>cross entropy</a:t>
            </a:r>
            <a:r>
              <a:rPr lang="en-US" sz="2800" dirty="0">
                <a:latin typeface="Segoe UI" panose="020B0502040204020203" pitchFamily="34" charset="0"/>
                <a:cs typeface="Segoe UI" panose="020B0502040204020203" pitchFamily="34" charset="0"/>
              </a:rPr>
              <a:t> term:</a:t>
            </a:r>
          </a:p>
        </p:txBody>
      </p:sp>
      <p:pic>
        <p:nvPicPr>
          <p:cNvPr id="11" name="Picture 10">
            <a:extLst>
              <a:ext uri="{FF2B5EF4-FFF2-40B4-BE49-F238E27FC236}">
                <a16:creationId xmlns:a16="http://schemas.microsoft.com/office/drawing/2014/main" id="{C6E699AB-F075-49FF-A2BD-00968E1F5EC6}"/>
              </a:ext>
            </a:extLst>
          </p:cNvPr>
          <p:cNvPicPr>
            <a:picLocks noChangeAspect="1"/>
          </p:cNvPicPr>
          <p:nvPr/>
        </p:nvPicPr>
        <p:blipFill>
          <a:blip r:embed="rId5"/>
          <a:stretch>
            <a:fillRect/>
          </a:stretch>
        </p:blipFill>
        <p:spPr>
          <a:xfrm>
            <a:off x="2248684" y="3400762"/>
            <a:ext cx="5520307" cy="1211579"/>
          </a:xfrm>
          <a:prstGeom prst="rect">
            <a:avLst/>
          </a:prstGeom>
        </p:spPr>
      </p:pic>
    </p:spTree>
    <p:extLst>
      <p:ext uri="{BB962C8B-B14F-4D97-AF65-F5344CB8AC3E}">
        <p14:creationId xmlns:p14="http://schemas.microsoft.com/office/powerpoint/2010/main" val="881316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build="p"/>
      <p:bldP spid="10"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10" name="Content Placeholder 2">
            <a:extLst>
              <a:ext uri="{FF2B5EF4-FFF2-40B4-BE49-F238E27FC236}">
                <a16:creationId xmlns:a16="http://schemas.microsoft.com/office/drawing/2014/main" id="{5365446E-D017-44C8-923A-238A368AB6D5}"/>
              </a:ext>
            </a:extLst>
          </p:cNvPr>
          <p:cNvSpPr txBox="1">
            <a:spLocks/>
          </p:cNvSpPr>
          <p:nvPr/>
        </p:nvSpPr>
        <p:spPr>
          <a:xfrm>
            <a:off x="379514" y="1245702"/>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How can we compute cross entropy when we don’t know P(X):</a:t>
            </a:r>
          </a:p>
        </p:txBody>
      </p:sp>
      <p:pic>
        <p:nvPicPr>
          <p:cNvPr id="11" name="Picture 10">
            <a:extLst>
              <a:ext uri="{FF2B5EF4-FFF2-40B4-BE49-F238E27FC236}">
                <a16:creationId xmlns:a16="http://schemas.microsoft.com/office/drawing/2014/main" id="{C6E699AB-F075-49FF-A2BD-00968E1F5EC6}"/>
              </a:ext>
            </a:extLst>
          </p:cNvPr>
          <p:cNvPicPr>
            <a:picLocks noChangeAspect="1"/>
          </p:cNvPicPr>
          <p:nvPr/>
        </p:nvPicPr>
        <p:blipFill>
          <a:blip r:embed="rId3"/>
          <a:stretch>
            <a:fillRect/>
          </a:stretch>
        </p:blipFill>
        <p:spPr>
          <a:xfrm>
            <a:off x="2909884" y="1759162"/>
            <a:ext cx="5501251" cy="1207397"/>
          </a:xfrm>
          <a:prstGeom prst="rect">
            <a:avLst/>
          </a:prstGeom>
        </p:spPr>
      </p:pic>
      <p:sp>
        <p:nvSpPr>
          <p:cNvPr id="12" name="Content Placeholder 2">
            <a:extLst>
              <a:ext uri="{FF2B5EF4-FFF2-40B4-BE49-F238E27FC236}">
                <a16:creationId xmlns:a16="http://schemas.microsoft.com/office/drawing/2014/main" id="{D93F5090-4F0E-4607-89B7-4CBBBC43F2D0}"/>
              </a:ext>
            </a:extLst>
          </p:cNvPr>
          <p:cNvSpPr txBox="1">
            <a:spLocks/>
          </p:cNvSpPr>
          <p:nvPr/>
        </p:nvSpPr>
        <p:spPr>
          <a:xfrm>
            <a:off x="379514" y="3108499"/>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Since we don’t know P(X), use the approximation:</a:t>
            </a:r>
          </a:p>
        </p:txBody>
      </p:sp>
      <p:pic>
        <p:nvPicPr>
          <p:cNvPr id="6" name="Picture 5">
            <a:extLst>
              <a:ext uri="{FF2B5EF4-FFF2-40B4-BE49-F238E27FC236}">
                <a16:creationId xmlns:a16="http://schemas.microsoft.com/office/drawing/2014/main" id="{3FD9C033-3317-40CF-83E7-901747A771B3}"/>
              </a:ext>
            </a:extLst>
          </p:cNvPr>
          <p:cNvPicPr>
            <a:picLocks noChangeAspect="1"/>
          </p:cNvPicPr>
          <p:nvPr/>
        </p:nvPicPr>
        <p:blipFill>
          <a:blip r:embed="rId4"/>
          <a:stretch>
            <a:fillRect/>
          </a:stretch>
        </p:blipFill>
        <p:spPr>
          <a:xfrm>
            <a:off x="3027487" y="3893612"/>
            <a:ext cx="4906913" cy="1297696"/>
          </a:xfrm>
          <a:prstGeom prst="rect">
            <a:avLst/>
          </a:prstGeom>
        </p:spPr>
      </p:pic>
    </p:spTree>
    <p:extLst>
      <p:ext uri="{BB962C8B-B14F-4D97-AF65-F5344CB8AC3E}">
        <p14:creationId xmlns:p14="http://schemas.microsoft.com/office/powerpoint/2010/main" val="1574328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2"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10" name="Content Placeholder 2">
            <a:extLst>
              <a:ext uri="{FF2B5EF4-FFF2-40B4-BE49-F238E27FC236}">
                <a16:creationId xmlns:a16="http://schemas.microsoft.com/office/drawing/2014/main" id="{5365446E-D017-44C8-923A-238A368AB6D5}"/>
              </a:ext>
            </a:extLst>
          </p:cNvPr>
          <p:cNvSpPr txBox="1">
            <a:spLocks/>
          </p:cNvSpPr>
          <p:nvPr/>
        </p:nvSpPr>
        <p:spPr>
          <a:xfrm>
            <a:off x="379514" y="999032"/>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Consider the special case of </a:t>
            </a:r>
            <a:r>
              <a:rPr lang="en-US" sz="2800" b="1" dirty="0">
                <a:latin typeface="Segoe UI" panose="020B0502040204020203" pitchFamily="34" charset="0"/>
                <a:cs typeface="Segoe UI" panose="020B0502040204020203" pitchFamily="34" charset="0"/>
              </a:rPr>
              <a:t>Gaussian likelihood</a:t>
            </a:r>
            <a:r>
              <a:rPr lang="en-US" sz="2800" dirty="0">
                <a:latin typeface="Segoe UI" panose="020B0502040204020203" pitchFamily="34" charset="0"/>
                <a:cs typeface="Segoe UI" panose="020B0502040204020203" pitchFamily="34" charset="0"/>
              </a:rPr>
              <a:t>:</a:t>
            </a:r>
          </a:p>
        </p:txBody>
      </p:sp>
      <p:sp>
        <p:nvSpPr>
          <p:cNvPr id="12" name="Content Placeholder 2">
            <a:extLst>
              <a:ext uri="{FF2B5EF4-FFF2-40B4-BE49-F238E27FC236}">
                <a16:creationId xmlns:a16="http://schemas.microsoft.com/office/drawing/2014/main" id="{D93F5090-4F0E-4607-89B7-4CBBBC43F2D0}"/>
              </a:ext>
            </a:extLst>
          </p:cNvPr>
          <p:cNvSpPr txBox="1">
            <a:spLocks/>
          </p:cNvSpPr>
          <p:nvPr/>
        </p:nvSpPr>
        <p:spPr>
          <a:xfrm>
            <a:off x="379514" y="2791781"/>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Taking the negative logarithm:</a:t>
            </a:r>
          </a:p>
        </p:txBody>
      </p:sp>
      <p:pic>
        <p:nvPicPr>
          <p:cNvPr id="3" name="Picture 2">
            <a:extLst>
              <a:ext uri="{FF2B5EF4-FFF2-40B4-BE49-F238E27FC236}">
                <a16:creationId xmlns:a16="http://schemas.microsoft.com/office/drawing/2014/main" id="{79A0396C-A666-4AF9-8E06-9D0D00D587E4}"/>
              </a:ext>
            </a:extLst>
          </p:cNvPr>
          <p:cNvPicPr>
            <a:picLocks noChangeAspect="1"/>
          </p:cNvPicPr>
          <p:nvPr/>
        </p:nvPicPr>
        <p:blipFill>
          <a:blip r:embed="rId3"/>
          <a:stretch>
            <a:fillRect/>
          </a:stretch>
        </p:blipFill>
        <p:spPr>
          <a:xfrm>
            <a:off x="481514" y="1407130"/>
            <a:ext cx="10499157" cy="1209879"/>
          </a:xfrm>
          <a:prstGeom prst="rect">
            <a:avLst/>
          </a:prstGeom>
        </p:spPr>
      </p:pic>
      <p:pic>
        <p:nvPicPr>
          <p:cNvPr id="4" name="Picture 3">
            <a:extLst>
              <a:ext uri="{FF2B5EF4-FFF2-40B4-BE49-F238E27FC236}">
                <a16:creationId xmlns:a16="http://schemas.microsoft.com/office/drawing/2014/main" id="{DE24A5B4-E700-4867-93A8-CCF61B76E7E1}"/>
              </a:ext>
            </a:extLst>
          </p:cNvPr>
          <p:cNvPicPr>
            <a:picLocks noChangeAspect="1"/>
          </p:cNvPicPr>
          <p:nvPr/>
        </p:nvPicPr>
        <p:blipFill>
          <a:blip r:embed="rId4"/>
          <a:stretch>
            <a:fillRect/>
          </a:stretch>
        </p:blipFill>
        <p:spPr>
          <a:xfrm>
            <a:off x="2145599" y="3306849"/>
            <a:ext cx="8352001" cy="1153236"/>
          </a:xfrm>
          <a:prstGeom prst="rect">
            <a:avLst/>
          </a:prstGeom>
        </p:spPr>
      </p:pic>
      <p:sp>
        <p:nvSpPr>
          <p:cNvPr id="9" name="Content Placeholder 2">
            <a:extLst>
              <a:ext uri="{FF2B5EF4-FFF2-40B4-BE49-F238E27FC236}">
                <a16:creationId xmlns:a16="http://schemas.microsoft.com/office/drawing/2014/main" id="{E314C260-C025-49D6-AD57-269F90DBA760}"/>
              </a:ext>
            </a:extLst>
          </p:cNvPr>
          <p:cNvSpPr txBox="1">
            <a:spLocks/>
          </p:cNvSpPr>
          <p:nvPr/>
        </p:nvSpPr>
        <p:spPr>
          <a:xfrm>
            <a:off x="434449" y="4466550"/>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Ignoring the constant terms, the minimum of cross entropy is:</a:t>
            </a:r>
          </a:p>
        </p:txBody>
      </p:sp>
      <p:pic>
        <p:nvPicPr>
          <p:cNvPr id="5" name="Picture 4">
            <a:extLst>
              <a:ext uri="{FF2B5EF4-FFF2-40B4-BE49-F238E27FC236}">
                <a16:creationId xmlns:a16="http://schemas.microsoft.com/office/drawing/2014/main" id="{7B1C75B7-0636-4CD9-8130-494B19523D09}"/>
              </a:ext>
            </a:extLst>
          </p:cNvPr>
          <p:cNvPicPr>
            <a:picLocks noChangeAspect="1"/>
          </p:cNvPicPr>
          <p:nvPr/>
        </p:nvPicPr>
        <p:blipFill>
          <a:blip r:embed="rId5"/>
          <a:stretch>
            <a:fillRect/>
          </a:stretch>
        </p:blipFill>
        <p:spPr>
          <a:xfrm>
            <a:off x="2570399" y="5134660"/>
            <a:ext cx="7005601" cy="1183939"/>
          </a:xfrm>
          <a:prstGeom prst="rect">
            <a:avLst/>
          </a:prstGeom>
        </p:spPr>
      </p:pic>
    </p:spTree>
    <p:extLst>
      <p:ext uri="{BB962C8B-B14F-4D97-AF65-F5344CB8AC3E}">
        <p14:creationId xmlns:p14="http://schemas.microsoft.com/office/powerpoint/2010/main" val="279312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2" grpId="0" build="p"/>
      <p:bldP spid="9"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172A5-938E-49B7-9DF3-6D9A4E539C14}"/>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Performance Metrics for Deep NNs</a:t>
            </a:r>
          </a:p>
        </p:txBody>
      </p:sp>
      <p:sp>
        <p:nvSpPr>
          <p:cNvPr id="3" name="Content Placeholder 2">
            <a:extLst>
              <a:ext uri="{FF2B5EF4-FFF2-40B4-BE49-F238E27FC236}">
                <a16:creationId xmlns:a16="http://schemas.microsoft.com/office/drawing/2014/main" id="{B1670FF8-606A-466B-9B2C-4529AD5625F8}"/>
              </a:ext>
            </a:extLst>
          </p:cNvPr>
          <p:cNvSpPr>
            <a:spLocks noGrp="1"/>
          </p:cNvSpPr>
          <p:nvPr>
            <p:ph sz="quarter" idx="10"/>
          </p:nvPr>
        </p:nvSpPr>
        <p:spPr/>
        <p:txBody>
          <a:bodyPr/>
          <a:lstStyle/>
          <a:p>
            <a:r>
              <a:rPr lang="en-US" sz="2800" dirty="0">
                <a:latin typeface="Segoe UI" panose="020B0502040204020203" pitchFamily="34" charset="0"/>
                <a:cs typeface="Segoe UI" panose="020B0502040204020203" pitchFamily="34" charset="0"/>
              </a:rPr>
              <a:t>How can we measure the performance of deep neural networks?</a:t>
            </a:r>
          </a:p>
          <a:p>
            <a:pPr lvl="1">
              <a:buFont typeface="Wingdings" panose="05000000000000000000" pitchFamily="2" charset="2"/>
              <a:buChar char="§"/>
            </a:pPr>
            <a:r>
              <a:rPr lang="en-US" sz="2400" dirty="0">
                <a:latin typeface="Segoe UI" panose="020B0502040204020203" pitchFamily="34" charset="0"/>
                <a:cs typeface="Segoe UI" panose="020B0502040204020203" pitchFamily="34" charset="0"/>
              </a:rPr>
              <a:t>Use the same metrics used for other machine learning algorithms</a:t>
            </a:r>
          </a:p>
          <a:p>
            <a:pPr lvl="1">
              <a:buFont typeface="Wingdings" panose="05000000000000000000" pitchFamily="2" charset="2"/>
              <a:buChar char="§"/>
            </a:pPr>
            <a:r>
              <a:rPr lang="en-US" sz="2400" dirty="0">
                <a:latin typeface="Segoe UI" panose="020B0502040204020203" pitchFamily="34" charset="0"/>
                <a:cs typeface="Segoe UI" panose="020B0502040204020203" pitchFamily="34" charset="0"/>
              </a:rPr>
              <a:t>RMSE, R^2, </a:t>
            </a:r>
            <a:r>
              <a:rPr lang="en-US" sz="2400" dirty="0" err="1">
                <a:latin typeface="Segoe UI" panose="020B0502040204020203" pitchFamily="34" charset="0"/>
                <a:cs typeface="Segoe UI" panose="020B0502040204020203" pitchFamily="34" charset="0"/>
              </a:rPr>
              <a:t>etc</a:t>
            </a:r>
            <a:r>
              <a:rPr lang="en-US" sz="2400" dirty="0">
                <a:latin typeface="Segoe UI" panose="020B0502040204020203" pitchFamily="34" charset="0"/>
                <a:cs typeface="Segoe UI" panose="020B0502040204020203" pitchFamily="34" charset="0"/>
              </a:rPr>
              <a:t> for regression</a:t>
            </a:r>
          </a:p>
          <a:p>
            <a:pPr lvl="1">
              <a:buFont typeface="Wingdings" panose="05000000000000000000" pitchFamily="2" charset="2"/>
              <a:buChar char="§"/>
            </a:pPr>
            <a:r>
              <a:rPr lang="en-US" sz="2400" dirty="0">
                <a:latin typeface="Segoe UI" panose="020B0502040204020203" pitchFamily="34" charset="0"/>
                <a:cs typeface="Segoe UI" panose="020B0502040204020203" pitchFamily="34" charset="0"/>
              </a:rPr>
              <a:t>Accuracy, precision, recall, etc. for classification</a:t>
            </a:r>
          </a:p>
        </p:txBody>
      </p:sp>
    </p:spTree>
    <p:extLst>
      <p:ext uri="{BB962C8B-B14F-4D97-AF65-F5344CB8AC3E}">
        <p14:creationId xmlns:p14="http://schemas.microsoft.com/office/powerpoint/2010/main" val="455764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11203" cy="2015419"/>
          </a:xfrm>
        </p:spPr>
        <p:txBody>
          <a:bodyPr>
            <a:normAutofit/>
          </a:bodyPr>
          <a:lstStyle/>
          <a:p>
            <a:r>
              <a:rPr lang="en-US" sz="4400" b="1" dirty="0"/>
              <a:t>Computing gradients and the chain rule</a:t>
            </a:r>
          </a:p>
        </p:txBody>
      </p:sp>
    </p:spTree>
    <p:extLst>
      <p:ext uri="{BB962C8B-B14F-4D97-AF65-F5344CB8AC3E}">
        <p14:creationId xmlns:p14="http://schemas.microsoft.com/office/powerpoint/2010/main" val="31347911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304800" y="1245702"/>
            <a:ext cx="11525250" cy="1146174"/>
          </a:xfrm>
        </p:spPr>
        <p:txBody>
          <a:bodyPr/>
          <a:lstStyle/>
          <a:p>
            <a:r>
              <a:rPr lang="en-US" sz="2800" dirty="0">
                <a:latin typeface="Segoe UI" panose="020B0502040204020203" pitchFamily="34" charset="0"/>
                <a:cs typeface="Segoe UI" panose="020B0502040204020203" pitchFamily="34" charset="0"/>
              </a:rPr>
              <a:t>In order to compute the gradients of the loss function though the layers of a deep neural network we need to apply the </a:t>
            </a:r>
            <a:r>
              <a:rPr lang="en-US" sz="2800" b="1" dirty="0">
                <a:latin typeface="Segoe UI" panose="020B0502040204020203" pitchFamily="34" charset="0"/>
                <a:cs typeface="Segoe UI" panose="020B0502040204020203" pitchFamily="34" charset="0"/>
              </a:rPr>
              <a:t>chain rule of calculus</a:t>
            </a:r>
          </a:p>
          <a:p>
            <a:r>
              <a:rPr lang="en-US" sz="2800" dirty="0">
                <a:latin typeface="Segoe UI" panose="020B0502040204020203" pitchFamily="34" charset="0"/>
                <a:cs typeface="Segoe UI" panose="020B0502040204020203" pitchFamily="34" charset="0"/>
              </a:rPr>
              <a:t>To consider a function </a:t>
            </a:r>
            <a:r>
              <a:rPr lang="pl-PL" sz="2800" i="1" dirty="0">
                <a:latin typeface="Segoe UI" panose="020B0502040204020203" pitchFamily="34" charset="0"/>
                <a:cs typeface="Segoe UI" panose="020B0502040204020203" pitchFamily="34" charset="0"/>
              </a:rPr>
              <a:t>z = f(</a:t>
            </a:r>
            <a:r>
              <a:rPr lang="pl-PL" sz="2800" b="1" i="1" dirty="0">
                <a:latin typeface="Segoe UI" panose="020B0502040204020203" pitchFamily="34" charset="0"/>
                <a:cs typeface="Segoe UI" panose="020B0502040204020203" pitchFamily="34" charset="0"/>
              </a:rPr>
              <a:t>y</a:t>
            </a:r>
            <a:r>
              <a:rPr lang="pl-PL" sz="2800" i="1" dirty="0">
                <a:latin typeface="Segoe UI" panose="020B0502040204020203" pitchFamily="34" charset="0"/>
                <a:cs typeface="Segoe UI" panose="020B0502040204020203" pitchFamily="34" charset="0"/>
              </a:rPr>
              <a:t>)</a:t>
            </a:r>
            <a:r>
              <a:rPr lang="en-US" sz="2800" dirty="0">
                <a:latin typeface="Segoe UI" panose="020B0502040204020203" pitchFamily="34" charset="0"/>
                <a:cs typeface="Segoe UI" panose="020B0502040204020203" pitchFamily="34" charset="0"/>
              </a:rPr>
              <a:t>, where </a:t>
            </a:r>
            <a:r>
              <a:rPr lang="en-US" sz="2800" b="1" dirty="0">
                <a:latin typeface="Segoe UI" panose="020B0502040204020203" pitchFamily="34" charset="0"/>
                <a:cs typeface="Segoe UI" panose="020B0502040204020203" pitchFamily="34" charset="0"/>
              </a:rPr>
              <a:t>y</a:t>
            </a:r>
            <a:r>
              <a:rPr lang="en-US" sz="2800" dirty="0">
                <a:latin typeface="Segoe UI" panose="020B0502040204020203" pitchFamily="34" charset="0"/>
                <a:cs typeface="Segoe UI" panose="020B0502040204020203" pitchFamily="34" charset="0"/>
              </a:rPr>
              <a:t> = g(</a:t>
            </a:r>
            <a:r>
              <a:rPr lang="en-US" sz="2800" b="1" dirty="0">
                <a:latin typeface="Segoe UI" panose="020B0502040204020203" pitchFamily="34" charset="0"/>
                <a:cs typeface="Segoe UI" panose="020B0502040204020203" pitchFamily="34" charset="0"/>
              </a:rPr>
              <a:t>x</a:t>
            </a:r>
            <a:r>
              <a:rPr lang="en-US" sz="2800" dirty="0">
                <a:latin typeface="Segoe UI" panose="020B0502040204020203" pitchFamily="34" charset="0"/>
                <a:cs typeface="Segoe UI" panose="020B0502040204020203" pitchFamily="34" charset="0"/>
              </a:rPr>
              <a:t>); then </a:t>
            </a:r>
            <a:r>
              <a:rPr lang="pl-PL" sz="2800" i="1" dirty="0">
                <a:latin typeface="Segoe UI" panose="020B0502040204020203" pitchFamily="34" charset="0"/>
                <a:cs typeface="Segoe UI" panose="020B0502040204020203" pitchFamily="34" charset="0"/>
              </a:rPr>
              <a:t>z = f(g(</a:t>
            </a:r>
            <a:r>
              <a:rPr lang="pl-PL" sz="2800" b="1" i="1" dirty="0">
                <a:latin typeface="Segoe UI" panose="020B0502040204020203" pitchFamily="34" charset="0"/>
                <a:cs typeface="Segoe UI" panose="020B0502040204020203" pitchFamily="34" charset="0"/>
              </a:rPr>
              <a:t>x</a:t>
            </a:r>
            <a:r>
              <a:rPr lang="pl-PL" sz="2800" i="1" dirty="0">
                <a:latin typeface="Segoe UI" panose="020B0502040204020203" pitchFamily="34" charset="0"/>
                <a:cs typeface="Segoe UI" panose="020B0502040204020203" pitchFamily="34" charset="0"/>
              </a:rPr>
              <a:t>))</a:t>
            </a:r>
            <a:r>
              <a:rPr lang="en-US" sz="2800" dirty="0">
                <a:latin typeface="Segoe UI" panose="020B0502040204020203" pitchFamily="34" charset="0"/>
                <a:cs typeface="Segoe UI" panose="020B0502040204020203" pitchFamily="34" charset="0"/>
              </a:rPr>
              <a:t>. Then the derivative of z with respect to x is:</a:t>
            </a:r>
          </a:p>
        </p:txBody>
      </p:sp>
      <p:pic>
        <p:nvPicPr>
          <p:cNvPr id="7" name="Picture 6">
            <a:extLst>
              <a:ext uri="{FF2B5EF4-FFF2-40B4-BE49-F238E27FC236}">
                <a16:creationId xmlns:a16="http://schemas.microsoft.com/office/drawing/2014/main" id="{FBC97D57-9AD7-42AD-B0CB-B2CF3FC66CC0}"/>
              </a:ext>
            </a:extLst>
          </p:cNvPr>
          <p:cNvPicPr>
            <a:picLocks noChangeAspect="1"/>
          </p:cNvPicPr>
          <p:nvPr/>
        </p:nvPicPr>
        <p:blipFill>
          <a:blip r:embed="rId2"/>
          <a:stretch>
            <a:fillRect/>
          </a:stretch>
        </p:blipFill>
        <p:spPr>
          <a:xfrm>
            <a:off x="4786911" y="3899691"/>
            <a:ext cx="2044483" cy="928042"/>
          </a:xfrm>
          <a:prstGeom prst="rect">
            <a:avLst/>
          </a:prstGeom>
        </p:spPr>
      </p:pic>
    </p:spTree>
    <p:extLst>
      <p:ext uri="{BB962C8B-B14F-4D97-AF65-F5344CB8AC3E}">
        <p14:creationId xmlns:p14="http://schemas.microsoft.com/office/powerpoint/2010/main" val="2857180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223665" y="913035"/>
                <a:ext cx="11525250" cy="5681195"/>
              </a:xfrm>
            </p:spPr>
            <p:txBody>
              <a:bodyPr/>
              <a:lstStyle/>
              <a:p>
                <a:pPr marL="0" indent="0">
                  <a:buNone/>
                </a:pPr>
                <a:r>
                  <a:rPr lang="en-US" sz="2800" dirty="0">
                    <a:latin typeface="Segoe UI" panose="020B0502040204020203" pitchFamily="34" charset="0"/>
                    <a:cs typeface="Segoe UI" panose="020B0502040204020203" pitchFamily="34" charset="0"/>
                  </a:rPr>
                  <a:t>How to compute the gradient of real-valued loss function, J, given a </a:t>
                </a:r>
                <a:r>
                  <a:rPr lang="en-US" sz="2800" b="1" dirty="0">
                    <a:latin typeface="Segoe UI" panose="020B0502040204020203" pitchFamily="34" charset="0"/>
                    <a:cs typeface="Segoe UI" panose="020B0502040204020203" pitchFamily="34" charset="0"/>
                  </a:rPr>
                  <a:t>M</a:t>
                </a:r>
                <a:r>
                  <a:rPr lang="en-US" sz="2800" dirty="0">
                    <a:latin typeface="Segoe UI" panose="020B0502040204020203" pitchFamily="34" charset="0"/>
                    <a:cs typeface="Segoe UI" panose="020B0502040204020203" pitchFamily="34" charset="0"/>
                  </a:rPr>
                  <a:t> dimensional weight tensor, W</a:t>
                </a:r>
              </a:p>
              <a:p>
                <a:r>
                  <a:rPr lang="en-US" sz="2800" dirty="0">
                    <a:latin typeface="Segoe UI" panose="020B0502040204020203" pitchFamily="34" charset="0"/>
                    <a:cs typeface="Segoe UI" panose="020B0502040204020203" pitchFamily="34" charset="0"/>
                  </a:rPr>
                  <a:t>In this case we have a vector valued function to differentiate</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Segoe UI" panose="020B0502040204020203" pitchFamily="34" charset="0"/>
                        </a:rPr>
                        <m:t>𝑧</m:t>
                      </m:r>
                      <m:d>
                        <m:dPr>
                          <m:ctrlPr>
                            <a:rPr lang="en-US" sz="2800" b="0" i="1" smtClean="0">
                              <a:latin typeface="Cambria Math" panose="02040503050406030204" pitchFamily="18" charset="0"/>
                              <a:cs typeface="Segoe UI" panose="020B0502040204020203" pitchFamily="34" charset="0"/>
                            </a:rPr>
                          </m:ctrlPr>
                        </m:dPr>
                        <m:e>
                          <m:r>
                            <a:rPr lang="en-US" sz="2800" b="1" i="1" smtClean="0">
                              <a:latin typeface="Cambria Math" panose="02040503050406030204" pitchFamily="18" charset="0"/>
                              <a:cs typeface="Segoe UI" panose="020B0502040204020203" pitchFamily="34" charset="0"/>
                            </a:rPr>
                            <m:t>𝒀</m:t>
                          </m:r>
                        </m:e>
                      </m:d>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𝑓</m:t>
                      </m:r>
                      <m:d>
                        <m:dPr>
                          <m:ctrlPr>
                            <a:rPr lang="en-US" sz="2800" b="0" i="1" smtClean="0">
                              <a:latin typeface="Cambria Math" panose="02040503050406030204" pitchFamily="18" charset="0"/>
                              <a:cs typeface="Segoe UI" panose="020B0502040204020203" pitchFamily="34" charset="0"/>
                            </a:rPr>
                          </m:ctrlPr>
                        </m:dPr>
                        <m:e>
                          <m:d>
                            <m:dPr>
                              <m:begChr m:val="["/>
                              <m:endChr m:val="]"/>
                              <m:ctrlPr>
                                <a:rPr lang="en-US" sz="2800" b="0" i="1" smtClean="0">
                                  <a:latin typeface="Cambria Math" panose="02040503050406030204" pitchFamily="18" charset="0"/>
                                  <a:cs typeface="Segoe UI" panose="020B0502040204020203" pitchFamily="34" charset="0"/>
                                </a:rPr>
                              </m:ctrlPr>
                            </m:dPr>
                            <m:e>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1</m:t>
                                  </m:r>
                                </m:sub>
                              </m:sSub>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2</m:t>
                                  </m:r>
                                </m:sub>
                              </m:sSub>
                              <m:r>
                                <a:rPr lang="en-US" sz="2800" b="0" i="1" smtClean="0">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𝑀</m:t>
                                  </m:r>
                                </m:sub>
                              </m:sSub>
                            </m:e>
                          </m:d>
                        </m:e>
                      </m:d>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𝑓</m:t>
                      </m:r>
                      <m:r>
                        <a:rPr lang="en-US" sz="2800" b="0" i="1" smtClean="0">
                          <a:latin typeface="Cambria Math" panose="02040503050406030204" pitchFamily="18" charset="0"/>
                          <a:cs typeface="Segoe UI" panose="020B0502040204020203" pitchFamily="34" charset="0"/>
                        </a:rPr>
                        <m:t>(</m:t>
                      </m:r>
                      <m:d>
                        <m:dPr>
                          <m:begChr m:val="["/>
                          <m:endChr m:val="]"/>
                          <m:ctrlPr>
                            <a:rPr lang="en-US" sz="2800" b="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𝑔</m:t>
                          </m:r>
                          <m:d>
                            <m:dPr>
                              <m:ctrlPr>
                                <a:rPr lang="en-US" sz="2800" b="0" i="1" smtClean="0">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1</m:t>
                                  </m:r>
                                </m:sub>
                              </m:sSub>
                            </m:e>
                          </m:d>
                          <m:r>
                            <a:rPr lang="en-US" sz="2800" i="1">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𝑔</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2</m:t>
                                  </m:r>
                                </m:sub>
                              </m:sSub>
                            </m:e>
                          </m:d>
                          <m:r>
                            <a:rPr lang="en-US" sz="2800" b="0" i="1" smtClean="0">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𝑔</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𝑀</m:t>
                                  </m:r>
                                </m:sub>
                              </m:sSub>
                            </m:e>
                          </m:d>
                        </m:e>
                      </m:d>
                      <m:r>
                        <a:rPr lang="en-US" sz="2800" b="0" i="1" smtClean="0">
                          <a:latin typeface="Cambria Math" panose="02040503050406030204" pitchFamily="18" charset="0"/>
                          <a:cs typeface="Segoe UI" panose="020B0502040204020203" pitchFamily="34" charset="0"/>
                        </a:rPr>
                        <m:t>)</m:t>
                      </m:r>
                    </m:oMath>
                  </m:oMathPara>
                </a14:m>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This leads to the general vector valued form of the chain rule:</a:t>
                </a:r>
              </a:p>
              <a:p>
                <a:pPr marL="0" indent="0">
                  <a:buNone/>
                </a:pPr>
                <a14:m>
                  <m:oMathPara xmlns:m="http://schemas.openxmlformats.org/officeDocument/2006/math">
                    <m:oMathParaPr>
                      <m:jc m:val="centerGroup"/>
                    </m:oMathParaPr>
                    <m:oMath xmlns:m="http://schemas.openxmlformats.org/officeDocument/2006/math">
                      <m:f>
                        <m:fPr>
                          <m:ctrlPr>
                            <a:rPr lang="en-US" sz="2800" i="1" smtClean="0">
                              <a:latin typeface="Cambria Math" panose="02040503050406030204" pitchFamily="18" charset="0"/>
                              <a:cs typeface="Segoe UI" panose="020B0502040204020203" pitchFamily="34" charset="0"/>
                            </a:rPr>
                          </m:ctrlPr>
                        </m:fPr>
                        <m:num>
                          <m:r>
                            <a:rPr lang="en-US" sz="280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𝑧</m:t>
                          </m:r>
                        </m:num>
                        <m:den>
                          <m:r>
                            <a:rPr lang="en-US" sz="2800" i="1" smtClean="0">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𝑖</m:t>
                              </m:r>
                            </m:sub>
                          </m:sSub>
                        </m:den>
                      </m:f>
                      <m:r>
                        <a:rPr lang="en-US" sz="2800" b="0" i="1" smtClean="0">
                          <a:latin typeface="Cambria Math" panose="02040503050406030204" pitchFamily="18" charset="0"/>
                          <a:cs typeface="Segoe UI" panose="020B0502040204020203" pitchFamily="34" charset="0"/>
                        </a:rPr>
                        <m:t>=</m:t>
                      </m:r>
                      <m:nary>
                        <m:naryPr>
                          <m:chr m:val="∑"/>
                          <m:supHide m:val="on"/>
                          <m:ctrlPr>
                            <a:rPr lang="en-US" sz="2800" b="0" i="1" smtClean="0">
                              <a:latin typeface="Cambria Math" panose="02040503050406030204" pitchFamily="18" charset="0"/>
                              <a:cs typeface="Segoe UI" panose="020B0502040204020203" pitchFamily="34" charset="0"/>
                            </a:rPr>
                          </m:ctrlPr>
                        </m:naryPr>
                        <m:sub>
                          <m:r>
                            <m:rPr>
                              <m:brk m:alnAt="7"/>
                            </m:rPr>
                            <a:rPr lang="en-US" sz="2800" b="0" i="1" smtClean="0">
                              <a:latin typeface="Cambria Math" panose="02040503050406030204" pitchFamily="18" charset="0"/>
                              <a:cs typeface="Segoe UI" panose="020B0502040204020203" pitchFamily="34" charset="0"/>
                            </a:rPr>
                            <m:t>𝑗</m:t>
                          </m:r>
                          <m:r>
                            <a:rPr lang="en-US" sz="2800" b="0" i="1" smtClean="0">
                              <a:latin typeface="Cambria Math" panose="02040503050406030204" pitchFamily="18" charset="0"/>
                              <a:ea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𝑀</m:t>
                          </m:r>
                        </m:sub>
                        <m:sup/>
                        <m:e>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𝑧</m:t>
                              </m:r>
                            </m:num>
                            <m:den>
                              <m:r>
                                <a:rPr lang="en-US" sz="2800" b="0" i="1" smtClean="0">
                                  <a:latin typeface="Cambria Math" panose="02040503050406030204" pitchFamily="18" charset="0"/>
                                  <a:cs typeface="Segoe UI" panose="020B0502040204020203" pitchFamily="34" charset="0"/>
                                </a:rPr>
                                <m:t>𝜕</m:t>
                              </m:r>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𝑗</m:t>
                                  </m:r>
                                </m:sub>
                              </m:sSub>
                            </m:den>
                          </m:f>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𝑗</m:t>
                                  </m:r>
                                </m:sub>
                              </m:sSub>
                            </m:num>
                            <m:den>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den>
                          </m:f>
                        </m:e>
                      </m:nary>
                    </m:oMath>
                  </m:oMathPara>
                </a14:m>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p:txBody>
          </p:sp>
        </mc:Choice>
        <mc:Fallback>
          <p:sp>
            <p:nvSpPr>
              <p:cNvPr id="3" name="Content Placeholder 2">
                <a:extLst>
                  <a:ext uri="{FF2B5EF4-FFF2-40B4-BE49-F238E27FC236}">
                    <a16:creationId xmlns:a16="http://schemas.microsoft.com/office/drawing/2014/main" id="{A0BBD29B-609A-4B70-910B-C0EF8A612175}"/>
                  </a:ext>
                </a:extLst>
              </p:cNvPr>
              <p:cNvSpPr>
                <a:spLocks noGrp="1" noRot="1" noChangeAspect="1" noMove="1" noResize="1" noEditPoints="1" noAdjustHandles="1" noChangeArrowheads="1" noChangeShapeType="1" noTextEdit="1"/>
              </p:cNvSpPr>
              <p:nvPr>
                <p:ph sz="quarter" idx="10"/>
              </p:nvPr>
            </p:nvSpPr>
            <p:spPr>
              <a:xfrm>
                <a:off x="223665" y="913035"/>
                <a:ext cx="11525250" cy="5681195"/>
              </a:xfrm>
              <a:blipFill>
                <a:blip r:embed="rId2"/>
                <a:stretch>
                  <a:fillRect l="-1111" t="-1180"/>
                </a:stretch>
              </a:blipFill>
            </p:spPr>
            <p:txBody>
              <a:bodyPr/>
              <a:lstStyle/>
              <a:p>
                <a:r>
                  <a:rPr lang="en-US">
                    <a:noFill/>
                  </a:rPr>
                  <a:t> </a:t>
                </a:r>
              </a:p>
            </p:txBody>
          </p:sp>
        </mc:Fallback>
      </mc:AlternateContent>
    </p:spTree>
    <p:extLst>
      <p:ext uri="{BB962C8B-B14F-4D97-AF65-F5344CB8AC3E}">
        <p14:creationId xmlns:p14="http://schemas.microsoft.com/office/powerpoint/2010/main" val="906694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223665" y="913035"/>
                <a:ext cx="11525250" cy="5546379"/>
              </a:xfrm>
            </p:spPr>
            <p:txBody>
              <a:bodyPr/>
              <a:lstStyle/>
              <a:p>
                <a:pPr marL="0" indent="0">
                  <a:buNone/>
                </a:pPr>
                <a:r>
                  <a:rPr lang="en-US" sz="2800" dirty="0">
                    <a:latin typeface="Segoe UI" panose="020B0502040204020203" pitchFamily="34" charset="0"/>
                    <a:cs typeface="Segoe UI" panose="020B0502040204020203" pitchFamily="34" charset="0"/>
                  </a:rPr>
                  <a:t>Vector valued form of the chain rule:</a:t>
                </a:r>
              </a:p>
              <a:p>
                <a:pPr marL="0" indent="0">
                  <a:buNone/>
                </a:pPr>
                <a14:m>
                  <m:oMathPara xmlns:m="http://schemas.openxmlformats.org/officeDocument/2006/math">
                    <m:oMathParaPr>
                      <m:jc m:val="centerGroup"/>
                    </m:oMathParaPr>
                    <m:oMath xmlns:m="http://schemas.openxmlformats.org/officeDocument/2006/math">
                      <m:f>
                        <m:fPr>
                          <m:ctrlPr>
                            <a:rPr lang="en-US" sz="2800" i="1" smtClean="0">
                              <a:latin typeface="Cambria Math" panose="02040503050406030204" pitchFamily="18" charset="0"/>
                              <a:cs typeface="Segoe UI" panose="020B0502040204020203" pitchFamily="34" charset="0"/>
                            </a:rPr>
                          </m:ctrlPr>
                        </m:fPr>
                        <m:num>
                          <m:r>
                            <a:rPr lang="en-US" sz="280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𝑧</m:t>
                          </m:r>
                        </m:num>
                        <m:den>
                          <m:r>
                            <a:rPr lang="en-US" sz="2800" i="1" smtClean="0">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𝑖</m:t>
                              </m:r>
                            </m:sub>
                          </m:sSub>
                        </m:den>
                      </m:f>
                      <m:r>
                        <a:rPr lang="en-US" sz="2800" b="0" i="1" smtClean="0">
                          <a:latin typeface="Cambria Math" panose="02040503050406030204" pitchFamily="18" charset="0"/>
                          <a:cs typeface="Segoe UI" panose="020B0502040204020203" pitchFamily="34" charset="0"/>
                        </a:rPr>
                        <m:t>=</m:t>
                      </m:r>
                      <m:nary>
                        <m:naryPr>
                          <m:chr m:val="∑"/>
                          <m:supHide m:val="on"/>
                          <m:ctrlPr>
                            <a:rPr lang="en-US" sz="2800" b="0" i="1" smtClean="0">
                              <a:latin typeface="Cambria Math" panose="02040503050406030204" pitchFamily="18" charset="0"/>
                              <a:cs typeface="Segoe UI" panose="020B0502040204020203" pitchFamily="34" charset="0"/>
                            </a:rPr>
                          </m:ctrlPr>
                        </m:naryPr>
                        <m:sub>
                          <m:r>
                            <m:rPr>
                              <m:brk m:alnAt="7"/>
                            </m:rPr>
                            <a:rPr lang="en-US" sz="2800" b="0" i="1" smtClean="0">
                              <a:latin typeface="Cambria Math" panose="02040503050406030204" pitchFamily="18" charset="0"/>
                              <a:cs typeface="Segoe UI" panose="020B0502040204020203" pitchFamily="34" charset="0"/>
                            </a:rPr>
                            <m:t>𝑗</m:t>
                          </m:r>
                          <m:r>
                            <a:rPr lang="en-US" sz="2800" b="0" i="1" smtClean="0">
                              <a:latin typeface="Cambria Math" panose="02040503050406030204" pitchFamily="18" charset="0"/>
                              <a:ea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𝑀</m:t>
                          </m:r>
                        </m:sub>
                        <m:sup/>
                        <m:e>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𝑧</m:t>
                              </m:r>
                            </m:num>
                            <m:den>
                              <m:r>
                                <a:rPr lang="en-US" sz="2800" b="0" i="1" smtClean="0">
                                  <a:latin typeface="Cambria Math" panose="02040503050406030204" pitchFamily="18" charset="0"/>
                                  <a:cs typeface="Segoe UI" panose="020B0502040204020203" pitchFamily="34" charset="0"/>
                                </a:rPr>
                                <m:t>𝜕</m:t>
                              </m:r>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𝑗</m:t>
                                  </m:r>
                                </m:sub>
                              </m:sSub>
                            </m:den>
                          </m:f>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𝑗</m:t>
                                  </m:r>
                                </m:sub>
                              </m:sSub>
                            </m:num>
                            <m:den>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den>
                          </m:f>
                        </m:e>
                      </m:nary>
                    </m:oMath>
                  </m:oMathPara>
                </a14:m>
                <a:endParaRPr lang="en-US" sz="2800" dirty="0">
                  <a:latin typeface="Segoe UI" panose="020B0502040204020203" pitchFamily="34" charset="0"/>
                  <a:cs typeface="Segoe UI" panose="020B0502040204020203" pitchFamily="34" charset="0"/>
                </a:endParaRPr>
              </a:p>
              <a:p>
                <a:pPr marL="0" indent="0">
                  <a:buNone/>
                </a:pPr>
                <a:r>
                  <a:rPr lang="en-US" sz="2800" dirty="0">
                    <a:latin typeface="Segoe UI" panose="020B0502040204020203" pitchFamily="34" charset="0"/>
                    <a:cs typeface="Segoe UI" panose="020B0502040204020203" pitchFamily="34" charset="0"/>
                  </a:rPr>
                  <a:t>OR</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sz="2800" i="1" smtClean="0">
                              <a:latin typeface="Cambria Math" panose="02040503050406030204" pitchFamily="18" charset="0"/>
                              <a:cs typeface="Segoe UI" panose="020B0502040204020203" pitchFamily="34" charset="0"/>
                            </a:rPr>
                          </m:ctrlPr>
                        </m:dPr>
                        <m:e>
                          <m:m>
                            <m:mPr>
                              <m:mcs>
                                <m:mc>
                                  <m:mcPr>
                                    <m:count m:val="1"/>
                                    <m:mcJc m:val="center"/>
                                  </m:mcPr>
                                </m:mc>
                              </m:mcs>
                              <m:ctrlPr>
                                <a:rPr lang="en-US" sz="280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1</m:t>
                                        </m:r>
                                      </m:sub>
                                    </m:sSub>
                                  </m:den>
                                </m:f>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2</m:t>
                                        </m:r>
                                      </m:sub>
                                    </m:sSub>
                                  </m:den>
                                </m:f>
                              </m:e>
                            </m:mr>
                            <m:mr>
                              <m:e>
                                <m:m>
                                  <m:mPr>
                                    <m:mcs>
                                      <m:mc>
                                        <m:mcPr>
                                          <m:count m:val="1"/>
                                          <m:mcJc m:val="center"/>
                                        </m:mcPr>
                                      </m:mc>
                                    </m:mcs>
                                    <m:ctrlPr>
                                      <a:rPr lang="en-US" sz="2800" i="1" smtClean="0">
                                        <a:latin typeface="Cambria Math" panose="02040503050406030204" pitchFamily="18" charset="0"/>
                                        <a:cs typeface="Segoe UI" panose="020B0502040204020203" pitchFamily="34" charset="0"/>
                                      </a:rPr>
                                    </m:ctrlPr>
                                  </m:mP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𝑁</m:t>
                                              </m:r>
                                            </m:sub>
                                          </m:sSub>
                                        </m:num>
                                        <m:den>
                                          <m:r>
                                            <a:rPr lang="en-US" sz="2800" i="1">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𝑀</m:t>
                                              </m:r>
                                            </m:sub>
                                          </m:sSub>
                                        </m:den>
                                      </m:f>
                                    </m:e>
                                  </m:mr>
                                </m:m>
                              </m:e>
                            </m:mr>
                          </m:m>
                        </m:e>
                      </m:d>
                      <m:r>
                        <a:rPr lang="en-US" sz="2800" b="0" i="1" smtClean="0">
                          <a:latin typeface="Cambria Math" panose="02040503050406030204" pitchFamily="18" charset="0"/>
                          <a:cs typeface="Segoe UI" panose="020B0502040204020203" pitchFamily="34" charset="0"/>
                        </a:rPr>
                        <m:t>=</m:t>
                      </m:r>
                      <m:d>
                        <m:dPr>
                          <m:begChr m:val="["/>
                          <m:endChr m:val="]"/>
                          <m:ctrlPr>
                            <a:rPr lang="en-US" sz="2800" b="0" i="1" smtClean="0">
                              <a:latin typeface="Cambria Math" panose="02040503050406030204" pitchFamily="18" charset="0"/>
                              <a:cs typeface="Segoe UI" panose="020B0502040204020203" pitchFamily="34" charset="0"/>
                            </a:rPr>
                          </m:ctrlPr>
                        </m:dPr>
                        <m:e>
                          <m:m>
                            <m:mPr>
                              <m:mcs>
                                <m:mc>
                                  <m:mcPr>
                                    <m:count m:val="3"/>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1</m:t>
                                        </m:r>
                                      </m:sub>
                                    </m:sSub>
                                  </m:den>
                                </m:f>
                              </m:e>
                              <m:e>
                                <m:m>
                                  <m:mPr>
                                    <m:mcs>
                                      <m:mc>
                                        <m:mcPr>
                                          <m:count m:val="2"/>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2</m:t>
                                              </m:r>
                                            </m:sub>
                                          </m:sSub>
                                        </m:den>
                                      </m:f>
                                    </m:e>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𝑁</m:t>
                                        </m:r>
                                      </m:sub>
                                    </m:sSub>
                                  </m:den>
                                </m:f>
                              </m:e>
                            </m:mr>
                            <m:mr>
                              <m:e>
                                <m:m>
                                  <m:mPr>
                                    <m:mcs>
                                      <m:mc>
                                        <m:mcPr>
                                          <m:count m:val="1"/>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1</m:t>
                                              </m:r>
                                            </m:sub>
                                          </m:sSub>
                                        </m:den>
                                      </m:f>
                                    </m:e>
                                  </m:mr>
                                  <m:mr>
                                    <m:e>
                                      <m: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
                              </m:e>
                              <m:e>
                                <m:m>
                                  <m:mPr>
                                    <m:mcs>
                                      <m:mc>
                                        <m:mcPr>
                                          <m:count m:val="2"/>
                                          <m:mcJc m:val="center"/>
                                        </m:mcPr>
                                      </m:mc>
                                    </m:mcs>
                                    <m:ctrlPr>
                                      <a:rPr lang="en-US" sz="2800" b="0" i="1" smtClean="0">
                                        <a:latin typeface="Cambria Math" panose="02040503050406030204" pitchFamily="18" charset="0"/>
                                        <a:cs typeface="Segoe UI" panose="020B0502040204020203" pitchFamily="34" charset="0"/>
                                      </a:rPr>
                                    </m:ctrlPr>
                                  </m:mPr>
                                  <m:mr>
                                    <m:e>
                                      <m:m>
                                        <m:mPr>
                                          <m:mcs>
                                            <m:mc>
                                              <m:mcPr>
                                                <m:count m:val="1"/>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2</m:t>
                                                    </m:r>
                                                  </m:sub>
                                                </m:sSub>
                                              </m:den>
                                            </m:f>
                                          </m:e>
                                        </m:mr>
                                        <m:mr>
                                          <m:e>
                                            <m: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
                                    </m:e>
                                    <m:e>
                                      <m:m>
                                        <m:mPr>
                                          <m:mcs>
                                            <m:mc>
                                              <m:mcPr>
                                                <m:count m:val="1"/>
                                                <m:mcJc m:val="center"/>
                                              </m:mcPr>
                                            </m:mc>
                                          </m:mcs>
                                          <m:ctrlPr>
                                            <a:rPr lang="en-US" sz="2800" b="0" i="1" smtClean="0">
                                              <a:latin typeface="Cambria Math" panose="02040503050406030204" pitchFamily="18" charset="0"/>
                                              <a:cs typeface="Segoe UI" panose="020B0502040204020203" pitchFamily="34" charset="0"/>
                                            </a:rPr>
                                          </m:ctrlPr>
                                        </m:mPr>
                                        <m:mr>
                                          <m:e>
                                            <m:r>
                                              <m:rPr>
                                                <m:brk m:alnAt="7"/>
                                              </m:rP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mr>
                                </m:m>
                              </m:e>
                              <m:e>
                                <m:m>
                                  <m:mPr>
                                    <m:mcs>
                                      <m:mc>
                                        <m:mcPr>
                                          <m:count m:val="1"/>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𝑁</m:t>
                                              </m:r>
                                            </m:sub>
                                          </m:sSub>
                                        </m:den>
                                      </m:f>
                                    </m:e>
                                  </m:mr>
                                  <m:mr>
                                    <m:e>
                                      <m: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1</m:t>
                                        </m:r>
                                      </m:sub>
                                    </m:sSub>
                                  </m:den>
                                </m:f>
                              </m:e>
                              <m:e>
                                <m:m>
                                  <m:mPr>
                                    <m:mcs>
                                      <m:mc>
                                        <m:mcPr>
                                          <m:count m:val="2"/>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den>
                                      </m:f>
                                    </m:e>
                                    <m:e>
                                      <m: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
                              </m:e>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𝑁</m:t>
                                        </m:r>
                                      </m:sub>
                                    </m:sSub>
                                  </m:den>
                                </m:f>
                              </m:e>
                            </m:mr>
                          </m:m>
                        </m:e>
                      </m:d>
                      <m:d>
                        <m:dPr>
                          <m:begChr m:val="["/>
                          <m:endChr m:val="]"/>
                          <m:ctrlPr>
                            <a:rPr lang="en-US" sz="2800" b="0" i="1" smtClean="0">
                              <a:latin typeface="Cambria Math" panose="02040503050406030204" pitchFamily="18" charset="0"/>
                              <a:cs typeface="Segoe UI" panose="020B0502040204020203" pitchFamily="34" charset="0"/>
                            </a:rPr>
                          </m:ctrlPr>
                        </m:dPr>
                        <m:e>
                          <m:m>
                            <m:mPr>
                              <m:mcs>
                                <m:mc>
                                  <m:mcPr>
                                    <m:count m:val="1"/>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1</m:t>
                                        </m:r>
                                      </m:sub>
                                    </m:sSub>
                                  </m:den>
                                </m:f>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2</m:t>
                                        </m:r>
                                      </m:sub>
                                    </m:sSub>
                                  </m:den>
                                </m:f>
                              </m:e>
                            </m:mr>
                            <m:mr>
                              <m:e>
                                <m:m>
                                  <m:mPr>
                                    <m:mcs>
                                      <m:mc>
                                        <m:mcPr>
                                          <m:count m:val="1"/>
                                          <m:mcJc m:val="center"/>
                                        </m:mcPr>
                                      </m:mc>
                                    </m:mcs>
                                    <m:ctrlPr>
                                      <a:rPr lang="en-US" sz="2800" i="1">
                                        <a:latin typeface="Cambria Math" panose="02040503050406030204" pitchFamily="18" charset="0"/>
                                        <a:cs typeface="Segoe UI" panose="020B0502040204020203" pitchFamily="34" charset="0"/>
                                      </a:rPr>
                                    </m:ctrlPr>
                                  </m:mP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𝑁</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𝑀</m:t>
                                              </m:r>
                                            </m:sub>
                                          </m:sSub>
                                        </m:den>
                                      </m:f>
                                    </m:e>
                                  </m:mr>
                                </m:m>
                              </m:e>
                            </m:mr>
                          </m:m>
                        </m:e>
                      </m:d>
                    </m:oMath>
                  </m:oMathPara>
                </a14:m>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p:txBody>
          </p:sp>
        </mc:Choice>
        <mc:Fallback>
          <p:sp>
            <p:nvSpPr>
              <p:cNvPr id="3" name="Content Placeholder 2">
                <a:extLst>
                  <a:ext uri="{FF2B5EF4-FFF2-40B4-BE49-F238E27FC236}">
                    <a16:creationId xmlns:a16="http://schemas.microsoft.com/office/drawing/2014/main" id="{A0BBD29B-609A-4B70-910B-C0EF8A612175}"/>
                  </a:ext>
                </a:extLst>
              </p:cNvPr>
              <p:cNvSpPr>
                <a:spLocks noGrp="1" noRot="1" noChangeAspect="1" noMove="1" noResize="1" noEditPoints="1" noAdjustHandles="1" noChangeArrowheads="1" noChangeShapeType="1" noTextEdit="1"/>
              </p:cNvSpPr>
              <p:nvPr>
                <p:ph sz="quarter" idx="10"/>
              </p:nvPr>
            </p:nvSpPr>
            <p:spPr>
              <a:xfrm>
                <a:off x="223665" y="913035"/>
                <a:ext cx="11525250" cy="5546379"/>
              </a:xfrm>
              <a:blipFill>
                <a:blip r:embed="rId2"/>
                <a:stretch>
                  <a:fillRect l="-1111" t="-1209"/>
                </a:stretch>
              </a:blipFill>
            </p:spPr>
            <p:txBody>
              <a:bodyPr/>
              <a:lstStyle/>
              <a:p>
                <a:r>
                  <a:rPr lang="en-US">
                    <a:noFill/>
                  </a:rPr>
                  <a:t> </a:t>
                </a:r>
              </a:p>
            </p:txBody>
          </p:sp>
        </mc:Fallback>
      </mc:AlternateContent>
    </p:spTree>
    <p:extLst>
      <p:ext uri="{BB962C8B-B14F-4D97-AF65-F5344CB8AC3E}">
        <p14:creationId xmlns:p14="http://schemas.microsoft.com/office/powerpoint/2010/main" val="2009794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98064-B113-4202-BE3C-04CCC3015D0B}"/>
              </a:ext>
            </a:extLst>
          </p:cNvPr>
          <p:cNvSpPr>
            <a:spLocks noGrp="1"/>
          </p:cNvSpPr>
          <p:nvPr>
            <p:ph type="title"/>
          </p:nvPr>
        </p:nvSpPr>
        <p:spPr>
          <a:xfrm>
            <a:off x="379514" y="182215"/>
            <a:ext cx="11524432" cy="1063487"/>
          </a:xfrm>
        </p:spPr>
        <p:txBody>
          <a:bodyPr>
            <a:normAutofit/>
          </a:bodyPr>
          <a:lstStyle/>
          <a:p>
            <a:r>
              <a:rPr lang="en-US" sz="4000" dirty="0">
                <a:latin typeface="+mn-lt"/>
                <a:cs typeface="Segoe UI" panose="020B0502040204020203" pitchFamily="34" charset="0"/>
              </a:rPr>
              <a:t>Essential Elements of Deep Learning</a:t>
            </a:r>
          </a:p>
        </p:txBody>
      </p:sp>
      <p:sp>
        <p:nvSpPr>
          <p:cNvPr id="4" name="TextBox 3">
            <a:extLst>
              <a:ext uri="{FF2B5EF4-FFF2-40B4-BE49-F238E27FC236}">
                <a16:creationId xmlns:a16="http://schemas.microsoft.com/office/drawing/2014/main" id="{F206BFC6-5F2D-4DD5-9F12-E3BFB8A203A9}"/>
              </a:ext>
            </a:extLst>
          </p:cNvPr>
          <p:cNvSpPr txBox="1"/>
          <p:nvPr/>
        </p:nvSpPr>
        <p:spPr>
          <a:xfrm>
            <a:off x="213528" y="2268703"/>
            <a:ext cx="1864215" cy="584775"/>
          </a:xfrm>
          <a:prstGeom prst="rect">
            <a:avLst/>
          </a:prstGeom>
          <a:noFill/>
        </p:spPr>
        <p:txBody>
          <a:bodyPr wrap="square" rtlCol="0">
            <a:spAutoFit/>
          </a:bodyPr>
          <a:lstStyle/>
          <a:p>
            <a:r>
              <a:rPr lang="en-US" sz="3200" b="1" dirty="0"/>
              <a:t>Input  = X</a:t>
            </a:r>
          </a:p>
        </p:txBody>
      </p:sp>
      <p:sp>
        <p:nvSpPr>
          <p:cNvPr id="5" name="Rectangle: Rounded Corners 4">
            <a:extLst>
              <a:ext uri="{FF2B5EF4-FFF2-40B4-BE49-F238E27FC236}">
                <a16:creationId xmlns:a16="http://schemas.microsoft.com/office/drawing/2014/main" id="{DA4BB109-1C90-41A8-B86F-061F0C0488C5}"/>
              </a:ext>
            </a:extLst>
          </p:cNvPr>
          <p:cNvSpPr/>
          <p:nvPr/>
        </p:nvSpPr>
        <p:spPr>
          <a:xfrm>
            <a:off x="2475272" y="1651802"/>
            <a:ext cx="3127464"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Representation</a:t>
            </a:r>
          </a:p>
        </p:txBody>
      </p:sp>
      <p:sp>
        <p:nvSpPr>
          <p:cNvPr id="6" name="Rectangle: Rounded Corners 5">
            <a:extLst>
              <a:ext uri="{FF2B5EF4-FFF2-40B4-BE49-F238E27FC236}">
                <a16:creationId xmlns:a16="http://schemas.microsoft.com/office/drawing/2014/main" id="{4D14C783-1BEF-4F5C-8C6A-8696AC3437F6}"/>
              </a:ext>
            </a:extLst>
          </p:cNvPr>
          <p:cNvSpPr/>
          <p:nvPr/>
        </p:nvSpPr>
        <p:spPr>
          <a:xfrm>
            <a:off x="2512870" y="4587622"/>
            <a:ext cx="3078258"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Learning</a:t>
            </a:r>
          </a:p>
        </p:txBody>
      </p:sp>
      <p:cxnSp>
        <p:nvCxnSpPr>
          <p:cNvPr id="7" name="Straight Arrow Connector 6">
            <a:extLst>
              <a:ext uri="{FF2B5EF4-FFF2-40B4-BE49-F238E27FC236}">
                <a16:creationId xmlns:a16="http://schemas.microsoft.com/office/drawing/2014/main" id="{ED761516-E494-4DF9-B54B-B1B7CB1CCA55}"/>
              </a:ext>
            </a:extLst>
          </p:cNvPr>
          <p:cNvCxnSpPr>
            <a:cxnSpLocks/>
            <a:endCxn id="13" idx="1"/>
          </p:cNvCxnSpPr>
          <p:nvPr/>
        </p:nvCxnSpPr>
        <p:spPr>
          <a:xfrm>
            <a:off x="5602736" y="2590211"/>
            <a:ext cx="493264" cy="1297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630745A-DB10-4E13-86AB-CC89CAE6C316}"/>
              </a:ext>
            </a:extLst>
          </p:cNvPr>
          <p:cNvCxnSpPr>
            <a:cxnSpLocks/>
          </p:cNvCxnSpPr>
          <p:nvPr/>
        </p:nvCxnSpPr>
        <p:spPr>
          <a:xfrm>
            <a:off x="1985330" y="2561091"/>
            <a:ext cx="489941"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D1DB747-018A-4DE9-9ACC-531D5BAAFCFF}"/>
              </a:ext>
            </a:extLst>
          </p:cNvPr>
          <p:cNvCxnSpPr>
            <a:cxnSpLocks/>
          </p:cNvCxnSpPr>
          <p:nvPr/>
        </p:nvCxnSpPr>
        <p:spPr>
          <a:xfrm>
            <a:off x="3593066" y="3551909"/>
            <a:ext cx="0" cy="107630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94C8B49-5782-4833-B83B-D62CD0C53512}"/>
              </a:ext>
            </a:extLst>
          </p:cNvPr>
          <p:cNvCxnSpPr>
            <a:cxnSpLocks/>
          </p:cNvCxnSpPr>
          <p:nvPr/>
        </p:nvCxnSpPr>
        <p:spPr>
          <a:xfrm flipH="1" flipV="1">
            <a:off x="4667460" y="3551909"/>
            <a:ext cx="5804" cy="103571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141B768-58D5-405D-A8B8-AAA9A07E246A}"/>
              </a:ext>
            </a:extLst>
          </p:cNvPr>
          <p:cNvCxnSpPr>
            <a:cxnSpLocks/>
            <a:endCxn id="6" idx="3"/>
          </p:cNvCxnSpPr>
          <p:nvPr/>
        </p:nvCxnSpPr>
        <p:spPr>
          <a:xfrm flipH="1">
            <a:off x="5591128" y="5537675"/>
            <a:ext cx="2068604"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51EA0EB-83EC-41E8-BD6A-F4D56AC916DC}"/>
              </a:ext>
            </a:extLst>
          </p:cNvPr>
          <p:cNvCxnSpPr>
            <a:cxnSpLocks/>
          </p:cNvCxnSpPr>
          <p:nvPr/>
        </p:nvCxnSpPr>
        <p:spPr>
          <a:xfrm>
            <a:off x="7659732" y="3540264"/>
            <a:ext cx="0" cy="1997411"/>
          </a:xfrm>
          <a:prstGeom prst="straightConnector1">
            <a:avLst/>
          </a:prstGeom>
          <a:ln w="31750">
            <a:tailEnd type="none"/>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05E8FA41-15E4-4953-9C3D-58BE73FB5ADC}"/>
              </a:ext>
            </a:extLst>
          </p:cNvPr>
          <p:cNvSpPr/>
          <p:nvPr/>
        </p:nvSpPr>
        <p:spPr>
          <a:xfrm>
            <a:off x="6096000" y="1653128"/>
            <a:ext cx="3127464"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Inference</a:t>
            </a:r>
          </a:p>
        </p:txBody>
      </p:sp>
      <p:cxnSp>
        <p:nvCxnSpPr>
          <p:cNvPr id="14" name="Straight Arrow Connector 13">
            <a:extLst>
              <a:ext uri="{FF2B5EF4-FFF2-40B4-BE49-F238E27FC236}">
                <a16:creationId xmlns:a16="http://schemas.microsoft.com/office/drawing/2014/main" id="{A04C0963-E770-402C-BEF3-B09E35E580DB}"/>
              </a:ext>
            </a:extLst>
          </p:cNvPr>
          <p:cNvCxnSpPr>
            <a:cxnSpLocks/>
          </p:cNvCxnSpPr>
          <p:nvPr/>
        </p:nvCxnSpPr>
        <p:spPr>
          <a:xfrm flipV="1">
            <a:off x="9223464" y="2596696"/>
            <a:ext cx="493264" cy="648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9AB5DF0-86A4-4911-817A-C77AEE52CA0A}"/>
              </a:ext>
            </a:extLst>
          </p:cNvPr>
          <p:cNvSpPr txBox="1"/>
          <p:nvPr/>
        </p:nvSpPr>
        <p:spPr>
          <a:xfrm>
            <a:off x="9782951" y="2297823"/>
            <a:ext cx="2226340" cy="584775"/>
          </a:xfrm>
          <a:prstGeom prst="rect">
            <a:avLst/>
          </a:prstGeom>
          <a:noFill/>
        </p:spPr>
        <p:txBody>
          <a:bodyPr wrap="square" rtlCol="0">
            <a:spAutoFit/>
          </a:bodyPr>
          <a:lstStyle/>
          <a:p>
            <a:r>
              <a:rPr lang="en-US" sz="3200" b="1" dirty="0"/>
              <a:t>Output  = Y</a:t>
            </a:r>
          </a:p>
        </p:txBody>
      </p:sp>
    </p:spTree>
    <p:extLst>
      <p:ext uri="{BB962C8B-B14F-4D97-AF65-F5344CB8AC3E}">
        <p14:creationId xmlns:p14="http://schemas.microsoft.com/office/powerpoint/2010/main" val="225863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13" grpId="0" animBg="1"/>
      <p:bldP spid="1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223665" y="913035"/>
                <a:ext cx="11525250" cy="5546379"/>
              </a:xfrm>
            </p:spPr>
            <p:txBody>
              <a:bodyPr/>
              <a:lstStyle/>
              <a:p>
                <a:pPr marL="0" indent="0">
                  <a:buNone/>
                </a:pPr>
                <a:r>
                  <a:rPr lang="en-US" sz="2800" dirty="0">
                    <a:latin typeface="Segoe UI" panose="020B0502040204020203" pitchFamily="34" charset="0"/>
                    <a:cs typeface="Segoe UI" panose="020B0502040204020203" pitchFamily="34" charset="0"/>
                  </a:rPr>
                  <a:t>We define the </a:t>
                </a:r>
                <a14:m>
                  <m:oMath xmlns:m="http://schemas.openxmlformats.org/officeDocument/2006/math">
                    <m:r>
                      <a:rPr lang="en-US" sz="2800" b="0" i="1" smtClean="0">
                        <a:latin typeface="Cambria Math" panose="02040503050406030204" pitchFamily="18" charset="0"/>
                        <a:cs typeface="Segoe UI" panose="020B0502040204020203" pitchFamily="34" charset="0"/>
                      </a:rPr>
                      <m:t>𝑛</m:t>
                    </m:r>
                    <m:r>
                      <a:rPr lang="en-US" sz="2800" b="0" i="1" smtClean="0">
                        <a:latin typeface="Cambria Math" panose="02040503050406030204" pitchFamily="18" charset="0"/>
                        <a:ea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𝑚</m:t>
                    </m:r>
                  </m:oMath>
                </a14:m>
                <a:r>
                  <a:rPr lang="en-US" sz="2800" dirty="0">
                    <a:latin typeface="Segoe UI" panose="020B0502040204020203" pitchFamily="34" charset="0"/>
                    <a:cs typeface="Segoe UI" panose="020B0502040204020203" pitchFamily="34" charset="0"/>
                  </a:rPr>
                  <a:t> </a:t>
                </a:r>
                <a:r>
                  <a:rPr lang="en-US" sz="2800" b="1" dirty="0">
                    <a:latin typeface="Segoe UI" panose="020B0502040204020203" pitchFamily="34" charset="0"/>
                    <a:cs typeface="Segoe UI" panose="020B0502040204020203" pitchFamily="34" charset="0"/>
                  </a:rPr>
                  <a:t>Jacobian Mat</a:t>
                </a:r>
                <a:r>
                  <a:rPr lang="en-US" sz="2800" dirty="0">
                    <a:latin typeface="Segoe UI" panose="020B0502040204020203" pitchFamily="34" charset="0"/>
                    <a:cs typeface="Segoe UI" panose="020B0502040204020203" pitchFamily="34" charset="0"/>
                  </a:rPr>
                  <a:t>rix, </a:t>
                </a:r>
                <a14:m>
                  <m:oMath xmlns:m="http://schemas.openxmlformats.org/officeDocument/2006/math">
                    <m:r>
                      <a:rPr lang="en-US" sz="2800" b="1" i="1" smtClean="0">
                        <a:latin typeface="Cambria Math" panose="02040503050406030204" pitchFamily="18" charset="0"/>
                        <a:cs typeface="Segoe UI" panose="020B0502040204020203" pitchFamily="34" charset="0"/>
                      </a:rPr>
                      <m:t>𝑱</m:t>
                    </m:r>
                  </m:oMath>
                </a14:m>
                <a:r>
                  <a:rPr lang="en-US" sz="2800" dirty="0">
                    <a:latin typeface="Segoe UI" panose="020B0502040204020203" pitchFamily="34" charset="0"/>
                    <a:cs typeface="Segoe UI" panose="020B0502040204020203" pitchFamily="34" charset="0"/>
                  </a:rPr>
                  <a:t>, as: </a:t>
                </a:r>
              </a:p>
              <a:p>
                <a:pPr marL="0" indent="0">
                  <a:buNone/>
                </a:pPr>
                <a:endParaRPr lang="en-US" sz="2800" dirty="0">
                  <a:latin typeface="Segoe UI" panose="020B0502040204020203" pitchFamily="34" charset="0"/>
                  <a:cs typeface="Segoe UI" panose="020B0502040204020203" pitchFamily="34" charset="0"/>
                </a:endParaRPr>
              </a:p>
              <a:p>
                <a:pPr marL="0" indent="0">
                  <a:buNone/>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cs typeface="Segoe UI" panose="020B0502040204020203" pitchFamily="34" charset="0"/>
                            </a:rPr>
                          </m:ctrlPr>
                        </m:sSupPr>
                        <m:e>
                          <m:r>
                            <a:rPr lang="en-US" sz="2800" b="1" i="1">
                              <a:latin typeface="Cambria Math" panose="02040503050406030204" pitchFamily="18" charset="0"/>
                              <a:cs typeface="Segoe UI" panose="020B0502040204020203" pitchFamily="34" charset="0"/>
                            </a:rPr>
                            <m:t>𝑱</m:t>
                          </m:r>
                        </m:e>
                        <m:sup>
                          <m:r>
                            <a:rPr lang="en-US" sz="2800" b="0" i="1" smtClean="0">
                              <a:latin typeface="Cambria Math" panose="02040503050406030204" pitchFamily="18" charset="0"/>
                              <a:cs typeface="Segoe UI" panose="020B0502040204020203" pitchFamily="34" charset="0"/>
                            </a:rPr>
                            <m:t>𝑇</m:t>
                          </m:r>
                        </m:sup>
                      </m:sSup>
                      <m:r>
                        <a:rPr lang="en-US" sz="2800" b="0" i="1" smtClean="0">
                          <a:latin typeface="Cambria Math" panose="02040503050406030204" pitchFamily="18" charset="0"/>
                          <a:cs typeface="Segoe UI" panose="020B0502040204020203" pitchFamily="34" charset="0"/>
                        </a:rPr>
                        <m:t>=</m:t>
                      </m:r>
                      <m:d>
                        <m:dPr>
                          <m:begChr m:val="["/>
                          <m:endChr m:val="]"/>
                          <m:ctrlPr>
                            <a:rPr lang="en-US" sz="2800" b="0" i="1" smtClean="0">
                              <a:latin typeface="Cambria Math" panose="02040503050406030204" pitchFamily="18" charset="0"/>
                              <a:cs typeface="Segoe UI" panose="020B0502040204020203" pitchFamily="34" charset="0"/>
                            </a:rPr>
                          </m:ctrlPr>
                        </m:dPr>
                        <m:e>
                          <m:m>
                            <m:mPr>
                              <m:mcs>
                                <m:mc>
                                  <m:mcPr>
                                    <m:count m:val="3"/>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1</m:t>
                                        </m:r>
                                      </m:sub>
                                    </m:sSub>
                                  </m:den>
                                </m:f>
                              </m:e>
                              <m:e>
                                <m:m>
                                  <m:mPr>
                                    <m:mcs>
                                      <m:mc>
                                        <m:mcPr>
                                          <m:count m:val="2"/>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den>
                                      </m:f>
                                    </m:e>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𝑁</m:t>
                                        </m:r>
                                      </m:sub>
                                    </m:sSub>
                                  </m:den>
                                </m:f>
                              </m:e>
                            </m:mr>
                            <m:mr>
                              <m:e>
                                <m:m>
                                  <m:mPr>
                                    <m:mcs>
                                      <m:mc>
                                        <m:mcPr>
                                          <m:count m:val="1"/>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1</m:t>
                                              </m:r>
                                            </m:sub>
                                          </m:sSub>
                                        </m:den>
                                      </m:f>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m>
                                  <m:mPr>
                                    <m:mcs>
                                      <m:mc>
                                        <m:mcPr>
                                          <m:count m:val="2"/>
                                          <m:mcJc m:val="center"/>
                                        </m:mcPr>
                                      </m:mc>
                                    </m:mcs>
                                    <m:ctrlPr>
                                      <a:rPr lang="en-US" sz="2800" i="1">
                                        <a:latin typeface="Cambria Math" panose="02040503050406030204" pitchFamily="18" charset="0"/>
                                        <a:cs typeface="Segoe UI" panose="020B0502040204020203" pitchFamily="34" charset="0"/>
                                      </a:rPr>
                                    </m:ctrlPr>
                                  </m:mPr>
                                  <m:mr>
                                    <m:e>
                                      <m:m>
                                        <m:mPr>
                                          <m:mcs>
                                            <m:mc>
                                              <m:mcPr>
                                                <m:count m:val="1"/>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den>
                                            </m:f>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m>
                                        <m:mPr>
                                          <m:mcs>
                                            <m:mc>
                                              <m:mcPr>
                                                <m:count m:val="1"/>
                                                <m:mcJc m:val="center"/>
                                              </m:mcPr>
                                            </m:mc>
                                          </m:mcs>
                                          <m:ctrlPr>
                                            <a:rPr lang="en-US" sz="2800" i="1">
                                              <a:latin typeface="Cambria Math" panose="02040503050406030204" pitchFamily="18" charset="0"/>
                                              <a:cs typeface="Segoe UI" panose="020B0502040204020203" pitchFamily="34" charset="0"/>
                                            </a:rPr>
                                          </m:ctrlPr>
                                        </m:mPr>
                                        <m:mr>
                                          <m:e>
                                            <m:r>
                                              <m:rPr>
                                                <m:brk m:alnAt="7"/>
                                              </m:rPr>
                                              <a:rPr lang="en-US" sz="2800" i="1">
                                                <a:latin typeface="Cambria Math" panose="02040503050406030204" pitchFamily="18" charset="0"/>
                                                <a:ea typeface="Cambria Math" panose="02040503050406030204" pitchFamily="18" charset="0"/>
                                                <a:cs typeface="Segoe UI" panose="020B0502040204020203" pitchFamily="34" charset="0"/>
                                              </a:rPr>
                                              <m:t>⋯</m:t>
                                            </m:r>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mr>
                                </m:m>
                              </m:e>
                              <m:e>
                                <m:m>
                                  <m:mPr>
                                    <m:mcs>
                                      <m:mc>
                                        <m:mcPr>
                                          <m:count m:val="1"/>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𝑁</m:t>
                                              </m:r>
                                            </m:sub>
                                          </m:sSub>
                                        </m:den>
                                      </m:f>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1</m:t>
                                        </m:r>
                                      </m:sub>
                                    </m:sSub>
                                  </m:den>
                                </m:f>
                              </m:e>
                              <m:e>
                                <m:m>
                                  <m:mPr>
                                    <m:mcs>
                                      <m:mc>
                                        <m:mcPr>
                                          <m:count m:val="2"/>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den>
                                      </m:f>
                                    </m:e>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𝑁</m:t>
                                        </m:r>
                                      </m:sub>
                                    </m:sSub>
                                  </m:den>
                                </m:f>
                              </m:e>
                            </m:mr>
                          </m:m>
                        </m:e>
                      </m:d>
                    </m:oMath>
                  </m:oMathPara>
                </a14:m>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p:txBody>
          </p:sp>
        </mc:Choice>
        <mc:Fallback>
          <p:sp>
            <p:nvSpPr>
              <p:cNvPr id="3" name="Content Placeholder 2">
                <a:extLst>
                  <a:ext uri="{FF2B5EF4-FFF2-40B4-BE49-F238E27FC236}">
                    <a16:creationId xmlns:a16="http://schemas.microsoft.com/office/drawing/2014/main" id="{A0BBD29B-609A-4B70-910B-C0EF8A612175}"/>
                  </a:ext>
                </a:extLst>
              </p:cNvPr>
              <p:cNvSpPr>
                <a:spLocks noGrp="1" noRot="1" noChangeAspect="1" noMove="1" noResize="1" noEditPoints="1" noAdjustHandles="1" noChangeArrowheads="1" noChangeShapeType="1" noTextEdit="1"/>
              </p:cNvSpPr>
              <p:nvPr>
                <p:ph sz="quarter" idx="10"/>
              </p:nvPr>
            </p:nvSpPr>
            <p:spPr>
              <a:xfrm>
                <a:off x="223665" y="913035"/>
                <a:ext cx="11525250" cy="5546379"/>
              </a:xfrm>
              <a:blipFill>
                <a:blip r:embed="rId2"/>
                <a:stretch>
                  <a:fillRect l="-1111" t="-1209"/>
                </a:stretch>
              </a:blipFill>
            </p:spPr>
            <p:txBody>
              <a:bodyPr/>
              <a:lstStyle/>
              <a:p>
                <a:r>
                  <a:rPr lang="en-US">
                    <a:noFill/>
                  </a:rPr>
                  <a:t> </a:t>
                </a:r>
              </a:p>
            </p:txBody>
          </p:sp>
        </mc:Fallback>
      </mc:AlternateContent>
    </p:spTree>
    <p:extLst>
      <p:ext uri="{BB962C8B-B14F-4D97-AF65-F5344CB8AC3E}">
        <p14:creationId xmlns:p14="http://schemas.microsoft.com/office/powerpoint/2010/main" val="23429118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176772" y="1182882"/>
            <a:ext cx="11525250" cy="1929595"/>
          </a:xfrm>
        </p:spPr>
        <p:txBody>
          <a:bodyPr/>
          <a:lstStyle/>
          <a:p>
            <a:pPr marL="0" indent="0">
              <a:buNone/>
            </a:pPr>
            <a:r>
              <a:rPr lang="en-US" sz="2800" dirty="0">
                <a:latin typeface="Segoe UI" panose="020B0502040204020203" pitchFamily="34" charset="0"/>
                <a:cs typeface="Segoe UI" panose="020B0502040204020203" pitchFamily="34" charset="0"/>
              </a:rPr>
              <a:t>In matrix notation the vector valued gradient then becomes:</a:t>
            </a:r>
          </a:p>
        </p:txBody>
      </p:sp>
      <p:pic>
        <p:nvPicPr>
          <p:cNvPr id="4" name="Picture 3">
            <a:extLst>
              <a:ext uri="{FF2B5EF4-FFF2-40B4-BE49-F238E27FC236}">
                <a16:creationId xmlns:a16="http://schemas.microsoft.com/office/drawing/2014/main" id="{C4F7FBC3-37DA-4DA4-A116-AB6DFB4F9776}"/>
              </a:ext>
            </a:extLst>
          </p:cNvPr>
          <p:cNvPicPr>
            <a:picLocks noChangeAspect="1"/>
          </p:cNvPicPr>
          <p:nvPr/>
        </p:nvPicPr>
        <p:blipFill>
          <a:blip r:embed="rId2"/>
          <a:stretch>
            <a:fillRect/>
          </a:stretch>
        </p:blipFill>
        <p:spPr>
          <a:xfrm>
            <a:off x="4334197" y="2035958"/>
            <a:ext cx="3210399" cy="1030035"/>
          </a:xfrm>
          <a:prstGeom prst="rect">
            <a:avLst/>
          </a:prstGeom>
        </p:spPr>
      </p:pic>
      <p:sp>
        <p:nvSpPr>
          <p:cNvPr id="5" name="Content Placeholder 2">
            <a:extLst>
              <a:ext uri="{FF2B5EF4-FFF2-40B4-BE49-F238E27FC236}">
                <a16:creationId xmlns:a16="http://schemas.microsoft.com/office/drawing/2014/main" id="{3CFC9CCB-79E3-4D42-95DA-BCB36C476C24}"/>
              </a:ext>
            </a:extLst>
          </p:cNvPr>
          <p:cNvSpPr txBox="1">
            <a:spLocks/>
          </p:cNvSpPr>
          <p:nvPr/>
        </p:nvSpPr>
        <p:spPr>
          <a:xfrm>
            <a:off x="453103" y="3323142"/>
            <a:ext cx="11680281" cy="64215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Where,         = is the </a:t>
            </a:r>
            <a:r>
              <a:rPr lang="en-US" sz="2800" dirty="0" err="1">
                <a:latin typeface="Segoe UI" panose="020B0502040204020203" pitchFamily="34" charset="0"/>
                <a:cs typeface="Segoe UI" panose="020B0502040204020203" pitchFamily="34" charset="0"/>
              </a:rPr>
              <a:t>nxm</a:t>
            </a:r>
            <a:r>
              <a:rPr lang="en-US" sz="2800" dirty="0">
                <a:latin typeface="Segoe UI" panose="020B0502040204020203" pitchFamily="34" charset="0"/>
                <a:cs typeface="Segoe UI" panose="020B0502040204020203" pitchFamily="34" charset="0"/>
              </a:rPr>
              <a:t> </a:t>
            </a:r>
            <a:r>
              <a:rPr lang="en-US" sz="2800" b="1" dirty="0">
                <a:latin typeface="Segoe UI" panose="020B0502040204020203" pitchFamily="34" charset="0"/>
                <a:cs typeface="Segoe UI" panose="020B0502040204020203" pitchFamily="34" charset="0"/>
              </a:rPr>
              <a:t>Jacobian matrix</a:t>
            </a:r>
            <a:r>
              <a:rPr lang="en-US" sz="2800" dirty="0">
                <a:latin typeface="Segoe UI" panose="020B0502040204020203" pitchFamily="34" charset="0"/>
                <a:cs typeface="Segoe UI" panose="020B0502040204020203" pitchFamily="34" charset="0"/>
              </a:rPr>
              <a:t> of partial derivatives</a:t>
            </a:r>
          </a:p>
        </p:txBody>
      </p:sp>
      <p:pic>
        <p:nvPicPr>
          <p:cNvPr id="6" name="Picture 5">
            <a:extLst>
              <a:ext uri="{FF2B5EF4-FFF2-40B4-BE49-F238E27FC236}">
                <a16:creationId xmlns:a16="http://schemas.microsoft.com/office/drawing/2014/main" id="{D87E58A9-90A7-4590-925E-7F0FA20EE7E3}"/>
              </a:ext>
            </a:extLst>
          </p:cNvPr>
          <p:cNvPicPr>
            <a:picLocks noChangeAspect="1"/>
          </p:cNvPicPr>
          <p:nvPr/>
        </p:nvPicPr>
        <p:blipFill>
          <a:blip r:embed="rId3"/>
          <a:stretch>
            <a:fillRect/>
          </a:stretch>
        </p:blipFill>
        <p:spPr>
          <a:xfrm>
            <a:off x="1857286" y="3170803"/>
            <a:ext cx="538368" cy="1052631"/>
          </a:xfrm>
          <a:prstGeom prst="rect">
            <a:avLst/>
          </a:prstGeom>
        </p:spPr>
      </p:pic>
      <p:pic>
        <p:nvPicPr>
          <p:cNvPr id="7" name="Picture 6">
            <a:extLst>
              <a:ext uri="{FF2B5EF4-FFF2-40B4-BE49-F238E27FC236}">
                <a16:creationId xmlns:a16="http://schemas.microsoft.com/office/drawing/2014/main" id="{A6405672-38FE-4522-BA5F-915DAD30AED0}"/>
              </a:ext>
            </a:extLst>
          </p:cNvPr>
          <p:cNvPicPr>
            <a:picLocks noChangeAspect="1"/>
          </p:cNvPicPr>
          <p:nvPr/>
        </p:nvPicPr>
        <p:blipFill>
          <a:blip r:embed="rId4"/>
          <a:stretch>
            <a:fillRect/>
          </a:stretch>
        </p:blipFill>
        <p:spPr>
          <a:xfrm>
            <a:off x="1968957" y="4329305"/>
            <a:ext cx="853394" cy="642158"/>
          </a:xfrm>
          <a:prstGeom prst="rect">
            <a:avLst/>
          </a:prstGeom>
        </p:spPr>
      </p:pic>
      <p:sp>
        <p:nvSpPr>
          <p:cNvPr id="8" name="Content Placeholder 2">
            <a:extLst>
              <a:ext uri="{FF2B5EF4-FFF2-40B4-BE49-F238E27FC236}">
                <a16:creationId xmlns:a16="http://schemas.microsoft.com/office/drawing/2014/main" id="{E6467AEC-8167-4A78-B876-5A090B38EFC6}"/>
              </a:ext>
            </a:extLst>
          </p:cNvPr>
          <p:cNvSpPr txBox="1">
            <a:spLocks/>
          </p:cNvSpPr>
          <p:nvPr/>
        </p:nvSpPr>
        <p:spPr>
          <a:xfrm>
            <a:off x="2776381" y="4329305"/>
            <a:ext cx="9357003" cy="64215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latin typeface="Segoe UI" panose="020B0502040204020203" pitchFamily="34" charset="0"/>
                <a:cs typeface="Segoe UI" panose="020B0502040204020203" pitchFamily="34" charset="0"/>
              </a:rPr>
              <a:t>= </a:t>
            </a:r>
            <a:r>
              <a:rPr lang="en-US" sz="2800" dirty="0">
                <a:latin typeface="Segoe UI" panose="020B0502040204020203" pitchFamily="34" charset="0"/>
                <a:cs typeface="Segoe UI" panose="020B0502040204020203" pitchFamily="34" charset="0"/>
              </a:rPr>
              <a:t>the gradient of z with respect to y</a:t>
            </a:r>
          </a:p>
        </p:txBody>
      </p:sp>
    </p:spTree>
    <p:extLst>
      <p:ext uri="{BB962C8B-B14F-4D97-AF65-F5344CB8AC3E}">
        <p14:creationId xmlns:p14="http://schemas.microsoft.com/office/powerpoint/2010/main" val="3523184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A1885-3B64-44C2-B5DD-55545C269FF0}"/>
              </a:ext>
            </a:extLst>
          </p:cNvPr>
          <p:cNvSpPr>
            <a:spLocks noGrp="1"/>
          </p:cNvSpPr>
          <p:nvPr>
            <p:ph type="title"/>
          </p:nvPr>
        </p:nvSpPr>
        <p:spPr>
          <a:xfrm>
            <a:off x="379514" y="182216"/>
            <a:ext cx="11524432" cy="817910"/>
          </a:xfrm>
        </p:spPr>
        <p:txBody>
          <a:bodyPr>
            <a:normAutofit/>
          </a:bodyPr>
          <a:lstStyle/>
          <a:p>
            <a:r>
              <a:rPr lang="en-US" sz="4000" dirty="0">
                <a:latin typeface="Segoe UI" panose="020B0502040204020203" pitchFamily="34" charset="0"/>
                <a:cs typeface="Segoe UI" panose="020B0502040204020203" pitchFamily="34" charset="0"/>
              </a:rPr>
              <a:t>Example: Computing a Gradient</a:t>
            </a:r>
          </a:p>
        </p:txBody>
      </p:sp>
      <p:sp>
        <p:nvSpPr>
          <p:cNvPr id="3" name="Oval 2">
            <a:extLst>
              <a:ext uri="{FF2B5EF4-FFF2-40B4-BE49-F238E27FC236}">
                <a16:creationId xmlns:a16="http://schemas.microsoft.com/office/drawing/2014/main" id="{D1AAEA8E-E0E7-4C55-A1CF-AF1B96B7D513}"/>
              </a:ext>
            </a:extLst>
          </p:cNvPr>
          <p:cNvSpPr/>
          <p:nvPr/>
        </p:nvSpPr>
        <p:spPr>
          <a:xfrm>
            <a:off x="6803716" y="2357344"/>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14F9E361-E165-40D1-B714-E67D9900E562}"/>
              </a:ext>
            </a:extLst>
          </p:cNvPr>
          <p:cNvCxnSpPr>
            <a:cxnSpLocks/>
            <a:stCxn id="3" idx="6"/>
          </p:cNvCxnSpPr>
          <p:nvPr/>
        </p:nvCxnSpPr>
        <p:spPr>
          <a:xfrm>
            <a:off x="8905158" y="3328334"/>
            <a:ext cx="780997" cy="1588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FEA8519-63CC-43E3-9BB9-02E6936FC3AD}"/>
              </a:ext>
            </a:extLst>
          </p:cNvPr>
          <p:cNvSpPr txBox="1"/>
          <p:nvPr/>
        </p:nvSpPr>
        <p:spPr>
          <a:xfrm>
            <a:off x="314325" y="1690903"/>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6" name="TextBox 5">
            <a:extLst>
              <a:ext uri="{FF2B5EF4-FFF2-40B4-BE49-F238E27FC236}">
                <a16:creationId xmlns:a16="http://schemas.microsoft.com/office/drawing/2014/main" id="{0E74CFA3-5532-4C90-87B2-140C52C4227B}"/>
              </a:ext>
            </a:extLst>
          </p:cNvPr>
          <p:cNvSpPr txBox="1"/>
          <p:nvPr/>
        </p:nvSpPr>
        <p:spPr>
          <a:xfrm>
            <a:off x="6892260" y="3051827"/>
            <a:ext cx="1957555"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3</a:t>
            </a:r>
            <a:r>
              <a:rPr lang="en-US" sz="3200" b="1" dirty="0">
                <a:latin typeface="Symbol" panose="05050102010706020507" pitchFamily="18" charset="2"/>
              </a:rPr>
              <a:t> = S</a:t>
            </a:r>
            <a:r>
              <a:rPr lang="en-US" sz="3200" b="1" dirty="0"/>
              <a:t> </a:t>
            </a:r>
            <a:endParaRPr lang="en-US" sz="2800" b="1" dirty="0">
              <a:latin typeface="Symbol" panose="05050102010706020507" pitchFamily="18" charset="2"/>
            </a:endParaRPr>
          </a:p>
        </p:txBody>
      </p:sp>
      <p:cxnSp>
        <p:nvCxnSpPr>
          <p:cNvPr id="7" name="Straight Arrow Connector 6">
            <a:extLst>
              <a:ext uri="{FF2B5EF4-FFF2-40B4-BE49-F238E27FC236}">
                <a16:creationId xmlns:a16="http://schemas.microsoft.com/office/drawing/2014/main" id="{523064D0-6830-4BCA-B62D-5D038E560C6C}"/>
              </a:ext>
            </a:extLst>
          </p:cNvPr>
          <p:cNvCxnSpPr>
            <a:cxnSpLocks/>
            <a:stCxn id="5" idx="3"/>
          </p:cNvCxnSpPr>
          <p:nvPr/>
        </p:nvCxnSpPr>
        <p:spPr>
          <a:xfrm flipV="1">
            <a:off x="957420" y="1630368"/>
            <a:ext cx="2500135" cy="35292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CA65915-424C-4B17-B027-AE2748073352}"/>
              </a:ext>
            </a:extLst>
          </p:cNvPr>
          <p:cNvSpPr txBox="1"/>
          <p:nvPr/>
        </p:nvSpPr>
        <p:spPr>
          <a:xfrm>
            <a:off x="370316" y="3598216"/>
            <a:ext cx="643095" cy="584775"/>
          </a:xfrm>
          <a:prstGeom prst="rect">
            <a:avLst/>
          </a:prstGeom>
          <a:noFill/>
        </p:spPr>
        <p:txBody>
          <a:bodyPr wrap="square" rtlCol="0">
            <a:spAutoFit/>
          </a:bodyPr>
          <a:lstStyle/>
          <a:p>
            <a:r>
              <a:rPr lang="en-US" sz="3200" b="1" dirty="0"/>
              <a:t>X</a:t>
            </a:r>
            <a:r>
              <a:rPr lang="en-US" sz="3200" b="1" baseline="-25000" dirty="0"/>
              <a:t>2</a:t>
            </a:r>
          </a:p>
        </p:txBody>
      </p:sp>
      <p:cxnSp>
        <p:nvCxnSpPr>
          <p:cNvPr id="9" name="Straight Arrow Connector 8">
            <a:extLst>
              <a:ext uri="{FF2B5EF4-FFF2-40B4-BE49-F238E27FC236}">
                <a16:creationId xmlns:a16="http://schemas.microsoft.com/office/drawing/2014/main" id="{D13B5D6C-2491-4096-B273-51EC38304D64}"/>
              </a:ext>
            </a:extLst>
          </p:cNvPr>
          <p:cNvCxnSpPr>
            <a:cxnSpLocks/>
          </p:cNvCxnSpPr>
          <p:nvPr/>
        </p:nvCxnSpPr>
        <p:spPr>
          <a:xfrm>
            <a:off x="984634" y="2193216"/>
            <a:ext cx="2670406" cy="182682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71DAEFA-CEBF-4620-AD87-874E9B09E176}"/>
              </a:ext>
            </a:extLst>
          </p:cNvPr>
          <p:cNvSpPr txBox="1"/>
          <p:nvPr/>
        </p:nvSpPr>
        <p:spPr>
          <a:xfrm>
            <a:off x="5881405" y="1710213"/>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1</a:t>
            </a:r>
          </a:p>
        </p:txBody>
      </p:sp>
      <p:sp>
        <p:nvSpPr>
          <p:cNvPr id="11" name="Oval 10">
            <a:extLst>
              <a:ext uri="{FF2B5EF4-FFF2-40B4-BE49-F238E27FC236}">
                <a16:creationId xmlns:a16="http://schemas.microsoft.com/office/drawing/2014/main" id="{87668850-8671-4D89-9ADE-12B7E62BCCC8}"/>
              </a:ext>
            </a:extLst>
          </p:cNvPr>
          <p:cNvSpPr/>
          <p:nvPr/>
        </p:nvSpPr>
        <p:spPr>
          <a:xfrm>
            <a:off x="3380062" y="1043824"/>
            <a:ext cx="2134679" cy="200850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B474654-22DD-44F7-8115-656C75EFBA57}"/>
              </a:ext>
            </a:extLst>
          </p:cNvPr>
          <p:cNvSpPr txBox="1"/>
          <p:nvPr/>
        </p:nvSpPr>
        <p:spPr>
          <a:xfrm>
            <a:off x="3380063" y="1804331"/>
            <a:ext cx="2067656"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1</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 </a:t>
            </a:r>
          </a:p>
        </p:txBody>
      </p:sp>
      <p:sp>
        <p:nvSpPr>
          <p:cNvPr id="13" name="Oval 12">
            <a:extLst>
              <a:ext uri="{FF2B5EF4-FFF2-40B4-BE49-F238E27FC236}">
                <a16:creationId xmlns:a16="http://schemas.microsoft.com/office/drawing/2014/main" id="{FE38B29A-B777-42DB-BF49-6A3F695A3C4E}"/>
              </a:ext>
            </a:extLst>
          </p:cNvPr>
          <p:cNvSpPr/>
          <p:nvPr/>
        </p:nvSpPr>
        <p:spPr>
          <a:xfrm>
            <a:off x="3457555" y="3566348"/>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E9C4F589-B936-439F-B26A-544DC5E65057}"/>
              </a:ext>
            </a:extLst>
          </p:cNvPr>
          <p:cNvSpPr txBox="1"/>
          <p:nvPr/>
        </p:nvSpPr>
        <p:spPr>
          <a:xfrm>
            <a:off x="3514725" y="4260831"/>
            <a:ext cx="1988929"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2</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a:t>
            </a:r>
          </a:p>
        </p:txBody>
      </p:sp>
      <p:cxnSp>
        <p:nvCxnSpPr>
          <p:cNvPr id="15" name="Straight Arrow Connector 14">
            <a:extLst>
              <a:ext uri="{FF2B5EF4-FFF2-40B4-BE49-F238E27FC236}">
                <a16:creationId xmlns:a16="http://schemas.microsoft.com/office/drawing/2014/main" id="{B6A31ED5-1A12-4386-96AC-4990BFAE79C3}"/>
              </a:ext>
            </a:extLst>
          </p:cNvPr>
          <p:cNvCxnSpPr>
            <a:cxnSpLocks/>
          </p:cNvCxnSpPr>
          <p:nvPr/>
        </p:nvCxnSpPr>
        <p:spPr>
          <a:xfrm>
            <a:off x="5447718" y="2286009"/>
            <a:ext cx="1512683" cy="6242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94BF3E5-9920-40EF-8ABC-F33625280E43}"/>
              </a:ext>
            </a:extLst>
          </p:cNvPr>
          <p:cNvCxnSpPr>
            <a:cxnSpLocks/>
          </p:cNvCxnSpPr>
          <p:nvPr/>
        </p:nvCxnSpPr>
        <p:spPr>
          <a:xfrm flipV="1">
            <a:off x="5592198" y="3822778"/>
            <a:ext cx="1368203" cy="69480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6874676-2C51-439E-8B43-7D12802FE95A}"/>
              </a:ext>
            </a:extLst>
          </p:cNvPr>
          <p:cNvSpPr txBox="1"/>
          <p:nvPr/>
        </p:nvSpPr>
        <p:spPr>
          <a:xfrm>
            <a:off x="5742903" y="3471149"/>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2</a:t>
            </a:r>
          </a:p>
        </p:txBody>
      </p:sp>
      <p:cxnSp>
        <p:nvCxnSpPr>
          <p:cNvPr id="18" name="Straight Arrow Connector 17">
            <a:extLst>
              <a:ext uri="{FF2B5EF4-FFF2-40B4-BE49-F238E27FC236}">
                <a16:creationId xmlns:a16="http://schemas.microsoft.com/office/drawing/2014/main" id="{C0AC225E-7B66-425E-83E2-D319B7A24CBA}"/>
              </a:ext>
            </a:extLst>
          </p:cNvPr>
          <p:cNvCxnSpPr>
            <a:cxnSpLocks/>
            <a:stCxn id="8" idx="3"/>
          </p:cNvCxnSpPr>
          <p:nvPr/>
        </p:nvCxnSpPr>
        <p:spPr>
          <a:xfrm flipV="1">
            <a:off x="1013411" y="2705489"/>
            <a:ext cx="2551648" cy="118511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FD9AB54-370F-45C7-AD72-303F9F96BCA4}"/>
              </a:ext>
            </a:extLst>
          </p:cNvPr>
          <p:cNvCxnSpPr>
            <a:cxnSpLocks/>
          </p:cNvCxnSpPr>
          <p:nvPr/>
        </p:nvCxnSpPr>
        <p:spPr>
          <a:xfrm>
            <a:off x="1094501" y="4133328"/>
            <a:ext cx="2470558" cy="89567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DAAF402-A705-4383-892A-CA3E9E762F52}"/>
              </a:ext>
            </a:extLst>
          </p:cNvPr>
          <p:cNvSpPr txBox="1"/>
          <p:nvPr/>
        </p:nvSpPr>
        <p:spPr>
          <a:xfrm>
            <a:off x="1582197" y="1094572"/>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11</a:t>
            </a:r>
          </a:p>
        </p:txBody>
      </p:sp>
      <p:sp>
        <p:nvSpPr>
          <p:cNvPr id="21" name="TextBox 20">
            <a:extLst>
              <a:ext uri="{FF2B5EF4-FFF2-40B4-BE49-F238E27FC236}">
                <a16:creationId xmlns:a16="http://schemas.microsoft.com/office/drawing/2014/main" id="{52DA6726-2072-42E3-BD6E-49922B6D2CFB}"/>
              </a:ext>
            </a:extLst>
          </p:cNvPr>
          <p:cNvSpPr txBox="1"/>
          <p:nvPr/>
        </p:nvSpPr>
        <p:spPr>
          <a:xfrm>
            <a:off x="1660366" y="2019614"/>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12</a:t>
            </a:r>
          </a:p>
        </p:txBody>
      </p:sp>
      <p:sp>
        <p:nvSpPr>
          <p:cNvPr id="22" name="TextBox 21">
            <a:extLst>
              <a:ext uri="{FF2B5EF4-FFF2-40B4-BE49-F238E27FC236}">
                <a16:creationId xmlns:a16="http://schemas.microsoft.com/office/drawing/2014/main" id="{59DAE396-4CE3-436B-A0A9-86A695CA314F}"/>
              </a:ext>
            </a:extLst>
          </p:cNvPr>
          <p:cNvSpPr txBox="1"/>
          <p:nvPr/>
        </p:nvSpPr>
        <p:spPr>
          <a:xfrm>
            <a:off x="1190383" y="2797950"/>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21</a:t>
            </a:r>
          </a:p>
        </p:txBody>
      </p:sp>
      <p:sp>
        <p:nvSpPr>
          <p:cNvPr id="23" name="TextBox 22">
            <a:extLst>
              <a:ext uri="{FF2B5EF4-FFF2-40B4-BE49-F238E27FC236}">
                <a16:creationId xmlns:a16="http://schemas.microsoft.com/office/drawing/2014/main" id="{42DFEFAC-6D98-4746-96B2-D4B5C1AC43A0}"/>
              </a:ext>
            </a:extLst>
          </p:cNvPr>
          <p:cNvSpPr txBox="1"/>
          <p:nvPr/>
        </p:nvSpPr>
        <p:spPr>
          <a:xfrm>
            <a:off x="1459584" y="3681323"/>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22</a:t>
            </a:r>
          </a:p>
        </p:txBody>
      </p:sp>
      <p:sp>
        <p:nvSpPr>
          <p:cNvPr id="24" name="Right Brace 23">
            <a:extLst>
              <a:ext uri="{FF2B5EF4-FFF2-40B4-BE49-F238E27FC236}">
                <a16:creationId xmlns:a16="http://schemas.microsoft.com/office/drawing/2014/main" id="{96D6117D-4019-4427-A18F-4260A079657B}"/>
              </a:ext>
            </a:extLst>
          </p:cNvPr>
          <p:cNvSpPr/>
          <p:nvPr/>
        </p:nvSpPr>
        <p:spPr>
          <a:xfrm rot="5400000">
            <a:off x="4345926" y="4715267"/>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DB815669-E028-4585-88F5-7E296B2C6175}"/>
              </a:ext>
            </a:extLst>
          </p:cNvPr>
          <p:cNvSpPr txBox="1"/>
          <p:nvPr/>
        </p:nvSpPr>
        <p:spPr>
          <a:xfrm>
            <a:off x="3651149" y="6206407"/>
            <a:ext cx="1860064" cy="420628"/>
          </a:xfrm>
          <a:prstGeom prst="rect">
            <a:avLst/>
          </a:prstGeom>
          <a:noFill/>
        </p:spPr>
        <p:txBody>
          <a:bodyPr wrap="square" rtlCol="0">
            <a:spAutoFit/>
          </a:bodyPr>
          <a:lstStyle/>
          <a:p>
            <a:pPr algn="ctr"/>
            <a:r>
              <a:rPr lang="en-US" sz="3200" b="1" baseline="-25000" dirty="0"/>
              <a:t>Hidden Layer</a:t>
            </a:r>
          </a:p>
        </p:txBody>
      </p:sp>
      <p:sp>
        <p:nvSpPr>
          <p:cNvPr id="26" name="Right Brace 25">
            <a:extLst>
              <a:ext uri="{FF2B5EF4-FFF2-40B4-BE49-F238E27FC236}">
                <a16:creationId xmlns:a16="http://schemas.microsoft.com/office/drawing/2014/main" id="{9B7E1084-AB93-4472-8E10-50647C11B1EC}"/>
              </a:ext>
            </a:extLst>
          </p:cNvPr>
          <p:cNvSpPr/>
          <p:nvPr/>
        </p:nvSpPr>
        <p:spPr>
          <a:xfrm rot="5400000">
            <a:off x="7588194" y="4714804"/>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327FD46C-7E7F-4E54-9633-5A9ECDDA00BD}"/>
              </a:ext>
            </a:extLst>
          </p:cNvPr>
          <p:cNvSpPr txBox="1"/>
          <p:nvPr/>
        </p:nvSpPr>
        <p:spPr>
          <a:xfrm>
            <a:off x="6893417" y="6205944"/>
            <a:ext cx="1860064" cy="420628"/>
          </a:xfrm>
          <a:prstGeom prst="rect">
            <a:avLst/>
          </a:prstGeom>
          <a:noFill/>
        </p:spPr>
        <p:txBody>
          <a:bodyPr wrap="square" rtlCol="0">
            <a:spAutoFit/>
          </a:bodyPr>
          <a:lstStyle/>
          <a:p>
            <a:pPr algn="ctr"/>
            <a:r>
              <a:rPr lang="en-US" sz="3200" b="1" baseline="-25000" dirty="0"/>
              <a:t>Output Layer</a:t>
            </a:r>
          </a:p>
        </p:txBody>
      </p:sp>
      <p:sp>
        <p:nvSpPr>
          <p:cNvPr id="28" name="Right Brace 27">
            <a:extLst>
              <a:ext uri="{FF2B5EF4-FFF2-40B4-BE49-F238E27FC236}">
                <a16:creationId xmlns:a16="http://schemas.microsoft.com/office/drawing/2014/main" id="{2661F912-56BE-499A-832C-19D7CDAF76C9}"/>
              </a:ext>
            </a:extLst>
          </p:cNvPr>
          <p:cNvSpPr/>
          <p:nvPr/>
        </p:nvSpPr>
        <p:spPr>
          <a:xfrm rot="5400000">
            <a:off x="861120" y="5417261"/>
            <a:ext cx="426408" cy="101574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 name="TextBox 28">
            <a:extLst>
              <a:ext uri="{FF2B5EF4-FFF2-40B4-BE49-F238E27FC236}">
                <a16:creationId xmlns:a16="http://schemas.microsoft.com/office/drawing/2014/main" id="{579C8141-DFF0-4D5F-B1C7-286D1EE3A78C}"/>
              </a:ext>
            </a:extLst>
          </p:cNvPr>
          <p:cNvSpPr txBox="1"/>
          <p:nvPr/>
        </p:nvSpPr>
        <p:spPr>
          <a:xfrm>
            <a:off x="238707" y="6179150"/>
            <a:ext cx="1671234" cy="420628"/>
          </a:xfrm>
          <a:prstGeom prst="rect">
            <a:avLst/>
          </a:prstGeom>
          <a:noFill/>
        </p:spPr>
        <p:txBody>
          <a:bodyPr wrap="square" rtlCol="0">
            <a:spAutoFit/>
          </a:bodyPr>
          <a:lstStyle/>
          <a:p>
            <a:pPr algn="ctr"/>
            <a:r>
              <a:rPr lang="en-US" sz="3200" b="1" baseline="-25000" dirty="0"/>
              <a:t>Input Layer</a:t>
            </a:r>
          </a:p>
        </p:txBody>
      </p:sp>
      <p:sp>
        <p:nvSpPr>
          <p:cNvPr id="30" name="Oval 29">
            <a:extLst>
              <a:ext uri="{FF2B5EF4-FFF2-40B4-BE49-F238E27FC236}">
                <a16:creationId xmlns:a16="http://schemas.microsoft.com/office/drawing/2014/main" id="{2ECACC13-B2BB-449A-91D9-0AC30B3CB5CA}"/>
              </a:ext>
            </a:extLst>
          </p:cNvPr>
          <p:cNvSpPr/>
          <p:nvPr/>
        </p:nvSpPr>
        <p:spPr>
          <a:xfrm>
            <a:off x="9665146" y="2357343"/>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EE110A2A-C91C-494F-96E7-BD4C529723F9}"/>
              </a:ext>
            </a:extLst>
          </p:cNvPr>
          <p:cNvSpPr txBox="1"/>
          <p:nvPr/>
        </p:nvSpPr>
        <p:spPr>
          <a:xfrm>
            <a:off x="9652348" y="3005658"/>
            <a:ext cx="1957555" cy="584775"/>
          </a:xfrm>
          <a:prstGeom prst="rect">
            <a:avLst/>
          </a:prstGeom>
          <a:noFill/>
        </p:spPr>
        <p:txBody>
          <a:bodyPr wrap="square" rtlCol="0">
            <a:spAutoFit/>
          </a:bodyPr>
          <a:lstStyle/>
          <a:p>
            <a:pPr algn="ctr"/>
            <a:r>
              <a:rPr lang="en-US" sz="3200" b="1" dirty="0"/>
              <a:t>J(W)</a:t>
            </a:r>
            <a:endParaRPr lang="en-US" sz="2800" b="1" dirty="0">
              <a:latin typeface="Symbol" panose="05050102010706020507" pitchFamily="18" charset="2"/>
            </a:endParaRPr>
          </a:p>
        </p:txBody>
      </p:sp>
      <p:sp>
        <p:nvSpPr>
          <p:cNvPr id="32" name="TextBox 31">
            <a:extLst>
              <a:ext uri="{FF2B5EF4-FFF2-40B4-BE49-F238E27FC236}">
                <a16:creationId xmlns:a16="http://schemas.microsoft.com/office/drawing/2014/main" id="{47B2BCD7-3BE7-4C44-8339-A559589BBC9F}"/>
              </a:ext>
            </a:extLst>
          </p:cNvPr>
          <p:cNvSpPr txBox="1"/>
          <p:nvPr/>
        </p:nvSpPr>
        <p:spPr>
          <a:xfrm>
            <a:off x="9511520" y="4870773"/>
            <a:ext cx="454339" cy="584775"/>
          </a:xfrm>
          <a:prstGeom prst="rect">
            <a:avLst/>
          </a:prstGeom>
          <a:noFill/>
        </p:spPr>
        <p:txBody>
          <a:bodyPr wrap="square" rtlCol="0">
            <a:spAutoFit/>
          </a:bodyPr>
          <a:lstStyle/>
          <a:p>
            <a:r>
              <a:rPr lang="en-US" sz="3200" b="1" dirty="0"/>
              <a:t>Y</a:t>
            </a:r>
          </a:p>
        </p:txBody>
      </p:sp>
      <p:cxnSp>
        <p:nvCxnSpPr>
          <p:cNvPr id="33" name="Straight Arrow Connector 32">
            <a:extLst>
              <a:ext uri="{FF2B5EF4-FFF2-40B4-BE49-F238E27FC236}">
                <a16:creationId xmlns:a16="http://schemas.microsoft.com/office/drawing/2014/main" id="{5CB66A7D-414A-46D8-BD98-E8547FA61BF9}"/>
              </a:ext>
            </a:extLst>
          </p:cNvPr>
          <p:cNvCxnSpPr>
            <a:cxnSpLocks/>
            <a:stCxn id="32" idx="0"/>
          </p:cNvCxnSpPr>
          <p:nvPr/>
        </p:nvCxnSpPr>
        <p:spPr>
          <a:xfrm flipV="1">
            <a:off x="9738690" y="4191417"/>
            <a:ext cx="454339" cy="67935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4" name="Right Brace 33">
            <a:extLst>
              <a:ext uri="{FF2B5EF4-FFF2-40B4-BE49-F238E27FC236}">
                <a16:creationId xmlns:a16="http://schemas.microsoft.com/office/drawing/2014/main" id="{80ADD6CB-E516-457A-A87A-B3D394BA85AD}"/>
              </a:ext>
            </a:extLst>
          </p:cNvPr>
          <p:cNvSpPr/>
          <p:nvPr/>
        </p:nvSpPr>
        <p:spPr>
          <a:xfrm rot="5400000">
            <a:off x="10525075" y="4870081"/>
            <a:ext cx="381579" cy="2101440"/>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 name="TextBox 34">
            <a:extLst>
              <a:ext uri="{FF2B5EF4-FFF2-40B4-BE49-F238E27FC236}">
                <a16:creationId xmlns:a16="http://schemas.microsoft.com/office/drawing/2014/main" id="{3D4DA628-CF2F-4BBD-8F88-60EADDA13EB1}"/>
              </a:ext>
            </a:extLst>
          </p:cNvPr>
          <p:cNvSpPr txBox="1"/>
          <p:nvPr/>
        </p:nvSpPr>
        <p:spPr>
          <a:xfrm>
            <a:off x="9665144" y="6192182"/>
            <a:ext cx="2101441" cy="420628"/>
          </a:xfrm>
          <a:prstGeom prst="rect">
            <a:avLst/>
          </a:prstGeom>
          <a:noFill/>
        </p:spPr>
        <p:txBody>
          <a:bodyPr wrap="square" rtlCol="0">
            <a:spAutoFit/>
          </a:bodyPr>
          <a:lstStyle/>
          <a:p>
            <a:pPr algn="ctr"/>
            <a:r>
              <a:rPr lang="en-US" sz="3200" b="1" baseline="-25000" dirty="0"/>
              <a:t>Loss Function</a:t>
            </a:r>
          </a:p>
        </p:txBody>
      </p:sp>
    </p:spTree>
    <p:extLst>
      <p:ext uri="{BB962C8B-B14F-4D97-AF65-F5344CB8AC3E}">
        <p14:creationId xmlns:p14="http://schemas.microsoft.com/office/powerpoint/2010/main" val="36124849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000126"/>
            <a:ext cx="10781881" cy="351472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Start with forward propagation relationships</a:t>
            </a:r>
          </a:p>
          <a:p>
            <a:r>
              <a:rPr lang="en-US" sz="2800" dirty="0">
                <a:latin typeface="Segoe UI" panose="020B0502040204020203" pitchFamily="34" charset="0"/>
                <a:cs typeface="Segoe UI" panose="020B0502040204020203" pitchFamily="34" charset="0"/>
              </a:rPr>
              <a:t>The output of the hidden units are computed as:</a:t>
            </a:r>
          </a:p>
          <a:p>
            <a:pPr marL="0" indent="0">
              <a:buNone/>
            </a:pPr>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The output unit relation is: </a:t>
            </a: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347F6E7B-C630-4932-B198-76B25A29797F}"/>
              </a:ext>
            </a:extLst>
          </p:cNvPr>
          <p:cNvPicPr>
            <a:picLocks noChangeAspect="1"/>
          </p:cNvPicPr>
          <p:nvPr/>
        </p:nvPicPr>
        <p:blipFill>
          <a:blip r:embed="rId2"/>
          <a:stretch>
            <a:fillRect/>
          </a:stretch>
        </p:blipFill>
        <p:spPr>
          <a:xfrm>
            <a:off x="910590" y="2258317"/>
            <a:ext cx="5851208" cy="998342"/>
          </a:xfrm>
          <a:prstGeom prst="rect">
            <a:avLst/>
          </a:prstGeom>
        </p:spPr>
      </p:pic>
      <p:pic>
        <p:nvPicPr>
          <p:cNvPr id="3" name="Picture 2">
            <a:extLst>
              <a:ext uri="{FF2B5EF4-FFF2-40B4-BE49-F238E27FC236}">
                <a16:creationId xmlns:a16="http://schemas.microsoft.com/office/drawing/2014/main" id="{F3B8BB3A-6CC9-47F4-A1C7-788557646375}"/>
              </a:ext>
            </a:extLst>
          </p:cNvPr>
          <p:cNvPicPr>
            <a:picLocks noChangeAspect="1"/>
          </p:cNvPicPr>
          <p:nvPr/>
        </p:nvPicPr>
        <p:blipFill>
          <a:blip r:embed="rId3"/>
          <a:stretch>
            <a:fillRect/>
          </a:stretch>
        </p:blipFill>
        <p:spPr>
          <a:xfrm>
            <a:off x="958271" y="4278182"/>
            <a:ext cx="6296418" cy="1086839"/>
          </a:xfrm>
          <a:prstGeom prst="rect">
            <a:avLst/>
          </a:prstGeom>
        </p:spPr>
      </p:pic>
    </p:spTree>
    <p:extLst>
      <p:ext uri="{BB962C8B-B14F-4D97-AF65-F5344CB8AC3E}">
        <p14:creationId xmlns:p14="http://schemas.microsoft.com/office/powerpoint/2010/main" val="549316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60210" y="2466192"/>
            <a:ext cx="4032466" cy="71437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loss function is:</a:t>
            </a:r>
          </a:p>
          <a:p>
            <a:pPr marL="0" indent="0">
              <a:buNone/>
            </a:pPr>
            <a:endParaRPr lang="en-US" dirty="0">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91B1490F-394B-48C8-9D3C-F08E362571E8}"/>
              </a:ext>
            </a:extLst>
          </p:cNvPr>
          <p:cNvPicPr>
            <a:picLocks noChangeAspect="1"/>
          </p:cNvPicPr>
          <p:nvPr/>
        </p:nvPicPr>
        <p:blipFill>
          <a:blip r:embed="rId2"/>
          <a:stretch>
            <a:fillRect/>
          </a:stretch>
        </p:blipFill>
        <p:spPr>
          <a:xfrm>
            <a:off x="550964" y="3482155"/>
            <a:ext cx="3678136" cy="1045432"/>
          </a:xfrm>
          <a:prstGeom prst="rect">
            <a:avLst/>
          </a:prstGeom>
        </p:spPr>
      </p:pic>
      <p:sp>
        <p:nvSpPr>
          <p:cNvPr id="6" name="Content Placeholder 2">
            <a:extLst>
              <a:ext uri="{FF2B5EF4-FFF2-40B4-BE49-F238E27FC236}">
                <a16:creationId xmlns:a16="http://schemas.microsoft.com/office/drawing/2014/main" id="{998DBC2E-25D2-4B26-87C0-0F65D10A5AA1}"/>
              </a:ext>
            </a:extLst>
          </p:cNvPr>
          <p:cNvSpPr>
            <a:spLocks noGrp="1"/>
          </p:cNvSpPr>
          <p:nvPr>
            <p:ph sz="quarter" idx="10"/>
          </p:nvPr>
        </p:nvSpPr>
        <p:spPr>
          <a:xfrm>
            <a:off x="5130594" y="1000126"/>
            <a:ext cx="6335611" cy="565784"/>
          </a:xfrm>
        </p:spPr>
        <p:txBody>
          <a:bodyPr/>
          <a:lstStyle/>
          <a:p>
            <a:pPr marL="0" indent="0">
              <a:buNone/>
            </a:pPr>
            <a:r>
              <a:rPr lang="en-US" sz="2800" dirty="0">
                <a:latin typeface="Segoe UI" panose="020B0502040204020203" pitchFamily="34" charset="0"/>
                <a:cs typeface="Segoe UI" panose="020B0502040204020203" pitchFamily="34" charset="0"/>
              </a:rPr>
              <a:t>Goal is to compute the gradient:</a:t>
            </a:r>
          </a:p>
        </p:txBody>
      </p:sp>
      <p:pic>
        <p:nvPicPr>
          <p:cNvPr id="8" name="Picture 7">
            <a:extLst>
              <a:ext uri="{FF2B5EF4-FFF2-40B4-BE49-F238E27FC236}">
                <a16:creationId xmlns:a16="http://schemas.microsoft.com/office/drawing/2014/main" id="{2D5540D9-CEFE-4BD0-9FBA-8BF26695B218}"/>
              </a:ext>
            </a:extLst>
          </p:cNvPr>
          <p:cNvPicPr>
            <a:picLocks noChangeAspect="1"/>
          </p:cNvPicPr>
          <p:nvPr/>
        </p:nvPicPr>
        <p:blipFill>
          <a:blip r:embed="rId3"/>
          <a:stretch>
            <a:fillRect/>
          </a:stretch>
        </p:blipFill>
        <p:spPr>
          <a:xfrm>
            <a:off x="6203877" y="1511106"/>
            <a:ext cx="2987187" cy="5002297"/>
          </a:xfrm>
          <a:prstGeom prst="rect">
            <a:avLst/>
          </a:prstGeom>
        </p:spPr>
      </p:pic>
    </p:spTree>
    <p:extLst>
      <p:ext uri="{BB962C8B-B14F-4D97-AF65-F5344CB8AC3E}">
        <p14:creationId xmlns:p14="http://schemas.microsoft.com/office/powerpoint/2010/main" val="3901918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000126"/>
            <a:ext cx="10781881" cy="99003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Start with the easier case of the gradient with respect to the output tensor.</a:t>
            </a:r>
          </a:p>
          <a:p>
            <a:r>
              <a:rPr lang="en-US" sz="2800" dirty="0">
                <a:latin typeface="Segoe UI" panose="020B0502040204020203" pitchFamily="34" charset="0"/>
                <a:cs typeface="Segoe UI" panose="020B0502040204020203" pitchFamily="34" charset="0"/>
              </a:rPr>
              <a:t>Applying the chain rule yields:</a:t>
            </a:r>
          </a:p>
          <a:p>
            <a:endParaRPr lang="en-US"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DF2BF5F9-7528-4933-8159-3F74F4BC42DB}"/>
              </a:ext>
            </a:extLst>
          </p:cNvPr>
          <p:cNvPicPr>
            <a:picLocks noChangeAspect="1"/>
          </p:cNvPicPr>
          <p:nvPr/>
        </p:nvPicPr>
        <p:blipFill>
          <a:blip r:embed="rId2"/>
          <a:stretch>
            <a:fillRect/>
          </a:stretch>
        </p:blipFill>
        <p:spPr>
          <a:xfrm>
            <a:off x="3609975" y="2790825"/>
            <a:ext cx="3653790" cy="1115213"/>
          </a:xfrm>
          <a:prstGeom prst="rect">
            <a:avLst/>
          </a:prstGeom>
        </p:spPr>
      </p:pic>
    </p:spTree>
    <p:extLst>
      <p:ext uri="{BB962C8B-B14F-4D97-AF65-F5344CB8AC3E}">
        <p14:creationId xmlns:p14="http://schemas.microsoft.com/office/powerpoint/2010/main" val="1486421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379514" y="789005"/>
            <a:ext cx="10781881" cy="127444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first partial derivative is:</a:t>
            </a:r>
          </a:p>
          <a:p>
            <a:pPr marL="0" indent="0">
              <a:buNone/>
            </a:pPr>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a:p>
            <a:pPr marL="0" indent="0">
              <a:buNone/>
            </a:pPr>
            <a:r>
              <a:rPr lang="en-US" dirty="0">
                <a:latin typeface="Segoe UI" panose="020B0502040204020203" pitchFamily="34" charset="0"/>
                <a:cs typeface="Segoe UI" panose="020B0502040204020203" pitchFamily="34" charset="0"/>
              </a:rPr>
              <a:t>T</a:t>
            </a:r>
            <a:r>
              <a:rPr lang="en-US" sz="2800" dirty="0">
                <a:latin typeface="Segoe UI" panose="020B0502040204020203" pitchFamily="34" charset="0"/>
                <a:cs typeface="Segoe UI" panose="020B0502040204020203" pitchFamily="34" charset="0"/>
              </a:rPr>
              <a:t>he second partial derivative is:</a:t>
            </a:r>
          </a:p>
          <a:p>
            <a:pPr marL="0" indent="0">
              <a:buNone/>
            </a:pPr>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a:p>
            <a:pPr marL="0" indent="0">
              <a:buNone/>
            </a:pPr>
            <a:r>
              <a:rPr lang="en-US" sz="2800" dirty="0">
                <a:latin typeface="Segoe UI" panose="020B0502040204020203" pitchFamily="34" charset="0"/>
                <a:cs typeface="Segoe UI" panose="020B0502040204020203" pitchFamily="34" charset="0"/>
              </a:rPr>
              <a:t>And the gradient with respect to the output tensor is then:</a:t>
            </a:r>
          </a:p>
          <a:p>
            <a:pPr marL="0" indent="0">
              <a:buNone/>
            </a:pPr>
            <a:endParaRPr lang="en-US"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A8C079E0-258B-4246-8098-D4895CCBEAAE}"/>
              </a:ext>
            </a:extLst>
          </p:cNvPr>
          <p:cNvPicPr>
            <a:picLocks noChangeAspect="1"/>
          </p:cNvPicPr>
          <p:nvPr/>
        </p:nvPicPr>
        <p:blipFill>
          <a:blip r:embed="rId2"/>
          <a:stretch>
            <a:fillRect/>
          </a:stretch>
        </p:blipFill>
        <p:spPr>
          <a:xfrm>
            <a:off x="1872615" y="1589437"/>
            <a:ext cx="5768641" cy="1113944"/>
          </a:xfrm>
          <a:prstGeom prst="rect">
            <a:avLst/>
          </a:prstGeom>
        </p:spPr>
      </p:pic>
      <p:pic>
        <p:nvPicPr>
          <p:cNvPr id="5" name="Picture 4">
            <a:extLst>
              <a:ext uri="{FF2B5EF4-FFF2-40B4-BE49-F238E27FC236}">
                <a16:creationId xmlns:a16="http://schemas.microsoft.com/office/drawing/2014/main" id="{628F5111-ABD9-417F-83F1-2A492A475EB3}"/>
              </a:ext>
            </a:extLst>
          </p:cNvPr>
          <p:cNvPicPr>
            <a:picLocks noChangeAspect="1"/>
          </p:cNvPicPr>
          <p:nvPr/>
        </p:nvPicPr>
        <p:blipFill>
          <a:blip r:embed="rId3"/>
          <a:stretch>
            <a:fillRect/>
          </a:stretch>
        </p:blipFill>
        <p:spPr>
          <a:xfrm>
            <a:off x="1985486" y="3539887"/>
            <a:ext cx="4602714" cy="1072118"/>
          </a:xfrm>
          <a:prstGeom prst="rect">
            <a:avLst/>
          </a:prstGeom>
        </p:spPr>
      </p:pic>
      <p:pic>
        <p:nvPicPr>
          <p:cNvPr id="6" name="Picture 5">
            <a:extLst>
              <a:ext uri="{FF2B5EF4-FFF2-40B4-BE49-F238E27FC236}">
                <a16:creationId xmlns:a16="http://schemas.microsoft.com/office/drawing/2014/main" id="{2EA344DD-E2CB-48B9-B250-64B8B214BF54}"/>
              </a:ext>
            </a:extLst>
          </p:cNvPr>
          <p:cNvPicPr>
            <a:picLocks noChangeAspect="1"/>
          </p:cNvPicPr>
          <p:nvPr/>
        </p:nvPicPr>
        <p:blipFill>
          <a:blip r:embed="rId4"/>
          <a:stretch>
            <a:fillRect/>
          </a:stretch>
        </p:blipFill>
        <p:spPr>
          <a:xfrm>
            <a:off x="1985486" y="5448511"/>
            <a:ext cx="4963954" cy="1008405"/>
          </a:xfrm>
          <a:prstGeom prst="rect">
            <a:avLst/>
          </a:prstGeom>
        </p:spPr>
      </p:pic>
    </p:spTree>
    <p:extLst>
      <p:ext uri="{BB962C8B-B14F-4D97-AF65-F5344CB8AC3E}">
        <p14:creationId xmlns:p14="http://schemas.microsoft.com/office/powerpoint/2010/main" val="180937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000125"/>
            <a:ext cx="10781881" cy="1958227"/>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gradient with respect to the input tensor is a bit more complicated</a:t>
            </a:r>
          </a:p>
          <a:p>
            <a:r>
              <a:rPr lang="en-US" sz="2800" dirty="0">
                <a:latin typeface="Segoe UI" panose="020B0502040204020203" pitchFamily="34" charset="0"/>
                <a:cs typeface="Segoe UI" panose="020B0502040204020203" pitchFamily="34" charset="0"/>
              </a:rPr>
              <a:t>Apply the chain rule twice to get:</a:t>
            </a:r>
          </a:p>
          <a:p>
            <a:pPr marL="0" indent="0">
              <a:buNone/>
            </a:pPr>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C808F476-E3C0-451D-8E71-57428EAF3D78}"/>
              </a:ext>
            </a:extLst>
          </p:cNvPr>
          <p:cNvPicPr>
            <a:picLocks noChangeAspect="1"/>
          </p:cNvPicPr>
          <p:nvPr/>
        </p:nvPicPr>
        <p:blipFill>
          <a:blip r:embed="rId2"/>
          <a:stretch>
            <a:fillRect/>
          </a:stretch>
        </p:blipFill>
        <p:spPr>
          <a:xfrm>
            <a:off x="3116075" y="2971799"/>
            <a:ext cx="4577183" cy="1172297"/>
          </a:xfrm>
          <a:prstGeom prst="rect">
            <a:avLst/>
          </a:prstGeom>
        </p:spPr>
      </p:pic>
    </p:spTree>
    <p:extLst>
      <p:ext uri="{BB962C8B-B14F-4D97-AF65-F5344CB8AC3E}">
        <p14:creationId xmlns:p14="http://schemas.microsoft.com/office/powerpoint/2010/main" val="1853403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19519" y="1203008"/>
            <a:ext cx="10781881" cy="4061515"/>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output layer has linear activation so the left most partial derivative is just 1.</a:t>
            </a:r>
          </a:p>
          <a:p>
            <a:pPr marL="0" indent="0">
              <a:buNone/>
            </a:pPr>
            <a:r>
              <a:rPr lang="en-US" sz="2800" dirty="0">
                <a:latin typeface="Segoe UI" panose="020B0502040204020203" pitchFamily="34" charset="0"/>
                <a:cs typeface="Segoe UI" panose="020B0502040204020203" pitchFamily="34" charset="0"/>
              </a:rPr>
              <a:t>The middle partial derivative :</a:t>
            </a:r>
          </a:p>
          <a:p>
            <a:pPr marL="0" indent="0">
              <a:buNone/>
            </a:pPr>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a:p>
            <a:pPr marL="0" indent="0">
              <a:buNone/>
            </a:pPr>
            <a:r>
              <a:rPr lang="en-US" sz="2800" dirty="0">
                <a:latin typeface="Segoe UI" panose="020B0502040204020203" pitchFamily="34" charset="0"/>
                <a:cs typeface="Segoe UI" panose="020B0502040204020203" pitchFamily="34" charset="0"/>
              </a:rPr>
              <a:t>The right most partial derivative, given </a:t>
            </a:r>
            <a:r>
              <a:rPr lang="en-US" sz="2800" dirty="0" err="1">
                <a:latin typeface="Segoe UI" panose="020B0502040204020203" pitchFamily="34" charset="0"/>
                <a:cs typeface="Segoe UI" panose="020B0502040204020203" pitchFamily="34" charset="0"/>
              </a:rPr>
              <a:t>ReLU</a:t>
            </a:r>
            <a:r>
              <a:rPr lang="en-US" sz="2800" dirty="0">
                <a:latin typeface="Segoe UI" panose="020B0502040204020203" pitchFamily="34" charset="0"/>
                <a:cs typeface="Segoe UI" panose="020B0502040204020203" pitchFamily="34" charset="0"/>
              </a:rPr>
              <a:t> activation:</a:t>
            </a: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DDA31818-2B68-4CC3-9921-DF0BAB9199A7}"/>
              </a:ext>
            </a:extLst>
          </p:cNvPr>
          <p:cNvPicPr>
            <a:picLocks noChangeAspect="1"/>
          </p:cNvPicPr>
          <p:nvPr/>
        </p:nvPicPr>
        <p:blipFill>
          <a:blip r:embed="rId3"/>
          <a:stretch>
            <a:fillRect/>
          </a:stretch>
        </p:blipFill>
        <p:spPr>
          <a:xfrm>
            <a:off x="2256681" y="4631914"/>
            <a:ext cx="3553778" cy="1670982"/>
          </a:xfrm>
          <a:prstGeom prst="rect">
            <a:avLst/>
          </a:prstGeom>
        </p:spPr>
      </p:pic>
      <p:pic>
        <p:nvPicPr>
          <p:cNvPr id="3" name="Picture 2">
            <a:extLst>
              <a:ext uri="{FF2B5EF4-FFF2-40B4-BE49-F238E27FC236}">
                <a16:creationId xmlns:a16="http://schemas.microsoft.com/office/drawing/2014/main" id="{135C2867-E56D-434A-BD41-23A0ACF06C9A}"/>
              </a:ext>
            </a:extLst>
          </p:cNvPr>
          <p:cNvPicPr>
            <a:picLocks noChangeAspect="1"/>
          </p:cNvPicPr>
          <p:nvPr/>
        </p:nvPicPr>
        <p:blipFill>
          <a:blip r:embed="rId4"/>
          <a:stretch>
            <a:fillRect/>
          </a:stretch>
        </p:blipFill>
        <p:spPr>
          <a:xfrm>
            <a:off x="5539421" y="4836545"/>
            <a:ext cx="3806621" cy="1378843"/>
          </a:xfrm>
          <a:prstGeom prst="rect">
            <a:avLst/>
          </a:prstGeom>
        </p:spPr>
      </p:pic>
      <p:pic>
        <p:nvPicPr>
          <p:cNvPr id="5" name="Picture 4">
            <a:extLst>
              <a:ext uri="{FF2B5EF4-FFF2-40B4-BE49-F238E27FC236}">
                <a16:creationId xmlns:a16="http://schemas.microsoft.com/office/drawing/2014/main" id="{6066F083-1255-4F14-A815-0FF9AC9A2F47}"/>
              </a:ext>
            </a:extLst>
          </p:cNvPr>
          <p:cNvPicPr>
            <a:picLocks noChangeAspect="1"/>
          </p:cNvPicPr>
          <p:nvPr/>
        </p:nvPicPr>
        <p:blipFill>
          <a:blip r:embed="rId5"/>
          <a:stretch>
            <a:fillRect/>
          </a:stretch>
        </p:blipFill>
        <p:spPr>
          <a:xfrm>
            <a:off x="2779340" y="2712007"/>
            <a:ext cx="2014537" cy="1167961"/>
          </a:xfrm>
          <a:prstGeom prst="rect">
            <a:avLst/>
          </a:prstGeom>
        </p:spPr>
      </p:pic>
    </p:spTree>
    <p:extLst>
      <p:ext uri="{BB962C8B-B14F-4D97-AF65-F5344CB8AC3E}">
        <p14:creationId xmlns:p14="http://schemas.microsoft.com/office/powerpoint/2010/main" val="104627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337982"/>
            <a:ext cx="10781881" cy="9365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gradient with respect to the input weights is then:</a:t>
            </a:r>
          </a:p>
          <a:p>
            <a:pPr marL="0" indent="0">
              <a:buNone/>
            </a:pPr>
            <a:endParaRPr lang="en-US" dirty="0">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90F1CB30-0B31-4F09-85FD-BF80E5B405AD}"/>
              </a:ext>
            </a:extLst>
          </p:cNvPr>
          <p:cNvPicPr>
            <a:picLocks noChangeAspect="1"/>
          </p:cNvPicPr>
          <p:nvPr/>
        </p:nvPicPr>
        <p:blipFill>
          <a:blip r:embed="rId2"/>
          <a:stretch>
            <a:fillRect/>
          </a:stretch>
        </p:blipFill>
        <p:spPr>
          <a:xfrm>
            <a:off x="547687" y="2188122"/>
            <a:ext cx="4577183" cy="1172297"/>
          </a:xfrm>
          <a:prstGeom prst="rect">
            <a:avLst/>
          </a:prstGeom>
        </p:spPr>
      </p:pic>
      <p:pic>
        <p:nvPicPr>
          <p:cNvPr id="2" name="Picture 1">
            <a:extLst>
              <a:ext uri="{FF2B5EF4-FFF2-40B4-BE49-F238E27FC236}">
                <a16:creationId xmlns:a16="http://schemas.microsoft.com/office/drawing/2014/main" id="{5A749B7E-013A-44A2-8E9B-912CF177ECA1}"/>
              </a:ext>
            </a:extLst>
          </p:cNvPr>
          <p:cNvPicPr>
            <a:picLocks noChangeAspect="1"/>
          </p:cNvPicPr>
          <p:nvPr/>
        </p:nvPicPr>
        <p:blipFill>
          <a:blip r:embed="rId3"/>
          <a:stretch>
            <a:fillRect/>
          </a:stretch>
        </p:blipFill>
        <p:spPr>
          <a:xfrm>
            <a:off x="5244885" y="2036084"/>
            <a:ext cx="5946691" cy="1324335"/>
          </a:xfrm>
          <a:prstGeom prst="rect">
            <a:avLst/>
          </a:prstGeom>
        </p:spPr>
      </p:pic>
    </p:spTree>
    <p:extLst>
      <p:ext uri="{BB962C8B-B14F-4D97-AF65-F5344CB8AC3E}">
        <p14:creationId xmlns:p14="http://schemas.microsoft.com/office/powerpoint/2010/main" val="2643584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388226"/>
            <a:ext cx="11525250" cy="520348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Key points for this lesson</a:t>
            </a:r>
          </a:p>
          <a:p>
            <a:r>
              <a:rPr lang="en-GB" sz="2800" dirty="0" err="1">
                <a:latin typeface="+mn-lt"/>
                <a:ea typeface="Segoe UI" panose="020B0502040204020203" pitchFamily="34" charset="0"/>
                <a:cs typeface="Segoe UI" panose="020B0502040204020203" pitchFamily="34" charset="0"/>
              </a:rPr>
              <a:t>Preceptron</a:t>
            </a:r>
            <a:r>
              <a:rPr lang="en-GB" sz="2800" dirty="0">
                <a:latin typeface="+mn-lt"/>
                <a:ea typeface="Segoe UI" panose="020B0502040204020203" pitchFamily="34" charset="0"/>
                <a:cs typeface="Segoe UI" panose="020B0502040204020203" pitchFamily="34" charset="0"/>
              </a:rPr>
              <a:t> and forward propagation</a:t>
            </a:r>
          </a:p>
          <a:p>
            <a:r>
              <a:rPr lang="en-GB" sz="2800" dirty="0">
                <a:latin typeface="+mn-lt"/>
                <a:ea typeface="Segoe UI" panose="020B0502040204020203" pitchFamily="34" charset="0"/>
                <a:cs typeface="Segoe UI" panose="020B0502040204020203" pitchFamily="34" charset="0"/>
              </a:rPr>
              <a:t>Depth, breath and model capacity</a:t>
            </a:r>
          </a:p>
          <a:p>
            <a:r>
              <a:rPr lang="en-GB" sz="2800" dirty="0">
                <a:latin typeface="+mn-lt"/>
                <a:ea typeface="Segoe UI" panose="020B0502040204020203" pitchFamily="34" charset="0"/>
                <a:cs typeface="Segoe UI" panose="020B0502040204020203" pitchFamily="34" charset="0"/>
              </a:rPr>
              <a:t>Nonlinearity and activation functions</a:t>
            </a:r>
          </a:p>
          <a:p>
            <a:r>
              <a:rPr lang="en-GB" sz="2800" dirty="0">
                <a:latin typeface="+mn-lt"/>
                <a:ea typeface="Segoe UI" panose="020B0502040204020203" pitchFamily="34" charset="0"/>
                <a:cs typeface="Segoe UI" panose="020B0502040204020203" pitchFamily="34" charset="0"/>
              </a:rPr>
              <a:t>Learning weights with backpropagation</a:t>
            </a:r>
          </a:p>
          <a:p>
            <a:r>
              <a:rPr lang="en-GB" sz="2800" dirty="0">
                <a:latin typeface="+mn-lt"/>
                <a:ea typeface="Segoe UI" panose="020B0502040204020203" pitchFamily="34" charset="0"/>
                <a:cs typeface="Segoe UI" panose="020B0502040204020203" pitchFamily="34" charset="0"/>
              </a:rPr>
              <a:t>Loss functions</a:t>
            </a:r>
          </a:p>
          <a:p>
            <a:r>
              <a:rPr lang="en-GB" sz="2800" dirty="0">
                <a:latin typeface="+mn-lt"/>
                <a:ea typeface="Segoe UI" panose="020B0502040204020203" pitchFamily="34" charset="0"/>
                <a:cs typeface="Segoe UI" panose="020B0502040204020203" pitchFamily="34" charset="0"/>
              </a:rPr>
              <a:t>Computing gradients and the chain rule</a:t>
            </a:r>
          </a:p>
          <a:p>
            <a:r>
              <a:rPr lang="en-GB" sz="2800" dirty="0">
                <a:latin typeface="+mn-lt"/>
                <a:ea typeface="Segoe UI" panose="020B0502040204020203" pitchFamily="34" charset="0"/>
                <a:cs typeface="Segoe UI" panose="020B0502040204020203" pitchFamily="34" charset="0"/>
              </a:rPr>
              <a:t>Efficient calculation with execution graphs</a:t>
            </a: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Building Blocks of Deep Learning</a:t>
            </a:r>
          </a:p>
        </p:txBody>
      </p:sp>
    </p:spTree>
    <p:extLst>
      <p:ext uri="{BB962C8B-B14F-4D97-AF65-F5344CB8AC3E}">
        <p14:creationId xmlns:p14="http://schemas.microsoft.com/office/powerpoint/2010/main" val="4027527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149531"/>
            <a:ext cx="10515600" cy="5345322"/>
          </a:xfrm>
        </p:spPr>
        <p:txBody>
          <a:bodyPr>
            <a:normAutofit/>
          </a:bodyPr>
          <a:lstStyle/>
          <a:p>
            <a:pPr marL="0" indent="0">
              <a:buNone/>
            </a:pPr>
            <a:r>
              <a:rPr lang="en-US" sz="3000" b="0" dirty="0">
                <a:latin typeface="+mj-lt"/>
              </a:rPr>
              <a:t>In practice, how do we perform the differentiation </a:t>
            </a:r>
          </a:p>
          <a:p>
            <a:r>
              <a:rPr lang="en-US" sz="3000" b="0" dirty="0">
                <a:latin typeface="+mj-lt"/>
              </a:rPr>
              <a:t>Computing all the required derivatives by hand is impractical </a:t>
            </a:r>
          </a:p>
          <a:p>
            <a:pPr lvl="1"/>
            <a:r>
              <a:rPr lang="en-US" sz="2400" dirty="0">
                <a:latin typeface="+mj-lt"/>
              </a:rPr>
              <a:t>Complexity grows with NN depth</a:t>
            </a:r>
          </a:p>
          <a:p>
            <a:pPr lvl="1"/>
            <a:r>
              <a:rPr lang="en-US" sz="2400" dirty="0">
                <a:latin typeface="+mj-lt"/>
              </a:rPr>
              <a:t>Too many opportunities for error</a:t>
            </a:r>
          </a:p>
          <a:p>
            <a:r>
              <a:rPr lang="en-US" sz="3000" b="0" dirty="0">
                <a:latin typeface="+mj-lt"/>
              </a:rPr>
              <a:t>Use </a:t>
            </a:r>
            <a:r>
              <a:rPr lang="en-US" sz="3000" dirty="0">
                <a:latin typeface="+mj-lt"/>
                <a:hlinkClick r:id="rId2"/>
              </a:rPr>
              <a:t>automatic differentiation </a:t>
            </a:r>
            <a:endParaRPr lang="en-US" sz="3000" b="0" dirty="0">
              <a:latin typeface="+mj-lt"/>
            </a:endParaRPr>
          </a:p>
          <a:p>
            <a:pPr lvl="1"/>
            <a:r>
              <a:rPr lang="en-US" sz="2400" dirty="0">
                <a:latin typeface="+mj-lt"/>
              </a:rPr>
              <a:t>Automatic differentiators handle the complexity of deep architectures </a:t>
            </a:r>
          </a:p>
          <a:p>
            <a:pPr lvl="1"/>
            <a:r>
              <a:rPr lang="en-US" sz="2400" dirty="0">
                <a:latin typeface="+mj-lt"/>
              </a:rPr>
              <a:t>Automatic differentiators built into all deep learning platforms</a:t>
            </a:r>
          </a:p>
          <a:p>
            <a:r>
              <a:rPr lang="en-US" sz="2800" b="0" dirty="0">
                <a:latin typeface="+mj-lt"/>
              </a:rPr>
              <a:t>See the review paper by </a:t>
            </a:r>
            <a:r>
              <a:rPr lang="en-US" sz="2800" b="0" dirty="0" err="1">
                <a:latin typeface="+mj-lt"/>
                <a:hlinkClick r:id="rId3"/>
              </a:rPr>
              <a:t>Baydin</a:t>
            </a:r>
            <a:r>
              <a:rPr lang="en-US" sz="2800" b="0" dirty="0">
                <a:latin typeface="+mj-lt"/>
                <a:hlinkClick r:id="rId3"/>
              </a:rPr>
              <a:t> et.al. (2015)</a:t>
            </a:r>
            <a:r>
              <a:rPr lang="en-US" sz="2800" b="0" dirty="0">
                <a:latin typeface="+mj-lt"/>
              </a:rPr>
              <a:t> or the </a:t>
            </a:r>
            <a:r>
              <a:rPr lang="en-US" sz="2800" b="0" dirty="0">
                <a:latin typeface="+mj-lt"/>
                <a:hlinkClick r:id="rId4"/>
              </a:rPr>
              <a:t>TensorFlow automatic differentiation tutorial</a:t>
            </a:r>
            <a:endParaRPr lang="en-US" sz="2800" b="0" dirty="0">
              <a:latin typeface="+mj-lt"/>
            </a:endParaRPr>
          </a:p>
          <a:p>
            <a:endParaRPr lang="en-US" sz="3000" dirty="0">
              <a:latin typeface="+mj-lt"/>
            </a:endParaRPr>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mn-lt"/>
              </a:rPr>
              <a:t>Automatic Differentiation </a:t>
            </a:r>
          </a:p>
        </p:txBody>
      </p:sp>
    </p:spTree>
    <p:extLst>
      <p:ext uri="{BB962C8B-B14F-4D97-AF65-F5344CB8AC3E}">
        <p14:creationId xmlns:p14="http://schemas.microsoft.com/office/powerpoint/2010/main" val="2210540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Efficient Calculation with Evaluation Graphs</a:t>
            </a:r>
          </a:p>
        </p:txBody>
      </p:sp>
    </p:spTree>
    <p:extLst>
      <p:ext uri="{BB962C8B-B14F-4D97-AF65-F5344CB8AC3E}">
        <p14:creationId xmlns:p14="http://schemas.microsoft.com/office/powerpoint/2010/main" val="10243046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149531"/>
            <a:ext cx="10515600" cy="5345322"/>
          </a:xfrm>
        </p:spPr>
        <p:txBody>
          <a:bodyPr>
            <a:normAutofit fontScale="92500" lnSpcReduction="10000"/>
          </a:bodyPr>
          <a:lstStyle/>
          <a:p>
            <a:pPr marL="0" indent="0">
              <a:buNone/>
            </a:pPr>
            <a:r>
              <a:rPr lang="en-US" sz="3000" b="0" dirty="0">
                <a:latin typeface="+mj-lt"/>
              </a:rPr>
              <a:t>How can we efficiently perform backpropagation?</a:t>
            </a:r>
          </a:p>
          <a:p>
            <a:r>
              <a:rPr lang="en-US" sz="3000" b="0" dirty="0">
                <a:latin typeface="+mj-lt"/>
              </a:rPr>
              <a:t>Many machine learning algorithms are </a:t>
            </a:r>
            <a:r>
              <a:rPr lang="en-US" sz="3000" b="1" dirty="0">
                <a:latin typeface="+mj-lt"/>
              </a:rPr>
              <a:t>iterative</a:t>
            </a:r>
            <a:r>
              <a:rPr lang="en-US" sz="3000" dirty="0">
                <a:latin typeface="+mj-lt"/>
              </a:rPr>
              <a:t> </a:t>
            </a:r>
          </a:p>
          <a:p>
            <a:pPr lvl="1"/>
            <a:r>
              <a:rPr lang="en-US" sz="2600" dirty="0">
                <a:latin typeface="+mj-lt"/>
              </a:rPr>
              <a:t>Solving linear equations algorithms </a:t>
            </a:r>
          </a:p>
          <a:p>
            <a:pPr lvl="1"/>
            <a:r>
              <a:rPr lang="en-US" sz="2600" dirty="0">
                <a:latin typeface="+mj-lt"/>
              </a:rPr>
              <a:t>Optimization and dynamic programming</a:t>
            </a:r>
          </a:p>
          <a:p>
            <a:pPr lvl="1"/>
            <a:r>
              <a:rPr lang="en-US" sz="2600" dirty="0">
                <a:latin typeface="+mj-lt"/>
              </a:rPr>
              <a:t>Backpropagation </a:t>
            </a:r>
          </a:p>
          <a:p>
            <a:pPr lvl="1"/>
            <a:r>
              <a:rPr lang="en-US" sz="2600" dirty="0">
                <a:latin typeface="+mj-lt"/>
              </a:rPr>
              <a:t>…</a:t>
            </a:r>
          </a:p>
          <a:p>
            <a:r>
              <a:rPr lang="en-US" sz="3000" b="0" dirty="0">
                <a:latin typeface="+mj-lt"/>
              </a:rPr>
              <a:t>Iterative algorithms have complex</a:t>
            </a:r>
            <a:r>
              <a:rPr lang="en-US" sz="3000" dirty="0">
                <a:latin typeface="+mj-lt"/>
              </a:rPr>
              <a:t> execution graphs </a:t>
            </a:r>
          </a:p>
          <a:p>
            <a:pPr lvl="1"/>
            <a:r>
              <a:rPr lang="en-US" sz="2600" dirty="0">
                <a:latin typeface="+mj-lt"/>
              </a:rPr>
              <a:t>Must operate on saved values multiple times</a:t>
            </a:r>
          </a:p>
          <a:p>
            <a:pPr lvl="1"/>
            <a:r>
              <a:rPr lang="en-US" sz="2600" dirty="0">
                <a:latin typeface="+mj-lt"/>
              </a:rPr>
              <a:t>Only want to compute required quantities</a:t>
            </a:r>
          </a:p>
          <a:p>
            <a:pPr lvl="1"/>
            <a:r>
              <a:rPr lang="en-US" sz="2600" dirty="0">
                <a:latin typeface="+mj-lt"/>
              </a:rPr>
              <a:t>Reading and writing to disk is too slow!   </a:t>
            </a:r>
          </a:p>
          <a:p>
            <a:r>
              <a:rPr lang="en-US" sz="3000" b="0" dirty="0">
                <a:latin typeface="+mj-lt"/>
              </a:rPr>
              <a:t>Need a </a:t>
            </a:r>
            <a:r>
              <a:rPr lang="en-US" sz="3000" b="1" dirty="0">
                <a:latin typeface="+mj-lt"/>
              </a:rPr>
              <a:t>workflow</a:t>
            </a:r>
            <a:r>
              <a:rPr lang="en-US" sz="3000" dirty="0">
                <a:latin typeface="+mj-lt"/>
              </a:rPr>
              <a:t> platform </a:t>
            </a:r>
            <a:r>
              <a:rPr lang="en-US" sz="3000" b="0" dirty="0">
                <a:latin typeface="+mj-lt"/>
              </a:rPr>
              <a:t>to handle complex execution graphs</a:t>
            </a:r>
          </a:p>
          <a:p>
            <a:endParaRPr lang="en-US" dirty="0"/>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mn-lt"/>
              </a:rPr>
              <a:t>Workflow Architectures</a:t>
            </a:r>
          </a:p>
        </p:txBody>
      </p:sp>
    </p:spTree>
    <p:extLst>
      <p:ext uri="{BB962C8B-B14F-4D97-AF65-F5344CB8AC3E}">
        <p14:creationId xmlns:p14="http://schemas.microsoft.com/office/powerpoint/2010/main" val="534523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108553"/>
            <a:ext cx="10515600" cy="5475127"/>
          </a:xfrm>
        </p:spPr>
        <p:txBody>
          <a:bodyPr>
            <a:normAutofit fontScale="85000" lnSpcReduction="20000"/>
          </a:bodyPr>
          <a:lstStyle/>
          <a:p>
            <a:pPr marL="0" indent="0">
              <a:buNone/>
            </a:pPr>
            <a:r>
              <a:rPr lang="en-US" b="0" dirty="0">
                <a:latin typeface="+mj-lt"/>
              </a:rPr>
              <a:t>Lazy evaluation</a:t>
            </a:r>
            <a:endParaRPr lang="en-US" sz="3200" b="0" dirty="0">
              <a:latin typeface="+mj-lt"/>
            </a:endParaRPr>
          </a:p>
          <a:p>
            <a:r>
              <a:rPr lang="en-US" b="0" dirty="0">
                <a:latin typeface="+mj-lt"/>
              </a:rPr>
              <a:t>Lazy evaluation prevents evaluation of unneeded values </a:t>
            </a:r>
          </a:p>
          <a:p>
            <a:pPr lvl="1"/>
            <a:r>
              <a:rPr lang="en-US" dirty="0">
                <a:latin typeface="+mj-lt"/>
              </a:rPr>
              <a:t>Is an old idea</a:t>
            </a:r>
          </a:p>
          <a:p>
            <a:pPr lvl="1"/>
            <a:r>
              <a:rPr lang="en-US" b="0" dirty="0">
                <a:latin typeface="+mj-lt"/>
              </a:rPr>
              <a:t>Independently invented several researchers in mid 1970s</a:t>
            </a:r>
          </a:p>
          <a:p>
            <a:pPr lvl="1"/>
            <a:r>
              <a:rPr lang="en-US" b="0" dirty="0">
                <a:latin typeface="+mj-lt"/>
              </a:rPr>
              <a:t>For example: </a:t>
            </a:r>
            <a:r>
              <a:rPr lang="en-US" b="0" dirty="0">
                <a:latin typeface="+mj-lt"/>
                <a:hlinkClick r:id="rId3"/>
              </a:rPr>
              <a:t>Henderso</a:t>
            </a:r>
            <a:r>
              <a:rPr lang="en-US" dirty="0">
                <a:latin typeface="+mj-lt"/>
                <a:hlinkClick r:id="rId3"/>
              </a:rPr>
              <a:t>n, et.al. (1976)</a:t>
            </a:r>
            <a:r>
              <a:rPr lang="en-US" dirty="0">
                <a:latin typeface="+mj-lt"/>
              </a:rPr>
              <a:t> developed a lazy evaluator for the LISP language</a:t>
            </a:r>
            <a:endParaRPr lang="en-US" b="0" dirty="0">
              <a:latin typeface="+mj-lt"/>
            </a:endParaRPr>
          </a:p>
          <a:p>
            <a:r>
              <a:rPr lang="en-US" b="0" dirty="0">
                <a:latin typeface="+mj-lt"/>
              </a:rPr>
              <a:t>The lazy evaluation model  </a:t>
            </a:r>
          </a:p>
          <a:p>
            <a:pPr lvl="1"/>
            <a:r>
              <a:rPr lang="en-US" dirty="0">
                <a:latin typeface="+mj-lt"/>
              </a:rPr>
              <a:t>Lazy evaluation eliminates unnecessary calculations</a:t>
            </a:r>
          </a:p>
          <a:p>
            <a:pPr lvl="1"/>
            <a:r>
              <a:rPr lang="en-US" dirty="0">
                <a:latin typeface="+mj-lt"/>
              </a:rPr>
              <a:t>Execution is performed when needed only for values required to compute the out the output</a:t>
            </a:r>
          </a:p>
          <a:p>
            <a:r>
              <a:rPr lang="en-US" sz="3300" b="0" dirty="0">
                <a:latin typeface="+mj-lt"/>
              </a:rPr>
              <a:t>Contrasts with eager evaluation which requires I/O between operations</a:t>
            </a:r>
          </a:p>
          <a:p>
            <a:pPr lvl="1"/>
            <a:r>
              <a:rPr lang="en-US" dirty="0">
                <a:latin typeface="+mj-lt"/>
              </a:rPr>
              <a:t>For example: </a:t>
            </a:r>
            <a:r>
              <a:rPr lang="en-US" dirty="0" err="1">
                <a:latin typeface="+mj-lt"/>
              </a:rPr>
              <a:t>Numpy</a:t>
            </a:r>
            <a:r>
              <a:rPr lang="en-US" dirty="0">
                <a:latin typeface="+mj-lt"/>
              </a:rPr>
              <a:t> reads and writes between cache and main memory between each operation </a:t>
            </a:r>
          </a:p>
          <a:p>
            <a:endParaRPr lang="en-US" dirty="0">
              <a:latin typeface="+mj-lt"/>
            </a:endParaRPr>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mn-lt"/>
              </a:rPr>
              <a:t>Workflow Architectures</a:t>
            </a:r>
          </a:p>
        </p:txBody>
      </p:sp>
    </p:spTree>
    <p:extLst>
      <p:ext uri="{BB962C8B-B14F-4D97-AF65-F5344CB8AC3E}">
        <p14:creationId xmlns:p14="http://schemas.microsoft.com/office/powerpoint/2010/main" val="3231177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324928"/>
            <a:ext cx="10515600" cy="5258752"/>
          </a:xfrm>
        </p:spPr>
        <p:txBody>
          <a:bodyPr>
            <a:normAutofit fontScale="92500" lnSpcReduction="20000"/>
          </a:bodyPr>
          <a:lstStyle/>
          <a:p>
            <a:pPr marL="0" indent="0">
              <a:buNone/>
            </a:pPr>
            <a:r>
              <a:rPr lang="en-US" sz="3200" b="0" dirty="0">
                <a:latin typeface="+mn-lt"/>
              </a:rPr>
              <a:t>Execution graphs </a:t>
            </a:r>
          </a:p>
          <a:p>
            <a:r>
              <a:rPr lang="en-US" b="0" dirty="0">
                <a:latin typeface="+mn-lt"/>
              </a:rPr>
              <a:t>All calculations along the graph are performed in cache/main memory</a:t>
            </a:r>
            <a:endParaRPr lang="en-US" b="0" dirty="0">
              <a:latin typeface="+mj-lt"/>
            </a:endParaRPr>
          </a:p>
          <a:p>
            <a:pPr lvl="1"/>
            <a:r>
              <a:rPr lang="en-US" dirty="0">
                <a:latin typeface="+mj-lt"/>
              </a:rPr>
              <a:t>An execution graph is created for the specified workflow  </a:t>
            </a:r>
          </a:p>
          <a:p>
            <a:pPr lvl="1"/>
            <a:r>
              <a:rPr lang="en-US" dirty="0">
                <a:latin typeface="+mj-lt"/>
              </a:rPr>
              <a:t>Using look ahead on the graph, execution done only for values required for the output – lazy evaluation </a:t>
            </a:r>
          </a:p>
          <a:p>
            <a:pPr lvl="1"/>
            <a:r>
              <a:rPr lang="en-US" dirty="0">
                <a:latin typeface="+mj-lt"/>
              </a:rPr>
              <a:t>Use graph to find values to keep in main memory for iterations</a:t>
            </a:r>
          </a:p>
          <a:p>
            <a:pPr lvl="1"/>
            <a:r>
              <a:rPr lang="en-US" dirty="0">
                <a:latin typeface="+mj-lt"/>
              </a:rPr>
              <a:t>Limits disk I/O – can speed execution by orders of magnitude</a:t>
            </a:r>
          </a:p>
          <a:p>
            <a:r>
              <a:rPr lang="en-US" b="0" dirty="0">
                <a:latin typeface="+mj-lt"/>
              </a:rPr>
              <a:t>Concept of lazy evaluation along an execution graph introduced in Spark in 2010 (</a:t>
            </a:r>
            <a:r>
              <a:rPr lang="en-US" b="0" dirty="0" err="1">
                <a:latin typeface="+mj-lt"/>
                <a:hlinkClick r:id="rId3"/>
              </a:rPr>
              <a:t>Zaharia</a:t>
            </a:r>
            <a:r>
              <a:rPr lang="en-US" b="0" dirty="0">
                <a:latin typeface="+mj-lt"/>
                <a:hlinkClick r:id="rId3"/>
              </a:rPr>
              <a:t>, et. al., 2011</a:t>
            </a:r>
            <a:r>
              <a:rPr lang="en-US" b="0" dirty="0">
                <a:latin typeface="+mj-lt"/>
              </a:rPr>
              <a:t>)</a:t>
            </a:r>
            <a:r>
              <a:rPr lang="en-US" dirty="0">
                <a:latin typeface="+mj-lt"/>
              </a:rPr>
              <a:t> </a:t>
            </a:r>
          </a:p>
          <a:p>
            <a:pPr marL="0" indent="0">
              <a:buNone/>
            </a:pPr>
            <a:r>
              <a:rPr lang="en-US" sz="2000" b="0" dirty="0">
                <a:latin typeface="+mn-lt"/>
              </a:rPr>
              <a:t>One of many tutorials on the Spark lazy execution model can be found </a:t>
            </a:r>
            <a:r>
              <a:rPr lang="en-US" sz="2000" b="0" dirty="0">
                <a:latin typeface="+mn-lt"/>
                <a:hlinkClick r:id="rId4"/>
              </a:rPr>
              <a:t>here</a:t>
            </a:r>
            <a:endParaRPr lang="en-US" sz="2000" b="0" dirty="0">
              <a:latin typeface="+mn-lt"/>
            </a:endParaRPr>
          </a:p>
          <a:p>
            <a:pPr marL="0" indent="0">
              <a:buNone/>
            </a:pPr>
            <a:r>
              <a:rPr lang="en-US" sz="2000" b="0" dirty="0">
                <a:latin typeface="+mn-lt"/>
              </a:rPr>
              <a:t>You can find an overview of the TensorFlow graph evaluation model </a:t>
            </a:r>
            <a:r>
              <a:rPr lang="en-US" sz="2000" b="0" dirty="0">
                <a:latin typeface="+mn-lt"/>
                <a:hlinkClick r:id="rId5"/>
              </a:rPr>
              <a:t>here</a:t>
            </a:r>
            <a:endParaRPr lang="en-US" sz="2000" b="0" dirty="0">
              <a:latin typeface="+mn-lt"/>
            </a:endParaRPr>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mn-lt"/>
              </a:rPr>
              <a:t>Workflow Architectures</a:t>
            </a:r>
          </a:p>
        </p:txBody>
      </p:sp>
    </p:spTree>
    <p:extLst>
      <p:ext uri="{BB962C8B-B14F-4D97-AF65-F5344CB8AC3E}">
        <p14:creationId xmlns:p14="http://schemas.microsoft.com/office/powerpoint/2010/main" val="1326713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E386-DDF8-4AE5-9C6D-3030DB628CF6}"/>
              </a:ext>
            </a:extLst>
          </p:cNvPr>
          <p:cNvSpPr>
            <a:spLocks noGrp="1"/>
          </p:cNvSpPr>
          <p:nvPr>
            <p:ph type="title"/>
          </p:nvPr>
        </p:nvSpPr>
        <p:spPr/>
        <p:txBody>
          <a:bodyPr>
            <a:normAutofit fontScale="90000"/>
          </a:bodyPr>
          <a:lstStyle/>
          <a:p>
            <a:r>
              <a:rPr lang="en-US" sz="4000" dirty="0">
                <a:latin typeface="+mj-lt"/>
                <a:cs typeface="Segoe UI" panose="020B0502040204020203" pitchFamily="34" charset="0"/>
              </a:rPr>
              <a:t>Example: Execution graph for forward propagation in fully connected NN with one hidden layer</a:t>
            </a:r>
          </a:p>
        </p:txBody>
      </p:sp>
      <p:sp>
        <p:nvSpPr>
          <p:cNvPr id="6" name="Oval 5">
            <a:extLst>
              <a:ext uri="{FF2B5EF4-FFF2-40B4-BE49-F238E27FC236}">
                <a16:creationId xmlns:a16="http://schemas.microsoft.com/office/drawing/2014/main" id="{8D1444F7-34B5-4E11-AB67-89F70E6019FB}"/>
              </a:ext>
            </a:extLst>
          </p:cNvPr>
          <p:cNvSpPr/>
          <p:nvPr/>
        </p:nvSpPr>
        <p:spPr>
          <a:xfrm>
            <a:off x="218113" y="5335397"/>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X</a:t>
            </a:r>
          </a:p>
        </p:txBody>
      </p:sp>
      <p:sp>
        <p:nvSpPr>
          <p:cNvPr id="7" name="Oval 6">
            <a:extLst>
              <a:ext uri="{FF2B5EF4-FFF2-40B4-BE49-F238E27FC236}">
                <a16:creationId xmlns:a16="http://schemas.microsoft.com/office/drawing/2014/main" id="{338ED5DC-2888-4C84-8B16-CAA225C452BE}"/>
              </a:ext>
            </a:extLst>
          </p:cNvPr>
          <p:cNvSpPr/>
          <p:nvPr/>
        </p:nvSpPr>
        <p:spPr>
          <a:xfrm>
            <a:off x="870389" y="3178851"/>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W</a:t>
            </a:r>
            <a:r>
              <a:rPr lang="en-US" sz="2800" b="1" baseline="30000" dirty="0">
                <a:solidFill>
                  <a:schemeClr val="tx1"/>
                </a:solidFill>
              </a:rPr>
              <a:t>1</a:t>
            </a:r>
          </a:p>
        </p:txBody>
      </p:sp>
      <p:sp>
        <p:nvSpPr>
          <p:cNvPr id="8" name="Oval 7">
            <a:extLst>
              <a:ext uri="{FF2B5EF4-FFF2-40B4-BE49-F238E27FC236}">
                <a16:creationId xmlns:a16="http://schemas.microsoft.com/office/drawing/2014/main" id="{90E29A7D-746A-42B1-A4D4-40DCA125A6F8}"/>
              </a:ext>
            </a:extLst>
          </p:cNvPr>
          <p:cNvSpPr/>
          <p:nvPr/>
        </p:nvSpPr>
        <p:spPr>
          <a:xfrm>
            <a:off x="1722016" y="4460930"/>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1</a:t>
            </a:r>
          </a:p>
        </p:txBody>
      </p:sp>
      <p:cxnSp>
        <p:nvCxnSpPr>
          <p:cNvPr id="9" name="Straight Arrow Connector 8">
            <a:extLst>
              <a:ext uri="{FF2B5EF4-FFF2-40B4-BE49-F238E27FC236}">
                <a16:creationId xmlns:a16="http://schemas.microsoft.com/office/drawing/2014/main" id="{0B3AA7A6-5AEA-4352-B000-A1769931BEF7}"/>
              </a:ext>
            </a:extLst>
          </p:cNvPr>
          <p:cNvCxnSpPr>
            <a:cxnSpLocks/>
            <a:stCxn id="7" idx="4"/>
            <a:endCxn id="8" idx="1"/>
          </p:cNvCxnSpPr>
          <p:nvPr/>
        </p:nvCxnSpPr>
        <p:spPr>
          <a:xfrm>
            <a:off x="1343838" y="4053319"/>
            <a:ext cx="516848" cy="53567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B6CDF28-413A-4778-9884-EB85B61527DA}"/>
              </a:ext>
            </a:extLst>
          </p:cNvPr>
          <p:cNvCxnSpPr>
            <a:cxnSpLocks/>
            <a:stCxn id="6" idx="6"/>
            <a:endCxn id="8" idx="3"/>
          </p:cNvCxnSpPr>
          <p:nvPr/>
        </p:nvCxnSpPr>
        <p:spPr>
          <a:xfrm flipV="1">
            <a:off x="1165009" y="5207334"/>
            <a:ext cx="695677" cy="56529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5AD6AF8-F9AB-40CF-A375-38E011FF76DA}"/>
              </a:ext>
            </a:extLst>
          </p:cNvPr>
          <p:cNvSpPr txBox="1"/>
          <p:nvPr/>
        </p:nvSpPr>
        <p:spPr>
          <a:xfrm>
            <a:off x="930889" y="4392111"/>
            <a:ext cx="1025247" cy="830997"/>
          </a:xfrm>
          <a:prstGeom prst="rect">
            <a:avLst/>
          </a:prstGeom>
          <a:noFill/>
        </p:spPr>
        <p:txBody>
          <a:bodyPr wrap="square" rtlCol="0">
            <a:spAutoFit/>
          </a:bodyPr>
          <a:lstStyle/>
          <a:p>
            <a:r>
              <a:rPr lang="en-US" sz="2400" b="1" dirty="0"/>
              <a:t>Mat</a:t>
            </a:r>
          </a:p>
          <a:p>
            <a:r>
              <a:rPr lang="en-US" sz="2400" b="1" dirty="0" err="1"/>
              <a:t>Mult</a:t>
            </a:r>
            <a:endParaRPr lang="en-US" sz="2400" b="1" dirty="0"/>
          </a:p>
        </p:txBody>
      </p:sp>
      <p:sp>
        <p:nvSpPr>
          <p:cNvPr id="12" name="Oval 11">
            <a:extLst>
              <a:ext uri="{FF2B5EF4-FFF2-40B4-BE49-F238E27FC236}">
                <a16:creationId xmlns:a16="http://schemas.microsoft.com/office/drawing/2014/main" id="{20A4EF69-988A-4032-B179-6BC23CE41AEF}"/>
              </a:ext>
            </a:extLst>
          </p:cNvPr>
          <p:cNvSpPr/>
          <p:nvPr/>
        </p:nvSpPr>
        <p:spPr>
          <a:xfrm>
            <a:off x="2689905" y="2824323"/>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b</a:t>
            </a:r>
            <a:r>
              <a:rPr lang="en-US" sz="2800" b="1" baseline="30000" dirty="0">
                <a:solidFill>
                  <a:schemeClr val="tx1"/>
                </a:solidFill>
              </a:rPr>
              <a:t>1</a:t>
            </a:r>
          </a:p>
        </p:txBody>
      </p:sp>
      <p:sp>
        <p:nvSpPr>
          <p:cNvPr id="13" name="Oval 12">
            <a:extLst>
              <a:ext uri="{FF2B5EF4-FFF2-40B4-BE49-F238E27FC236}">
                <a16:creationId xmlns:a16="http://schemas.microsoft.com/office/drawing/2014/main" id="{9C81D76B-859B-47A5-A19D-03271A50BDD6}"/>
              </a:ext>
            </a:extLst>
          </p:cNvPr>
          <p:cNvSpPr/>
          <p:nvPr/>
        </p:nvSpPr>
        <p:spPr>
          <a:xfrm>
            <a:off x="3642925" y="3852951"/>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2</a:t>
            </a:r>
          </a:p>
        </p:txBody>
      </p:sp>
      <p:cxnSp>
        <p:nvCxnSpPr>
          <p:cNvPr id="14" name="Straight Arrow Connector 13">
            <a:extLst>
              <a:ext uri="{FF2B5EF4-FFF2-40B4-BE49-F238E27FC236}">
                <a16:creationId xmlns:a16="http://schemas.microsoft.com/office/drawing/2014/main" id="{216A080E-1E7B-460D-AF05-CAD5404EEFCB}"/>
              </a:ext>
            </a:extLst>
          </p:cNvPr>
          <p:cNvCxnSpPr>
            <a:cxnSpLocks/>
            <a:endCxn id="13" idx="3"/>
          </p:cNvCxnSpPr>
          <p:nvPr/>
        </p:nvCxnSpPr>
        <p:spPr>
          <a:xfrm flipV="1">
            <a:off x="2668912" y="4599355"/>
            <a:ext cx="1112683" cy="27228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D37A1ED-A036-41CA-817D-2DB27885B1D8}"/>
              </a:ext>
            </a:extLst>
          </p:cNvPr>
          <p:cNvCxnSpPr>
            <a:cxnSpLocks/>
            <a:stCxn id="12" idx="5"/>
            <a:endCxn id="13" idx="1"/>
          </p:cNvCxnSpPr>
          <p:nvPr/>
        </p:nvCxnSpPr>
        <p:spPr>
          <a:xfrm>
            <a:off x="3498132" y="3570728"/>
            <a:ext cx="283463" cy="41028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79D0D5E-93D0-4E9B-AB33-8D5A9D14B2CC}"/>
              </a:ext>
            </a:extLst>
          </p:cNvPr>
          <p:cNvSpPr txBox="1"/>
          <p:nvPr/>
        </p:nvSpPr>
        <p:spPr>
          <a:xfrm>
            <a:off x="4885256" y="3580184"/>
            <a:ext cx="746586" cy="584775"/>
          </a:xfrm>
          <a:prstGeom prst="rect">
            <a:avLst/>
          </a:prstGeom>
          <a:noFill/>
        </p:spPr>
        <p:txBody>
          <a:bodyPr wrap="square" rtlCol="0">
            <a:spAutoFit/>
          </a:bodyPr>
          <a:lstStyle/>
          <a:p>
            <a:r>
              <a:rPr lang="en-US" sz="3200" b="1" dirty="0" err="1">
                <a:latin typeface="Symbol" panose="05050102010706020507" pitchFamily="18" charset="2"/>
              </a:rPr>
              <a:t>s</a:t>
            </a:r>
            <a:r>
              <a:rPr lang="en-US" sz="3200" b="1" baseline="-25000" dirty="0" err="1"/>
              <a:t>h</a:t>
            </a:r>
            <a:endParaRPr lang="en-US" sz="3200" b="1" baseline="-25000" dirty="0"/>
          </a:p>
        </p:txBody>
      </p:sp>
      <p:sp>
        <p:nvSpPr>
          <p:cNvPr id="17" name="Oval 16">
            <a:extLst>
              <a:ext uri="{FF2B5EF4-FFF2-40B4-BE49-F238E27FC236}">
                <a16:creationId xmlns:a16="http://schemas.microsoft.com/office/drawing/2014/main" id="{104890FB-DB1C-4072-A4F0-A083EA7ACAEB}"/>
              </a:ext>
            </a:extLst>
          </p:cNvPr>
          <p:cNvSpPr/>
          <p:nvPr/>
        </p:nvSpPr>
        <p:spPr>
          <a:xfrm>
            <a:off x="6027169" y="1933815"/>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W</a:t>
            </a:r>
            <a:r>
              <a:rPr lang="en-US" sz="2800" b="1" baseline="30000" dirty="0">
                <a:solidFill>
                  <a:schemeClr val="tx1"/>
                </a:solidFill>
              </a:rPr>
              <a:t>2</a:t>
            </a:r>
          </a:p>
        </p:txBody>
      </p:sp>
      <p:sp>
        <p:nvSpPr>
          <p:cNvPr id="18" name="Oval 17">
            <a:extLst>
              <a:ext uri="{FF2B5EF4-FFF2-40B4-BE49-F238E27FC236}">
                <a16:creationId xmlns:a16="http://schemas.microsoft.com/office/drawing/2014/main" id="{4D3AE866-7A8B-4AA3-AA0A-7493586F7DFE}"/>
              </a:ext>
            </a:extLst>
          </p:cNvPr>
          <p:cNvSpPr/>
          <p:nvPr/>
        </p:nvSpPr>
        <p:spPr>
          <a:xfrm>
            <a:off x="7250948" y="2882765"/>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4</a:t>
            </a:r>
          </a:p>
        </p:txBody>
      </p:sp>
      <p:cxnSp>
        <p:nvCxnSpPr>
          <p:cNvPr id="19" name="Straight Arrow Connector 18">
            <a:extLst>
              <a:ext uri="{FF2B5EF4-FFF2-40B4-BE49-F238E27FC236}">
                <a16:creationId xmlns:a16="http://schemas.microsoft.com/office/drawing/2014/main" id="{F5011107-9E6D-4B88-827D-726BA650AFAA}"/>
              </a:ext>
            </a:extLst>
          </p:cNvPr>
          <p:cNvCxnSpPr>
            <a:cxnSpLocks/>
            <a:stCxn id="17" idx="5"/>
            <a:endCxn id="18" idx="1"/>
          </p:cNvCxnSpPr>
          <p:nvPr/>
        </p:nvCxnSpPr>
        <p:spPr>
          <a:xfrm>
            <a:off x="6835396" y="2680220"/>
            <a:ext cx="554222" cy="33060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9BE9D1A-79FE-4C1C-989A-37C612A266DA}"/>
              </a:ext>
            </a:extLst>
          </p:cNvPr>
          <p:cNvCxnSpPr>
            <a:cxnSpLocks/>
            <a:stCxn id="27" idx="6"/>
            <a:endCxn id="18" idx="3"/>
          </p:cNvCxnSpPr>
          <p:nvPr/>
        </p:nvCxnSpPr>
        <p:spPr>
          <a:xfrm flipV="1">
            <a:off x="6510730" y="3629169"/>
            <a:ext cx="878888" cy="46515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6548210B-1627-40FB-93DA-CB2CBEF22F94}"/>
              </a:ext>
            </a:extLst>
          </p:cNvPr>
          <p:cNvSpPr txBox="1"/>
          <p:nvPr/>
        </p:nvSpPr>
        <p:spPr>
          <a:xfrm>
            <a:off x="6572537" y="3091545"/>
            <a:ext cx="1025247" cy="461665"/>
          </a:xfrm>
          <a:prstGeom prst="rect">
            <a:avLst/>
          </a:prstGeom>
          <a:noFill/>
        </p:spPr>
        <p:txBody>
          <a:bodyPr wrap="square" rtlCol="0">
            <a:spAutoFit/>
          </a:bodyPr>
          <a:lstStyle/>
          <a:p>
            <a:r>
              <a:rPr lang="en-US" sz="2400" b="1" dirty="0"/>
              <a:t>dot</a:t>
            </a:r>
          </a:p>
        </p:txBody>
      </p:sp>
      <p:sp>
        <p:nvSpPr>
          <p:cNvPr id="22" name="Oval 21">
            <a:extLst>
              <a:ext uri="{FF2B5EF4-FFF2-40B4-BE49-F238E27FC236}">
                <a16:creationId xmlns:a16="http://schemas.microsoft.com/office/drawing/2014/main" id="{74975618-594A-4FEA-8DF9-1E36AECF9B5A}"/>
              </a:ext>
            </a:extLst>
          </p:cNvPr>
          <p:cNvSpPr/>
          <p:nvPr/>
        </p:nvSpPr>
        <p:spPr>
          <a:xfrm>
            <a:off x="7902413" y="1317624"/>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b</a:t>
            </a:r>
            <a:r>
              <a:rPr lang="en-US" sz="2800" b="1" baseline="30000" dirty="0">
                <a:solidFill>
                  <a:schemeClr val="tx1"/>
                </a:solidFill>
              </a:rPr>
              <a:t>2</a:t>
            </a:r>
          </a:p>
        </p:txBody>
      </p:sp>
      <p:sp>
        <p:nvSpPr>
          <p:cNvPr id="23" name="Oval 22">
            <a:extLst>
              <a:ext uri="{FF2B5EF4-FFF2-40B4-BE49-F238E27FC236}">
                <a16:creationId xmlns:a16="http://schemas.microsoft.com/office/drawing/2014/main" id="{99CAF5C8-21CF-4B89-830B-BA1CE59F0E19}"/>
              </a:ext>
            </a:extLst>
          </p:cNvPr>
          <p:cNvSpPr/>
          <p:nvPr/>
        </p:nvSpPr>
        <p:spPr>
          <a:xfrm>
            <a:off x="11013146" y="1780770"/>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Y</a:t>
            </a:r>
          </a:p>
        </p:txBody>
      </p:sp>
      <p:cxnSp>
        <p:nvCxnSpPr>
          <p:cNvPr id="24" name="Straight Arrow Connector 23">
            <a:extLst>
              <a:ext uri="{FF2B5EF4-FFF2-40B4-BE49-F238E27FC236}">
                <a16:creationId xmlns:a16="http://schemas.microsoft.com/office/drawing/2014/main" id="{C835F4D9-9A13-4F0B-B001-ACBB5CAA37F3}"/>
              </a:ext>
            </a:extLst>
          </p:cNvPr>
          <p:cNvCxnSpPr>
            <a:cxnSpLocks/>
          </p:cNvCxnSpPr>
          <p:nvPr/>
        </p:nvCxnSpPr>
        <p:spPr>
          <a:xfrm flipV="1">
            <a:off x="8186120" y="2913636"/>
            <a:ext cx="1112683" cy="27228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0456A70-34DD-4EC4-8AFB-5BEE2342730F}"/>
              </a:ext>
            </a:extLst>
          </p:cNvPr>
          <p:cNvCxnSpPr>
            <a:cxnSpLocks/>
            <a:stCxn id="22" idx="5"/>
          </p:cNvCxnSpPr>
          <p:nvPr/>
        </p:nvCxnSpPr>
        <p:spPr>
          <a:xfrm>
            <a:off x="8710640" y="2064029"/>
            <a:ext cx="588163" cy="23126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EC7A12EE-DACD-475E-96B3-530838525CDD}"/>
              </a:ext>
            </a:extLst>
          </p:cNvPr>
          <p:cNvSpPr txBox="1"/>
          <p:nvPr/>
        </p:nvSpPr>
        <p:spPr>
          <a:xfrm>
            <a:off x="8702625" y="2295295"/>
            <a:ext cx="362058" cy="584775"/>
          </a:xfrm>
          <a:prstGeom prst="rect">
            <a:avLst/>
          </a:prstGeom>
          <a:noFill/>
        </p:spPr>
        <p:txBody>
          <a:bodyPr wrap="square" rtlCol="0">
            <a:spAutoFit/>
          </a:bodyPr>
          <a:lstStyle/>
          <a:p>
            <a:r>
              <a:rPr lang="en-US" sz="3200" b="1" dirty="0"/>
              <a:t>+</a:t>
            </a:r>
          </a:p>
        </p:txBody>
      </p:sp>
      <p:sp>
        <p:nvSpPr>
          <p:cNvPr id="27" name="Oval 26">
            <a:extLst>
              <a:ext uri="{FF2B5EF4-FFF2-40B4-BE49-F238E27FC236}">
                <a16:creationId xmlns:a16="http://schemas.microsoft.com/office/drawing/2014/main" id="{0FF3E5CD-183C-4D87-BE2D-89A8DF720CFA}"/>
              </a:ext>
            </a:extLst>
          </p:cNvPr>
          <p:cNvSpPr/>
          <p:nvPr/>
        </p:nvSpPr>
        <p:spPr>
          <a:xfrm>
            <a:off x="5563834" y="3657086"/>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3</a:t>
            </a:r>
          </a:p>
        </p:txBody>
      </p:sp>
      <p:cxnSp>
        <p:nvCxnSpPr>
          <p:cNvPr id="28" name="Straight Arrow Connector 27">
            <a:extLst>
              <a:ext uri="{FF2B5EF4-FFF2-40B4-BE49-F238E27FC236}">
                <a16:creationId xmlns:a16="http://schemas.microsoft.com/office/drawing/2014/main" id="{C34C016F-3878-47C7-B3AA-BDB24BB42017}"/>
              </a:ext>
            </a:extLst>
          </p:cNvPr>
          <p:cNvCxnSpPr>
            <a:cxnSpLocks/>
            <a:endCxn id="27" idx="2"/>
          </p:cNvCxnSpPr>
          <p:nvPr/>
        </p:nvCxnSpPr>
        <p:spPr>
          <a:xfrm flipV="1">
            <a:off x="4581107" y="4094320"/>
            <a:ext cx="982727" cy="19586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D55C174-6628-4504-ADAB-7F6822A9445C}"/>
              </a:ext>
            </a:extLst>
          </p:cNvPr>
          <p:cNvSpPr txBox="1"/>
          <p:nvPr/>
        </p:nvSpPr>
        <p:spPr>
          <a:xfrm>
            <a:off x="3184240" y="3981014"/>
            <a:ext cx="362058" cy="584775"/>
          </a:xfrm>
          <a:prstGeom prst="rect">
            <a:avLst/>
          </a:prstGeom>
          <a:noFill/>
        </p:spPr>
        <p:txBody>
          <a:bodyPr wrap="square" rtlCol="0">
            <a:spAutoFit/>
          </a:bodyPr>
          <a:lstStyle/>
          <a:p>
            <a:r>
              <a:rPr lang="en-US" sz="3200" b="1" dirty="0"/>
              <a:t>+</a:t>
            </a:r>
          </a:p>
        </p:txBody>
      </p:sp>
      <p:sp>
        <p:nvSpPr>
          <p:cNvPr id="30" name="Oval 29">
            <a:extLst>
              <a:ext uri="{FF2B5EF4-FFF2-40B4-BE49-F238E27FC236}">
                <a16:creationId xmlns:a16="http://schemas.microsoft.com/office/drawing/2014/main" id="{2DCCEC58-F96B-4A07-ACCE-039A43FA13F4}"/>
              </a:ext>
            </a:extLst>
          </p:cNvPr>
          <p:cNvSpPr/>
          <p:nvPr/>
        </p:nvSpPr>
        <p:spPr>
          <a:xfrm>
            <a:off x="9137903" y="2175313"/>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5</a:t>
            </a:r>
          </a:p>
        </p:txBody>
      </p:sp>
      <p:sp>
        <p:nvSpPr>
          <p:cNvPr id="31" name="TextBox 30">
            <a:extLst>
              <a:ext uri="{FF2B5EF4-FFF2-40B4-BE49-F238E27FC236}">
                <a16:creationId xmlns:a16="http://schemas.microsoft.com/office/drawing/2014/main" id="{10D4A134-F299-4323-A169-D44CDB6BD53B}"/>
              </a:ext>
            </a:extLst>
          </p:cNvPr>
          <p:cNvSpPr txBox="1"/>
          <p:nvPr/>
        </p:nvSpPr>
        <p:spPr>
          <a:xfrm>
            <a:off x="10346280" y="1781159"/>
            <a:ext cx="746586" cy="584775"/>
          </a:xfrm>
          <a:prstGeom prst="rect">
            <a:avLst/>
          </a:prstGeom>
          <a:noFill/>
        </p:spPr>
        <p:txBody>
          <a:bodyPr wrap="square" rtlCol="0">
            <a:spAutoFit/>
          </a:bodyPr>
          <a:lstStyle/>
          <a:p>
            <a:r>
              <a:rPr lang="en-US" sz="3200" b="1" dirty="0">
                <a:latin typeface="Symbol" panose="05050102010706020507" pitchFamily="18" charset="2"/>
              </a:rPr>
              <a:t>s</a:t>
            </a:r>
            <a:r>
              <a:rPr lang="en-US" sz="3200" b="1" baseline="-25000" dirty="0">
                <a:latin typeface="Symbol" panose="05050102010706020507" pitchFamily="18" charset="2"/>
              </a:rPr>
              <a:t>o</a:t>
            </a:r>
            <a:endParaRPr lang="en-US" sz="3200" b="1" baseline="-25000" dirty="0"/>
          </a:p>
        </p:txBody>
      </p:sp>
      <p:cxnSp>
        <p:nvCxnSpPr>
          <p:cNvPr id="32" name="Straight Arrow Connector 31">
            <a:extLst>
              <a:ext uri="{FF2B5EF4-FFF2-40B4-BE49-F238E27FC236}">
                <a16:creationId xmlns:a16="http://schemas.microsoft.com/office/drawing/2014/main" id="{BFCE17CD-631E-4285-9CC0-8B193A4A860C}"/>
              </a:ext>
            </a:extLst>
          </p:cNvPr>
          <p:cNvCxnSpPr>
            <a:cxnSpLocks/>
          </p:cNvCxnSpPr>
          <p:nvPr/>
        </p:nvCxnSpPr>
        <p:spPr>
          <a:xfrm flipV="1">
            <a:off x="10042131" y="2295295"/>
            <a:ext cx="982727" cy="19586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03609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mj-lt"/>
                <a:cs typeface="Segoe UI" panose="020B0502040204020203" pitchFamily="34" charset="0"/>
              </a:rPr>
              <a:t>Example: Computing a Gradient</a:t>
            </a:r>
            <a:br>
              <a:rPr lang="en-US" dirty="0">
                <a:latin typeface="+mj-lt"/>
                <a:cs typeface="Segoe UI" panose="020B0502040204020203" pitchFamily="34" charset="0"/>
              </a:rPr>
            </a:br>
            <a:endParaRPr lang="en-US" dirty="0">
              <a:latin typeface="+mj-lt"/>
              <a:cs typeface="Segoe UI" panose="020B0502040204020203" pitchFamily="34" charset="0"/>
            </a:endParaRPr>
          </a:p>
        </p:txBody>
      </p:sp>
      <p:sp>
        <p:nvSpPr>
          <p:cNvPr id="6" name="Oval 5">
            <a:extLst>
              <a:ext uri="{FF2B5EF4-FFF2-40B4-BE49-F238E27FC236}">
                <a16:creationId xmlns:a16="http://schemas.microsoft.com/office/drawing/2014/main" id="{3A553730-B802-49E4-9BDB-F90858219449}"/>
              </a:ext>
            </a:extLst>
          </p:cNvPr>
          <p:cNvSpPr/>
          <p:nvPr/>
        </p:nvSpPr>
        <p:spPr>
          <a:xfrm>
            <a:off x="1052817" y="5771540"/>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X</a:t>
            </a:r>
          </a:p>
        </p:txBody>
      </p:sp>
      <p:sp>
        <p:nvSpPr>
          <p:cNvPr id="8" name="Oval 7">
            <a:extLst>
              <a:ext uri="{FF2B5EF4-FFF2-40B4-BE49-F238E27FC236}">
                <a16:creationId xmlns:a16="http://schemas.microsoft.com/office/drawing/2014/main" id="{EE3E24E5-0CC5-40D5-A8D6-DFEE5980DEE8}"/>
              </a:ext>
            </a:extLst>
          </p:cNvPr>
          <p:cNvSpPr/>
          <p:nvPr/>
        </p:nvSpPr>
        <p:spPr>
          <a:xfrm>
            <a:off x="1126467" y="3377828"/>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W</a:t>
            </a:r>
            <a:r>
              <a:rPr lang="en-US" sz="2800" b="1" baseline="30000" dirty="0">
                <a:solidFill>
                  <a:schemeClr val="tx1"/>
                </a:solidFill>
              </a:rPr>
              <a:t>1</a:t>
            </a:r>
          </a:p>
        </p:txBody>
      </p:sp>
      <p:sp>
        <p:nvSpPr>
          <p:cNvPr id="9" name="Oval 8">
            <a:extLst>
              <a:ext uri="{FF2B5EF4-FFF2-40B4-BE49-F238E27FC236}">
                <a16:creationId xmlns:a16="http://schemas.microsoft.com/office/drawing/2014/main" id="{7FC7A154-5AB6-4047-A783-E3502EE846A5}"/>
              </a:ext>
            </a:extLst>
          </p:cNvPr>
          <p:cNvSpPr/>
          <p:nvPr/>
        </p:nvSpPr>
        <p:spPr>
          <a:xfrm>
            <a:off x="2556720" y="4897073"/>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1</a:t>
            </a:r>
          </a:p>
        </p:txBody>
      </p:sp>
      <p:cxnSp>
        <p:nvCxnSpPr>
          <p:cNvPr id="10" name="Straight Arrow Connector 9">
            <a:extLst>
              <a:ext uri="{FF2B5EF4-FFF2-40B4-BE49-F238E27FC236}">
                <a16:creationId xmlns:a16="http://schemas.microsoft.com/office/drawing/2014/main" id="{94DB0AA0-223A-41E1-B810-6EABD62F4C7A}"/>
              </a:ext>
            </a:extLst>
          </p:cNvPr>
          <p:cNvCxnSpPr>
            <a:cxnSpLocks/>
            <a:stCxn id="8" idx="5"/>
            <a:endCxn id="9" idx="1"/>
          </p:cNvCxnSpPr>
          <p:nvPr/>
        </p:nvCxnSpPr>
        <p:spPr>
          <a:xfrm>
            <a:off x="1934694" y="4124233"/>
            <a:ext cx="760696" cy="90090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CDB9000-1564-49F5-9CDF-E8C2AFD6BB23}"/>
              </a:ext>
            </a:extLst>
          </p:cNvPr>
          <p:cNvCxnSpPr>
            <a:cxnSpLocks/>
            <a:stCxn id="6" idx="6"/>
            <a:endCxn id="9" idx="3"/>
          </p:cNvCxnSpPr>
          <p:nvPr/>
        </p:nvCxnSpPr>
        <p:spPr>
          <a:xfrm flipV="1">
            <a:off x="1999713" y="5643477"/>
            <a:ext cx="695677" cy="56529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AF4011C-82E0-4C1A-B116-1C8990A1966B}"/>
              </a:ext>
            </a:extLst>
          </p:cNvPr>
          <p:cNvSpPr txBox="1"/>
          <p:nvPr/>
        </p:nvSpPr>
        <p:spPr>
          <a:xfrm>
            <a:off x="1765593" y="4828254"/>
            <a:ext cx="1025247" cy="830997"/>
          </a:xfrm>
          <a:prstGeom prst="rect">
            <a:avLst/>
          </a:prstGeom>
          <a:noFill/>
        </p:spPr>
        <p:txBody>
          <a:bodyPr wrap="square" rtlCol="0">
            <a:spAutoFit/>
          </a:bodyPr>
          <a:lstStyle/>
          <a:p>
            <a:r>
              <a:rPr lang="en-US" sz="2400" b="1" dirty="0"/>
              <a:t>Mat</a:t>
            </a:r>
          </a:p>
          <a:p>
            <a:r>
              <a:rPr lang="en-US" sz="2400" b="1" dirty="0" err="1"/>
              <a:t>Mult</a:t>
            </a:r>
            <a:endParaRPr lang="en-US" sz="2400" b="1" dirty="0"/>
          </a:p>
        </p:txBody>
      </p:sp>
      <p:sp>
        <p:nvSpPr>
          <p:cNvPr id="13" name="TextBox 12">
            <a:extLst>
              <a:ext uri="{FF2B5EF4-FFF2-40B4-BE49-F238E27FC236}">
                <a16:creationId xmlns:a16="http://schemas.microsoft.com/office/drawing/2014/main" id="{FCFE6C6A-825C-427B-9BD9-F9F9CAE8FC16}"/>
              </a:ext>
            </a:extLst>
          </p:cNvPr>
          <p:cNvSpPr txBox="1"/>
          <p:nvPr/>
        </p:nvSpPr>
        <p:spPr>
          <a:xfrm>
            <a:off x="3699195" y="4668717"/>
            <a:ext cx="746586" cy="584775"/>
          </a:xfrm>
          <a:prstGeom prst="rect">
            <a:avLst/>
          </a:prstGeom>
          <a:noFill/>
        </p:spPr>
        <p:txBody>
          <a:bodyPr wrap="square" rtlCol="0">
            <a:spAutoFit/>
          </a:bodyPr>
          <a:lstStyle/>
          <a:p>
            <a:r>
              <a:rPr lang="en-US" sz="3200" b="1" dirty="0" err="1">
                <a:latin typeface="Symbol" panose="05050102010706020507" pitchFamily="18" charset="2"/>
              </a:rPr>
              <a:t>s</a:t>
            </a:r>
            <a:r>
              <a:rPr lang="en-US" sz="3200" b="1" baseline="-25000" dirty="0" err="1"/>
              <a:t>h</a:t>
            </a:r>
            <a:endParaRPr lang="en-US" sz="3200" b="1" baseline="-25000" dirty="0"/>
          </a:p>
        </p:txBody>
      </p:sp>
      <p:sp>
        <p:nvSpPr>
          <p:cNvPr id="14" name="Oval 13">
            <a:extLst>
              <a:ext uri="{FF2B5EF4-FFF2-40B4-BE49-F238E27FC236}">
                <a16:creationId xmlns:a16="http://schemas.microsoft.com/office/drawing/2014/main" id="{EBF459BF-AAA8-4599-9FD6-2250FD690481}"/>
              </a:ext>
            </a:extLst>
          </p:cNvPr>
          <p:cNvSpPr/>
          <p:nvPr/>
        </p:nvSpPr>
        <p:spPr>
          <a:xfrm>
            <a:off x="2899836" y="3485079"/>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W</a:t>
            </a:r>
            <a:r>
              <a:rPr lang="en-US" sz="2800" b="1" baseline="30000" dirty="0">
                <a:solidFill>
                  <a:schemeClr val="tx1"/>
                </a:solidFill>
              </a:rPr>
              <a:t>2</a:t>
            </a:r>
          </a:p>
        </p:txBody>
      </p:sp>
      <p:sp>
        <p:nvSpPr>
          <p:cNvPr id="15" name="Oval 14">
            <a:extLst>
              <a:ext uri="{FF2B5EF4-FFF2-40B4-BE49-F238E27FC236}">
                <a16:creationId xmlns:a16="http://schemas.microsoft.com/office/drawing/2014/main" id="{F0EEC9EB-B4DC-4C91-B6EA-7A99B5123CE1}"/>
              </a:ext>
            </a:extLst>
          </p:cNvPr>
          <p:cNvSpPr/>
          <p:nvPr/>
        </p:nvSpPr>
        <p:spPr>
          <a:xfrm>
            <a:off x="6125023" y="4459839"/>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4</a:t>
            </a:r>
          </a:p>
        </p:txBody>
      </p:sp>
      <p:cxnSp>
        <p:nvCxnSpPr>
          <p:cNvPr id="16" name="Straight Arrow Connector 15">
            <a:extLst>
              <a:ext uri="{FF2B5EF4-FFF2-40B4-BE49-F238E27FC236}">
                <a16:creationId xmlns:a16="http://schemas.microsoft.com/office/drawing/2014/main" id="{E3110835-BE54-4FC1-B05C-6D9BEAFFBFD7}"/>
              </a:ext>
            </a:extLst>
          </p:cNvPr>
          <p:cNvCxnSpPr>
            <a:cxnSpLocks/>
            <a:stCxn id="14" idx="5"/>
            <a:endCxn id="15" idx="1"/>
          </p:cNvCxnSpPr>
          <p:nvPr/>
        </p:nvCxnSpPr>
        <p:spPr>
          <a:xfrm>
            <a:off x="3708063" y="4231484"/>
            <a:ext cx="2555630" cy="35641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70D2D65-428B-4128-81B4-0487C39E6C28}"/>
              </a:ext>
            </a:extLst>
          </p:cNvPr>
          <p:cNvCxnSpPr>
            <a:cxnSpLocks/>
            <a:stCxn id="20" idx="6"/>
            <a:endCxn id="15" idx="3"/>
          </p:cNvCxnSpPr>
          <p:nvPr/>
        </p:nvCxnSpPr>
        <p:spPr>
          <a:xfrm flipV="1">
            <a:off x="5478691" y="5206243"/>
            <a:ext cx="785002" cy="25612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7C14216-FBDC-409E-86B4-15D05F37174A}"/>
              </a:ext>
            </a:extLst>
          </p:cNvPr>
          <p:cNvSpPr txBox="1"/>
          <p:nvPr/>
        </p:nvSpPr>
        <p:spPr>
          <a:xfrm>
            <a:off x="5495046" y="4043471"/>
            <a:ext cx="1025247" cy="461665"/>
          </a:xfrm>
          <a:prstGeom prst="rect">
            <a:avLst/>
          </a:prstGeom>
          <a:noFill/>
        </p:spPr>
        <p:txBody>
          <a:bodyPr wrap="square" rtlCol="0">
            <a:spAutoFit/>
          </a:bodyPr>
          <a:lstStyle/>
          <a:p>
            <a:r>
              <a:rPr lang="en-US" sz="2400" b="1" dirty="0"/>
              <a:t>dot</a:t>
            </a:r>
          </a:p>
        </p:txBody>
      </p:sp>
      <p:sp>
        <p:nvSpPr>
          <p:cNvPr id="19" name="Oval 18">
            <a:extLst>
              <a:ext uri="{FF2B5EF4-FFF2-40B4-BE49-F238E27FC236}">
                <a16:creationId xmlns:a16="http://schemas.microsoft.com/office/drawing/2014/main" id="{A2549B5A-8FB0-46B2-A841-1E53F92276DE}"/>
              </a:ext>
            </a:extLst>
          </p:cNvPr>
          <p:cNvSpPr/>
          <p:nvPr/>
        </p:nvSpPr>
        <p:spPr>
          <a:xfrm>
            <a:off x="7904998" y="3408506"/>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a:solidFill>
                  <a:schemeClr val="tx1"/>
                </a:solidFill>
              </a:rPr>
              <a:t>Y</a:t>
            </a:r>
            <a:r>
              <a:rPr lang="en-US" sz="2800" b="1" baseline="-25000" dirty="0" err="1">
                <a:solidFill>
                  <a:schemeClr val="tx1"/>
                </a:solidFill>
              </a:rPr>
              <a:t>est</a:t>
            </a:r>
            <a:endParaRPr lang="en-US" sz="2800" b="1" baseline="-25000" dirty="0">
              <a:solidFill>
                <a:schemeClr val="tx1"/>
              </a:solidFill>
            </a:endParaRPr>
          </a:p>
        </p:txBody>
      </p:sp>
      <p:sp>
        <p:nvSpPr>
          <p:cNvPr id="20" name="Oval 19">
            <a:extLst>
              <a:ext uri="{FF2B5EF4-FFF2-40B4-BE49-F238E27FC236}">
                <a16:creationId xmlns:a16="http://schemas.microsoft.com/office/drawing/2014/main" id="{DD6993D2-AFE9-4C80-A727-CB6035FF6867}"/>
              </a:ext>
            </a:extLst>
          </p:cNvPr>
          <p:cNvSpPr/>
          <p:nvPr/>
        </p:nvSpPr>
        <p:spPr>
          <a:xfrm>
            <a:off x="4531795" y="5025136"/>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3</a:t>
            </a:r>
          </a:p>
        </p:txBody>
      </p:sp>
      <p:cxnSp>
        <p:nvCxnSpPr>
          <p:cNvPr id="21" name="Straight Arrow Connector 20">
            <a:extLst>
              <a:ext uri="{FF2B5EF4-FFF2-40B4-BE49-F238E27FC236}">
                <a16:creationId xmlns:a16="http://schemas.microsoft.com/office/drawing/2014/main" id="{A0D0C941-1DFF-4B8E-9035-57CB295B4652}"/>
              </a:ext>
            </a:extLst>
          </p:cNvPr>
          <p:cNvCxnSpPr>
            <a:cxnSpLocks/>
            <a:stCxn id="9" idx="6"/>
            <a:endCxn id="20" idx="2"/>
          </p:cNvCxnSpPr>
          <p:nvPr/>
        </p:nvCxnSpPr>
        <p:spPr>
          <a:xfrm>
            <a:off x="3503616" y="5334307"/>
            <a:ext cx="1028179" cy="12806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4DB44CA-2F8E-46E5-A8EF-F77613EEF741}"/>
              </a:ext>
            </a:extLst>
          </p:cNvPr>
          <p:cNvSpPr txBox="1"/>
          <p:nvPr/>
        </p:nvSpPr>
        <p:spPr>
          <a:xfrm>
            <a:off x="7063572" y="3931145"/>
            <a:ext cx="746586" cy="584775"/>
          </a:xfrm>
          <a:prstGeom prst="rect">
            <a:avLst/>
          </a:prstGeom>
          <a:noFill/>
        </p:spPr>
        <p:txBody>
          <a:bodyPr wrap="square" rtlCol="0">
            <a:spAutoFit/>
          </a:bodyPr>
          <a:lstStyle/>
          <a:p>
            <a:r>
              <a:rPr lang="en-US" sz="3200" b="1" dirty="0">
                <a:latin typeface="Symbol" panose="05050102010706020507" pitchFamily="18" charset="2"/>
              </a:rPr>
              <a:t>s</a:t>
            </a:r>
            <a:r>
              <a:rPr lang="en-US" sz="3200" b="1" baseline="-25000" dirty="0">
                <a:latin typeface="Symbol" panose="05050102010706020507" pitchFamily="18" charset="2"/>
              </a:rPr>
              <a:t>o</a:t>
            </a:r>
            <a:endParaRPr lang="en-US" sz="3200" b="1" baseline="-25000" dirty="0"/>
          </a:p>
        </p:txBody>
      </p:sp>
      <p:cxnSp>
        <p:nvCxnSpPr>
          <p:cNvPr id="23" name="Straight Arrow Connector 22">
            <a:extLst>
              <a:ext uri="{FF2B5EF4-FFF2-40B4-BE49-F238E27FC236}">
                <a16:creationId xmlns:a16="http://schemas.microsoft.com/office/drawing/2014/main" id="{EFF354E9-8568-419E-AF05-410B4FD341CD}"/>
              </a:ext>
            </a:extLst>
          </p:cNvPr>
          <p:cNvCxnSpPr>
            <a:cxnSpLocks/>
            <a:endCxn id="19" idx="3"/>
          </p:cNvCxnSpPr>
          <p:nvPr/>
        </p:nvCxnSpPr>
        <p:spPr>
          <a:xfrm flipV="1">
            <a:off x="7071919" y="4154910"/>
            <a:ext cx="971749" cy="64359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BBB02C1C-48F4-4978-9ECA-68228F83541B}"/>
              </a:ext>
            </a:extLst>
          </p:cNvPr>
          <p:cNvSpPr/>
          <p:nvPr/>
        </p:nvSpPr>
        <p:spPr>
          <a:xfrm>
            <a:off x="2108112" y="1802568"/>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5</a:t>
            </a:r>
          </a:p>
        </p:txBody>
      </p:sp>
      <p:sp>
        <p:nvSpPr>
          <p:cNvPr id="25" name="Oval 24">
            <a:extLst>
              <a:ext uri="{FF2B5EF4-FFF2-40B4-BE49-F238E27FC236}">
                <a16:creationId xmlns:a16="http://schemas.microsoft.com/office/drawing/2014/main" id="{BC780D11-99A0-4E4C-BDC6-6059BD5E2ACF}"/>
              </a:ext>
            </a:extLst>
          </p:cNvPr>
          <p:cNvSpPr/>
          <p:nvPr/>
        </p:nvSpPr>
        <p:spPr>
          <a:xfrm>
            <a:off x="4320181" y="2664674"/>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6</a:t>
            </a:r>
          </a:p>
        </p:txBody>
      </p:sp>
      <p:sp>
        <p:nvSpPr>
          <p:cNvPr id="26" name="Oval 25">
            <a:extLst>
              <a:ext uri="{FF2B5EF4-FFF2-40B4-BE49-F238E27FC236}">
                <a16:creationId xmlns:a16="http://schemas.microsoft.com/office/drawing/2014/main" id="{BDE61B11-D44B-4DDC-B7F3-9338941ED846}"/>
              </a:ext>
            </a:extLst>
          </p:cNvPr>
          <p:cNvSpPr/>
          <p:nvPr/>
        </p:nvSpPr>
        <p:spPr>
          <a:xfrm>
            <a:off x="9635280" y="5534245"/>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Y</a:t>
            </a:r>
            <a:endParaRPr lang="en-US" sz="2800" b="1" baseline="-25000" dirty="0">
              <a:solidFill>
                <a:schemeClr val="tx1"/>
              </a:solidFill>
            </a:endParaRPr>
          </a:p>
        </p:txBody>
      </p:sp>
      <p:sp>
        <p:nvSpPr>
          <p:cNvPr id="27" name="Oval 26">
            <a:extLst>
              <a:ext uri="{FF2B5EF4-FFF2-40B4-BE49-F238E27FC236}">
                <a16:creationId xmlns:a16="http://schemas.microsoft.com/office/drawing/2014/main" id="{0BC15D03-C603-472B-8DE1-9D893050D57B}"/>
              </a:ext>
            </a:extLst>
          </p:cNvPr>
          <p:cNvSpPr/>
          <p:nvPr/>
        </p:nvSpPr>
        <p:spPr>
          <a:xfrm>
            <a:off x="10406364" y="2777175"/>
            <a:ext cx="1030456" cy="948795"/>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J</a:t>
            </a:r>
            <a:r>
              <a:rPr lang="en-US" sz="2800" b="1" baseline="-25000" dirty="0">
                <a:solidFill>
                  <a:schemeClr val="tx1"/>
                </a:solidFill>
              </a:rPr>
              <a:t>MLE</a:t>
            </a:r>
          </a:p>
        </p:txBody>
      </p:sp>
      <p:cxnSp>
        <p:nvCxnSpPr>
          <p:cNvPr id="28" name="Straight Arrow Connector 27">
            <a:extLst>
              <a:ext uri="{FF2B5EF4-FFF2-40B4-BE49-F238E27FC236}">
                <a16:creationId xmlns:a16="http://schemas.microsoft.com/office/drawing/2014/main" id="{C697B592-A011-4972-A16A-210690F6DDA6}"/>
              </a:ext>
            </a:extLst>
          </p:cNvPr>
          <p:cNvCxnSpPr>
            <a:cxnSpLocks/>
            <a:stCxn id="19" idx="6"/>
            <a:endCxn id="27" idx="2"/>
          </p:cNvCxnSpPr>
          <p:nvPr/>
        </p:nvCxnSpPr>
        <p:spPr>
          <a:xfrm flipV="1">
            <a:off x="8851894" y="3251573"/>
            <a:ext cx="1554470" cy="59416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3314A32-8372-4C9A-92DD-510999D0E59A}"/>
              </a:ext>
            </a:extLst>
          </p:cNvPr>
          <p:cNvCxnSpPr>
            <a:cxnSpLocks/>
            <a:stCxn id="26" idx="0"/>
            <a:endCxn id="27" idx="4"/>
          </p:cNvCxnSpPr>
          <p:nvPr/>
        </p:nvCxnSpPr>
        <p:spPr>
          <a:xfrm flipV="1">
            <a:off x="10108728" y="3725970"/>
            <a:ext cx="812864" cy="180827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7639A68B-0F25-4EAF-A691-AFA7B9AC256E}"/>
              </a:ext>
            </a:extLst>
          </p:cNvPr>
          <p:cNvSpPr txBox="1"/>
          <p:nvPr/>
        </p:nvSpPr>
        <p:spPr>
          <a:xfrm>
            <a:off x="8952023" y="3733315"/>
            <a:ext cx="1553697" cy="1077218"/>
          </a:xfrm>
          <a:prstGeom prst="rect">
            <a:avLst/>
          </a:prstGeom>
          <a:noFill/>
        </p:spPr>
        <p:txBody>
          <a:bodyPr wrap="square" rtlCol="0">
            <a:spAutoFit/>
          </a:bodyPr>
          <a:lstStyle/>
          <a:p>
            <a:r>
              <a:rPr lang="en-US" sz="3200" b="1" dirty="0"/>
              <a:t>Cross-</a:t>
            </a:r>
          </a:p>
          <a:p>
            <a:r>
              <a:rPr lang="en-US" sz="3200" b="1" dirty="0"/>
              <a:t>entropy</a:t>
            </a:r>
          </a:p>
        </p:txBody>
      </p:sp>
      <p:sp>
        <p:nvSpPr>
          <p:cNvPr id="31" name="Oval 30">
            <a:extLst>
              <a:ext uri="{FF2B5EF4-FFF2-40B4-BE49-F238E27FC236}">
                <a16:creationId xmlns:a16="http://schemas.microsoft.com/office/drawing/2014/main" id="{68D2ED8A-0BEB-4C9B-AFFB-73975F94248A}"/>
              </a:ext>
            </a:extLst>
          </p:cNvPr>
          <p:cNvSpPr/>
          <p:nvPr/>
        </p:nvSpPr>
        <p:spPr>
          <a:xfrm>
            <a:off x="6402083" y="854701"/>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9</a:t>
            </a:r>
          </a:p>
        </p:txBody>
      </p:sp>
      <p:sp>
        <p:nvSpPr>
          <p:cNvPr id="32" name="Oval 31">
            <a:extLst>
              <a:ext uri="{FF2B5EF4-FFF2-40B4-BE49-F238E27FC236}">
                <a16:creationId xmlns:a16="http://schemas.microsoft.com/office/drawing/2014/main" id="{F1BBF50C-A414-4317-8FC4-0625CCD3D0C8}"/>
              </a:ext>
            </a:extLst>
          </p:cNvPr>
          <p:cNvSpPr/>
          <p:nvPr/>
        </p:nvSpPr>
        <p:spPr>
          <a:xfrm>
            <a:off x="10315543" y="886521"/>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J</a:t>
            </a:r>
          </a:p>
        </p:txBody>
      </p:sp>
      <p:cxnSp>
        <p:nvCxnSpPr>
          <p:cNvPr id="33" name="Straight Arrow Connector 32">
            <a:extLst>
              <a:ext uri="{FF2B5EF4-FFF2-40B4-BE49-F238E27FC236}">
                <a16:creationId xmlns:a16="http://schemas.microsoft.com/office/drawing/2014/main" id="{D85A48F8-086A-4B5E-A5D1-92FDB5FD88AB}"/>
              </a:ext>
            </a:extLst>
          </p:cNvPr>
          <p:cNvCxnSpPr>
            <a:cxnSpLocks/>
            <a:stCxn id="14" idx="7"/>
          </p:cNvCxnSpPr>
          <p:nvPr/>
        </p:nvCxnSpPr>
        <p:spPr>
          <a:xfrm flipV="1">
            <a:off x="3708063" y="3251722"/>
            <a:ext cx="608296" cy="36142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6A641E6-AC95-4F4C-A659-CEDB72F0979B}"/>
              </a:ext>
            </a:extLst>
          </p:cNvPr>
          <p:cNvCxnSpPr>
            <a:cxnSpLocks/>
            <a:stCxn id="8" idx="0"/>
            <a:endCxn id="24" idx="3"/>
          </p:cNvCxnSpPr>
          <p:nvPr/>
        </p:nvCxnSpPr>
        <p:spPr>
          <a:xfrm flipV="1">
            <a:off x="1599916" y="2548972"/>
            <a:ext cx="646866" cy="82885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01B8BA8-5465-4C9D-AEF4-822A02FB1D00}"/>
              </a:ext>
            </a:extLst>
          </p:cNvPr>
          <p:cNvCxnSpPr>
            <a:cxnSpLocks/>
            <a:stCxn id="45" idx="6"/>
            <a:endCxn id="31" idx="2"/>
          </p:cNvCxnSpPr>
          <p:nvPr/>
        </p:nvCxnSpPr>
        <p:spPr>
          <a:xfrm flipV="1">
            <a:off x="5131216" y="1291935"/>
            <a:ext cx="1270867" cy="31201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463749F-7958-4690-AD09-D832D1366D34}"/>
              </a:ext>
            </a:extLst>
          </p:cNvPr>
          <p:cNvCxnSpPr>
            <a:cxnSpLocks/>
            <a:stCxn id="48" idx="0"/>
            <a:endCxn id="31" idx="4"/>
          </p:cNvCxnSpPr>
          <p:nvPr/>
        </p:nvCxnSpPr>
        <p:spPr>
          <a:xfrm flipV="1">
            <a:off x="6696923" y="1729168"/>
            <a:ext cx="178608" cy="83997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8A52424-1367-461C-8A82-B69AE2FF8FFD}"/>
              </a:ext>
            </a:extLst>
          </p:cNvPr>
          <p:cNvCxnSpPr>
            <a:cxnSpLocks/>
            <a:endCxn id="32" idx="2"/>
          </p:cNvCxnSpPr>
          <p:nvPr/>
        </p:nvCxnSpPr>
        <p:spPr>
          <a:xfrm>
            <a:off x="9208879" y="1321285"/>
            <a:ext cx="1106664" cy="247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E13B37B-75E4-4B89-A0F5-31E69AC3186F}"/>
              </a:ext>
            </a:extLst>
          </p:cNvPr>
          <p:cNvCxnSpPr>
            <a:cxnSpLocks/>
            <a:stCxn id="27" idx="0"/>
            <a:endCxn id="32" idx="4"/>
          </p:cNvCxnSpPr>
          <p:nvPr/>
        </p:nvCxnSpPr>
        <p:spPr>
          <a:xfrm flipH="1" flipV="1">
            <a:off x="10788991" y="1760988"/>
            <a:ext cx="132601" cy="101618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E2DD5752-BA58-4FAE-9787-4BFC7244317A}"/>
              </a:ext>
            </a:extLst>
          </p:cNvPr>
          <p:cNvSpPr txBox="1"/>
          <p:nvPr/>
        </p:nvSpPr>
        <p:spPr>
          <a:xfrm>
            <a:off x="10121842" y="1476400"/>
            <a:ext cx="362058" cy="584775"/>
          </a:xfrm>
          <a:prstGeom prst="rect">
            <a:avLst/>
          </a:prstGeom>
          <a:noFill/>
        </p:spPr>
        <p:txBody>
          <a:bodyPr wrap="square" rtlCol="0">
            <a:spAutoFit/>
          </a:bodyPr>
          <a:lstStyle/>
          <a:p>
            <a:r>
              <a:rPr lang="en-US" sz="3200" b="1" dirty="0"/>
              <a:t>+</a:t>
            </a:r>
          </a:p>
        </p:txBody>
      </p:sp>
      <p:sp>
        <p:nvSpPr>
          <p:cNvPr id="40" name="TextBox 39">
            <a:extLst>
              <a:ext uri="{FF2B5EF4-FFF2-40B4-BE49-F238E27FC236}">
                <a16:creationId xmlns:a16="http://schemas.microsoft.com/office/drawing/2014/main" id="{87ACAC61-5217-4B8F-92F7-2673F445E1C1}"/>
              </a:ext>
            </a:extLst>
          </p:cNvPr>
          <p:cNvSpPr txBox="1"/>
          <p:nvPr/>
        </p:nvSpPr>
        <p:spPr>
          <a:xfrm>
            <a:off x="6134899" y="1419999"/>
            <a:ext cx="362058" cy="584775"/>
          </a:xfrm>
          <a:prstGeom prst="rect">
            <a:avLst/>
          </a:prstGeom>
          <a:noFill/>
        </p:spPr>
        <p:txBody>
          <a:bodyPr wrap="square" rtlCol="0">
            <a:spAutoFit/>
          </a:bodyPr>
          <a:lstStyle/>
          <a:p>
            <a:r>
              <a:rPr lang="en-US" sz="3200" b="1" dirty="0"/>
              <a:t>+</a:t>
            </a:r>
          </a:p>
        </p:txBody>
      </p:sp>
      <p:sp>
        <p:nvSpPr>
          <p:cNvPr id="41" name="TextBox 40">
            <a:extLst>
              <a:ext uri="{FF2B5EF4-FFF2-40B4-BE49-F238E27FC236}">
                <a16:creationId xmlns:a16="http://schemas.microsoft.com/office/drawing/2014/main" id="{80F6B639-0D2A-44D7-BA92-F9420A91A783}"/>
              </a:ext>
            </a:extLst>
          </p:cNvPr>
          <p:cNvSpPr txBox="1"/>
          <p:nvPr/>
        </p:nvSpPr>
        <p:spPr>
          <a:xfrm>
            <a:off x="1347583" y="2648841"/>
            <a:ext cx="1025247" cy="461665"/>
          </a:xfrm>
          <a:prstGeom prst="rect">
            <a:avLst/>
          </a:prstGeom>
          <a:noFill/>
        </p:spPr>
        <p:txBody>
          <a:bodyPr wrap="square" rtlCol="0">
            <a:spAutoFit/>
          </a:bodyPr>
          <a:lstStyle/>
          <a:p>
            <a:r>
              <a:rPr lang="en-US" sz="2400" b="1" dirty="0" err="1"/>
              <a:t>sqr</a:t>
            </a:r>
            <a:endParaRPr lang="en-US" sz="2400" b="1" dirty="0"/>
          </a:p>
        </p:txBody>
      </p:sp>
      <p:sp>
        <p:nvSpPr>
          <p:cNvPr id="42" name="TextBox 41">
            <a:extLst>
              <a:ext uri="{FF2B5EF4-FFF2-40B4-BE49-F238E27FC236}">
                <a16:creationId xmlns:a16="http://schemas.microsoft.com/office/drawing/2014/main" id="{19886AA7-2969-4621-A823-DEA844815963}"/>
              </a:ext>
            </a:extLst>
          </p:cNvPr>
          <p:cNvSpPr txBox="1"/>
          <p:nvPr/>
        </p:nvSpPr>
        <p:spPr>
          <a:xfrm>
            <a:off x="3420534" y="2777175"/>
            <a:ext cx="1025247" cy="461665"/>
          </a:xfrm>
          <a:prstGeom prst="rect">
            <a:avLst/>
          </a:prstGeom>
          <a:noFill/>
        </p:spPr>
        <p:txBody>
          <a:bodyPr wrap="square" rtlCol="0">
            <a:spAutoFit/>
          </a:bodyPr>
          <a:lstStyle/>
          <a:p>
            <a:r>
              <a:rPr lang="en-US" sz="2400" b="1" dirty="0" err="1"/>
              <a:t>sqr</a:t>
            </a:r>
            <a:endParaRPr lang="en-US" sz="2400" b="1" dirty="0"/>
          </a:p>
        </p:txBody>
      </p:sp>
      <p:cxnSp>
        <p:nvCxnSpPr>
          <p:cNvPr id="43" name="Straight Arrow Connector 42">
            <a:extLst>
              <a:ext uri="{FF2B5EF4-FFF2-40B4-BE49-F238E27FC236}">
                <a16:creationId xmlns:a16="http://schemas.microsoft.com/office/drawing/2014/main" id="{B18EC91B-0C33-48C4-899B-2512E1164355}"/>
              </a:ext>
            </a:extLst>
          </p:cNvPr>
          <p:cNvCxnSpPr>
            <a:cxnSpLocks/>
          </p:cNvCxnSpPr>
          <p:nvPr/>
        </p:nvCxnSpPr>
        <p:spPr>
          <a:xfrm flipV="1">
            <a:off x="2999608" y="1677343"/>
            <a:ext cx="1184712" cy="32894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68B689C6-5E73-43A6-86F8-AAD73773CCEF}"/>
              </a:ext>
            </a:extLst>
          </p:cNvPr>
          <p:cNvSpPr txBox="1"/>
          <p:nvPr/>
        </p:nvSpPr>
        <p:spPr>
          <a:xfrm>
            <a:off x="2983121" y="1321285"/>
            <a:ext cx="1025247" cy="461665"/>
          </a:xfrm>
          <a:prstGeom prst="rect">
            <a:avLst/>
          </a:prstGeom>
          <a:noFill/>
        </p:spPr>
        <p:txBody>
          <a:bodyPr wrap="square" rtlCol="0">
            <a:spAutoFit/>
          </a:bodyPr>
          <a:lstStyle/>
          <a:p>
            <a:r>
              <a:rPr lang="en-US" sz="2400" b="1" dirty="0"/>
              <a:t>sum</a:t>
            </a:r>
          </a:p>
        </p:txBody>
      </p:sp>
      <p:sp>
        <p:nvSpPr>
          <p:cNvPr id="45" name="Oval 44">
            <a:extLst>
              <a:ext uri="{FF2B5EF4-FFF2-40B4-BE49-F238E27FC236}">
                <a16:creationId xmlns:a16="http://schemas.microsoft.com/office/drawing/2014/main" id="{17E8C6F5-F5CA-4A88-BF5A-63D3F400C3D8}"/>
              </a:ext>
            </a:extLst>
          </p:cNvPr>
          <p:cNvSpPr/>
          <p:nvPr/>
        </p:nvSpPr>
        <p:spPr>
          <a:xfrm>
            <a:off x="4184320" y="1166713"/>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7</a:t>
            </a:r>
          </a:p>
        </p:txBody>
      </p:sp>
      <p:cxnSp>
        <p:nvCxnSpPr>
          <p:cNvPr id="46" name="Straight Arrow Connector 45">
            <a:extLst>
              <a:ext uri="{FF2B5EF4-FFF2-40B4-BE49-F238E27FC236}">
                <a16:creationId xmlns:a16="http://schemas.microsoft.com/office/drawing/2014/main" id="{3E476AA3-F1F2-4B03-9128-AB2BB2EE1A71}"/>
              </a:ext>
            </a:extLst>
          </p:cNvPr>
          <p:cNvCxnSpPr>
            <a:cxnSpLocks/>
            <a:stCxn id="25" idx="6"/>
            <a:endCxn id="48" idx="3"/>
          </p:cNvCxnSpPr>
          <p:nvPr/>
        </p:nvCxnSpPr>
        <p:spPr>
          <a:xfrm>
            <a:off x="5267077" y="3101908"/>
            <a:ext cx="1095068" cy="2136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E437D5D5-0267-4F72-BFEC-5CC3AC568E2D}"/>
              </a:ext>
            </a:extLst>
          </p:cNvPr>
          <p:cNvSpPr txBox="1"/>
          <p:nvPr/>
        </p:nvSpPr>
        <p:spPr>
          <a:xfrm>
            <a:off x="5298852" y="2632370"/>
            <a:ext cx="1025247" cy="461665"/>
          </a:xfrm>
          <a:prstGeom prst="rect">
            <a:avLst/>
          </a:prstGeom>
          <a:noFill/>
        </p:spPr>
        <p:txBody>
          <a:bodyPr wrap="square" rtlCol="0">
            <a:spAutoFit/>
          </a:bodyPr>
          <a:lstStyle/>
          <a:p>
            <a:r>
              <a:rPr lang="en-US" sz="2400" b="1" dirty="0"/>
              <a:t>sum</a:t>
            </a:r>
          </a:p>
        </p:txBody>
      </p:sp>
      <p:sp>
        <p:nvSpPr>
          <p:cNvPr id="48" name="Oval 47">
            <a:extLst>
              <a:ext uri="{FF2B5EF4-FFF2-40B4-BE49-F238E27FC236}">
                <a16:creationId xmlns:a16="http://schemas.microsoft.com/office/drawing/2014/main" id="{62B1D991-8F7B-47E7-BCCC-83980B97DB9F}"/>
              </a:ext>
            </a:extLst>
          </p:cNvPr>
          <p:cNvSpPr/>
          <p:nvPr/>
        </p:nvSpPr>
        <p:spPr>
          <a:xfrm>
            <a:off x="6223475" y="2569146"/>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8</a:t>
            </a:r>
          </a:p>
        </p:txBody>
      </p:sp>
      <p:sp>
        <p:nvSpPr>
          <p:cNvPr id="49" name="Oval 48">
            <a:extLst>
              <a:ext uri="{FF2B5EF4-FFF2-40B4-BE49-F238E27FC236}">
                <a16:creationId xmlns:a16="http://schemas.microsoft.com/office/drawing/2014/main" id="{18E4203A-5041-4ABE-8651-8882E32E3F53}"/>
              </a:ext>
            </a:extLst>
          </p:cNvPr>
          <p:cNvSpPr/>
          <p:nvPr/>
        </p:nvSpPr>
        <p:spPr>
          <a:xfrm>
            <a:off x="7894744" y="2236039"/>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Symbol" panose="05050102010706020507" pitchFamily="18" charset="2"/>
              </a:rPr>
              <a:t>l</a:t>
            </a:r>
          </a:p>
        </p:txBody>
      </p:sp>
      <p:sp>
        <p:nvSpPr>
          <p:cNvPr id="50" name="Oval 49">
            <a:extLst>
              <a:ext uri="{FF2B5EF4-FFF2-40B4-BE49-F238E27FC236}">
                <a16:creationId xmlns:a16="http://schemas.microsoft.com/office/drawing/2014/main" id="{C439BF09-97D6-4889-818A-DF006F2828EA}"/>
              </a:ext>
            </a:extLst>
          </p:cNvPr>
          <p:cNvSpPr/>
          <p:nvPr/>
        </p:nvSpPr>
        <p:spPr>
          <a:xfrm>
            <a:off x="8270529" y="919542"/>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10</a:t>
            </a:r>
          </a:p>
        </p:txBody>
      </p:sp>
      <p:cxnSp>
        <p:nvCxnSpPr>
          <p:cNvPr id="51" name="Straight Arrow Connector 50">
            <a:extLst>
              <a:ext uri="{FF2B5EF4-FFF2-40B4-BE49-F238E27FC236}">
                <a16:creationId xmlns:a16="http://schemas.microsoft.com/office/drawing/2014/main" id="{4F334847-6ACC-436A-B89C-8E92B79F46E4}"/>
              </a:ext>
            </a:extLst>
          </p:cNvPr>
          <p:cNvCxnSpPr>
            <a:cxnSpLocks/>
            <a:stCxn id="31" idx="6"/>
            <a:endCxn id="50" idx="2"/>
          </p:cNvCxnSpPr>
          <p:nvPr/>
        </p:nvCxnSpPr>
        <p:spPr>
          <a:xfrm>
            <a:off x="7348979" y="1291935"/>
            <a:ext cx="921550" cy="6484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BABF3D07-8791-4569-837A-C41942616C3C}"/>
              </a:ext>
            </a:extLst>
          </p:cNvPr>
          <p:cNvCxnSpPr>
            <a:cxnSpLocks/>
            <a:stCxn id="49" idx="0"/>
            <a:endCxn id="50" idx="3"/>
          </p:cNvCxnSpPr>
          <p:nvPr/>
        </p:nvCxnSpPr>
        <p:spPr>
          <a:xfrm flipV="1">
            <a:off x="8368192" y="1665946"/>
            <a:ext cx="41007" cy="57009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B36DC2A6-B8A3-4893-9F99-448EA1A4A522}"/>
              </a:ext>
            </a:extLst>
          </p:cNvPr>
          <p:cNvSpPr txBox="1"/>
          <p:nvPr/>
        </p:nvSpPr>
        <p:spPr>
          <a:xfrm>
            <a:off x="7518026" y="1446510"/>
            <a:ext cx="1025247" cy="461665"/>
          </a:xfrm>
          <a:prstGeom prst="rect">
            <a:avLst/>
          </a:prstGeom>
          <a:noFill/>
        </p:spPr>
        <p:txBody>
          <a:bodyPr wrap="square" rtlCol="0">
            <a:spAutoFit/>
          </a:bodyPr>
          <a:lstStyle/>
          <a:p>
            <a:r>
              <a:rPr lang="en-US" sz="2400" b="1" dirty="0" err="1"/>
              <a:t>mult</a:t>
            </a:r>
            <a:endParaRPr lang="en-US" sz="2400" b="1" dirty="0"/>
          </a:p>
        </p:txBody>
      </p:sp>
    </p:spTree>
    <p:extLst>
      <p:ext uri="{BB962C8B-B14F-4D97-AF65-F5344CB8AC3E}">
        <p14:creationId xmlns:p14="http://schemas.microsoft.com/office/powerpoint/2010/main" val="11600891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183711"/>
            <a:ext cx="10515600" cy="5455084"/>
          </a:xfrm>
        </p:spPr>
        <p:txBody>
          <a:bodyPr>
            <a:normAutofit fontScale="92500" lnSpcReduction="20000"/>
          </a:bodyPr>
          <a:lstStyle/>
          <a:p>
            <a:pPr marL="0" indent="0">
              <a:buNone/>
            </a:pPr>
            <a:r>
              <a:rPr lang="en-US" sz="3000" b="0" dirty="0">
                <a:latin typeface="+mj-lt"/>
              </a:rPr>
              <a:t>Platforms for deep learning combine </a:t>
            </a:r>
            <a:r>
              <a:rPr lang="en-US" sz="3000" dirty="0">
                <a:latin typeface="+mj-lt"/>
              </a:rPr>
              <a:t>execution graphs, lazy evaluation  and GPU support</a:t>
            </a:r>
          </a:p>
          <a:p>
            <a:r>
              <a:rPr lang="en-US" sz="3000" b="0" dirty="0">
                <a:latin typeface="+mj-lt"/>
              </a:rPr>
              <a:t>Graphics Processing Units (GPU) greatly increase speed of linear algebra computations</a:t>
            </a:r>
          </a:p>
          <a:p>
            <a:pPr lvl="1"/>
            <a:r>
              <a:rPr lang="en-US" sz="2600" b="0" dirty="0">
                <a:latin typeface="+mj-lt"/>
              </a:rPr>
              <a:t>First applied to machine learning by </a:t>
            </a:r>
            <a:r>
              <a:rPr lang="en-US" sz="2600" b="0" dirty="0" err="1">
                <a:latin typeface="+mj-lt"/>
                <a:hlinkClick r:id="rId2"/>
              </a:rPr>
              <a:t>Stienkrau</a:t>
            </a:r>
            <a:r>
              <a:rPr lang="en-US" sz="2600" b="0" dirty="0">
                <a:latin typeface="+mj-lt"/>
                <a:hlinkClick r:id="rId2"/>
              </a:rPr>
              <a:t> et.al. (2005)</a:t>
            </a:r>
            <a:endParaRPr lang="en-US" sz="2600" b="0" dirty="0">
              <a:latin typeface="+mj-lt"/>
            </a:endParaRPr>
          </a:p>
          <a:p>
            <a:pPr lvl="1"/>
            <a:r>
              <a:rPr lang="en-US" sz="2600" dirty="0">
                <a:latin typeface="+mj-lt"/>
              </a:rPr>
              <a:t>The recognition that large scale ML models can be trained with clusters of low-cost hardware revolutionized deep learning </a:t>
            </a:r>
            <a:r>
              <a:rPr lang="en-US" sz="2600" b="0" dirty="0">
                <a:latin typeface="+mj-lt"/>
              </a:rPr>
              <a:t> </a:t>
            </a:r>
          </a:p>
          <a:p>
            <a:pPr lvl="1"/>
            <a:r>
              <a:rPr lang="en-US" sz="2600" dirty="0">
                <a:latin typeface="+mj-lt"/>
              </a:rPr>
              <a:t>Seminal paper GPUs applied to deep learning is</a:t>
            </a:r>
            <a:r>
              <a:rPr lang="en-US" sz="2600" dirty="0">
                <a:latin typeface="+mj-lt"/>
                <a:hlinkClick r:id="rId3"/>
              </a:rPr>
              <a:t> </a:t>
            </a:r>
            <a:r>
              <a:rPr lang="en-US" sz="2600" dirty="0" err="1">
                <a:latin typeface="+mj-lt"/>
                <a:hlinkClick r:id="rId3"/>
              </a:rPr>
              <a:t>raina</a:t>
            </a:r>
            <a:r>
              <a:rPr lang="en-US" sz="2600" dirty="0">
                <a:latin typeface="+mj-lt"/>
                <a:hlinkClick r:id="rId3"/>
              </a:rPr>
              <a:t> et.al. (2009)</a:t>
            </a:r>
            <a:endParaRPr lang="en-US" sz="2200" dirty="0">
              <a:latin typeface="+mj-lt"/>
            </a:endParaRPr>
          </a:p>
          <a:p>
            <a:r>
              <a:rPr lang="en-US" sz="3000" b="0" dirty="0">
                <a:latin typeface="+mj-lt"/>
              </a:rPr>
              <a:t>Some currently widely used </a:t>
            </a:r>
          </a:p>
          <a:p>
            <a:pPr lvl="1"/>
            <a:r>
              <a:rPr lang="en-US" sz="2600" b="0" dirty="0">
                <a:latin typeface="+mj-lt"/>
                <a:hlinkClick r:id="rId4"/>
              </a:rPr>
              <a:t>TensorFlow</a:t>
            </a:r>
            <a:r>
              <a:rPr lang="en-US" sz="2600" b="0" dirty="0">
                <a:latin typeface="+mj-lt"/>
              </a:rPr>
              <a:t> and the wrapper package </a:t>
            </a:r>
            <a:r>
              <a:rPr lang="en-US" sz="2600" b="0" dirty="0" err="1">
                <a:latin typeface="+mj-lt"/>
                <a:hlinkClick r:id="rId5"/>
              </a:rPr>
              <a:t>Keras</a:t>
            </a:r>
            <a:endParaRPr lang="en-US" sz="2600" b="0" dirty="0">
              <a:latin typeface="+mj-lt"/>
            </a:endParaRPr>
          </a:p>
          <a:p>
            <a:pPr lvl="1"/>
            <a:r>
              <a:rPr lang="en-US" sz="2600" dirty="0" err="1">
                <a:latin typeface="+mj-lt"/>
                <a:hlinkClick r:id="rId6"/>
              </a:rPr>
              <a:t>PyTorch</a:t>
            </a:r>
            <a:r>
              <a:rPr lang="en-US" sz="2600" dirty="0">
                <a:latin typeface="+mj-lt"/>
              </a:rPr>
              <a:t> built on Torch</a:t>
            </a:r>
          </a:p>
          <a:p>
            <a:pPr lvl="1"/>
            <a:r>
              <a:rPr lang="en-US" sz="2600" b="0" dirty="0" err="1">
                <a:latin typeface="+mj-lt"/>
                <a:hlinkClick r:id="rId7"/>
              </a:rPr>
              <a:t>Caffé</a:t>
            </a:r>
            <a:r>
              <a:rPr lang="en-US" sz="2600" b="0" dirty="0">
                <a:latin typeface="+mj-lt"/>
              </a:rPr>
              <a:t> </a:t>
            </a:r>
          </a:p>
          <a:p>
            <a:r>
              <a:rPr lang="en-US" sz="3000" b="0" dirty="0">
                <a:latin typeface="+mj-lt"/>
              </a:rPr>
              <a:t>You can find a review of many currently used deep learning platforms </a:t>
            </a:r>
            <a:r>
              <a:rPr lang="en-US" sz="3000" b="0" dirty="0">
                <a:latin typeface="+mj-lt"/>
                <a:hlinkClick r:id="rId8"/>
              </a:rPr>
              <a:t>here</a:t>
            </a:r>
            <a:endParaRPr lang="en-US" sz="2600" dirty="0">
              <a:latin typeface="+mj-lt"/>
            </a:endParaRPr>
          </a:p>
          <a:p>
            <a:endParaRPr lang="en-US" dirty="0"/>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latin typeface="+mn-lt"/>
              </a:rPr>
              <a:t>Platforms for Deep </a:t>
            </a:r>
            <a:r>
              <a:rPr lang="en-US" sz="4000" dirty="0">
                <a:latin typeface="+mn-lt"/>
              </a:rPr>
              <a:t>NN Models</a:t>
            </a:r>
          </a:p>
        </p:txBody>
      </p:sp>
      <p:sp>
        <p:nvSpPr>
          <p:cNvPr id="5" name="AutoShape 3">
            <a:extLst>
              <a:ext uri="{FF2B5EF4-FFF2-40B4-BE49-F238E27FC236}">
                <a16:creationId xmlns:a16="http://schemas.microsoft.com/office/drawing/2014/main" id="{06C15813-4264-4B09-94ED-3FD14296D61A}"/>
              </a:ext>
            </a:extLst>
          </p:cNvPr>
          <p:cNvSpPr>
            <a:spLocks noChangeAspect="1" noChangeArrowheads="1"/>
          </p:cNvSpPr>
          <p:nvPr/>
        </p:nvSpPr>
        <p:spPr bwMode="auto">
          <a:xfrm>
            <a:off x="44450" y="-473075"/>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DBB4796E-1A84-4361-9C4D-5A4A40A4EC22}"/>
              </a:ext>
            </a:extLst>
          </p:cNvPr>
          <p:cNvSpPr>
            <a:spLocks noChangeAspect="1" noChangeArrowheads="1"/>
          </p:cNvSpPr>
          <p:nvPr/>
        </p:nvSpPr>
        <p:spPr bwMode="auto">
          <a:xfrm>
            <a:off x="196850" y="-320675"/>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45524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183711"/>
            <a:ext cx="10515600" cy="5455084"/>
          </a:xfrm>
        </p:spPr>
        <p:txBody>
          <a:bodyPr>
            <a:normAutofit fontScale="92500" lnSpcReduction="20000"/>
          </a:bodyPr>
          <a:lstStyle/>
          <a:p>
            <a:pPr marL="0" indent="0">
              <a:buNone/>
            </a:pPr>
            <a:r>
              <a:rPr lang="en-US" sz="3000" b="0" dirty="0">
                <a:latin typeface="+mj-lt"/>
              </a:rPr>
              <a:t>How can we deploy deep NN models to the </a:t>
            </a:r>
            <a:r>
              <a:rPr lang="en-US" sz="3000" dirty="0">
                <a:latin typeface="+mj-lt"/>
              </a:rPr>
              <a:t>edge</a:t>
            </a:r>
            <a:r>
              <a:rPr lang="en-US" sz="3000" b="0" dirty="0">
                <a:latin typeface="+mj-lt"/>
              </a:rPr>
              <a:t>?</a:t>
            </a:r>
          </a:p>
          <a:p>
            <a:r>
              <a:rPr lang="en-US" sz="3000" b="0" dirty="0">
                <a:latin typeface="+mj-lt"/>
              </a:rPr>
              <a:t>Many applications use CV at the edge – a.k.a</a:t>
            </a:r>
            <a:r>
              <a:rPr lang="en-US" sz="3000" dirty="0">
                <a:latin typeface="+mj-lt"/>
              </a:rPr>
              <a:t>. Internet of Things (IoT)</a:t>
            </a:r>
          </a:p>
          <a:p>
            <a:pPr lvl="1"/>
            <a:r>
              <a:rPr lang="en-US" sz="2600" dirty="0">
                <a:latin typeface="+mj-lt"/>
              </a:rPr>
              <a:t>Example: advanced smart phone </a:t>
            </a:r>
            <a:r>
              <a:rPr lang="en-US" sz="2600" dirty="0" err="1">
                <a:latin typeface="+mj-lt"/>
              </a:rPr>
              <a:t>photograpy</a:t>
            </a:r>
            <a:endParaRPr lang="en-US" sz="2600" dirty="0">
              <a:latin typeface="+mj-lt"/>
            </a:endParaRPr>
          </a:p>
          <a:p>
            <a:pPr lvl="1"/>
            <a:r>
              <a:rPr lang="en-US" sz="2600" dirty="0">
                <a:latin typeface="+mj-lt"/>
              </a:rPr>
              <a:t>Example: security monitoring</a:t>
            </a:r>
          </a:p>
          <a:p>
            <a:pPr lvl="1"/>
            <a:r>
              <a:rPr lang="en-US" sz="2600" dirty="0">
                <a:latin typeface="+mj-lt"/>
              </a:rPr>
              <a:t>Example: industrial inspection </a:t>
            </a:r>
          </a:p>
          <a:p>
            <a:pPr lvl="1"/>
            <a:r>
              <a:rPr lang="en-US" sz="2600" dirty="0">
                <a:latin typeface="+mj-lt"/>
              </a:rPr>
              <a:t>…</a:t>
            </a:r>
          </a:p>
          <a:p>
            <a:r>
              <a:rPr lang="en-US" sz="3000" b="0" dirty="0">
                <a:latin typeface="+mj-lt"/>
              </a:rPr>
              <a:t>Need to push CV processing to edge </a:t>
            </a:r>
          </a:p>
          <a:p>
            <a:pPr lvl="1"/>
            <a:r>
              <a:rPr lang="en-US" sz="2600" b="0" dirty="0">
                <a:latin typeface="+mj-lt"/>
              </a:rPr>
              <a:t>Limited network bandwidth precludes central processing</a:t>
            </a:r>
          </a:p>
          <a:p>
            <a:r>
              <a:rPr lang="en-US" sz="3000" b="0" dirty="0">
                <a:latin typeface="+mj-lt"/>
              </a:rPr>
              <a:t>Edge devices typically have limited computing and memory capacity</a:t>
            </a:r>
            <a:endParaRPr lang="en-US" sz="2600" b="0" dirty="0">
              <a:latin typeface="+mj-lt"/>
            </a:endParaRPr>
          </a:p>
          <a:p>
            <a:r>
              <a:rPr lang="en-US" sz="3000" b="0" dirty="0">
                <a:latin typeface="+mj-lt"/>
              </a:rPr>
              <a:t>Can deploy solutions like</a:t>
            </a:r>
            <a:r>
              <a:rPr lang="en-US" sz="3000" dirty="0">
                <a:latin typeface="+mj-lt"/>
              </a:rPr>
              <a:t> </a:t>
            </a:r>
            <a:r>
              <a:rPr lang="en-US" sz="3000" dirty="0">
                <a:latin typeface="+mj-lt"/>
                <a:hlinkClick r:id="rId2"/>
              </a:rPr>
              <a:t>TensorFlow Lite</a:t>
            </a:r>
            <a:r>
              <a:rPr lang="en-US" sz="3000" dirty="0">
                <a:latin typeface="+mj-lt"/>
              </a:rPr>
              <a:t> </a:t>
            </a:r>
          </a:p>
          <a:p>
            <a:pPr lvl="1"/>
            <a:r>
              <a:rPr lang="en-US" sz="2600" dirty="0">
                <a:latin typeface="+mj-lt"/>
              </a:rPr>
              <a:t>Use fixed point or integer arithmetic</a:t>
            </a:r>
          </a:p>
          <a:p>
            <a:pPr lvl="1"/>
            <a:r>
              <a:rPr lang="en-US" sz="2600" dirty="0">
                <a:latin typeface="+mj-lt"/>
              </a:rPr>
              <a:t>Give up a bit of accuracy massive reduction in computing and memory  </a:t>
            </a:r>
          </a:p>
          <a:p>
            <a:endParaRPr lang="en-US" dirty="0"/>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mn-lt"/>
              </a:rPr>
              <a:t>Deployment of Deep NN Models</a:t>
            </a:r>
          </a:p>
        </p:txBody>
      </p:sp>
    </p:spTree>
    <p:extLst>
      <p:ext uri="{BB962C8B-B14F-4D97-AF65-F5344CB8AC3E}">
        <p14:creationId xmlns:p14="http://schemas.microsoft.com/office/powerpoint/2010/main" val="1118820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388226"/>
            <a:ext cx="11525250" cy="520348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Key points for this lesson</a:t>
            </a:r>
          </a:p>
          <a:p>
            <a:r>
              <a:rPr lang="en-GB" sz="2800" dirty="0" err="1">
                <a:latin typeface="+mn-lt"/>
                <a:ea typeface="Segoe UI" panose="020B0502040204020203" pitchFamily="34" charset="0"/>
                <a:cs typeface="Segoe UI" panose="020B0502040204020203" pitchFamily="34" charset="0"/>
              </a:rPr>
              <a:t>Preceptron</a:t>
            </a:r>
            <a:r>
              <a:rPr lang="en-GB" sz="2800" dirty="0">
                <a:latin typeface="+mn-lt"/>
                <a:ea typeface="Segoe UI" panose="020B0502040204020203" pitchFamily="34" charset="0"/>
                <a:cs typeface="Segoe UI" panose="020B0502040204020203" pitchFamily="34" charset="0"/>
              </a:rPr>
              <a:t> and forward propagation</a:t>
            </a:r>
          </a:p>
          <a:p>
            <a:r>
              <a:rPr lang="en-GB" sz="2800" dirty="0">
                <a:latin typeface="+mn-lt"/>
                <a:ea typeface="Segoe UI" panose="020B0502040204020203" pitchFamily="34" charset="0"/>
                <a:cs typeface="Segoe UI" panose="020B0502040204020203" pitchFamily="34" charset="0"/>
              </a:rPr>
              <a:t>Depth, breath and model capacity</a:t>
            </a:r>
          </a:p>
          <a:p>
            <a:r>
              <a:rPr lang="en-GB" sz="2800" dirty="0">
                <a:latin typeface="+mn-lt"/>
                <a:ea typeface="Segoe UI" panose="020B0502040204020203" pitchFamily="34" charset="0"/>
                <a:cs typeface="Segoe UI" panose="020B0502040204020203" pitchFamily="34" charset="0"/>
              </a:rPr>
              <a:t>Nonlinearity and activation functions</a:t>
            </a:r>
          </a:p>
          <a:p>
            <a:r>
              <a:rPr lang="en-GB" sz="2800" dirty="0">
                <a:latin typeface="+mn-lt"/>
                <a:ea typeface="Segoe UI" panose="020B0502040204020203" pitchFamily="34" charset="0"/>
                <a:cs typeface="Segoe UI" panose="020B0502040204020203" pitchFamily="34" charset="0"/>
              </a:rPr>
              <a:t>Learning weights with backpropagation</a:t>
            </a:r>
          </a:p>
          <a:p>
            <a:r>
              <a:rPr lang="en-GB" sz="2800" dirty="0">
                <a:latin typeface="+mn-lt"/>
                <a:ea typeface="Segoe UI" panose="020B0502040204020203" pitchFamily="34" charset="0"/>
                <a:cs typeface="Segoe UI" panose="020B0502040204020203" pitchFamily="34" charset="0"/>
              </a:rPr>
              <a:t>Loss functions</a:t>
            </a:r>
          </a:p>
          <a:p>
            <a:r>
              <a:rPr lang="en-GB" sz="2800" dirty="0">
                <a:latin typeface="+mn-lt"/>
                <a:ea typeface="Segoe UI" panose="020B0502040204020203" pitchFamily="34" charset="0"/>
                <a:cs typeface="Segoe UI" panose="020B0502040204020203" pitchFamily="34" charset="0"/>
              </a:rPr>
              <a:t>Computing gradients and the chain rule</a:t>
            </a:r>
          </a:p>
          <a:p>
            <a:r>
              <a:rPr lang="en-GB" sz="2800" dirty="0">
                <a:latin typeface="+mn-lt"/>
                <a:ea typeface="Segoe UI" panose="020B0502040204020203" pitchFamily="34" charset="0"/>
                <a:cs typeface="Segoe UI" panose="020B0502040204020203" pitchFamily="34" charset="0"/>
              </a:rPr>
              <a:t>Efficient calculation with execution graphs</a:t>
            </a: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Summary</a:t>
            </a:r>
          </a:p>
        </p:txBody>
      </p:sp>
    </p:spTree>
    <p:extLst>
      <p:ext uri="{BB962C8B-B14F-4D97-AF65-F5344CB8AC3E}">
        <p14:creationId xmlns:p14="http://schemas.microsoft.com/office/powerpoint/2010/main" val="591917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719942" y="1827533"/>
            <a:ext cx="9364067" cy="2015419"/>
          </a:xfrm>
        </p:spPr>
        <p:txBody>
          <a:bodyPr>
            <a:normAutofit/>
          </a:bodyPr>
          <a:lstStyle/>
          <a:p>
            <a:r>
              <a:rPr lang="en-US" sz="4400" b="1" dirty="0" err="1"/>
              <a:t>Perceptrons</a:t>
            </a:r>
            <a:r>
              <a:rPr lang="en-US" sz="4400" b="1" dirty="0"/>
              <a:t> and Forward Propagation</a:t>
            </a:r>
          </a:p>
        </p:txBody>
      </p:sp>
    </p:spTree>
    <p:extLst>
      <p:ext uri="{BB962C8B-B14F-4D97-AF65-F5344CB8AC3E}">
        <p14:creationId xmlns:p14="http://schemas.microsoft.com/office/powerpoint/2010/main" val="2329516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624E8-9EC0-4F0B-BA22-51332C204E64}"/>
              </a:ext>
            </a:extLst>
          </p:cNvPr>
          <p:cNvSpPr>
            <a:spLocks noGrp="1"/>
          </p:cNvSpPr>
          <p:nvPr>
            <p:ph type="title"/>
          </p:nvPr>
        </p:nvSpPr>
        <p:spPr/>
        <p:txBody>
          <a:bodyPr>
            <a:normAutofit/>
          </a:bodyPr>
          <a:lstStyle/>
          <a:p>
            <a:r>
              <a:rPr lang="en-US" sz="4000" dirty="0">
                <a:latin typeface="+mn-lt"/>
                <a:cs typeface="Segoe UI" panose="020B0502040204020203" pitchFamily="34" charset="0"/>
              </a:rPr>
              <a:t>Representation: Linear Neural Network</a:t>
            </a:r>
          </a:p>
        </p:txBody>
      </p:sp>
      <p:sp>
        <p:nvSpPr>
          <p:cNvPr id="3" name="Content Placeholder 2">
            <a:extLst>
              <a:ext uri="{FF2B5EF4-FFF2-40B4-BE49-F238E27FC236}">
                <a16:creationId xmlns:a16="http://schemas.microsoft.com/office/drawing/2014/main" id="{426CA33D-D2BF-447D-9AF0-5845105DE1F4}"/>
              </a:ext>
            </a:extLst>
          </p:cNvPr>
          <p:cNvSpPr>
            <a:spLocks noGrp="1"/>
          </p:cNvSpPr>
          <p:nvPr>
            <p:ph sz="quarter" idx="10"/>
          </p:nvPr>
        </p:nvSpPr>
        <p:spPr>
          <a:xfrm>
            <a:off x="379413" y="871200"/>
            <a:ext cx="11525250" cy="648000"/>
          </a:xfrm>
        </p:spPr>
        <p:txBody>
          <a:bodyPr/>
          <a:lstStyle/>
          <a:p>
            <a:pPr marL="0" indent="0">
              <a:buNone/>
            </a:pPr>
            <a:r>
              <a:rPr lang="en-US" sz="2800" dirty="0">
                <a:latin typeface="+mn-lt"/>
                <a:cs typeface="Segoe UI" panose="020B0502040204020203" pitchFamily="34" charset="0"/>
              </a:rPr>
              <a:t>Proposed by McCulloch and Pitts (1943)</a:t>
            </a:r>
          </a:p>
        </p:txBody>
      </p:sp>
      <p:sp>
        <p:nvSpPr>
          <p:cNvPr id="4" name="Oval 3">
            <a:extLst>
              <a:ext uri="{FF2B5EF4-FFF2-40B4-BE49-F238E27FC236}">
                <a16:creationId xmlns:a16="http://schemas.microsoft.com/office/drawing/2014/main" id="{B8573F09-28DF-4DAD-9870-42A5DA3EDE9C}"/>
              </a:ext>
            </a:extLst>
          </p:cNvPr>
          <p:cNvSpPr/>
          <p:nvPr/>
        </p:nvSpPr>
        <p:spPr>
          <a:xfrm>
            <a:off x="5125475" y="2208185"/>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DBC09C72-742A-4579-9205-F7C07CC58B67}"/>
              </a:ext>
            </a:extLst>
          </p:cNvPr>
          <p:cNvCxnSpPr>
            <a:cxnSpLocks/>
            <a:stCxn id="4" idx="6"/>
          </p:cNvCxnSpPr>
          <p:nvPr/>
        </p:nvCxnSpPr>
        <p:spPr>
          <a:xfrm flipV="1">
            <a:off x="7226917" y="3179150"/>
            <a:ext cx="982656" cy="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FD6AAC6-39A4-46A0-884B-4A945A57C597}"/>
              </a:ext>
            </a:extLst>
          </p:cNvPr>
          <p:cNvSpPr txBox="1"/>
          <p:nvPr/>
        </p:nvSpPr>
        <p:spPr>
          <a:xfrm>
            <a:off x="3074321" y="1542383"/>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4D4CECFA-F0E2-4184-8191-847371067E9D}"/>
              </a:ext>
            </a:extLst>
          </p:cNvPr>
          <p:cNvSpPr txBox="1"/>
          <p:nvPr/>
        </p:nvSpPr>
        <p:spPr>
          <a:xfrm>
            <a:off x="5573164" y="2886762"/>
            <a:ext cx="1115366" cy="584775"/>
          </a:xfrm>
          <a:prstGeom prst="rect">
            <a:avLst/>
          </a:prstGeom>
          <a:noFill/>
        </p:spPr>
        <p:txBody>
          <a:bodyPr wrap="square" rtlCol="0">
            <a:spAutoFit/>
          </a:bodyPr>
          <a:lstStyle/>
          <a:p>
            <a:r>
              <a:rPr lang="en-US" sz="3200" b="1" dirty="0">
                <a:latin typeface="Symbol" panose="05050102010706020507" pitchFamily="18" charset="2"/>
              </a:rPr>
              <a:t>S</a:t>
            </a:r>
            <a:r>
              <a:rPr lang="en-US" sz="3200" b="1" dirty="0"/>
              <a:t> + b</a:t>
            </a:r>
          </a:p>
        </p:txBody>
      </p:sp>
      <p:cxnSp>
        <p:nvCxnSpPr>
          <p:cNvPr id="8" name="Straight Arrow Connector 7">
            <a:extLst>
              <a:ext uri="{FF2B5EF4-FFF2-40B4-BE49-F238E27FC236}">
                <a16:creationId xmlns:a16="http://schemas.microsoft.com/office/drawing/2014/main" id="{A5A7A38D-E569-4BBE-8115-A392AE695354}"/>
              </a:ext>
            </a:extLst>
          </p:cNvPr>
          <p:cNvCxnSpPr>
            <a:cxnSpLocks/>
            <a:endCxn id="4" idx="1"/>
          </p:cNvCxnSpPr>
          <p:nvPr/>
        </p:nvCxnSpPr>
        <p:spPr>
          <a:xfrm>
            <a:off x="3774848" y="1874963"/>
            <a:ext cx="1658376" cy="61761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53B2879-A85F-4683-9950-8DC5A0A332E0}"/>
              </a:ext>
            </a:extLst>
          </p:cNvPr>
          <p:cNvSpPr txBox="1"/>
          <p:nvPr/>
        </p:nvSpPr>
        <p:spPr>
          <a:xfrm>
            <a:off x="8184199" y="2886762"/>
            <a:ext cx="527999" cy="584775"/>
          </a:xfrm>
          <a:prstGeom prst="rect">
            <a:avLst/>
          </a:prstGeom>
          <a:noFill/>
        </p:spPr>
        <p:txBody>
          <a:bodyPr wrap="square" rtlCol="0">
            <a:spAutoFit/>
          </a:bodyPr>
          <a:lstStyle/>
          <a:p>
            <a:r>
              <a:rPr lang="en-US" sz="3200" b="1" dirty="0"/>
              <a:t>Y</a:t>
            </a:r>
          </a:p>
        </p:txBody>
      </p:sp>
      <p:sp>
        <p:nvSpPr>
          <p:cNvPr id="10" name="TextBox 9">
            <a:extLst>
              <a:ext uri="{FF2B5EF4-FFF2-40B4-BE49-F238E27FC236}">
                <a16:creationId xmlns:a16="http://schemas.microsoft.com/office/drawing/2014/main" id="{8597B1AA-9ADD-4598-B151-FC9BD659C907}"/>
              </a:ext>
            </a:extLst>
          </p:cNvPr>
          <p:cNvSpPr txBox="1"/>
          <p:nvPr/>
        </p:nvSpPr>
        <p:spPr>
          <a:xfrm>
            <a:off x="3256067" y="4372122"/>
            <a:ext cx="643095" cy="584775"/>
          </a:xfrm>
          <a:prstGeom prst="rect">
            <a:avLst/>
          </a:prstGeom>
          <a:noFill/>
        </p:spPr>
        <p:txBody>
          <a:bodyPr wrap="square" rtlCol="0">
            <a:spAutoFit/>
          </a:bodyPr>
          <a:lstStyle/>
          <a:p>
            <a:r>
              <a:rPr lang="en-US" sz="3200" b="1" dirty="0"/>
              <a:t>X</a:t>
            </a:r>
            <a:r>
              <a:rPr lang="en-US" sz="3200" b="1" baseline="-25000" dirty="0"/>
              <a:t>3</a:t>
            </a:r>
          </a:p>
        </p:txBody>
      </p:sp>
      <p:cxnSp>
        <p:nvCxnSpPr>
          <p:cNvPr id="11" name="Straight Arrow Connector 10">
            <a:extLst>
              <a:ext uri="{FF2B5EF4-FFF2-40B4-BE49-F238E27FC236}">
                <a16:creationId xmlns:a16="http://schemas.microsoft.com/office/drawing/2014/main" id="{61A4E519-57C9-4326-96E9-8820FFC90DF5}"/>
              </a:ext>
            </a:extLst>
          </p:cNvPr>
          <p:cNvCxnSpPr>
            <a:cxnSpLocks/>
            <a:stCxn id="10" idx="3"/>
            <a:endCxn id="4" idx="3"/>
          </p:cNvCxnSpPr>
          <p:nvPr/>
        </p:nvCxnSpPr>
        <p:spPr>
          <a:xfrm flipV="1">
            <a:off x="3899162" y="3865768"/>
            <a:ext cx="1534062" cy="7987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E6BA711-FB7F-46C2-8514-DCC7BEBEC27C}"/>
              </a:ext>
            </a:extLst>
          </p:cNvPr>
          <p:cNvSpPr txBox="1"/>
          <p:nvPr/>
        </p:nvSpPr>
        <p:spPr>
          <a:xfrm>
            <a:off x="2997099" y="2886763"/>
            <a:ext cx="643095" cy="584775"/>
          </a:xfrm>
          <a:prstGeom prst="rect">
            <a:avLst/>
          </a:prstGeom>
          <a:noFill/>
        </p:spPr>
        <p:txBody>
          <a:bodyPr wrap="square" rtlCol="0">
            <a:spAutoFit/>
          </a:bodyPr>
          <a:lstStyle/>
          <a:p>
            <a:r>
              <a:rPr lang="en-US" sz="3200" b="1"/>
              <a:t>X</a:t>
            </a:r>
            <a:r>
              <a:rPr lang="en-US" sz="3200" b="1" baseline="-25000" dirty="0"/>
              <a:t>2</a:t>
            </a:r>
          </a:p>
        </p:txBody>
      </p:sp>
      <p:cxnSp>
        <p:nvCxnSpPr>
          <p:cNvPr id="13" name="Straight Arrow Connector 12">
            <a:extLst>
              <a:ext uri="{FF2B5EF4-FFF2-40B4-BE49-F238E27FC236}">
                <a16:creationId xmlns:a16="http://schemas.microsoft.com/office/drawing/2014/main" id="{060150D0-B08A-4ABC-92C9-7CE341595DC6}"/>
              </a:ext>
            </a:extLst>
          </p:cNvPr>
          <p:cNvCxnSpPr>
            <a:cxnSpLocks/>
            <a:endCxn id="4" idx="2"/>
          </p:cNvCxnSpPr>
          <p:nvPr/>
        </p:nvCxnSpPr>
        <p:spPr>
          <a:xfrm flipV="1">
            <a:off x="3699010" y="3179175"/>
            <a:ext cx="1426465" cy="588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F125E7C-8898-4D38-B228-A6A66DCC146C}"/>
              </a:ext>
            </a:extLst>
          </p:cNvPr>
          <p:cNvSpPr txBox="1"/>
          <p:nvPr/>
        </p:nvSpPr>
        <p:spPr>
          <a:xfrm>
            <a:off x="4559602" y="1652772"/>
            <a:ext cx="643095" cy="584775"/>
          </a:xfrm>
          <a:prstGeom prst="rect">
            <a:avLst/>
          </a:prstGeom>
          <a:noFill/>
        </p:spPr>
        <p:txBody>
          <a:bodyPr wrap="square" rtlCol="0">
            <a:spAutoFit/>
          </a:bodyPr>
          <a:lstStyle/>
          <a:p>
            <a:r>
              <a:rPr lang="en-US" sz="3200" b="1" dirty="0"/>
              <a:t>w</a:t>
            </a:r>
            <a:r>
              <a:rPr lang="en-US" sz="3200" b="1" baseline="-25000" dirty="0"/>
              <a:t>1</a:t>
            </a:r>
          </a:p>
        </p:txBody>
      </p:sp>
      <p:sp>
        <p:nvSpPr>
          <p:cNvPr id="15" name="TextBox 14">
            <a:extLst>
              <a:ext uri="{FF2B5EF4-FFF2-40B4-BE49-F238E27FC236}">
                <a16:creationId xmlns:a16="http://schemas.microsoft.com/office/drawing/2014/main" id="{BBD4D334-E1BE-48A2-96BD-1B7DA1D04B8B}"/>
              </a:ext>
            </a:extLst>
          </p:cNvPr>
          <p:cNvSpPr txBox="1"/>
          <p:nvPr/>
        </p:nvSpPr>
        <p:spPr>
          <a:xfrm>
            <a:off x="4061287" y="2631753"/>
            <a:ext cx="643095" cy="584775"/>
          </a:xfrm>
          <a:prstGeom prst="rect">
            <a:avLst/>
          </a:prstGeom>
          <a:noFill/>
        </p:spPr>
        <p:txBody>
          <a:bodyPr wrap="square" rtlCol="0">
            <a:spAutoFit/>
          </a:bodyPr>
          <a:lstStyle/>
          <a:p>
            <a:r>
              <a:rPr lang="en-US" sz="3200" b="1" dirty="0"/>
              <a:t>w</a:t>
            </a:r>
            <a:r>
              <a:rPr lang="en-US" sz="3200" b="1" baseline="-25000" dirty="0"/>
              <a:t>2</a:t>
            </a:r>
          </a:p>
        </p:txBody>
      </p:sp>
      <p:sp>
        <p:nvSpPr>
          <p:cNvPr id="16" name="TextBox 15">
            <a:extLst>
              <a:ext uri="{FF2B5EF4-FFF2-40B4-BE49-F238E27FC236}">
                <a16:creationId xmlns:a16="http://schemas.microsoft.com/office/drawing/2014/main" id="{236C3725-CF53-4B75-895F-4B67678EB46A}"/>
              </a:ext>
            </a:extLst>
          </p:cNvPr>
          <p:cNvSpPr txBox="1"/>
          <p:nvPr/>
        </p:nvSpPr>
        <p:spPr>
          <a:xfrm>
            <a:off x="4412242" y="3517228"/>
            <a:ext cx="643095" cy="584775"/>
          </a:xfrm>
          <a:prstGeom prst="rect">
            <a:avLst/>
          </a:prstGeom>
          <a:noFill/>
        </p:spPr>
        <p:txBody>
          <a:bodyPr wrap="square" rtlCol="0">
            <a:spAutoFit/>
          </a:bodyPr>
          <a:lstStyle/>
          <a:p>
            <a:r>
              <a:rPr lang="en-US" sz="3200" b="1" dirty="0"/>
              <a:t>w</a:t>
            </a:r>
            <a:r>
              <a:rPr lang="en-US" sz="3200" b="1" baseline="-25000" dirty="0"/>
              <a:t>3</a:t>
            </a:r>
          </a:p>
        </p:txBody>
      </p:sp>
      <p:pic>
        <p:nvPicPr>
          <p:cNvPr id="17" name="Picture 16">
            <a:extLst>
              <a:ext uri="{FF2B5EF4-FFF2-40B4-BE49-F238E27FC236}">
                <a16:creationId xmlns:a16="http://schemas.microsoft.com/office/drawing/2014/main" id="{753C3C91-60A2-4574-A4F4-1A7AD4C1DF4D}"/>
              </a:ext>
            </a:extLst>
          </p:cNvPr>
          <p:cNvPicPr>
            <a:picLocks noChangeAspect="1"/>
          </p:cNvPicPr>
          <p:nvPr/>
        </p:nvPicPr>
        <p:blipFill>
          <a:blip r:embed="rId2"/>
          <a:stretch>
            <a:fillRect/>
          </a:stretch>
        </p:blipFill>
        <p:spPr>
          <a:xfrm>
            <a:off x="3774848" y="5237138"/>
            <a:ext cx="5013188" cy="1279050"/>
          </a:xfrm>
          <a:prstGeom prst="rect">
            <a:avLst/>
          </a:prstGeom>
        </p:spPr>
      </p:pic>
    </p:spTree>
    <p:extLst>
      <p:ext uri="{BB962C8B-B14F-4D97-AF65-F5344CB8AC3E}">
        <p14:creationId xmlns:p14="http://schemas.microsoft.com/office/powerpoint/2010/main" val="2313953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p:bldP spid="7" grpId="0"/>
      <p:bldP spid="9" grpId="0"/>
      <p:bldP spid="10" grpId="0"/>
      <p:bldP spid="12" grpId="0"/>
      <p:bldP spid="14" grpId="0"/>
      <p:bldP spid="15"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624E8-9EC0-4F0B-BA22-51332C204E64}"/>
              </a:ext>
            </a:extLst>
          </p:cNvPr>
          <p:cNvSpPr>
            <a:spLocks noGrp="1"/>
          </p:cNvSpPr>
          <p:nvPr>
            <p:ph type="title"/>
          </p:nvPr>
        </p:nvSpPr>
        <p:spPr/>
        <p:txBody>
          <a:bodyPr>
            <a:normAutofit/>
          </a:bodyPr>
          <a:lstStyle/>
          <a:p>
            <a:r>
              <a:rPr lang="en-US" sz="4000" dirty="0">
                <a:latin typeface="+mn-lt"/>
                <a:cs typeface="Segoe UI" panose="020B0502040204020203" pitchFamily="34" charset="0"/>
              </a:rPr>
              <a:t>Representation: Linear Neural Network</a:t>
            </a:r>
          </a:p>
        </p:txBody>
      </p:sp>
      <p:sp>
        <p:nvSpPr>
          <p:cNvPr id="3" name="Content Placeholder 2">
            <a:extLst>
              <a:ext uri="{FF2B5EF4-FFF2-40B4-BE49-F238E27FC236}">
                <a16:creationId xmlns:a16="http://schemas.microsoft.com/office/drawing/2014/main" id="{426CA33D-D2BF-447D-9AF0-5845105DE1F4}"/>
              </a:ext>
            </a:extLst>
          </p:cNvPr>
          <p:cNvSpPr>
            <a:spLocks noGrp="1"/>
          </p:cNvSpPr>
          <p:nvPr>
            <p:ph sz="quarter" idx="10"/>
          </p:nvPr>
        </p:nvSpPr>
        <p:spPr>
          <a:xfrm>
            <a:off x="379413" y="871200"/>
            <a:ext cx="11525250" cy="648000"/>
          </a:xfrm>
        </p:spPr>
        <p:txBody>
          <a:bodyPr/>
          <a:lstStyle/>
          <a:p>
            <a:pPr marL="0" indent="0">
              <a:buNone/>
            </a:pPr>
            <a:r>
              <a:rPr lang="en-US" sz="2800" dirty="0">
                <a:latin typeface="+mn-lt"/>
                <a:cs typeface="Segoe UI" panose="020B0502040204020203" pitchFamily="34" charset="0"/>
              </a:rPr>
              <a:t>Early learning model for a neural network - </a:t>
            </a:r>
            <a:r>
              <a:rPr lang="en-US" sz="2800" dirty="0" err="1">
                <a:latin typeface="+mn-lt"/>
                <a:cs typeface="Segoe UI" panose="020B0502040204020203" pitchFamily="34" charset="0"/>
              </a:rPr>
              <a:t>Heeb</a:t>
            </a:r>
            <a:r>
              <a:rPr lang="en-US" sz="2800" dirty="0">
                <a:latin typeface="+mn-lt"/>
                <a:cs typeface="Segoe UI" panose="020B0502040204020203" pitchFamily="34" charset="0"/>
              </a:rPr>
              <a:t> (1949)</a:t>
            </a:r>
          </a:p>
        </p:txBody>
      </p:sp>
      <p:sp>
        <p:nvSpPr>
          <p:cNvPr id="4" name="Oval 3">
            <a:extLst>
              <a:ext uri="{FF2B5EF4-FFF2-40B4-BE49-F238E27FC236}">
                <a16:creationId xmlns:a16="http://schemas.microsoft.com/office/drawing/2014/main" id="{B8573F09-28DF-4DAD-9870-42A5DA3EDE9C}"/>
              </a:ext>
            </a:extLst>
          </p:cNvPr>
          <p:cNvSpPr/>
          <p:nvPr/>
        </p:nvSpPr>
        <p:spPr>
          <a:xfrm>
            <a:off x="2576585" y="2340259"/>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DBC09C72-742A-4579-9205-F7C07CC58B67}"/>
              </a:ext>
            </a:extLst>
          </p:cNvPr>
          <p:cNvCxnSpPr>
            <a:cxnSpLocks/>
            <a:stCxn id="4" idx="6"/>
          </p:cNvCxnSpPr>
          <p:nvPr/>
        </p:nvCxnSpPr>
        <p:spPr>
          <a:xfrm flipV="1">
            <a:off x="4678027" y="3311224"/>
            <a:ext cx="982656" cy="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FD6AAC6-39A4-46A0-884B-4A945A57C597}"/>
              </a:ext>
            </a:extLst>
          </p:cNvPr>
          <p:cNvSpPr txBox="1"/>
          <p:nvPr/>
        </p:nvSpPr>
        <p:spPr>
          <a:xfrm>
            <a:off x="525431" y="1674457"/>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4D4CECFA-F0E2-4184-8191-847371067E9D}"/>
              </a:ext>
            </a:extLst>
          </p:cNvPr>
          <p:cNvSpPr txBox="1"/>
          <p:nvPr/>
        </p:nvSpPr>
        <p:spPr>
          <a:xfrm>
            <a:off x="3024274" y="3018836"/>
            <a:ext cx="1115366" cy="584775"/>
          </a:xfrm>
          <a:prstGeom prst="rect">
            <a:avLst/>
          </a:prstGeom>
          <a:noFill/>
        </p:spPr>
        <p:txBody>
          <a:bodyPr wrap="square" rtlCol="0">
            <a:spAutoFit/>
          </a:bodyPr>
          <a:lstStyle/>
          <a:p>
            <a:r>
              <a:rPr lang="en-US" sz="3200" b="1" dirty="0">
                <a:latin typeface="Symbol" panose="05050102010706020507" pitchFamily="18" charset="2"/>
              </a:rPr>
              <a:t>S</a:t>
            </a:r>
            <a:r>
              <a:rPr lang="en-US" sz="3200" b="1" dirty="0"/>
              <a:t> + b</a:t>
            </a:r>
          </a:p>
        </p:txBody>
      </p:sp>
      <p:cxnSp>
        <p:nvCxnSpPr>
          <p:cNvPr id="8" name="Straight Arrow Connector 7">
            <a:extLst>
              <a:ext uri="{FF2B5EF4-FFF2-40B4-BE49-F238E27FC236}">
                <a16:creationId xmlns:a16="http://schemas.microsoft.com/office/drawing/2014/main" id="{A5A7A38D-E569-4BBE-8115-A392AE695354}"/>
              </a:ext>
            </a:extLst>
          </p:cNvPr>
          <p:cNvCxnSpPr>
            <a:cxnSpLocks/>
            <a:endCxn id="4" idx="1"/>
          </p:cNvCxnSpPr>
          <p:nvPr/>
        </p:nvCxnSpPr>
        <p:spPr>
          <a:xfrm>
            <a:off x="1225958" y="2007037"/>
            <a:ext cx="1658376" cy="61761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53B2879-A85F-4683-9950-8DC5A0A332E0}"/>
              </a:ext>
            </a:extLst>
          </p:cNvPr>
          <p:cNvSpPr txBox="1"/>
          <p:nvPr/>
        </p:nvSpPr>
        <p:spPr>
          <a:xfrm>
            <a:off x="5635309" y="3018836"/>
            <a:ext cx="527999" cy="584775"/>
          </a:xfrm>
          <a:prstGeom prst="rect">
            <a:avLst/>
          </a:prstGeom>
          <a:noFill/>
        </p:spPr>
        <p:txBody>
          <a:bodyPr wrap="square" rtlCol="0">
            <a:spAutoFit/>
          </a:bodyPr>
          <a:lstStyle/>
          <a:p>
            <a:r>
              <a:rPr lang="en-US" sz="3200" b="1" dirty="0"/>
              <a:t>Y</a:t>
            </a:r>
          </a:p>
        </p:txBody>
      </p:sp>
      <p:sp>
        <p:nvSpPr>
          <p:cNvPr id="10" name="TextBox 9">
            <a:extLst>
              <a:ext uri="{FF2B5EF4-FFF2-40B4-BE49-F238E27FC236}">
                <a16:creationId xmlns:a16="http://schemas.microsoft.com/office/drawing/2014/main" id="{8597B1AA-9ADD-4598-B151-FC9BD659C907}"/>
              </a:ext>
            </a:extLst>
          </p:cNvPr>
          <p:cNvSpPr txBox="1"/>
          <p:nvPr/>
        </p:nvSpPr>
        <p:spPr>
          <a:xfrm>
            <a:off x="707177" y="4504196"/>
            <a:ext cx="643095" cy="584775"/>
          </a:xfrm>
          <a:prstGeom prst="rect">
            <a:avLst/>
          </a:prstGeom>
          <a:noFill/>
        </p:spPr>
        <p:txBody>
          <a:bodyPr wrap="square" rtlCol="0">
            <a:spAutoFit/>
          </a:bodyPr>
          <a:lstStyle/>
          <a:p>
            <a:r>
              <a:rPr lang="en-US" sz="3200" b="1" dirty="0"/>
              <a:t>X</a:t>
            </a:r>
            <a:r>
              <a:rPr lang="en-US" sz="3200" b="1" baseline="-25000" dirty="0"/>
              <a:t>3</a:t>
            </a:r>
          </a:p>
        </p:txBody>
      </p:sp>
      <p:cxnSp>
        <p:nvCxnSpPr>
          <p:cNvPr id="11" name="Straight Arrow Connector 10">
            <a:extLst>
              <a:ext uri="{FF2B5EF4-FFF2-40B4-BE49-F238E27FC236}">
                <a16:creationId xmlns:a16="http://schemas.microsoft.com/office/drawing/2014/main" id="{61A4E519-57C9-4326-96E9-8820FFC90DF5}"/>
              </a:ext>
            </a:extLst>
          </p:cNvPr>
          <p:cNvCxnSpPr>
            <a:cxnSpLocks/>
            <a:stCxn id="10" idx="3"/>
            <a:endCxn id="4" idx="3"/>
          </p:cNvCxnSpPr>
          <p:nvPr/>
        </p:nvCxnSpPr>
        <p:spPr>
          <a:xfrm flipV="1">
            <a:off x="1350272" y="3997842"/>
            <a:ext cx="1534062" cy="7987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E6BA711-FB7F-46C2-8514-DCC7BEBEC27C}"/>
              </a:ext>
            </a:extLst>
          </p:cNvPr>
          <p:cNvSpPr txBox="1"/>
          <p:nvPr/>
        </p:nvSpPr>
        <p:spPr>
          <a:xfrm>
            <a:off x="448209" y="3018837"/>
            <a:ext cx="643095" cy="584775"/>
          </a:xfrm>
          <a:prstGeom prst="rect">
            <a:avLst/>
          </a:prstGeom>
          <a:noFill/>
        </p:spPr>
        <p:txBody>
          <a:bodyPr wrap="square" rtlCol="0">
            <a:spAutoFit/>
          </a:bodyPr>
          <a:lstStyle/>
          <a:p>
            <a:r>
              <a:rPr lang="en-US" sz="3200" b="1"/>
              <a:t>X</a:t>
            </a:r>
            <a:r>
              <a:rPr lang="en-US" sz="3200" b="1" baseline="-25000" dirty="0"/>
              <a:t>2</a:t>
            </a:r>
          </a:p>
        </p:txBody>
      </p:sp>
      <p:cxnSp>
        <p:nvCxnSpPr>
          <p:cNvPr id="13" name="Straight Arrow Connector 12">
            <a:extLst>
              <a:ext uri="{FF2B5EF4-FFF2-40B4-BE49-F238E27FC236}">
                <a16:creationId xmlns:a16="http://schemas.microsoft.com/office/drawing/2014/main" id="{060150D0-B08A-4ABC-92C9-7CE341595DC6}"/>
              </a:ext>
            </a:extLst>
          </p:cNvPr>
          <p:cNvCxnSpPr>
            <a:cxnSpLocks/>
            <a:endCxn id="4" idx="2"/>
          </p:cNvCxnSpPr>
          <p:nvPr/>
        </p:nvCxnSpPr>
        <p:spPr>
          <a:xfrm flipV="1">
            <a:off x="1150120" y="3311249"/>
            <a:ext cx="1426465" cy="588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F125E7C-8898-4D38-B228-A6A66DCC146C}"/>
              </a:ext>
            </a:extLst>
          </p:cNvPr>
          <p:cNvSpPr txBox="1"/>
          <p:nvPr/>
        </p:nvSpPr>
        <p:spPr>
          <a:xfrm>
            <a:off x="2010712" y="1784846"/>
            <a:ext cx="643095" cy="584775"/>
          </a:xfrm>
          <a:prstGeom prst="rect">
            <a:avLst/>
          </a:prstGeom>
          <a:noFill/>
        </p:spPr>
        <p:txBody>
          <a:bodyPr wrap="square" rtlCol="0">
            <a:spAutoFit/>
          </a:bodyPr>
          <a:lstStyle/>
          <a:p>
            <a:r>
              <a:rPr lang="en-US" sz="3200" b="1" dirty="0"/>
              <a:t>w</a:t>
            </a:r>
            <a:r>
              <a:rPr lang="en-US" sz="3200" b="1" baseline="-25000" dirty="0"/>
              <a:t>1</a:t>
            </a:r>
          </a:p>
        </p:txBody>
      </p:sp>
      <p:sp>
        <p:nvSpPr>
          <p:cNvPr id="15" name="TextBox 14">
            <a:extLst>
              <a:ext uri="{FF2B5EF4-FFF2-40B4-BE49-F238E27FC236}">
                <a16:creationId xmlns:a16="http://schemas.microsoft.com/office/drawing/2014/main" id="{BBD4D334-E1BE-48A2-96BD-1B7DA1D04B8B}"/>
              </a:ext>
            </a:extLst>
          </p:cNvPr>
          <p:cNvSpPr txBox="1"/>
          <p:nvPr/>
        </p:nvSpPr>
        <p:spPr>
          <a:xfrm>
            <a:off x="1512397" y="2763827"/>
            <a:ext cx="643095" cy="584775"/>
          </a:xfrm>
          <a:prstGeom prst="rect">
            <a:avLst/>
          </a:prstGeom>
          <a:noFill/>
        </p:spPr>
        <p:txBody>
          <a:bodyPr wrap="square" rtlCol="0">
            <a:spAutoFit/>
          </a:bodyPr>
          <a:lstStyle/>
          <a:p>
            <a:r>
              <a:rPr lang="en-US" sz="3200" b="1" dirty="0"/>
              <a:t>w</a:t>
            </a:r>
            <a:r>
              <a:rPr lang="en-US" sz="3200" b="1" baseline="-25000" dirty="0"/>
              <a:t>2</a:t>
            </a:r>
          </a:p>
        </p:txBody>
      </p:sp>
      <p:sp>
        <p:nvSpPr>
          <p:cNvPr id="16" name="TextBox 15">
            <a:extLst>
              <a:ext uri="{FF2B5EF4-FFF2-40B4-BE49-F238E27FC236}">
                <a16:creationId xmlns:a16="http://schemas.microsoft.com/office/drawing/2014/main" id="{236C3725-CF53-4B75-895F-4B67678EB46A}"/>
              </a:ext>
            </a:extLst>
          </p:cNvPr>
          <p:cNvSpPr txBox="1"/>
          <p:nvPr/>
        </p:nvSpPr>
        <p:spPr>
          <a:xfrm>
            <a:off x="1863352" y="3649302"/>
            <a:ext cx="643095" cy="584775"/>
          </a:xfrm>
          <a:prstGeom prst="rect">
            <a:avLst/>
          </a:prstGeom>
          <a:noFill/>
        </p:spPr>
        <p:txBody>
          <a:bodyPr wrap="square" rtlCol="0">
            <a:spAutoFit/>
          </a:bodyPr>
          <a:lstStyle/>
          <a:p>
            <a:r>
              <a:rPr lang="en-US" sz="3200" b="1" dirty="0"/>
              <a:t>w</a:t>
            </a:r>
            <a:r>
              <a:rPr lang="en-US" sz="3200" b="1" baseline="-25000" dirty="0"/>
              <a:t>3</a:t>
            </a:r>
          </a:p>
        </p:txBody>
      </p:sp>
      <p:pic>
        <p:nvPicPr>
          <p:cNvPr id="17" name="Picture 16">
            <a:extLst>
              <a:ext uri="{FF2B5EF4-FFF2-40B4-BE49-F238E27FC236}">
                <a16:creationId xmlns:a16="http://schemas.microsoft.com/office/drawing/2014/main" id="{753C3C91-60A2-4574-A4F4-1A7AD4C1DF4D}"/>
              </a:ext>
            </a:extLst>
          </p:cNvPr>
          <p:cNvPicPr>
            <a:picLocks noChangeAspect="1"/>
          </p:cNvPicPr>
          <p:nvPr/>
        </p:nvPicPr>
        <p:blipFill>
          <a:blip r:embed="rId2"/>
          <a:stretch>
            <a:fillRect/>
          </a:stretch>
        </p:blipFill>
        <p:spPr>
          <a:xfrm>
            <a:off x="6471635" y="4356395"/>
            <a:ext cx="5013188" cy="1279050"/>
          </a:xfrm>
          <a:prstGeom prst="rect">
            <a:avLst/>
          </a:prstGeom>
        </p:spPr>
      </p:pic>
      <p:sp>
        <p:nvSpPr>
          <p:cNvPr id="18" name="Content Placeholder 2">
            <a:extLst>
              <a:ext uri="{FF2B5EF4-FFF2-40B4-BE49-F238E27FC236}">
                <a16:creationId xmlns:a16="http://schemas.microsoft.com/office/drawing/2014/main" id="{B75097E2-A37B-447B-97E7-E16C68CE874E}"/>
              </a:ext>
            </a:extLst>
          </p:cNvPr>
          <p:cNvSpPr txBox="1">
            <a:spLocks/>
          </p:cNvSpPr>
          <p:nvPr/>
        </p:nvSpPr>
        <p:spPr>
          <a:xfrm>
            <a:off x="5503510" y="5610110"/>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But, this is just </a:t>
            </a:r>
            <a:r>
              <a:rPr lang="en-US" sz="2800" b="1" dirty="0">
                <a:latin typeface="Segoe UI" panose="020B0502040204020203" pitchFamily="34" charset="0"/>
                <a:cs typeface="Segoe UI" panose="020B0502040204020203" pitchFamily="34" charset="0"/>
              </a:rPr>
              <a:t>linear regression!</a:t>
            </a:r>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A40D14AC-4BB8-4070-B373-641CB47E0D9A}"/>
                  </a:ext>
                </a:extLst>
              </p:cNvPr>
              <p:cNvSpPr txBox="1">
                <a:spLocks/>
              </p:cNvSpPr>
              <p:nvPr/>
            </p:nvSpPr>
            <p:spPr>
              <a:xfrm>
                <a:off x="5806405" y="2250155"/>
                <a:ext cx="5605678"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𝑤</m:t>
                          </m:r>
                        </m:e>
                        <m:sub>
                          <m:r>
                            <a:rPr lang="en-US" sz="2800" i="1">
                              <a:latin typeface="Cambria Math" panose="02040503050406030204" pitchFamily="18" charset="0"/>
                            </a:rPr>
                            <m:t>𝑖𝑗</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𝑗</m:t>
                          </m:r>
                        </m:sub>
                      </m:sSub>
                    </m:oMath>
                  </m:oMathPara>
                </a14:m>
                <a:endParaRPr lang="en-US" sz="2800" b="1" dirty="0">
                  <a:latin typeface="Segoe UI" panose="020B0502040204020203" pitchFamily="34" charset="0"/>
                  <a:cs typeface="Segoe UI" panose="020B0502040204020203" pitchFamily="34" charset="0"/>
                </a:endParaRPr>
              </a:p>
            </p:txBody>
          </p:sp>
        </mc:Choice>
        <mc:Fallback xmlns="">
          <p:sp>
            <p:nvSpPr>
              <p:cNvPr id="19" name="Content Placeholder 2">
                <a:extLst>
                  <a:ext uri="{FF2B5EF4-FFF2-40B4-BE49-F238E27FC236}">
                    <a16:creationId xmlns:a16="http://schemas.microsoft.com/office/drawing/2014/main" id="{A40D14AC-4BB8-4070-B373-641CB47E0D9A}"/>
                  </a:ext>
                </a:extLst>
              </p:cNvPr>
              <p:cNvSpPr txBox="1">
                <a:spLocks noRot="1" noChangeAspect="1" noMove="1" noResize="1" noEditPoints="1" noAdjustHandles="1" noChangeArrowheads="1" noChangeShapeType="1" noTextEdit="1"/>
              </p:cNvSpPr>
              <p:nvPr/>
            </p:nvSpPr>
            <p:spPr>
              <a:xfrm>
                <a:off x="5806405" y="2250155"/>
                <a:ext cx="5605678" cy="75337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Content Placeholder 2">
                <a:extLst>
                  <a:ext uri="{FF2B5EF4-FFF2-40B4-BE49-F238E27FC236}">
                    <a16:creationId xmlns:a16="http://schemas.microsoft.com/office/drawing/2014/main" id="{07B45046-B07A-4126-B978-436C2FCE939E}"/>
                  </a:ext>
                </a:extLst>
              </p:cNvPr>
              <p:cNvSpPr txBox="1">
                <a:spLocks/>
              </p:cNvSpPr>
              <p:nvPr/>
            </p:nvSpPr>
            <p:spPr>
              <a:xfrm>
                <a:off x="5387282" y="2975689"/>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m:rPr>
                          <m:sty m:val="p"/>
                        </m:rPr>
                        <a:rPr lang="el-GR" sz="2800" i="1">
                          <a:latin typeface="Cambria Math" panose="02040503050406030204" pitchFamily="18" charset="0"/>
                          <a:ea typeface="Cambria Math" panose="02040503050406030204" pitchFamily="18" charset="0"/>
                        </a:rPr>
                        <m:t>Δ</m:t>
                      </m:r>
                      <m:sSub>
                        <m:sSubPr>
                          <m:ctrlPr>
                            <a:rPr lang="en-US" sz="2800" i="1">
                              <a:latin typeface="Cambria Math" panose="02040503050406030204" pitchFamily="18" charset="0"/>
                            </a:rPr>
                          </m:ctrlPr>
                        </m:sSubPr>
                        <m:e>
                          <m:r>
                            <a:rPr lang="en-US" sz="2800" i="1">
                              <a:latin typeface="Cambria Math" panose="02040503050406030204" pitchFamily="18" charset="0"/>
                            </a:rPr>
                            <m:t>𝑤</m:t>
                          </m:r>
                        </m:e>
                        <m:sub>
                          <m:r>
                            <a:rPr lang="en-US" sz="2800" i="1">
                              <a:latin typeface="Cambria Math" panose="02040503050406030204" pitchFamily="18" charset="0"/>
                            </a:rPr>
                            <m:t>𝑖𝑗</m:t>
                          </m:r>
                        </m:sub>
                      </m:sSub>
                      <m:r>
                        <a:rPr lang="en-US" sz="2800" i="1">
                          <a:latin typeface="Cambria Math" panose="02040503050406030204" pitchFamily="18" charset="0"/>
                        </a:rPr>
                        <m:t>=</m:t>
                      </m:r>
                      <m:r>
                        <a:rPr lang="en-US" sz="2800" i="1">
                          <a:latin typeface="Cambria Math" panose="02040503050406030204" pitchFamily="18" charset="0"/>
                          <a:ea typeface="Cambria Math" panose="02040503050406030204" pitchFamily="18" charset="0"/>
                        </a:rPr>
                        <m:t>𝜂</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𝑗</m:t>
                          </m:r>
                        </m:sub>
                      </m:sSub>
                    </m:oMath>
                  </m:oMathPara>
                </a14:m>
                <a:endParaRPr lang="en-US" sz="2800" b="1" dirty="0">
                  <a:latin typeface="Segoe UI" panose="020B0502040204020203" pitchFamily="34" charset="0"/>
                  <a:cs typeface="Segoe UI" panose="020B0502040204020203" pitchFamily="34" charset="0"/>
                </a:endParaRPr>
              </a:p>
            </p:txBody>
          </p:sp>
        </mc:Choice>
        <mc:Fallback xmlns="">
          <p:sp>
            <p:nvSpPr>
              <p:cNvPr id="20" name="Content Placeholder 2">
                <a:extLst>
                  <a:ext uri="{FF2B5EF4-FFF2-40B4-BE49-F238E27FC236}">
                    <a16:creationId xmlns:a16="http://schemas.microsoft.com/office/drawing/2014/main" id="{07B45046-B07A-4126-B978-436C2FCE939E}"/>
                  </a:ext>
                </a:extLst>
              </p:cNvPr>
              <p:cNvSpPr txBox="1">
                <a:spLocks noRot="1" noChangeAspect="1" noMove="1" noResize="1" noEditPoints="1" noAdjustHandles="1" noChangeArrowheads="1" noChangeShapeType="1" noTextEdit="1"/>
              </p:cNvSpPr>
              <p:nvPr/>
            </p:nvSpPr>
            <p:spPr>
              <a:xfrm>
                <a:off x="5387282" y="2975689"/>
                <a:ext cx="6400436" cy="75337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FF285445-1E9A-4566-BDC0-692EB53A938A}"/>
                  </a:ext>
                </a:extLst>
              </p:cNvPr>
              <p:cNvSpPr txBox="1">
                <a:spLocks/>
              </p:cNvSpPr>
              <p:nvPr/>
            </p:nvSpPr>
            <p:spPr>
              <a:xfrm>
                <a:off x="5340995" y="3665838"/>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𝑊h𝑒𝑟𝑒</m:t>
                      </m:r>
                      <m:r>
                        <a:rPr lang="en-US" sz="2800" b="0" i="1" smtClean="0">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𝜂</m:t>
                      </m:r>
                      <m:r>
                        <a:rPr lang="en-US" sz="2800" b="0" i="1" smtClean="0">
                          <a:latin typeface="Cambria Math" panose="02040503050406030204" pitchFamily="18" charset="0"/>
                        </a:rPr>
                        <m:t> </m:t>
                      </m:r>
                      <m:r>
                        <a:rPr lang="en-US" sz="2800" b="0" i="1" smtClean="0">
                          <a:latin typeface="Cambria Math" panose="02040503050406030204" pitchFamily="18" charset="0"/>
                        </a:rPr>
                        <m:t>𝑖𝑠</m:t>
                      </m:r>
                      <m:r>
                        <a:rPr lang="en-US" sz="2800" b="0" i="1" smtClean="0">
                          <a:latin typeface="Cambria Math" panose="02040503050406030204" pitchFamily="18" charset="0"/>
                        </a:rPr>
                        <m:t> </m:t>
                      </m:r>
                      <m:r>
                        <a:rPr lang="en-US" sz="2800" b="0" i="1" smtClean="0">
                          <a:latin typeface="Cambria Math" panose="02040503050406030204" pitchFamily="18" charset="0"/>
                        </a:rPr>
                        <m:t>𝑡h𝑒</m:t>
                      </m:r>
                      <m:r>
                        <a:rPr lang="en-US" sz="2800" b="0" i="1" smtClean="0">
                          <a:latin typeface="Cambria Math" panose="02040503050406030204" pitchFamily="18" charset="0"/>
                        </a:rPr>
                        <m:t> </m:t>
                      </m:r>
                      <m:r>
                        <a:rPr lang="en-US" sz="2800" b="0" i="1" smtClean="0">
                          <a:latin typeface="Cambria Math" panose="02040503050406030204" pitchFamily="18" charset="0"/>
                        </a:rPr>
                        <m:t>𝑙𝑒𝑎𝑟𝑛𝑖𝑛𝑔</m:t>
                      </m:r>
                      <m:r>
                        <a:rPr lang="en-US" sz="2800" b="0" i="1" smtClean="0">
                          <a:latin typeface="Cambria Math" panose="02040503050406030204" pitchFamily="18" charset="0"/>
                        </a:rPr>
                        <m:t> </m:t>
                      </m:r>
                      <m:r>
                        <a:rPr lang="en-US" sz="2800" b="0" i="1" smtClean="0">
                          <a:latin typeface="Cambria Math" panose="02040503050406030204" pitchFamily="18" charset="0"/>
                        </a:rPr>
                        <m:t>𝑟𝑎𝑡𝑒</m:t>
                      </m:r>
                    </m:oMath>
                  </m:oMathPara>
                </a14:m>
                <a:endParaRPr lang="en-US" sz="2800" b="1" dirty="0">
                  <a:latin typeface="Segoe UI" panose="020B0502040204020203" pitchFamily="34" charset="0"/>
                  <a:cs typeface="Segoe UI" panose="020B0502040204020203" pitchFamily="34" charset="0"/>
                </a:endParaRPr>
              </a:p>
            </p:txBody>
          </p:sp>
        </mc:Choice>
        <mc:Fallback xmlns="">
          <p:sp>
            <p:nvSpPr>
              <p:cNvPr id="21" name="Content Placeholder 2">
                <a:extLst>
                  <a:ext uri="{FF2B5EF4-FFF2-40B4-BE49-F238E27FC236}">
                    <a16:creationId xmlns:a16="http://schemas.microsoft.com/office/drawing/2014/main" id="{FF285445-1E9A-4566-BDC0-692EB53A938A}"/>
                  </a:ext>
                </a:extLst>
              </p:cNvPr>
              <p:cNvSpPr txBox="1">
                <a:spLocks noRot="1" noChangeAspect="1" noMove="1" noResize="1" noEditPoints="1" noAdjustHandles="1" noChangeArrowheads="1" noChangeShapeType="1" noTextEdit="1"/>
              </p:cNvSpPr>
              <p:nvPr/>
            </p:nvSpPr>
            <p:spPr>
              <a:xfrm>
                <a:off x="5340995" y="3665838"/>
                <a:ext cx="6400436" cy="75337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Content Placeholder 2">
                <a:extLst>
                  <a:ext uri="{FF2B5EF4-FFF2-40B4-BE49-F238E27FC236}">
                    <a16:creationId xmlns:a16="http://schemas.microsoft.com/office/drawing/2014/main" id="{F5C8F1C0-94F8-4AEC-888F-8AD019DF47F8}"/>
                  </a:ext>
                </a:extLst>
              </p:cNvPr>
              <p:cNvSpPr txBox="1">
                <a:spLocks/>
              </p:cNvSpPr>
              <p:nvPr/>
            </p:nvSpPr>
            <p:spPr>
              <a:xfrm>
                <a:off x="5340995" y="1538090"/>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𝐿𝑒𝑎𝑟𝑛𝑖𝑛𝑔</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𝑚𝑜𝑑𝑒𝑙</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𝑓𝑜𝑟</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𝑡h𝑒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𝑤𝑒𝑖𝑔h𝑡𝑠</m:t>
                      </m:r>
                    </m:oMath>
                  </m:oMathPara>
                </a14:m>
                <a:endParaRPr lang="en-US" b="1" dirty="0">
                  <a:latin typeface="Segoe UI" panose="020B0502040204020203" pitchFamily="34" charset="0"/>
                  <a:cs typeface="Segoe UI" panose="020B0502040204020203" pitchFamily="34" charset="0"/>
                </a:endParaRPr>
              </a:p>
            </p:txBody>
          </p:sp>
        </mc:Choice>
        <mc:Fallback xmlns="">
          <p:sp>
            <p:nvSpPr>
              <p:cNvPr id="22" name="Content Placeholder 2">
                <a:extLst>
                  <a:ext uri="{FF2B5EF4-FFF2-40B4-BE49-F238E27FC236}">
                    <a16:creationId xmlns:a16="http://schemas.microsoft.com/office/drawing/2014/main" id="{F5C8F1C0-94F8-4AEC-888F-8AD019DF47F8}"/>
                  </a:ext>
                </a:extLst>
              </p:cNvPr>
              <p:cNvSpPr txBox="1">
                <a:spLocks noRot="1" noChangeAspect="1" noMove="1" noResize="1" noEditPoints="1" noAdjustHandles="1" noChangeArrowheads="1" noChangeShapeType="1" noTextEdit="1"/>
              </p:cNvSpPr>
              <p:nvPr/>
            </p:nvSpPr>
            <p:spPr>
              <a:xfrm>
                <a:off x="5340995" y="1538090"/>
                <a:ext cx="6400436" cy="753379"/>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53221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p:bldP spid="7" grpId="0"/>
      <p:bldP spid="9" grpId="0"/>
      <p:bldP spid="10" grpId="0"/>
      <p:bldP spid="12" grpId="0"/>
      <p:bldP spid="14" grpId="0"/>
      <p:bldP spid="15" grpId="0"/>
      <p:bldP spid="16" grpId="0"/>
      <p:bldP spid="18" grpId="0" build="p"/>
      <p:bldP spid="19" grpId="0" build="p"/>
      <p:bldP spid="20" grpId="0" build="p"/>
      <p:bldP spid="21" grpId="0" build="p"/>
      <p:bldP spid="2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AC9D6-7021-4220-8EB8-6D68DA1816E6}"/>
              </a:ext>
            </a:extLst>
          </p:cNvPr>
          <p:cNvSpPr>
            <a:spLocks noGrp="1"/>
          </p:cNvSpPr>
          <p:nvPr>
            <p:ph type="title"/>
          </p:nvPr>
        </p:nvSpPr>
        <p:spPr>
          <a:xfrm>
            <a:off x="379514" y="182215"/>
            <a:ext cx="11524432" cy="760985"/>
          </a:xfrm>
        </p:spPr>
        <p:txBody>
          <a:bodyPr>
            <a:normAutofit/>
          </a:bodyPr>
          <a:lstStyle/>
          <a:p>
            <a:r>
              <a:rPr lang="en-US" sz="4000" dirty="0">
                <a:latin typeface="+mn-lt"/>
                <a:cs typeface="Segoe UI" panose="020B0502040204020203" pitchFamily="34" charset="0"/>
              </a:rPr>
              <a:t>Representation: Perceptron </a:t>
            </a:r>
          </a:p>
        </p:txBody>
      </p:sp>
      <p:sp>
        <p:nvSpPr>
          <p:cNvPr id="3" name="Content Placeholder 2">
            <a:extLst>
              <a:ext uri="{FF2B5EF4-FFF2-40B4-BE49-F238E27FC236}">
                <a16:creationId xmlns:a16="http://schemas.microsoft.com/office/drawing/2014/main" id="{91E608EE-1C1E-48E9-BE71-C8E0E757BDEF}"/>
              </a:ext>
            </a:extLst>
          </p:cNvPr>
          <p:cNvSpPr>
            <a:spLocks noGrp="1"/>
          </p:cNvSpPr>
          <p:nvPr>
            <p:ph sz="quarter" idx="10"/>
          </p:nvPr>
        </p:nvSpPr>
        <p:spPr>
          <a:xfrm>
            <a:off x="379514" y="854772"/>
            <a:ext cx="11525250" cy="633600"/>
          </a:xfrm>
        </p:spPr>
        <p:txBody>
          <a:bodyPr/>
          <a:lstStyle/>
          <a:p>
            <a:pPr marL="0" indent="0">
              <a:buNone/>
            </a:pPr>
            <a:r>
              <a:rPr lang="en-US" sz="2800" dirty="0">
                <a:latin typeface="Segoe UI" panose="020B0502040204020203" pitchFamily="34" charset="0"/>
                <a:cs typeface="Segoe UI" panose="020B0502040204020203" pitchFamily="34" charset="0"/>
              </a:rPr>
              <a:t>Use of </a:t>
            </a:r>
            <a:r>
              <a:rPr lang="en-US" sz="2800" b="1" dirty="0">
                <a:latin typeface="Segoe UI" panose="020B0502040204020203" pitchFamily="34" charset="0"/>
                <a:cs typeface="Segoe UI" panose="020B0502040204020203" pitchFamily="34" charset="0"/>
              </a:rPr>
              <a:t>nonlinear activation</a:t>
            </a:r>
            <a:r>
              <a:rPr lang="en-US" sz="2800" dirty="0">
                <a:latin typeface="Segoe UI" panose="020B0502040204020203" pitchFamily="34" charset="0"/>
                <a:cs typeface="Segoe UI" panose="020B0502040204020203" pitchFamily="34" charset="0"/>
              </a:rPr>
              <a:t> proposed by Rosenblatt (1962)</a:t>
            </a:r>
          </a:p>
          <a:p>
            <a:pPr marL="0" indent="0">
              <a:buNone/>
            </a:pPr>
            <a:endParaRPr lang="en-US" dirty="0"/>
          </a:p>
        </p:txBody>
      </p:sp>
      <p:sp>
        <p:nvSpPr>
          <p:cNvPr id="4" name="Oval 3">
            <a:extLst>
              <a:ext uri="{FF2B5EF4-FFF2-40B4-BE49-F238E27FC236}">
                <a16:creationId xmlns:a16="http://schemas.microsoft.com/office/drawing/2014/main" id="{2CD3CCBD-B03B-47C8-A3A1-5D08F1EDCCAA}"/>
              </a:ext>
            </a:extLst>
          </p:cNvPr>
          <p:cNvSpPr/>
          <p:nvPr/>
        </p:nvSpPr>
        <p:spPr>
          <a:xfrm>
            <a:off x="5045279" y="2154174"/>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BD797F3E-B24D-4A5B-A11F-1B515D66482C}"/>
              </a:ext>
            </a:extLst>
          </p:cNvPr>
          <p:cNvCxnSpPr>
            <a:cxnSpLocks/>
            <a:stCxn id="4" idx="6"/>
          </p:cNvCxnSpPr>
          <p:nvPr/>
        </p:nvCxnSpPr>
        <p:spPr>
          <a:xfrm flipV="1">
            <a:off x="7146721" y="3125139"/>
            <a:ext cx="982656" cy="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E2A8FB2-4F41-462C-8C21-B2442EC687D0}"/>
              </a:ext>
            </a:extLst>
          </p:cNvPr>
          <p:cNvSpPr txBox="1"/>
          <p:nvPr/>
        </p:nvSpPr>
        <p:spPr>
          <a:xfrm>
            <a:off x="2994125" y="1488372"/>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608ADDBA-1C9F-45DE-82D8-3D43C7401BFD}"/>
              </a:ext>
            </a:extLst>
          </p:cNvPr>
          <p:cNvSpPr txBox="1"/>
          <p:nvPr/>
        </p:nvSpPr>
        <p:spPr>
          <a:xfrm>
            <a:off x="5353028" y="2848657"/>
            <a:ext cx="1738350" cy="584775"/>
          </a:xfrm>
          <a:prstGeom prst="rect">
            <a:avLst/>
          </a:prstGeom>
          <a:noFill/>
        </p:spPr>
        <p:txBody>
          <a:bodyPr wrap="square" rtlCol="0">
            <a:spAutoFit/>
          </a:bodyPr>
          <a:lstStyle/>
          <a:p>
            <a:r>
              <a:rPr lang="en-US" sz="3200" b="1" dirty="0">
                <a:latin typeface="Symbol" panose="05050102010706020507" pitchFamily="18" charset="2"/>
              </a:rPr>
              <a:t>s(S</a:t>
            </a:r>
            <a:r>
              <a:rPr lang="en-US" sz="3200" b="1" dirty="0"/>
              <a:t> + b</a:t>
            </a:r>
            <a:r>
              <a:rPr lang="en-US" sz="3200" b="1" dirty="0">
                <a:latin typeface="Symbol" panose="05050102010706020507" pitchFamily="18" charset="2"/>
              </a:rPr>
              <a:t>)</a:t>
            </a:r>
          </a:p>
        </p:txBody>
      </p:sp>
      <p:cxnSp>
        <p:nvCxnSpPr>
          <p:cNvPr id="8" name="Straight Arrow Connector 7">
            <a:extLst>
              <a:ext uri="{FF2B5EF4-FFF2-40B4-BE49-F238E27FC236}">
                <a16:creationId xmlns:a16="http://schemas.microsoft.com/office/drawing/2014/main" id="{7B816F84-6D41-4E1D-B8A8-B9D480EEBD3B}"/>
              </a:ext>
            </a:extLst>
          </p:cNvPr>
          <p:cNvCxnSpPr>
            <a:cxnSpLocks/>
            <a:endCxn id="4" idx="1"/>
          </p:cNvCxnSpPr>
          <p:nvPr/>
        </p:nvCxnSpPr>
        <p:spPr>
          <a:xfrm>
            <a:off x="3694652" y="1820952"/>
            <a:ext cx="1658376" cy="61761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162CC81-4351-409E-AABF-69F3DC244DD5}"/>
              </a:ext>
            </a:extLst>
          </p:cNvPr>
          <p:cNvSpPr txBox="1"/>
          <p:nvPr/>
        </p:nvSpPr>
        <p:spPr>
          <a:xfrm>
            <a:off x="8104003" y="2832751"/>
            <a:ext cx="527999" cy="584775"/>
          </a:xfrm>
          <a:prstGeom prst="rect">
            <a:avLst/>
          </a:prstGeom>
          <a:noFill/>
        </p:spPr>
        <p:txBody>
          <a:bodyPr wrap="square" rtlCol="0">
            <a:spAutoFit/>
          </a:bodyPr>
          <a:lstStyle/>
          <a:p>
            <a:r>
              <a:rPr lang="en-US" sz="3200" b="1" dirty="0"/>
              <a:t>Y</a:t>
            </a:r>
          </a:p>
        </p:txBody>
      </p:sp>
      <p:sp>
        <p:nvSpPr>
          <p:cNvPr id="10" name="TextBox 9">
            <a:extLst>
              <a:ext uri="{FF2B5EF4-FFF2-40B4-BE49-F238E27FC236}">
                <a16:creationId xmlns:a16="http://schemas.microsoft.com/office/drawing/2014/main" id="{4BE4C917-06A8-47DD-AA1A-BD7B50208D28}"/>
              </a:ext>
            </a:extLst>
          </p:cNvPr>
          <p:cNvSpPr txBox="1"/>
          <p:nvPr/>
        </p:nvSpPr>
        <p:spPr>
          <a:xfrm>
            <a:off x="3175871" y="4318111"/>
            <a:ext cx="643095" cy="584775"/>
          </a:xfrm>
          <a:prstGeom prst="rect">
            <a:avLst/>
          </a:prstGeom>
          <a:noFill/>
        </p:spPr>
        <p:txBody>
          <a:bodyPr wrap="square" rtlCol="0">
            <a:spAutoFit/>
          </a:bodyPr>
          <a:lstStyle/>
          <a:p>
            <a:r>
              <a:rPr lang="en-US" sz="3200" b="1" dirty="0"/>
              <a:t>X</a:t>
            </a:r>
            <a:r>
              <a:rPr lang="en-US" sz="3200" b="1" baseline="-25000" dirty="0"/>
              <a:t>3</a:t>
            </a:r>
          </a:p>
        </p:txBody>
      </p:sp>
      <p:cxnSp>
        <p:nvCxnSpPr>
          <p:cNvPr id="11" name="Straight Arrow Connector 10">
            <a:extLst>
              <a:ext uri="{FF2B5EF4-FFF2-40B4-BE49-F238E27FC236}">
                <a16:creationId xmlns:a16="http://schemas.microsoft.com/office/drawing/2014/main" id="{94FEF06C-A2D1-4AF7-A44D-765E0099E843}"/>
              </a:ext>
            </a:extLst>
          </p:cNvPr>
          <p:cNvCxnSpPr>
            <a:cxnSpLocks/>
            <a:stCxn id="10" idx="3"/>
            <a:endCxn id="4" idx="3"/>
          </p:cNvCxnSpPr>
          <p:nvPr/>
        </p:nvCxnSpPr>
        <p:spPr>
          <a:xfrm flipV="1">
            <a:off x="3818966" y="3811757"/>
            <a:ext cx="1534062" cy="7987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849AD52-1CDF-43F1-BED2-85BA46C5BBD6}"/>
              </a:ext>
            </a:extLst>
          </p:cNvPr>
          <p:cNvSpPr txBox="1"/>
          <p:nvPr/>
        </p:nvSpPr>
        <p:spPr>
          <a:xfrm>
            <a:off x="2916903" y="2832752"/>
            <a:ext cx="643095" cy="584775"/>
          </a:xfrm>
          <a:prstGeom prst="rect">
            <a:avLst/>
          </a:prstGeom>
          <a:noFill/>
        </p:spPr>
        <p:txBody>
          <a:bodyPr wrap="square" rtlCol="0">
            <a:spAutoFit/>
          </a:bodyPr>
          <a:lstStyle/>
          <a:p>
            <a:r>
              <a:rPr lang="en-US" sz="3200" b="1"/>
              <a:t>X</a:t>
            </a:r>
            <a:r>
              <a:rPr lang="en-US" sz="3200" b="1" baseline="-25000" dirty="0"/>
              <a:t>2</a:t>
            </a:r>
          </a:p>
        </p:txBody>
      </p:sp>
      <p:cxnSp>
        <p:nvCxnSpPr>
          <p:cNvPr id="13" name="Straight Arrow Connector 12">
            <a:extLst>
              <a:ext uri="{FF2B5EF4-FFF2-40B4-BE49-F238E27FC236}">
                <a16:creationId xmlns:a16="http://schemas.microsoft.com/office/drawing/2014/main" id="{6ECBF714-F189-44D3-A89D-80E3D14B2632}"/>
              </a:ext>
            </a:extLst>
          </p:cNvPr>
          <p:cNvCxnSpPr>
            <a:cxnSpLocks/>
            <a:endCxn id="4" idx="2"/>
          </p:cNvCxnSpPr>
          <p:nvPr/>
        </p:nvCxnSpPr>
        <p:spPr>
          <a:xfrm flipV="1">
            <a:off x="3618814" y="3125164"/>
            <a:ext cx="1426465" cy="588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8412AAD-339D-4D78-97E4-CC843EBBC57E}"/>
              </a:ext>
            </a:extLst>
          </p:cNvPr>
          <p:cNvSpPr txBox="1"/>
          <p:nvPr/>
        </p:nvSpPr>
        <p:spPr>
          <a:xfrm>
            <a:off x="4479406" y="1598761"/>
            <a:ext cx="643095" cy="584775"/>
          </a:xfrm>
          <a:prstGeom prst="rect">
            <a:avLst/>
          </a:prstGeom>
          <a:noFill/>
        </p:spPr>
        <p:txBody>
          <a:bodyPr wrap="square" rtlCol="0">
            <a:spAutoFit/>
          </a:bodyPr>
          <a:lstStyle/>
          <a:p>
            <a:r>
              <a:rPr lang="en-US" sz="3200" b="1" dirty="0"/>
              <a:t>w</a:t>
            </a:r>
            <a:r>
              <a:rPr lang="en-US" sz="3200" b="1" baseline="-25000" dirty="0"/>
              <a:t>1</a:t>
            </a:r>
          </a:p>
        </p:txBody>
      </p:sp>
      <p:sp>
        <p:nvSpPr>
          <p:cNvPr id="15" name="TextBox 14">
            <a:extLst>
              <a:ext uri="{FF2B5EF4-FFF2-40B4-BE49-F238E27FC236}">
                <a16:creationId xmlns:a16="http://schemas.microsoft.com/office/drawing/2014/main" id="{AC63CDEE-A91D-4DA1-B469-FDE4E7333CEC}"/>
              </a:ext>
            </a:extLst>
          </p:cNvPr>
          <p:cNvSpPr txBox="1"/>
          <p:nvPr/>
        </p:nvSpPr>
        <p:spPr>
          <a:xfrm>
            <a:off x="3981091" y="2577742"/>
            <a:ext cx="643095" cy="584775"/>
          </a:xfrm>
          <a:prstGeom prst="rect">
            <a:avLst/>
          </a:prstGeom>
          <a:noFill/>
        </p:spPr>
        <p:txBody>
          <a:bodyPr wrap="square" rtlCol="0">
            <a:spAutoFit/>
          </a:bodyPr>
          <a:lstStyle/>
          <a:p>
            <a:r>
              <a:rPr lang="en-US" sz="3200" b="1" dirty="0"/>
              <a:t>w</a:t>
            </a:r>
            <a:r>
              <a:rPr lang="en-US" sz="3200" b="1" baseline="-25000" dirty="0"/>
              <a:t>2</a:t>
            </a:r>
          </a:p>
        </p:txBody>
      </p:sp>
      <p:sp>
        <p:nvSpPr>
          <p:cNvPr id="16" name="TextBox 15">
            <a:extLst>
              <a:ext uri="{FF2B5EF4-FFF2-40B4-BE49-F238E27FC236}">
                <a16:creationId xmlns:a16="http://schemas.microsoft.com/office/drawing/2014/main" id="{E3CCA4B2-C2D4-4F28-947E-33DA56F7A3A1}"/>
              </a:ext>
            </a:extLst>
          </p:cNvPr>
          <p:cNvSpPr txBox="1"/>
          <p:nvPr/>
        </p:nvSpPr>
        <p:spPr>
          <a:xfrm>
            <a:off x="4332046" y="3463217"/>
            <a:ext cx="643095" cy="584775"/>
          </a:xfrm>
          <a:prstGeom prst="rect">
            <a:avLst/>
          </a:prstGeom>
          <a:noFill/>
        </p:spPr>
        <p:txBody>
          <a:bodyPr wrap="square" rtlCol="0">
            <a:spAutoFit/>
          </a:bodyPr>
          <a:lstStyle/>
          <a:p>
            <a:r>
              <a:rPr lang="en-US" sz="3200" b="1" dirty="0"/>
              <a:t>w</a:t>
            </a:r>
            <a:r>
              <a:rPr lang="en-US" sz="3200" b="1" baseline="-25000" dirty="0"/>
              <a:t>3</a:t>
            </a:r>
          </a:p>
        </p:txBody>
      </p:sp>
      <p:pic>
        <p:nvPicPr>
          <p:cNvPr id="17" name="Picture 16">
            <a:extLst>
              <a:ext uri="{FF2B5EF4-FFF2-40B4-BE49-F238E27FC236}">
                <a16:creationId xmlns:a16="http://schemas.microsoft.com/office/drawing/2014/main" id="{61EDBD8C-1D9D-414F-AC36-160CD7B4F11C}"/>
              </a:ext>
            </a:extLst>
          </p:cNvPr>
          <p:cNvPicPr>
            <a:picLocks noChangeAspect="1"/>
          </p:cNvPicPr>
          <p:nvPr/>
        </p:nvPicPr>
        <p:blipFill>
          <a:blip r:embed="rId2"/>
          <a:stretch>
            <a:fillRect/>
          </a:stretch>
        </p:blipFill>
        <p:spPr>
          <a:xfrm>
            <a:off x="464902" y="5100758"/>
            <a:ext cx="5421938" cy="1201408"/>
          </a:xfrm>
          <a:prstGeom prst="rect">
            <a:avLst/>
          </a:prstGeom>
        </p:spPr>
      </p:pic>
      <p:sp>
        <p:nvSpPr>
          <p:cNvPr id="18" name="Content Placeholder 2">
            <a:extLst>
              <a:ext uri="{FF2B5EF4-FFF2-40B4-BE49-F238E27FC236}">
                <a16:creationId xmlns:a16="http://schemas.microsoft.com/office/drawing/2014/main" id="{5323ED39-C5AD-481A-ADFF-6C158D1AEA41}"/>
              </a:ext>
            </a:extLst>
          </p:cNvPr>
          <p:cNvSpPr txBox="1">
            <a:spLocks/>
          </p:cNvSpPr>
          <p:nvPr/>
        </p:nvSpPr>
        <p:spPr>
          <a:xfrm>
            <a:off x="239892" y="6141303"/>
            <a:ext cx="6151560" cy="633600"/>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mj-lt"/>
                <a:cs typeface="Segoe UI" panose="020B0502040204020203" pitchFamily="34" charset="0"/>
              </a:rPr>
              <a:t>This is just </a:t>
            </a:r>
            <a:r>
              <a:rPr lang="en-US" sz="2800" b="1" dirty="0">
                <a:latin typeface="+mj-lt"/>
                <a:cs typeface="Segoe UI" panose="020B0502040204020203" pitchFamily="34" charset="0"/>
              </a:rPr>
              <a:t>logistic regression</a:t>
            </a:r>
            <a:r>
              <a:rPr lang="en-US" sz="2800" dirty="0">
                <a:latin typeface="+mj-lt"/>
                <a:cs typeface="Segoe UI" panose="020B0502040204020203" pitchFamily="34" charset="0"/>
              </a:rPr>
              <a:t>!</a:t>
            </a:r>
          </a:p>
          <a:p>
            <a:pPr marL="0" indent="0">
              <a:buFont typeface="Arial" pitchFamily="34" charset="0"/>
              <a:buNone/>
            </a:pPr>
            <a:endParaRPr lang="en-US" dirty="0"/>
          </a:p>
        </p:txBody>
      </p:sp>
      <p:sp>
        <p:nvSpPr>
          <p:cNvPr id="19" name="Content Placeholder 2">
            <a:extLst>
              <a:ext uri="{FF2B5EF4-FFF2-40B4-BE49-F238E27FC236}">
                <a16:creationId xmlns:a16="http://schemas.microsoft.com/office/drawing/2014/main" id="{09557FE6-A996-4E89-ACF7-52B2063F82DB}"/>
              </a:ext>
            </a:extLst>
          </p:cNvPr>
          <p:cNvSpPr txBox="1">
            <a:spLocks/>
          </p:cNvSpPr>
          <p:nvPr/>
        </p:nvSpPr>
        <p:spPr>
          <a:xfrm>
            <a:off x="5937240" y="4815281"/>
            <a:ext cx="6151560" cy="1267496"/>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mn-lt"/>
                <a:cs typeface="Segoe UI" panose="020B0502040204020203" pitchFamily="34" charset="0"/>
              </a:rPr>
              <a:t>Minsky and </a:t>
            </a:r>
            <a:r>
              <a:rPr lang="en-US" sz="2800" dirty="0" err="1">
                <a:latin typeface="+mn-lt"/>
                <a:cs typeface="Segoe UI" panose="020B0502040204020203" pitchFamily="34" charset="0"/>
              </a:rPr>
              <a:t>Papert</a:t>
            </a:r>
            <a:r>
              <a:rPr lang="en-US" sz="2800" dirty="0">
                <a:latin typeface="+mn-lt"/>
                <a:cs typeface="Segoe UI" panose="020B0502040204020203" pitchFamily="34" charset="0"/>
              </a:rPr>
              <a:t> (1969) showed the perceptron cannot represent an </a:t>
            </a:r>
            <a:r>
              <a:rPr lang="en-US" sz="2800" b="1" dirty="0">
                <a:latin typeface="+mn-lt"/>
                <a:cs typeface="Segoe UI" panose="020B0502040204020203" pitchFamily="34" charset="0"/>
              </a:rPr>
              <a:t>exclusive or (XOR</a:t>
            </a:r>
            <a:r>
              <a:rPr lang="en-US" sz="2800" b="1" dirty="0">
                <a:latin typeface="+mn-lt"/>
              </a:rPr>
              <a:t>)</a:t>
            </a:r>
          </a:p>
        </p:txBody>
      </p:sp>
    </p:spTree>
    <p:extLst>
      <p:ext uri="{BB962C8B-B14F-4D97-AF65-F5344CB8AC3E}">
        <p14:creationId xmlns:p14="http://schemas.microsoft.com/office/powerpoint/2010/main" val="2923201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p:bldP spid="7" grpId="0"/>
      <p:bldP spid="9" grpId="0"/>
      <p:bldP spid="10" grpId="0"/>
      <p:bldP spid="12" grpId="0"/>
      <p:bldP spid="14" grpId="0"/>
      <p:bldP spid="15" grpId="0"/>
      <p:bldP spid="16" grpId="0"/>
      <p:bldP spid="18" grpId="0" build="p"/>
      <p:bldP spid="19" grpId="0" build="p"/>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636b0322-90fb-440c-9cbc-22749e7231e9"/>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18621</TotalTime>
  <Words>2332</Words>
  <Application>Microsoft Office PowerPoint</Application>
  <PresentationFormat>Widescreen</PresentationFormat>
  <Paragraphs>454</Paragraphs>
  <Slides>59</Slides>
  <Notes>18</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59</vt:i4>
      </vt:variant>
    </vt:vector>
  </HeadingPairs>
  <TitlesOfParts>
    <vt:vector size="70" baseType="lpstr">
      <vt:lpstr>Arial</vt:lpstr>
      <vt:lpstr>Calibri</vt:lpstr>
      <vt:lpstr>Calibri Light</vt:lpstr>
      <vt:lpstr>Cambria Math</vt:lpstr>
      <vt:lpstr>Segoe</vt:lpstr>
      <vt:lpstr>Segoe UI</vt:lpstr>
      <vt:lpstr>Segoe UI Light</vt:lpstr>
      <vt:lpstr>Symbol</vt:lpstr>
      <vt:lpstr>Wingdings</vt:lpstr>
      <vt:lpstr>1_Office Theme</vt:lpstr>
      <vt:lpstr>Office Theme</vt:lpstr>
      <vt:lpstr>CSCI E-25 Computer Vision</vt:lpstr>
      <vt:lpstr>    Building Blocks of Deep Learning</vt:lpstr>
      <vt:lpstr> Function Approximation with Deep Neural Networks </vt:lpstr>
      <vt:lpstr>Essential Elements of Deep Learning</vt:lpstr>
      <vt:lpstr>    Building Blocks of Deep Learning</vt:lpstr>
      <vt:lpstr>PowerPoint Presentation</vt:lpstr>
      <vt:lpstr>Representation: Linear Neural Network</vt:lpstr>
      <vt:lpstr>Representation: Linear Neural Network</vt:lpstr>
      <vt:lpstr>Representation: Perceptron </vt:lpstr>
      <vt:lpstr>We Need a Better Deep Representation</vt:lpstr>
      <vt:lpstr>We Need a Better Deep Representation</vt:lpstr>
      <vt:lpstr>We Need a Better Deep Representation</vt:lpstr>
      <vt:lpstr>PowerPoint Presentation</vt:lpstr>
      <vt:lpstr>Model Capacity</vt:lpstr>
      <vt:lpstr>Model Capacity</vt:lpstr>
      <vt:lpstr>Model Capacity</vt:lpstr>
      <vt:lpstr>Model Capacity</vt:lpstr>
      <vt:lpstr>PowerPoint Presentation</vt:lpstr>
      <vt:lpstr>Activation functions</vt:lpstr>
      <vt:lpstr>Activation functions</vt:lpstr>
      <vt:lpstr>Activation functions</vt:lpstr>
      <vt:lpstr>PowerPoint Presentation</vt:lpstr>
      <vt:lpstr>The Backpropagation Algorithm</vt:lpstr>
      <vt:lpstr>The Backpropagation Algorithm</vt:lpstr>
      <vt:lpstr>The Backpropagation Algorithm</vt:lpstr>
      <vt:lpstr>The Back Propagation Algorithm</vt:lpstr>
      <vt:lpstr>PowerPoint Presentation</vt:lpstr>
      <vt:lpstr>Loss Functions for Training Neural Networks</vt:lpstr>
      <vt:lpstr>Loss Functions for Training Neural Networks</vt:lpstr>
      <vt:lpstr>Loss Functions for Training Neural Networks</vt:lpstr>
      <vt:lpstr>Loss Functions for Training Neural Networks</vt:lpstr>
      <vt:lpstr>Loss Functions for Training Neural Networks</vt:lpstr>
      <vt:lpstr>Loss Functions for Training Neural Networks</vt:lpstr>
      <vt:lpstr>Loss Functions for Training Neural Networks</vt:lpstr>
      <vt:lpstr>Performance Metrics for Deep NNs</vt:lpstr>
      <vt:lpstr>PowerPoint Presentation</vt:lpstr>
      <vt:lpstr>The Chain Rule of Calculus </vt:lpstr>
      <vt:lpstr>The Chain Rule of Calculus </vt:lpstr>
      <vt:lpstr>The Chain Rule of Calculus </vt:lpstr>
      <vt:lpstr>The Chain Rule of Calculus </vt:lpstr>
      <vt:lpstr>The Chain Rule of Calculus </vt:lpstr>
      <vt:lpstr>Example: Computing a Gradient</vt:lpstr>
      <vt:lpstr>Example: Computing a Gradient </vt:lpstr>
      <vt:lpstr>Example: Computing a Gradient </vt:lpstr>
      <vt:lpstr>Example: Computing a Gradient </vt:lpstr>
      <vt:lpstr>Example: Computing a Gradient </vt:lpstr>
      <vt:lpstr>Example: Computing a Gradient </vt:lpstr>
      <vt:lpstr>Example: Computing a Gradient </vt:lpstr>
      <vt:lpstr>Example: Computing a Gradient </vt:lpstr>
      <vt:lpstr>PowerPoint Presentation</vt:lpstr>
      <vt:lpstr>PowerPoint Presentation</vt:lpstr>
      <vt:lpstr>PowerPoint Presentation</vt:lpstr>
      <vt:lpstr>PowerPoint Presentation</vt:lpstr>
      <vt:lpstr>PowerPoint Presentation</vt:lpstr>
      <vt:lpstr>Example: Execution graph for forward propagation in fully connected NN with one hidden layer</vt:lpstr>
      <vt:lpstr>Example: Computing a Gradient </vt:lpstr>
      <vt:lpstr>PowerPoint Presentation</vt:lpstr>
      <vt:lpstr>PowerPoint Presentation</vt:lpstr>
      <vt:lpstr>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Stephe Elston</cp:lastModifiedBy>
  <cp:revision>533</cp:revision>
  <dcterms:created xsi:type="dcterms:W3CDTF">2013-02-15T23:12:42Z</dcterms:created>
  <dcterms:modified xsi:type="dcterms:W3CDTF">2022-02-24T20:55:28Z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