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3"/>
  </p:notesMasterIdLst>
  <p:handoutMasterIdLst>
    <p:handoutMasterId r:id="rId84"/>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5" r:id="rId60"/>
    <p:sldId id="504" r:id="rId61"/>
    <p:sldId id="506" r:id="rId62"/>
    <p:sldId id="508" r:id="rId63"/>
    <p:sldId id="507" r:id="rId64"/>
    <p:sldId id="485" r:id="rId65"/>
    <p:sldId id="497" r:id="rId66"/>
    <p:sldId id="498" r:id="rId67"/>
    <p:sldId id="500" r:id="rId68"/>
    <p:sldId id="501" r:id="rId69"/>
    <p:sldId id="502" r:id="rId70"/>
    <p:sldId id="499" r:id="rId71"/>
    <p:sldId id="496" r:id="rId72"/>
    <p:sldId id="486" r:id="rId73"/>
    <p:sldId id="487" r:id="rId74"/>
    <p:sldId id="488" r:id="rId75"/>
    <p:sldId id="489" r:id="rId76"/>
    <p:sldId id="495" r:id="rId77"/>
    <p:sldId id="490" r:id="rId78"/>
    <p:sldId id="491" r:id="rId79"/>
    <p:sldId id="492" r:id="rId80"/>
    <p:sldId id="494" r:id="rId81"/>
    <p:sldId id="482" r:id="rId8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2/28/2023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2/28/2023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484017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3783257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64</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71</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72</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73</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76</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77</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78</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2/28/2023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17.png"/><Relationship Id="rId7" Type="http://schemas.openxmlformats.org/officeDocument/2006/relationships/hyperlink" Target="https://arxiv.org/pdf/1512.03385.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xiv.org/pdf/1905.11946.pdf"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arxiv.org/pdf/1905.11946.pdf" TargetMode="External"/><Relationship Id="rId5" Type="http://schemas.openxmlformats.org/officeDocument/2006/relationships/hyperlink" Target="https://arxiv.org/pdf/1512.03385.pdf" TargetMode="Externa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arxiv.org/pdf/1905.11946.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arxiv.org/pdf/1905.11946.pd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https://arxiv.org/pdf/1905.11946.pdf"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33.png"/><Relationship Id="rId7" Type="http://schemas.openxmlformats.org/officeDocument/2006/relationships/hyperlink" Target="https://arxiv.org/pdf/1709.01507.pdf"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arxiv.org/pdf/1905.11946.pdf" TargetMode="External"/><Relationship Id="rId5" Type="http://schemas.openxmlformats.org/officeDocument/2006/relationships/hyperlink" Target="https://arxiv.org/pdf/1709.01507.pdf" TargetMode="Externa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arxiv.org/pdf/1905.11946.pdf"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
        <p:nvSpPr>
          <p:cNvPr id="4" name="TextBox 3">
            <a:extLst>
              <a:ext uri="{FF2B5EF4-FFF2-40B4-BE49-F238E27FC236}">
                <a16:creationId xmlns:a16="http://schemas.microsoft.com/office/drawing/2014/main" id="{3FDF3154-9410-71E9-7E22-F3F329807F17}"/>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A8B621E2-3C1B-EEAF-C3E8-658B414BF4C8}"/>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192FE858-86C7-7611-F0F9-F4E51DE9D02F}"/>
              </a:ext>
            </a:extLst>
          </p:cNvPr>
          <p:cNvSpPr txBox="1"/>
          <p:nvPr/>
        </p:nvSpPr>
        <p:spPr>
          <a:xfrm>
            <a:off x="5884755" y="6330791"/>
            <a:ext cx="2370161" cy="369332"/>
          </a:xfrm>
          <a:prstGeom prst="rect">
            <a:avLst/>
          </a:prstGeom>
          <a:noFill/>
        </p:spPr>
        <p:txBody>
          <a:bodyPr wrap="square" rtlCol="0">
            <a:spAutoFit/>
          </a:bodyPr>
          <a:lstStyle/>
          <a:p>
            <a:r>
              <a:rPr lang="en-US" dirty="0"/>
              <a:t>From </a:t>
            </a:r>
            <a:r>
              <a:rPr lang="en-US" dirty="0">
                <a:hlinkClick r:id="rId7"/>
              </a:rPr>
              <a:t>He, et.al., 2015</a:t>
            </a:r>
            <a:r>
              <a:rPr lang="en-US" dirty="0">
                <a:hlinkClick r:id="rId8"/>
              </a:rPr>
              <a:t> </a:t>
            </a:r>
            <a:endParaRPr lang="en-US" dirty="0"/>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
        <p:nvSpPr>
          <p:cNvPr id="3" name="TextBox 2">
            <a:extLst>
              <a:ext uri="{FF2B5EF4-FFF2-40B4-BE49-F238E27FC236}">
                <a16:creationId xmlns:a16="http://schemas.microsoft.com/office/drawing/2014/main" id="{10D5839D-54B1-D008-49E2-D4FA338460B1}"/>
              </a:ext>
            </a:extLst>
          </p:cNvPr>
          <p:cNvSpPr txBox="1"/>
          <p:nvPr/>
        </p:nvSpPr>
        <p:spPr>
          <a:xfrm>
            <a:off x="8198475" y="1904367"/>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
        <p:nvSpPr>
          <p:cNvPr id="3" name="TextBox 2">
            <a:extLst>
              <a:ext uri="{FF2B5EF4-FFF2-40B4-BE49-F238E27FC236}">
                <a16:creationId xmlns:a16="http://schemas.microsoft.com/office/drawing/2014/main" id="{0852F209-0661-45C0-43D2-17F124AE68A0}"/>
              </a:ext>
            </a:extLst>
          </p:cNvPr>
          <p:cNvSpPr txBox="1"/>
          <p:nvPr/>
        </p:nvSpPr>
        <p:spPr>
          <a:xfrm>
            <a:off x="9765268" y="2672067"/>
            <a:ext cx="2370161" cy="369332"/>
          </a:xfrm>
          <a:prstGeom prst="rect">
            <a:avLst/>
          </a:prstGeom>
          <a:noFill/>
        </p:spPr>
        <p:txBody>
          <a:bodyPr wrap="square" rtlCol="0">
            <a:spAutoFit/>
          </a:bodyPr>
          <a:lstStyle/>
          <a:p>
            <a:r>
              <a:rPr lang="en-US" dirty="0"/>
              <a:t>From </a:t>
            </a:r>
            <a:r>
              <a:rPr lang="en-US" dirty="0">
                <a:hlinkClick r:id="rId5"/>
              </a:rPr>
              <a:t>He, et.al., 2015</a:t>
            </a:r>
            <a:r>
              <a:rPr lang="en-US" dirty="0">
                <a:hlinkClick r:id="rId6"/>
              </a:rPr>
              <a:t> </a:t>
            </a:r>
            <a:endParaRPr lang="en-US" dirty="0"/>
          </a:p>
        </p:txBody>
      </p:sp>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
        <p:nvSpPr>
          <p:cNvPr id="4" name="TextBox 3">
            <a:extLst>
              <a:ext uri="{FF2B5EF4-FFF2-40B4-BE49-F238E27FC236}">
                <a16:creationId xmlns:a16="http://schemas.microsoft.com/office/drawing/2014/main" id="{9CE4F188-8FA3-0289-630F-7F006CBC93AD}"/>
              </a:ext>
            </a:extLst>
          </p:cNvPr>
          <p:cNvSpPr txBox="1"/>
          <p:nvPr/>
        </p:nvSpPr>
        <p:spPr>
          <a:xfrm>
            <a:off x="5215720" y="6373608"/>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
        <p:nvSpPr>
          <p:cNvPr id="3" name="TextBox 2">
            <a:extLst>
              <a:ext uri="{FF2B5EF4-FFF2-40B4-BE49-F238E27FC236}">
                <a16:creationId xmlns:a16="http://schemas.microsoft.com/office/drawing/2014/main" id="{FF7BB53C-6576-1060-E204-25C5B377C6F8}"/>
              </a:ext>
            </a:extLst>
          </p:cNvPr>
          <p:cNvSpPr txBox="1"/>
          <p:nvPr/>
        </p:nvSpPr>
        <p:spPr>
          <a:xfrm>
            <a:off x="4347107" y="23439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649305"/>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379C34D-85A3-A37C-66C3-BF6B57BA0669}"/>
              </a:ext>
            </a:extLst>
          </p:cNvPr>
          <p:cNvSpPr txBox="1"/>
          <p:nvPr/>
        </p:nvSpPr>
        <p:spPr>
          <a:xfrm>
            <a:off x="7489821" y="59506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EF5AA-52A2-2275-6E7F-F9F4AFA46A40}"/>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7"/>
              </a:rPr>
              <a:t>Hu, et.al., 2019</a:t>
            </a:r>
            <a:r>
              <a:rPr lang="en-US" dirty="0">
                <a:hlinkClick r:id="rId8"/>
              </a:rPr>
              <a:t> </a:t>
            </a:r>
            <a:endParaRPr lang="en-US" dirty="0"/>
          </a:p>
        </p:txBody>
      </p:sp>
    </p:spTree>
    <p:extLst>
      <p:ext uri="{BB962C8B-B14F-4D97-AF65-F5344CB8AC3E}">
        <p14:creationId xmlns:p14="http://schemas.microsoft.com/office/powerpoint/2010/main" val="3504611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5558BDD-6366-9AF7-4E69-77D3A867E8D4}"/>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5"/>
              </a:rPr>
              <a:t>Hu, et.al., 2019</a:t>
            </a:r>
            <a:r>
              <a:rPr lang="en-US" dirty="0">
                <a:hlinkClick r:id="rId6"/>
              </a:rPr>
              <a:t> </a:t>
            </a:r>
            <a:endParaRPr lang="en-US" dirty="0"/>
          </a:p>
        </p:txBody>
      </p:sp>
    </p:spTree>
    <p:extLst>
      <p:ext uri="{BB962C8B-B14F-4D97-AF65-F5344CB8AC3E}">
        <p14:creationId xmlns:p14="http://schemas.microsoft.com/office/powerpoint/2010/main" val="4017672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Integrate SE Layers with CNN Architectures</a:t>
            </a:r>
          </a:p>
        </p:txBody>
      </p:sp>
      <p:pic>
        <p:nvPicPr>
          <p:cNvPr id="5" name="Picture 4">
            <a:extLst>
              <a:ext uri="{FF2B5EF4-FFF2-40B4-BE49-F238E27FC236}">
                <a16:creationId xmlns:a16="http://schemas.microsoft.com/office/drawing/2014/main" id="{40A95642-41F0-594A-1C65-FFA66CC5DE4C}"/>
              </a:ext>
            </a:extLst>
          </p:cNvPr>
          <p:cNvPicPr>
            <a:picLocks noChangeAspect="1"/>
          </p:cNvPicPr>
          <p:nvPr/>
        </p:nvPicPr>
        <p:blipFill>
          <a:blip r:embed="rId3"/>
          <a:stretch>
            <a:fillRect/>
          </a:stretch>
        </p:blipFill>
        <p:spPr>
          <a:xfrm>
            <a:off x="200339" y="1148032"/>
            <a:ext cx="11862727" cy="4643168"/>
          </a:xfrm>
          <a:prstGeom prst="rect">
            <a:avLst/>
          </a:prstGeom>
        </p:spPr>
      </p:pic>
      <p:sp>
        <p:nvSpPr>
          <p:cNvPr id="6" name="TextBox 5">
            <a:extLst>
              <a:ext uri="{FF2B5EF4-FFF2-40B4-BE49-F238E27FC236}">
                <a16:creationId xmlns:a16="http://schemas.microsoft.com/office/drawing/2014/main" id="{AACF6646-8BFC-EE93-4403-E17CDD20D26B}"/>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119119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How Much Does SE Help? </a:t>
            </a:r>
          </a:p>
        </p:txBody>
      </p:sp>
      <p:pic>
        <p:nvPicPr>
          <p:cNvPr id="5" name="Picture 4">
            <a:extLst>
              <a:ext uri="{FF2B5EF4-FFF2-40B4-BE49-F238E27FC236}">
                <a16:creationId xmlns:a16="http://schemas.microsoft.com/office/drawing/2014/main" id="{2EA65B49-4F94-AFE9-C05D-ED3058B04E53}"/>
              </a:ext>
            </a:extLst>
          </p:cNvPr>
          <p:cNvPicPr>
            <a:picLocks noChangeAspect="1"/>
          </p:cNvPicPr>
          <p:nvPr/>
        </p:nvPicPr>
        <p:blipFill>
          <a:blip r:embed="rId3"/>
          <a:stretch>
            <a:fillRect/>
          </a:stretch>
        </p:blipFill>
        <p:spPr>
          <a:xfrm>
            <a:off x="162696" y="1438191"/>
            <a:ext cx="11930210" cy="3911732"/>
          </a:xfrm>
          <a:prstGeom prst="rect">
            <a:avLst/>
          </a:prstGeom>
        </p:spPr>
      </p:pic>
      <p:sp>
        <p:nvSpPr>
          <p:cNvPr id="8" name="TextBox 7">
            <a:extLst>
              <a:ext uri="{FF2B5EF4-FFF2-40B4-BE49-F238E27FC236}">
                <a16:creationId xmlns:a16="http://schemas.microsoft.com/office/drawing/2014/main" id="{2C5611A8-C47C-7FC1-FFD9-6B018DAFDAA2}"/>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2381938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546884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21513</TotalTime>
  <Words>3344</Words>
  <Application>Microsoft Office PowerPoint</Application>
  <PresentationFormat>Widescreen</PresentationFormat>
  <Paragraphs>612</Paragraphs>
  <Slides>78</Slides>
  <Notes>61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78</vt:i4>
      </vt:variant>
    </vt:vector>
  </HeadingPairs>
  <TitlesOfParts>
    <vt:vector size="91"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700</cp:revision>
  <cp:lastPrinted>2019-03-15T21:07:42Z</cp:lastPrinted>
  <dcterms:created xsi:type="dcterms:W3CDTF">2013-02-15T23:12:42Z</dcterms:created>
  <dcterms:modified xsi:type="dcterms:W3CDTF">2023-03-01T02:12:01Z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