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9"/>
  </p:notesMasterIdLst>
  <p:handoutMasterIdLst>
    <p:handoutMasterId r:id="rId70"/>
  </p:handoutMasterIdLst>
  <p:sldIdLst>
    <p:sldId id="391" r:id="rId5"/>
    <p:sldId id="479" r:id="rId6"/>
    <p:sldId id="434" r:id="rId7"/>
    <p:sldId id="320" r:id="rId8"/>
    <p:sldId id="478" r:id="rId9"/>
    <p:sldId id="493" r:id="rId10"/>
    <p:sldId id="444" r:id="rId11"/>
    <p:sldId id="329" r:id="rId12"/>
    <p:sldId id="330" r:id="rId13"/>
    <p:sldId id="331" r:id="rId14"/>
    <p:sldId id="328" r:id="rId15"/>
    <p:sldId id="332" r:id="rId16"/>
    <p:sldId id="333" r:id="rId17"/>
    <p:sldId id="473" r:id="rId18"/>
    <p:sldId id="334" r:id="rId19"/>
    <p:sldId id="335" r:id="rId20"/>
    <p:sldId id="336" r:id="rId21"/>
    <p:sldId id="474" r:id="rId22"/>
    <p:sldId id="337" r:id="rId23"/>
    <p:sldId id="338" r:id="rId24"/>
    <p:sldId id="511" r:id="rId25"/>
    <p:sldId id="343" r:id="rId26"/>
    <p:sldId id="476" r:id="rId27"/>
    <p:sldId id="512" r:id="rId28"/>
    <p:sldId id="366" r:id="rId29"/>
    <p:sldId id="346" r:id="rId30"/>
    <p:sldId id="480" r:id="rId31"/>
    <p:sldId id="466" r:id="rId32"/>
    <p:sldId id="462" r:id="rId33"/>
    <p:sldId id="467" r:id="rId34"/>
    <p:sldId id="468" r:id="rId35"/>
    <p:sldId id="463" r:id="rId36"/>
    <p:sldId id="472" r:id="rId37"/>
    <p:sldId id="469" r:id="rId38"/>
    <p:sldId id="470" r:id="rId39"/>
    <p:sldId id="465" r:id="rId40"/>
    <p:sldId id="471" r:id="rId41"/>
    <p:sldId id="481" r:id="rId42"/>
    <p:sldId id="345" r:id="rId43"/>
    <p:sldId id="344" r:id="rId44"/>
    <p:sldId id="503" r:id="rId45"/>
    <p:sldId id="505" r:id="rId46"/>
    <p:sldId id="504" r:id="rId47"/>
    <p:sldId id="506" r:id="rId48"/>
    <p:sldId id="508" r:id="rId49"/>
    <p:sldId id="507" r:id="rId50"/>
    <p:sldId id="509" r:id="rId51"/>
    <p:sldId id="497" r:id="rId52"/>
    <p:sldId id="498" r:id="rId53"/>
    <p:sldId id="500" r:id="rId54"/>
    <p:sldId id="501" r:id="rId55"/>
    <p:sldId id="502" r:id="rId56"/>
    <p:sldId id="499" r:id="rId57"/>
    <p:sldId id="485" r:id="rId58"/>
    <p:sldId id="486" r:id="rId59"/>
    <p:sldId id="487" r:id="rId60"/>
    <p:sldId id="510" r:id="rId61"/>
    <p:sldId id="489" r:id="rId62"/>
    <p:sldId id="495" r:id="rId63"/>
    <p:sldId id="490" r:id="rId64"/>
    <p:sldId id="491" r:id="rId65"/>
    <p:sldId id="492" r:id="rId66"/>
    <p:sldId id="494" r:id="rId67"/>
    <p:sldId id="482" r:id="rId6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77273" autoAdjust="0"/>
  </p:normalViewPr>
  <p:slideViewPr>
    <p:cSldViewPr snapToGrid="0">
      <p:cViewPr varScale="1">
        <p:scale>
          <a:sx n="81" d="100"/>
          <a:sy n="81" d="100"/>
        </p:scale>
        <p:origin x="106" y="3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2/21/2024</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2/21/2024</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3BC29-69FF-9E7E-50B2-64E626B9E6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D9D959-1BB2-5E3F-F01C-99DF77E7FC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9E3684-92B5-7FFF-4927-DEE22CCD9F11}"/>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3F3ACE7F-DC3F-21F8-2EEE-FC2BCBFA7C9F}"/>
              </a:ext>
            </a:extLst>
          </p:cNvPr>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216004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25</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28</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29</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31</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35</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36</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37</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39</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42</a:t>
            </a:fld>
            <a:endParaRPr lang="en-US" dirty="0"/>
          </a:p>
        </p:txBody>
      </p:sp>
    </p:spTree>
    <p:extLst>
      <p:ext uri="{BB962C8B-B14F-4D97-AF65-F5344CB8AC3E}">
        <p14:creationId xmlns:p14="http://schemas.microsoft.com/office/powerpoint/2010/main" val="38339995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43</a:t>
            </a:fld>
            <a:endParaRPr lang="en-US" dirty="0"/>
          </a:p>
        </p:txBody>
      </p:sp>
    </p:spTree>
    <p:extLst>
      <p:ext uri="{BB962C8B-B14F-4D97-AF65-F5344CB8AC3E}">
        <p14:creationId xmlns:p14="http://schemas.microsoft.com/office/powerpoint/2010/main" val="36562106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44</a:t>
            </a:fld>
            <a:endParaRPr lang="en-US" dirty="0"/>
          </a:p>
        </p:txBody>
      </p:sp>
    </p:spTree>
    <p:extLst>
      <p:ext uri="{BB962C8B-B14F-4D97-AF65-F5344CB8AC3E}">
        <p14:creationId xmlns:p14="http://schemas.microsoft.com/office/powerpoint/2010/main" val="1690232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45</a:t>
            </a:fld>
            <a:endParaRPr lang="en-US"/>
          </a:p>
        </p:txBody>
      </p:sp>
    </p:spTree>
    <p:extLst>
      <p:ext uri="{BB962C8B-B14F-4D97-AF65-F5344CB8AC3E}">
        <p14:creationId xmlns:p14="http://schemas.microsoft.com/office/powerpoint/2010/main" val="14840170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37832575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30112416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3892705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17872294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51</a:t>
            </a:fld>
            <a:endParaRPr lang="en-US"/>
          </a:p>
        </p:txBody>
      </p:sp>
    </p:spTree>
    <p:extLst>
      <p:ext uri="{BB962C8B-B14F-4D97-AF65-F5344CB8AC3E}">
        <p14:creationId xmlns:p14="http://schemas.microsoft.com/office/powerpoint/2010/main" val="4958512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52</a:t>
            </a:fld>
            <a:endParaRPr lang="en-US"/>
          </a:p>
        </p:txBody>
      </p:sp>
    </p:spTree>
    <p:extLst>
      <p:ext uri="{BB962C8B-B14F-4D97-AF65-F5344CB8AC3E}">
        <p14:creationId xmlns:p14="http://schemas.microsoft.com/office/powerpoint/2010/main" val="42498024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53</a:t>
            </a:fld>
            <a:endParaRPr lang="en-US"/>
          </a:p>
        </p:txBody>
      </p:sp>
    </p:spTree>
    <p:extLst>
      <p:ext uri="{BB962C8B-B14F-4D97-AF65-F5344CB8AC3E}">
        <p14:creationId xmlns:p14="http://schemas.microsoft.com/office/powerpoint/2010/main" val="3761286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55</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13914945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58</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59</a:t>
            </a:fld>
            <a:endParaRPr lang="en-US"/>
          </a:p>
        </p:txBody>
      </p:sp>
    </p:spTree>
    <p:extLst>
      <p:ext uri="{BB962C8B-B14F-4D97-AF65-F5344CB8AC3E}">
        <p14:creationId xmlns:p14="http://schemas.microsoft.com/office/powerpoint/2010/main" val="3206182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61</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62</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63</a:t>
            </a:fld>
            <a:endParaRPr lang="en-US" dirty="0"/>
          </a:p>
        </p:txBody>
      </p:sp>
    </p:spTree>
    <p:extLst>
      <p:ext uri="{BB962C8B-B14F-4D97-AF65-F5344CB8AC3E}">
        <p14:creationId xmlns:p14="http://schemas.microsoft.com/office/powerpoint/2010/main" val="6239356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64</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82181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2/21/2024</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512.03385.pdf"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proceedings.neurips.cc/paper/2012/file/c399862d3b9d6b76c8436e924a68c45b-Paper.pdf"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512.03385.pdf"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arxiv.org/pdf/1905.11946.pdf" TargetMode="External"/><Relationship Id="rId3" Type="http://schemas.openxmlformats.org/officeDocument/2006/relationships/image" Target="../media/image16.png"/><Relationship Id="rId7" Type="http://schemas.openxmlformats.org/officeDocument/2006/relationships/hyperlink" Target="https://arxiv.org/pdf/1512.03385.pdf"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s://arxiv.org/pdf/1905.11946.pdf"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arxiv.org/pdf/1905.11946.pdf" TargetMode="External"/><Relationship Id="rId5" Type="http://schemas.openxmlformats.org/officeDocument/2006/relationships/hyperlink" Target="https://arxiv.org/pdf/1512.03385.pdf" TargetMode="Externa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hyperlink" Target="https://arxiv.org/pdf/1905.11946.pdf"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hyperlink" Target="https://arxiv.org/pdf/1905.11946.pdf"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28.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hyperlink" Target="https://arxiv.org/pdf/1905.11946.pdf"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8" Type="http://schemas.openxmlformats.org/officeDocument/2006/relationships/hyperlink" Target="https://arxiv.org/pdf/1905.11946.pdf" TargetMode="External"/><Relationship Id="rId3" Type="http://schemas.openxmlformats.org/officeDocument/2006/relationships/image" Target="../media/image32.png"/><Relationship Id="rId7" Type="http://schemas.openxmlformats.org/officeDocument/2006/relationships/hyperlink" Target="https://arxiv.org/pdf/1709.01507.pdf"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hyperlink" Target="https://arxiv.org/pdf/1905.11946.pdf" TargetMode="External"/><Relationship Id="rId5" Type="http://schemas.openxmlformats.org/officeDocument/2006/relationships/hyperlink" Target="https://arxiv.org/pdf/1709.01507.pdf" TargetMode="Externa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709.01507.pdf"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709.01507.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hyperlink" Target="https://arxiv.org/pdf/1905.11946.pdf"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hyperlink" Target="https://arxiv.org/pdf/1905.11946.pdf"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410.png"/><Relationship Id="rId4" Type="http://schemas.openxmlformats.org/officeDocument/2006/relationships/image" Target="../media/image4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keras.io/examples/vision/image_classification_efficientnet_fine_tuning/"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2024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channel is a </a:t>
            </a:r>
            <a:r>
              <a:rPr lang="en-US" sz="2400" b="1" dirty="0">
                <a:latin typeface="Segoe UI" panose="020B0502040204020203" pitchFamily="34" charset="0"/>
                <a:ea typeface="Segoe UI" panose="020B0502040204020203" pitchFamily="34" charset="0"/>
                <a:cs typeface="Segoe UI" panose="020B0502040204020203" pitchFamily="34" charset="0"/>
              </a:rPr>
              <a:t>different feature map</a:t>
            </a:r>
            <a:r>
              <a:rPr lang="en-US" sz="2400" dirty="0">
                <a:latin typeface="Segoe UI" panose="020B0502040204020203" pitchFamily="34" charset="0"/>
                <a:ea typeface="Segoe UI" panose="020B0502040204020203" pitchFamily="34" charset="0"/>
                <a:cs typeface="Segoe UI" panose="020B0502040204020203" pitchFamily="34" charset="0"/>
              </a:rPr>
              <a:t> with different kernel weights  </a:t>
            </a:r>
            <a:endParaRPr lang="en-US" sz="2400" b="1"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 Useful in some cases  </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CNNs are a powerful alternative to constructing hand engineered features </a:t>
            </a:r>
          </a:p>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learned by reducing the loss function</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77424-1F51-2487-7019-C3E8600B20D7}"/>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0A5AF2A2-445B-7454-3932-4BEC934A7F04}"/>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1573279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Inductive Bias of CNNs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Inductive bias is a major reason CNNs have been spectacularly successful at CV tasks </a:t>
            </a:r>
          </a:p>
          <a:p>
            <a:pPr marL="514331" indent="-457200"/>
            <a:r>
              <a:rPr lang="en-GB" sz="2800" dirty="0">
                <a:latin typeface="Segoe UI" panose="020B0502040204020203" pitchFamily="34" charset="0"/>
                <a:ea typeface="Segoe UI" panose="020B0502040204020203" pitchFamily="34" charset="0"/>
                <a:cs typeface="Segoe UI" panose="020B0502040204020203" pitchFamily="34" charset="0"/>
              </a:rPr>
              <a:t>Inductive bias properties of CNNs include:   </a:t>
            </a:r>
          </a:p>
          <a:p>
            <a:pPr marL="971396" lvl="1" indent="-514350">
              <a:buFont typeface="+mj-lt"/>
              <a:buAutoNum type="arabicPeriod"/>
            </a:pPr>
            <a:r>
              <a:rPr lang="en-US" sz="2400" dirty="0">
                <a:latin typeface="+mn-lt"/>
              </a:rPr>
              <a:t>Locality: This means that closely placed pixels are related to each other.</a:t>
            </a:r>
          </a:p>
          <a:p>
            <a:pPr marL="971396" lvl="1" indent="-514350">
              <a:buFont typeface="+mj-lt"/>
              <a:buAutoNum type="arabicPeriod"/>
            </a:pPr>
            <a:r>
              <a:rPr lang="en-US" sz="2400" dirty="0">
                <a:latin typeface="+mn-lt"/>
              </a:rPr>
              <a:t>Weight sharing: This means searching for specific patterns. Different parts of an image should be processed in the same way.</a:t>
            </a:r>
          </a:p>
          <a:p>
            <a:pPr marL="971396" lvl="1" indent="-514350">
              <a:buFont typeface="+mj-lt"/>
              <a:buAutoNum type="arabicPeriod"/>
            </a:pPr>
            <a:r>
              <a:rPr lang="en-US" sz="2400" dirty="0">
                <a:latin typeface="+mn-lt"/>
              </a:rPr>
              <a:t>Translational equivariance: This is another inductive bias for CNNs.</a:t>
            </a:r>
          </a:p>
          <a:p>
            <a:pPr marL="971396" lvl="1" indent="-514350" fontAlgn="ctr">
              <a:buFont typeface="+mj-lt"/>
              <a:buAutoNum type="arabicPeriod"/>
            </a:pPr>
            <a:r>
              <a:rPr lang="en-US" sz="2400" dirty="0">
                <a:latin typeface="+mn-lt"/>
              </a:rPr>
              <a:t>Spatial structure: This is a factor in the success of CNNs. It assumes a certain type of spatial structure is present in the data. </a:t>
            </a:r>
          </a:p>
          <a:p>
            <a:pPr fontAlgn="ctr"/>
            <a:r>
              <a:rPr lang="en-GB" sz="2800" dirty="0">
                <a:latin typeface="Segoe UI" panose="020B0502040204020203" pitchFamily="34" charset="0"/>
                <a:ea typeface="Segoe UI" panose="020B0502040204020203" pitchFamily="34" charset="0"/>
                <a:cs typeface="Segoe UI" panose="020B0502040204020203" pitchFamily="34" charset="0"/>
              </a:rPr>
              <a:t>Note that transformers only share properties 2 and 4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Inductive Bias</a:t>
            </a:r>
          </a:p>
        </p:txBody>
      </p:sp>
    </p:spTree>
    <p:extLst>
      <p:ext uri="{BB962C8B-B14F-4D97-AF65-F5344CB8AC3E}">
        <p14:creationId xmlns:p14="http://schemas.microsoft.com/office/powerpoint/2010/main" val="2132514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14908-FF9F-95FE-13E0-DD273119AD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2BB5B7-A53D-D78C-E300-40074C9190B7}"/>
              </a:ext>
            </a:extLst>
          </p:cNvPr>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859C6C11-C067-B385-E4A3-F8BD7522607F}"/>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Generally, 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1474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
        <p:nvSpPr>
          <p:cNvPr id="4" name="TextBox 3">
            <a:extLst>
              <a:ext uri="{FF2B5EF4-FFF2-40B4-BE49-F238E27FC236}">
                <a16:creationId xmlns:a16="http://schemas.microsoft.com/office/drawing/2014/main" id="{3FDF3154-9410-71E9-7E22-F3F329807F17}"/>
              </a:ext>
            </a:extLst>
          </p:cNvPr>
          <p:cNvSpPr txBox="1"/>
          <p:nvPr/>
        </p:nvSpPr>
        <p:spPr>
          <a:xfrm>
            <a:off x="2536504" y="5985048"/>
            <a:ext cx="2370161" cy="369332"/>
          </a:xfrm>
          <a:prstGeom prst="rect">
            <a:avLst/>
          </a:prstGeom>
          <a:noFill/>
        </p:spPr>
        <p:txBody>
          <a:bodyPr wrap="square" rtlCol="0">
            <a:spAutoFit/>
          </a:bodyPr>
          <a:lstStyle/>
          <a:p>
            <a:r>
              <a:rPr lang="en-US" dirty="0"/>
              <a:t>From </a:t>
            </a:r>
            <a:r>
              <a:rPr lang="en-US" dirty="0">
                <a:hlinkClick r:id="rId4"/>
              </a:rPr>
              <a:t>He, et.al., 2015</a:t>
            </a:r>
            <a:r>
              <a:rPr lang="en-US" dirty="0">
                <a:hlinkClick r:id="rId5"/>
              </a:rPr>
              <a:t> </a:t>
            </a:r>
            <a:endParaRPr lang="en-US" dirty="0"/>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GB" dirty="0" err="1">
                <a:latin typeface="+mj-lt"/>
                <a:ea typeface="Segoe UI" panose="020B0502040204020203" pitchFamily="34" charset="0"/>
                <a:cs typeface="Segoe UI" panose="020B0502040204020203" pitchFamily="34" charset="0"/>
              </a:rPr>
              <a:t>AlexNet</a:t>
            </a:r>
            <a:r>
              <a:rPr lang="en-GB" dirty="0">
                <a:latin typeface="+mj-lt"/>
                <a:ea typeface="Segoe UI" panose="020B0502040204020203" pitchFamily="34" charset="0"/>
                <a:cs typeface="Segoe UI" panose="020B0502040204020203" pitchFamily="34" charset="0"/>
              </a:rPr>
              <a:t>, developed by </a:t>
            </a:r>
            <a:r>
              <a:rPr lang="en-US" dirty="0" err="1">
                <a:latin typeface="+mj-lt"/>
                <a:cs typeface="Segoe UI" panose="020B0502040204020203" pitchFamily="34" charset="0"/>
                <a:hlinkClick r:id="rId3"/>
              </a:rPr>
              <a:t>Krizhevsky</a:t>
            </a:r>
            <a:r>
              <a:rPr lang="en-US" dirty="0">
                <a:latin typeface="+mj-lt"/>
                <a:cs typeface="Segoe UI" panose="020B0502040204020203" pitchFamily="34" charset="0"/>
                <a:hlinkClick r:id="rId3"/>
              </a:rPr>
              <a:t> et. al. (2012), </a:t>
            </a:r>
            <a:r>
              <a:rPr lang="en-US" dirty="0">
                <a:latin typeface="+mj-lt"/>
                <a:cs typeface="Segoe UI" panose="020B0502040204020203" pitchFamily="34" charset="0"/>
              </a:rPr>
              <a:t>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2" name="TextBox 1">
            <a:extLst>
              <a:ext uri="{FF2B5EF4-FFF2-40B4-BE49-F238E27FC236}">
                <a16:creationId xmlns:a16="http://schemas.microsoft.com/office/drawing/2014/main" id="{A8B621E2-3C1B-EEAF-C3E8-658B414BF4C8}"/>
              </a:ext>
            </a:extLst>
          </p:cNvPr>
          <p:cNvSpPr txBox="1"/>
          <p:nvPr/>
        </p:nvSpPr>
        <p:spPr>
          <a:xfrm>
            <a:off x="2536504" y="5985048"/>
            <a:ext cx="2370161" cy="369332"/>
          </a:xfrm>
          <a:prstGeom prst="rect">
            <a:avLst/>
          </a:prstGeom>
          <a:noFill/>
        </p:spPr>
        <p:txBody>
          <a:bodyPr wrap="square" rtlCol="0">
            <a:spAutoFit/>
          </a:bodyPr>
          <a:lstStyle/>
          <a:p>
            <a:r>
              <a:rPr lang="en-US" dirty="0"/>
              <a:t>From </a:t>
            </a:r>
            <a:r>
              <a:rPr lang="en-US" dirty="0">
                <a:hlinkClick r:id="rId4"/>
              </a:rPr>
              <a:t>He, et.al., 2015</a:t>
            </a:r>
            <a:r>
              <a:rPr lang="en-US" dirty="0">
                <a:hlinkClick r:id="rId5"/>
              </a:rPr>
              <a:t> </a:t>
            </a:r>
            <a:endParaRPr lang="en-US" dirty="0"/>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
        <p:nvSpPr>
          <p:cNvPr id="2" name="TextBox 1">
            <a:extLst>
              <a:ext uri="{FF2B5EF4-FFF2-40B4-BE49-F238E27FC236}">
                <a16:creationId xmlns:a16="http://schemas.microsoft.com/office/drawing/2014/main" id="{192FE858-86C7-7611-F0F9-F4E51DE9D02F}"/>
              </a:ext>
            </a:extLst>
          </p:cNvPr>
          <p:cNvSpPr txBox="1"/>
          <p:nvPr/>
        </p:nvSpPr>
        <p:spPr>
          <a:xfrm>
            <a:off x="5884755" y="6330791"/>
            <a:ext cx="2370161" cy="369332"/>
          </a:xfrm>
          <a:prstGeom prst="rect">
            <a:avLst/>
          </a:prstGeom>
          <a:noFill/>
        </p:spPr>
        <p:txBody>
          <a:bodyPr wrap="square" rtlCol="0">
            <a:spAutoFit/>
          </a:bodyPr>
          <a:lstStyle/>
          <a:p>
            <a:r>
              <a:rPr lang="en-US" dirty="0"/>
              <a:t>From </a:t>
            </a:r>
            <a:r>
              <a:rPr lang="en-US" dirty="0">
                <a:hlinkClick r:id="rId7"/>
              </a:rPr>
              <a:t>He, et.al., 2015</a:t>
            </a:r>
            <a:r>
              <a:rPr lang="en-US" dirty="0">
                <a:hlinkClick r:id="rId8"/>
              </a:rPr>
              <a:t> </a:t>
            </a:r>
            <a:endParaRPr lang="en-US" dirty="0"/>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
        <p:nvSpPr>
          <p:cNvPr id="3" name="TextBox 2">
            <a:extLst>
              <a:ext uri="{FF2B5EF4-FFF2-40B4-BE49-F238E27FC236}">
                <a16:creationId xmlns:a16="http://schemas.microsoft.com/office/drawing/2014/main" id="{10D5839D-54B1-D008-49E2-D4FA338460B1}"/>
              </a:ext>
            </a:extLst>
          </p:cNvPr>
          <p:cNvSpPr txBox="1"/>
          <p:nvPr/>
        </p:nvSpPr>
        <p:spPr>
          <a:xfrm>
            <a:off x="8198475" y="1904367"/>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
        <p:nvSpPr>
          <p:cNvPr id="3" name="TextBox 2">
            <a:extLst>
              <a:ext uri="{FF2B5EF4-FFF2-40B4-BE49-F238E27FC236}">
                <a16:creationId xmlns:a16="http://schemas.microsoft.com/office/drawing/2014/main" id="{0852F209-0661-45C0-43D2-17F124AE68A0}"/>
              </a:ext>
            </a:extLst>
          </p:cNvPr>
          <p:cNvSpPr txBox="1"/>
          <p:nvPr/>
        </p:nvSpPr>
        <p:spPr>
          <a:xfrm>
            <a:off x="9765268" y="2672067"/>
            <a:ext cx="2370161" cy="369332"/>
          </a:xfrm>
          <a:prstGeom prst="rect">
            <a:avLst/>
          </a:prstGeom>
          <a:noFill/>
        </p:spPr>
        <p:txBody>
          <a:bodyPr wrap="square" rtlCol="0">
            <a:spAutoFit/>
          </a:bodyPr>
          <a:lstStyle/>
          <a:p>
            <a:r>
              <a:rPr lang="en-US" dirty="0"/>
              <a:t>From </a:t>
            </a:r>
            <a:r>
              <a:rPr lang="en-US" dirty="0">
                <a:hlinkClick r:id="rId5"/>
              </a:rPr>
              <a:t>He, et.al., 2015</a:t>
            </a:r>
            <a:r>
              <a:rPr lang="en-US" dirty="0">
                <a:hlinkClick r:id="rId6"/>
              </a:rPr>
              <a:t> </a:t>
            </a:r>
            <a:endParaRPr lang="en-US" dirty="0"/>
          </a:p>
        </p:txBody>
      </p:sp>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
        <p:nvSpPr>
          <p:cNvPr id="4" name="TextBox 3">
            <a:extLst>
              <a:ext uri="{FF2B5EF4-FFF2-40B4-BE49-F238E27FC236}">
                <a16:creationId xmlns:a16="http://schemas.microsoft.com/office/drawing/2014/main" id="{9CE4F188-8FA3-0289-630F-7F006CBC93AD}"/>
              </a:ext>
            </a:extLst>
          </p:cNvPr>
          <p:cNvSpPr txBox="1"/>
          <p:nvPr/>
        </p:nvSpPr>
        <p:spPr>
          <a:xfrm>
            <a:off x="5215720" y="6373608"/>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
        <p:nvSpPr>
          <p:cNvPr id="3" name="TextBox 2">
            <a:extLst>
              <a:ext uri="{FF2B5EF4-FFF2-40B4-BE49-F238E27FC236}">
                <a16:creationId xmlns:a16="http://schemas.microsoft.com/office/drawing/2014/main" id="{FF7BB53C-6576-1060-E204-25C5B377C6F8}"/>
              </a:ext>
            </a:extLst>
          </p:cNvPr>
          <p:cNvSpPr txBox="1"/>
          <p:nvPr/>
        </p:nvSpPr>
        <p:spPr>
          <a:xfrm>
            <a:off x="4347107" y="2343983"/>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649305"/>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7379C34D-85A3-A37C-66C3-BF6B57BA0669}"/>
              </a:ext>
            </a:extLst>
          </p:cNvPr>
          <p:cNvSpPr txBox="1"/>
          <p:nvPr/>
        </p:nvSpPr>
        <p:spPr>
          <a:xfrm>
            <a:off x="7489821" y="5950683"/>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How can convolutional layers be expanded to multiple scales</a:t>
            </a:r>
          </a:p>
          <a:p>
            <a:r>
              <a:rPr lang="en-GB" sz="2800" dirty="0">
                <a:latin typeface="+mn-lt"/>
                <a:ea typeface="Segoe UI" panose="020B0502040204020203" pitchFamily="34" charset="0"/>
                <a:cs typeface="Segoe UI" panose="020B0502040204020203" pitchFamily="34" charset="0"/>
              </a:rPr>
              <a:t>Single convolutional layers work at single scale</a:t>
            </a:r>
          </a:p>
          <a:p>
            <a:r>
              <a:rPr lang="en-GB" sz="2800" dirty="0">
                <a:latin typeface="+mn-lt"/>
                <a:ea typeface="Segoe UI" panose="020B0502040204020203" pitchFamily="34" charset="0"/>
                <a:cs typeface="Segoe UI" panose="020B0502040204020203" pitchFamily="34" charset="0"/>
              </a:rPr>
              <a:t>But, real-world images contain objects with different scales</a:t>
            </a:r>
          </a:p>
          <a:p>
            <a:r>
              <a:rPr lang="en-GB" sz="2800" dirty="0">
                <a:latin typeface="+mn-lt"/>
                <a:ea typeface="Segoe UI" panose="020B0502040204020203" pitchFamily="34" charset="0"/>
                <a:cs typeface="Segoe UI" panose="020B0502040204020203" pitchFamily="34" charset="0"/>
              </a:rPr>
              <a:t>Need architecture that supports multiple scales</a:t>
            </a:r>
          </a:p>
          <a:p>
            <a:pPr lvl="1"/>
            <a:r>
              <a:rPr lang="en-GB" sz="2400" dirty="0">
                <a:latin typeface="+mn-lt"/>
                <a:ea typeface="Segoe UI" panose="020B0502040204020203" pitchFamily="34" charset="0"/>
                <a:cs typeface="Segoe UI" panose="020B0502040204020203" pitchFamily="34" charset="0"/>
              </a:rPr>
              <a:t>CNN layers with different scales in parallel</a:t>
            </a:r>
          </a:p>
          <a:p>
            <a:pPr lvl="1"/>
            <a:r>
              <a:rPr lang="en-GB" sz="2400" dirty="0">
                <a:latin typeface="+mn-lt"/>
                <a:ea typeface="Segoe UI" panose="020B0502040204020203" pitchFamily="34" charset="0"/>
                <a:cs typeface="Segoe UI" panose="020B0502040204020203" pitchFamily="34" charset="0"/>
              </a:rPr>
              <a:t>Concatenate the results</a:t>
            </a:r>
          </a:p>
          <a:p>
            <a:r>
              <a:rPr lang="en-GB" sz="2800" dirty="0">
                <a:latin typeface="+mn-lt"/>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mn-lt"/>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mn-lt"/>
                <a:ea typeface="Segoe UI" panose="020B0502040204020203" pitchFamily="34" charset="0"/>
                <a:cs typeface="Segoe UI" panose="020B0502040204020203" pitchFamily="34" charset="0"/>
              </a:rPr>
              <a:t>Built into deep learning frameworks; </a:t>
            </a:r>
            <a:r>
              <a:rPr lang="en-GB" sz="2400" dirty="0" err="1">
                <a:latin typeface="+mn-lt"/>
                <a:ea typeface="Segoe UI" panose="020B0502040204020203" pitchFamily="34" charset="0"/>
                <a:cs typeface="Segoe UI" panose="020B0502040204020203" pitchFamily="34" charset="0"/>
              </a:rPr>
              <a:t>Keras</a:t>
            </a:r>
            <a:r>
              <a:rPr lang="en-GB" sz="2400" dirty="0">
                <a:latin typeface="+mn-lt"/>
                <a:ea typeface="Segoe UI" panose="020B0502040204020203" pitchFamily="34" charset="0"/>
                <a:cs typeface="Segoe UI" panose="020B0502040204020203" pitchFamily="34" charset="0"/>
              </a:rPr>
              <a:t>, </a:t>
            </a:r>
            <a:r>
              <a:rPr lang="en-GB" sz="2400" dirty="0" err="1">
                <a:latin typeface="+mn-lt"/>
                <a:ea typeface="Segoe UI" panose="020B0502040204020203" pitchFamily="34" charset="0"/>
                <a:cs typeface="Segoe UI" panose="020B0502040204020203" pitchFamily="34" charset="0"/>
              </a:rPr>
              <a:t>PyTorch</a:t>
            </a:r>
            <a:r>
              <a:rPr lang="en-GB" sz="2400" dirty="0">
                <a:latin typeface="+mn-lt"/>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Interactions Between Channels</a:t>
            </a:r>
          </a:p>
          <a:p>
            <a:r>
              <a:rPr lang="en-US" sz="4400" b="1" dirty="0"/>
              <a:t>Squeeze and Expand Layers</a:t>
            </a:r>
          </a:p>
        </p:txBody>
      </p:sp>
    </p:spTree>
    <p:extLst>
      <p:ext uri="{BB962C8B-B14F-4D97-AF65-F5344CB8AC3E}">
        <p14:creationId xmlns:p14="http://schemas.microsoft.com/office/powerpoint/2010/main" val="1859407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In CNNs convolutional operators </a:t>
            </a:r>
            <a:r>
              <a:rPr lang="en-GB" sz="2800" b="1" dirty="0">
                <a:latin typeface="+mn-lt"/>
                <a:ea typeface="Segoe UI" panose="020B0502040204020203" pitchFamily="34" charset="0"/>
                <a:cs typeface="Segoe UI" panose="020B0502040204020203" pitchFamily="34" charset="0"/>
              </a:rPr>
              <a:t>applied independently </a:t>
            </a:r>
            <a:r>
              <a:rPr lang="en-GB" sz="2800" dirty="0">
                <a:latin typeface="+mn-lt"/>
                <a:ea typeface="Segoe UI" panose="020B0502040204020203" pitchFamily="34" charset="0"/>
                <a:cs typeface="Segoe UI" panose="020B0502040204020203" pitchFamily="34" charset="0"/>
              </a:rPr>
              <a:t>to channels</a:t>
            </a:r>
          </a:p>
          <a:p>
            <a:r>
              <a:rPr lang="en-GB" sz="2800" dirty="0">
                <a:latin typeface="+mn-lt"/>
                <a:ea typeface="Segoe UI" panose="020B0502040204020203" pitchFamily="34" charset="0"/>
                <a:cs typeface="Segoe UI" panose="020B0502040204020203" pitchFamily="34" charset="0"/>
              </a:rPr>
              <a:t>CNN model ignores possible interaction between feature maps in channels </a:t>
            </a:r>
          </a:p>
          <a:p>
            <a:r>
              <a:rPr lang="en-GB" sz="2800" b="1" dirty="0">
                <a:latin typeface="+mn-lt"/>
                <a:ea typeface="Segoe UI" panose="020B0502040204020203" pitchFamily="34" charset="0"/>
                <a:cs typeface="Segoe UI" panose="020B0502040204020203" pitchFamily="34" charset="0"/>
              </a:rPr>
              <a:t>Squeeze and excitation (SE) </a:t>
            </a:r>
            <a:r>
              <a:rPr lang="en-GB" sz="2800" dirty="0">
                <a:latin typeface="+mn-lt"/>
                <a:ea typeface="Segoe UI" panose="020B0502040204020203" pitchFamily="34" charset="0"/>
                <a:cs typeface="Segoe UI" panose="020B0502040204020203" pitchFamily="34" charset="0"/>
              </a:rPr>
              <a:t>layers model interactions between channels   </a:t>
            </a:r>
          </a:p>
          <a:p>
            <a:r>
              <a:rPr lang="en-GB" sz="2800" b="1" dirty="0">
                <a:latin typeface="+mn-lt"/>
                <a:ea typeface="Segoe UI" panose="020B0502040204020203" pitchFamily="34" charset="0"/>
                <a:cs typeface="Segoe UI" panose="020B0502040204020203" pitchFamily="34" charset="0"/>
              </a:rPr>
              <a:t>Squeeze</a:t>
            </a:r>
            <a:r>
              <a:rPr lang="en-GB" sz="2800" dirty="0">
                <a:latin typeface="+mn-lt"/>
                <a:ea typeface="Segoe UI" panose="020B0502040204020203" pitchFamily="34" charset="0"/>
                <a:cs typeface="Segoe UI" panose="020B0502040204020203" pitchFamily="34" charset="0"/>
              </a:rPr>
              <a:t> aggregates information from each channel of the feature map  </a:t>
            </a:r>
          </a:p>
          <a:p>
            <a:r>
              <a:rPr lang="en-GB" sz="2800" b="1" dirty="0">
                <a:latin typeface="+mn-lt"/>
                <a:ea typeface="Segoe UI" panose="020B0502040204020203" pitchFamily="34" charset="0"/>
                <a:cs typeface="Segoe UI" panose="020B0502040204020203" pitchFamily="34" charset="0"/>
              </a:rPr>
              <a:t>Excitation </a:t>
            </a:r>
            <a:r>
              <a:rPr lang="en-GB" sz="2800" dirty="0">
                <a:latin typeface="+mn-lt"/>
                <a:ea typeface="Segoe UI" panose="020B0502040204020203" pitchFamily="34" charset="0"/>
                <a:cs typeface="Segoe UI" panose="020B0502040204020203" pitchFamily="34" charset="0"/>
              </a:rPr>
              <a:t>creates weights to emphasize important aspects of the feature map</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1840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674371"/>
          </a:xfrm>
        </p:spPr>
        <p:txBody>
          <a:bodyPr>
            <a:normAutofit/>
          </a:bodyPr>
          <a:lstStyle/>
          <a:p>
            <a:pPr marL="0" indent="0">
              <a:buNone/>
            </a:pPr>
            <a:r>
              <a:rPr lang="en-GB" sz="2800" b="1" dirty="0">
                <a:latin typeface="+mn-lt"/>
                <a:ea typeface="Segoe UI" panose="020B0502040204020203" pitchFamily="34" charset="0"/>
                <a:cs typeface="Segoe UI" panose="020B0502040204020203" pitchFamily="34" charset="0"/>
              </a:rPr>
              <a:t>Squeeze and expand (SE) </a:t>
            </a:r>
            <a:r>
              <a:rPr lang="en-GB" sz="2800" dirty="0">
                <a:latin typeface="+mn-lt"/>
                <a:ea typeface="Segoe UI" panose="020B0502040204020203" pitchFamily="34" charset="0"/>
                <a:cs typeface="Segoe UI" panose="020B0502040204020203" pitchFamily="34" charset="0"/>
              </a:rPr>
              <a:t>layers model interactions between channels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5B11362-BEA0-FD9F-55AC-9E6BD512DC8A}"/>
              </a:ext>
            </a:extLst>
          </p:cNvPr>
          <p:cNvPicPr>
            <a:picLocks noChangeAspect="1"/>
          </p:cNvPicPr>
          <p:nvPr/>
        </p:nvPicPr>
        <p:blipFill>
          <a:blip r:embed="rId3"/>
          <a:stretch>
            <a:fillRect/>
          </a:stretch>
        </p:blipFill>
        <p:spPr>
          <a:xfrm>
            <a:off x="843621" y="4405132"/>
            <a:ext cx="10702385" cy="2240376"/>
          </a:xfrm>
          <a:prstGeom prst="rect">
            <a:avLst/>
          </a:prstGeom>
        </p:spPr>
      </p:pic>
      <mc:AlternateContent xmlns:mc="http://schemas.openxmlformats.org/markup-compatibility/2006" xmlns:a14="http://schemas.microsoft.com/office/drawing/2010/main">
        <mc:Choice Requires="a14">
          <p:sp>
            <p:nvSpPr>
              <p:cNvPr id="5" name="Content Placeholder 6">
                <a:extLst>
                  <a:ext uri="{FF2B5EF4-FFF2-40B4-BE49-F238E27FC236}">
                    <a16:creationId xmlns:a16="http://schemas.microsoft.com/office/drawing/2014/main" id="{A4692FFD-1D2A-1DEC-D45A-F23F2FD36F05}"/>
                  </a:ext>
                </a:extLst>
              </p:cNvPr>
              <p:cNvSpPr txBox="1">
                <a:spLocks/>
              </p:cNvSpPr>
              <p:nvPr/>
            </p:nvSpPr>
            <p:spPr>
              <a:xfrm>
                <a:off x="333375" y="2115682"/>
                <a:ext cx="3228691" cy="2240376"/>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600" b="1" dirty="0">
                    <a:latin typeface="+mn-lt"/>
                    <a:ea typeface="Segoe UI" panose="020B0502040204020203" pitchFamily="34" charset="0"/>
                    <a:cs typeface="Segoe UI" panose="020B0502040204020203" pitchFamily="34" charset="0"/>
                  </a:rPr>
                  <a:t>Squeeze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𝑧</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𝑠𝑞</m:t>
                        </m:r>
                      </m:sub>
                    </m:sSub>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oMath>
                </a14:m>
                <a:r>
                  <a:rPr lang="en-GB" sz="2600" b="1" dirty="0">
                    <a:latin typeface="Segoe UI" panose="020B0502040204020203" pitchFamily="34" charset="0"/>
                    <a:ea typeface="Segoe UI" panose="020B0502040204020203" pitchFamily="34" charset="0"/>
                    <a:cs typeface="Segoe UI" panose="020B0502040204020203" pitchFamily="34" charset="0"/>
                  </a:rPr>
                  <a:t>, </a:t>
                </a:r>
                <a:r>
                  <a:rPr lang="en-GB" sz="2600" dirty="0">
                    <a:latin typeface="+mn-lt"/>
                    <a:ea typeface="Segoe UI" panose="020B0502040204020203" pitchFamily="34" charset="0"/>
                    <a:cs typeface="Segoe UI" panose="020B0502040204020203" pitchFamily="34" charset="0"/>
                  </a:rPr>
                  <a:t>performs average pooling on the channels</a:t>
                </a:r>
                <a:r>
                  <a:rPr lang="en-GB" sz="2600" b="1" dirty="0">
                    <a:latin typeface="+mn-lt"/>
                    <a:ea typeface="Segoe UI" panose="020B0502040204020203" pitchFamily="34" charset="0"/>
                    <a:cs typeface="Segoe UI" panose="020B0502040204020203" pitchFamily="34" charset="0"/>
                  </a:rPr>
                  <a:t> </a:t>
                </a:r>
                <a:endParaRPr lang="en-GB" sz="2600" dirty="0">
                  <a:latin typeface="+mn-lt"/>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5" name="Content Placeholder 6">
                <a:extLst>
                  <a:ext uri="{FF2B5EF4-FFF2-40B4-BE49-F238E27FC236}">
                    <a16:creationId xmlns:a16="http://schemas.microsoft.com/office/drawing/2014/main" id="{A4692FFD-1D2A-1DEC-D45A-F23F2FD36F05}"/>
                  </a:ext>
                </a:extLst>
              </p:cNvPr>
              <p:cNvSpPr txBox="1">
                <a:spLocks noRot="1" noChangeAspect="1" noMove="1" noResize="1" noEditPoints="1" noAdjustHandles="1" noChangeArrowheads="1" noChangeShapeType="1" noTextEdit="1"/>
              </p:cNvSpPr>
              <p:nvPr/>
            </p:nvSpPr>
            <p:spPr>
              <a:xfrm>
                <a:off x="333375" y="2115682"/>
                <a:ext cx="3228691" cy="2240376"/>
              </a:xfrm>
              <a:prstGeom prst="rect">
                <a:avLst/>
              </a:prstGeom>
              <a:blipFill>
                <a:blip r:embed="rId4"/>
                <a:stretch>
                  <a:fillRect l="-3403" t="-2174" b="-1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6">
                <a:extLst>
                  <a:ext uri="{FF2B5EF4-FFF2-40B4-BE49-F238E27FC236}">
                    <a16:creationId xmlns:a16="http://schemas.microsoft.com/office/drawing/2014/main" id="{43E9F186-B2D9-C3D6-B5CB-43F7033D1B0A}"/>
                  </a:ext>
                </a:extLst>
              </p:cNvPr>
              <p:cNvSpPr txBox="1">
                <a:spLocks/>
              </p:cNvSpPr>
              <p:nvPr/>
            </p:nvSpPr>
            <p:spPr>
              <a:xfrm>
                <a:off x="8963309" y="1891587"/>
                <a:ext cx="3228691" cy="2240376"/>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600" b="1" dirty="0">
                    <a:latin typeface="+mn-lt"/>
                    <a:ea typeface="Segoe UI" panose="020B0502040204020203" pitchFamily="34" charset="0"/>
                    <a:cs typeface="Segoe UI" panose="020B0502040204020203" pitchFamily="34" charset="0"/>
                  </a:rPr>
                  <a:t>Scale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acc>
                          <m:accPr>
                            <m:chr m:val="̃"/>
                            <m:ctrlPr>
                              <a:rPr lang="en-GB" sz="2600" i="1" smtClean="0">
                                <a:latin typeface="Cambria Math" panose="02040503050406030204" pitchFamily="18" charset="0"/>
                                <a:cs typeface="Segoe UI" panose="020B0502040204020203" pitchFamily="34" charset="0"/>
                              </a:rPr>
                            </m:ctrlPr>
                          </m:accPr>
                          <m:e>
                            <m:r>
                              <a:rPr lang="en-US" sz="2600" b="0" i="1" smtClean="0">
                                <a:latin typeface="Cambria Math" panose="02040503050406030204" pitchFamily="18" charset="0"/>
                                <a:cs typeface="Segoe UI" panose="020B0502040204020203" pitchFamily="34" charset="0"/>
                              </a:rPr>
                              <m:t>𝑋</m:t>
                            </m:r>
                          </m:e>
                        </m:acc>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𝑠𝑐𝑎𝑙𝑒</m:t>
                        </m:r>
                      </m:sub>
                    </m:sSub>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𝑠</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oMath>
                </a14:m>
                <a:r>
                  <a:rPr lang="en-GB" sz="2600" b="1" dirty="0">
                    <a:latin typeface="Segoe UI" panose="020B0502040204020203" pitchFamily="34" charset="0"/>
                    <a:ea typeface="Segoe UI" panose="020B0502040204020203" pitchFamily="34" charset="0"/>
                    <a:cs typeface="Segoe UI" panose="020B0502040204020203" pitchFamily="34" charset="0"/>
                  </a:rPr>
                  <a:t>, </a:t>
                </a:r>
                <a:r>
                  <a:rPr lang="en-GB" sz="2600" dirty="0">
                    <a:latin typeface="+mn-lt"/>
                    <a:ea typeface="Segoe UI" panose="020B0502040204020203" pitchFamily="34" charset="0"/>
                    <a:cs typeface="Segoe UI" panose="020B0502040204020203" pitchFamily="34" charset="0"/>
                  </a:rPr>
                  <a:t>applies the excitation to the channels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6" name="Content Placeholder 6">
                <a:extLst>
                  <a:ext uri="{FF2B5EF4-FFF2-40B4-BE49-F238E27FC236}">
                    <a16:creationId xmlns:a16="http://schemas.microsoft.com/office/drawing/2014/main" id="{43E9F186-B2D9-C3D6-B5CB-43F7033D1B0A}"/>
                  </a:ext>
                </a:extLst>
              </p:cNvPr>
              <p:cNvSpPr txBox="1">
                <a:spLocks noRot="1" noChangeAspect="1" noMove="1" noResize="1" noEditPoints="1" noAdjustHandles="1" noChangeArrowheads="1" noChangeShapeType="1" noTextEdit="1"/>
              </p:cNvSpPr>
              <p:nvPr/>
            </p:nvSpPr>
            <p:spPr>
              <a:xfrm>
                <a:off x="8963309" y="1891587"/>
                <a:ext cx="3228691" cy="2240376"/>
              </a:xfrm>
              <a:prstGeom prst="rect">
                <a:avLst/>
              </a:prstGeom>
              <a:blipFill>
                <a:blip r:embed="rId5"/>
                <a:stretch>
                  <a:fillRect l="-3396" t="-2174" r="-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6">
                <a:extLst>
                  <a:ext uri="{FF2B5EF4-FFF2-40B4-BE49-F238E27FC236}">
                    <a16:creationId xmlns:a16="http://schemas.microsoft.com/office/drawing/2014/main" id="{B65B5703-6BC5-9BFD-5CB3-63ABC6AE8356}"/>
                  </a:ext>
                </a:extLst>
              </p:cNvPr>
              <p:cNvSpPr txBox="1">
                <a:spLocks/>
              </p:cNvSpPr>
              <p:nvPr/>
            </p:nvSpPr>
            <p:spPr>
              <a:xfrm>
                <a:off x="5057775" y="1582238"/>
                <a:ext cx="3228691" cy="2240376"/>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800" b="1" dirty="0">
                    <a:latin typeface="+mn-lt"/>
                    <a:ea typeface="Segoe UI" panose="020B0502040204020203" pitchFamily="34" charset="0"/>
                    <a:cs typeface="Segoe UI" panose="020B0502040204020203" pitchFamily="34" charset="0"/>
                  </a:rPr>
                  <a:t>Excitation function</a:t>
                </a:r>
                <a:r>
                  <a:rPr lang="en-GB" sz="28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𝑠</m:t>
                        </m:r>
                      </m:e>
                      <m:sub>
                        <m:r>
                          <a:rPr lang="en-US" sz="2800" b="0" i="1" smtClean="0">
                            <a:latin typeface="Cambria Math" panose="02040503050406030204" pitchFamily="18" charset="0"/>
                            <a:cs typeface="Segoe UI" panose="020B0502040204020203" pitchFamily="34" charset="0"/>
                          </a:rPr>
                          <m:t> </m:t>
                        </m:r>
                      </m:sub>
                    </m:sSub>
                    <m:r>
                      <a:rPr lang="en-US" sz="2800" b="0" i="1" smtClean="0">
                        <a:latin typeface="Cambria Math" panose="02040503050406030204" pitchFamily="18" charset="0"/>
                        <a:cs typeface="Segoe UI" panose="020B0502040204020203" pitchFamily="34" charset="0"/>
                      </a:rPr>
                      <m:t>=</m:t>
                    </m:r>
                    <m:sSub>
                      <m:sSubPr>
                        <m:ctrlPr>
                          <a:rPr lang="en-GB"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𝐹</m:t>
                        </m:r>
                      </m:e>
                      <m:sub>
                        <m:r>
                          <a:rPr lang="en-US" sz="2800" b="0" i="1" smtClean="0">
                            <a:latin typeface="Cambria Math" panose="02040503050406030204" pitchFamily="18" charset="0"/>
                            <a:cs typeface="Segoe UI" panose="020B0502040204020203" pitchFamily="34" charset="0"/>
                          </a:rPr>
                          <m:t>𝑠𝑞</m:t>
                        </m:r>
                      </m:sub>
                    </m:sSub>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𝑊</m:t>
                    </m:r>
                    <m:r>
                      <a:rPr lang="en-US" sz="2800" b="0" i="1" smtClean="0">
                        <a:latin typeface="Cambria Math" panose="02040503050406030204" pitchFamily="18" charset="0"/>
                        <a:cs typeface="Segoe UI" panose="020B0502040204020203" pitchFamily="34" charset="0"/>
                      </a:rPr>
                      <m:t>)</m:t>
                    </m:r>
                  </m:oMath>
                </a14:m>
                <a:r>
                  <a:rPr lang="en-GB" sz="2800" b="1" dirty="0">
                    <a:latin typeface="Segoe UI" panose="020B0502040204020203" pitchFamily="34" charset="0"/>
                    <a:ea typeface="Segoe UI" panose="020B0502040204020203" pitchFamily="34" charset="0"/>
                    <a:cs typeface="Segoe UI" panose="020B0502040204020203" pitchFamily="34" charset="0"/>
                  </a:rPr>
                  <a:t>, </a:t>
                </a:r>
                <a:r>
                  <a:rPr lang="en-GB" sz="2800" dirty="0">
                    <a:latin typeface="+mn-lt"/>
                    <a:ea typeface="Segoe UI" panose="020B0502040204020203" pitchFamily="34" charset="0"/>
                    <a:cs typeface="Segoe UI" panose="020B0502040204020203" pitchFamily="34" charset="0"/>
                  </a:rPr>
                  <a:t>computes the excitation for each channel</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9" name="Content Placeholder 6">
                <a:extLst>
                  <a:ext uri="{FF2B5EF4-FFF2-40B4-BE49-F238E27FC236}">
                    <a16:creationId xmlns:a16="http://schemas.microsoft.com/office/drawing/2014/main" id="{B65B5703-6BC5-9BFD-5CB3-63ABC6AE8356}"/>
                  </a:ext>
                </a:extLst>
              </p:cNvPr>
              <p:cNvSpPr txBox="1">
                <a:spLocks noRot="1" noChangeAspect="1" noMove="1" noResize="1" noEditPoints="1" noAdjustHandles="1" noChangeArrowheads="1" noChangeShapeType="1" noTextEdit="1"/>
              </p:cNvSpPr>
              <p:nvPr/>
            </p:nvSpPr>
            <p:spPr>
              <a:xfrm>
                <a:off x="5057775" y="1582238"/>
                <a:ext cx="3228691" cy="2240376"/>
              </a:xfrm>
              <a:prstGeom prst="rect">
                <a:avLst/>
              </a:prstGeom>
              <a:blipFill>
                <a:blip r:embed="rId6"/>
                <a:stretch>
                  <a:fillRect l="-3970" t="-4632" r="-94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EDD7CA57-23B3-1688-FE80-3D09B6BBBA71}"/>
              </a:ext>
            </a:extLst>
          </p:cNvPr>
          <p:cNvCxnSpPr/>
          <p:nvPr/>
        </p:nvCxnSpPr>
        <p:spPr>
          <a:xfrm flipH="1">
            <a:off x="8916537" y="3976048"/>
            <a:ext cx="865638" cy="139207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AA551E8-AA65-8886-45DB-FF97A2A18C55}"/>
              </a:ext>
            </a:extLst>
          </p:cNvPr>
          <p:cNvCxnSpPr>
            <a:cxnSpLocks/>
            <a:stCxn id="9" idx="2"/>
          </p:cNvCxnSpPr>
          <p:nvPr/>
        </p:nvCxnSpPr>
        <p:spPr>
          <a:xfrm>
            <a:off x="6672121" y="3822614"/>
            <a:ext cx="425365" cy="67862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9705DA6-1FEE-D42F-5E86-8A0F5D0E37B9}"/>
              </a:ext>
            </a:extLst>
          </p:cNvPr>
          <p:cNvCxnSpPr>
            <a:cxnSpLocks/>
          </p:cNvCxnSpPr>
          <p:nvPr/>
        </p:nvCxnSpPr>
        <p:spPr>
          <a:xfrm>
            <a:off x="2764971" y="3851276"/>
            <a:ext cx="2411441" cy="82080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EEF5AA-52A2-2275-6E7F-F9F4AFA46A40}"/>
              </a:ext>
            </a:extLst>
          </p:cNvPr>
          <p:cNvSpPr txBox="1"/>
          <p:nvPr/>
        </p:nvSpPr>
        <p:spPr>
          <a:xfrm>
            <a:off x="5547168" y="6424661"/>
            <a:ext cx="2370161" cy="369332"/>
          </a:xfrm>
          <a:prstGeom prst="rect">
            <a:avLst/>
          </a:prstGeom>
          <a:noFill/>
        </p:spPr>
        <p:txBody>
          <a:bodyPr wrap="square" rtlCol="0">
            <a:spAutoFit/>
          </a:bodyPr>
          <a:lstStyle/>
          <a:p>
            <a:r>
              <a:rPr lang="en-US" dirty="0"/>
              <a:t>From </a:t>
            </a:r>
            <a:r>
              <a:rPr lang="en-US" dirty="0">
                <a:hlinkClick r:id="rId7"/>
              </a:rPr>
              <a:t>Hu, et.al., 2019</a:t>
            </a:r>
            <a:r>
              <a:rPr lang="en-US" dirty="0">
                <a:hlinkClick r:id="rId8"/>
              </a:rPr>
              <a:t> </a:t>
            </a:r>
            <a:endParaRPr lang="en-US" dirty="0"/>
          </a:p>
        </p:txBody>
      </p:sp>
    </p:spTree>
    <p:extLst>
      <p:ext uri="{BB962C8B-B14F-4D97-AF65-F5344CB8AC3E}">
        <p14:creationId xmlns:p14="http://schemas.microsoft.com/office/powerpoint/2010/main" val="35046114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674371"/>
          </a:xfrm>
        </p:spPr>
        <p:txBody>
          <a:bodyPr>
            <a:normAutofit/>
          </a:bodyPr>
          <a:lstStyle/>
          <a:p>
            <a:pPr marL="0" indent="0">
              <a:buNone/>
            </a:pPr>
            <a:r>
              <a:rPr lang="en-GB" sz="2800" b="1" dirty="0">
                <a:latin typeface="+mn-lt"/>
                <a:ea typeface="Segoe UI" panose="020B0502040204020203" pitchFamily="34" charset="0"/>
                <a:cs typeface="Segoe UI" panose="020B0502040204020203" pitchFamily="34" charset="0"/>
              </a:rPr>
              <a:t>Squeeze and expand (SE) </a:t>
            </a:r>
            <a:r>
              <a:rPr lang="en-GB" sz="2800" dirty="0">
                <a:latin typeface="+mn-lt"/>
                <a:ea typeface="Segoe UI" panose="020B0502040204020203" pitchFamily="34" charset="0"/>
                <a:cs typeface="Segoe UI" panose="020B0502040204020203" pitchFamily="34" charset="0"/>
              </a:rPr>
              <a:t>layers model interactions between channels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5B11362-BEA0-FD9F-55AC-9E6BD512DC8A}"/>
              </a:ext>
            </a:extLst>
          </p:cNvPr>
          <p:cNvPicPr>
            <a:picLocks noChangeAspect="1"/>
          </p:cNvPicPr>
          <p:nvPr/>
        </p:nvPicPr>
        <p:blipFill>
          <a:blip r:embed="rId3"/>
          <a:stretch>
            <a:fillRect/>
          </a:stretch>
        </p:blipFill>
        <p:spPr>
          <a:xfrm>
            <a:off x="843621" y="4559807"/>
            <a:ext cx="10702385" cy="2240376"/>
          </a:xfrm>
          <a:prstGeom prst="rect">
            <a:avLst/>
          </a:prstGeom>
        </p:spPr>
      </p:pic>
      <mc:AlternateContent xmlns:mc="http://schemas.openxmlformats.org/markup-compatibility/2006" xmlns:a14="http://schemas.microsoft.com/office/drawing/2010/main">
        <mc:Choice Requires="a14">
          <p:sp>
            <p:nvSpPr>
              <p:cNvPr id="5" name="Content Placeholder 6">
                <a:extLst>
                  <a:ext uri="{FF2B5EF4-FFF2-40B4-BE49-F238E27FC236}">
                    <a16:creationId xmlns:a16="http://schemas.microsoft.com/office/drawing/2014/main" id="{A4692FFD-1D2A-1DEC-D45A-F23F2FD36F05}"/>
                  </a:ext>
                </a:extLst>
              </p:cNvPr>
              <p:cNvSpPr txBox="1">
                <a:spLocks/>
              </p:cNvSpPr>
              <p:nvPr/>
            </p:nvSpPr>
            <p:spPr>
              <a:xfrm>
                <a:off x="565386" y="1557324"/>
                <a:ext cx="11340011" cy="2884202"/>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600" b="1" dirty="0">
                    <a:latin typeface="+mn-lt"/>
                    <a:ea typeface="Segoe UI" panose="020B0502040204020203" pitchFamily="34" charset="0"/>
                    <a:cs typeface="Segoe UI" panose="020B0502040204020203" pitchFamily="34" charset="0"/>
                  </a:rPr>
                  <a:t>Squeeze function</a:t>
                </a:r>
                <a:r>
                  <a:rPr lang="en-GB" sz="2600" dirty="0">
                    <a:latin typeface="+mn-lt"/>
                    <a:ea typeface="Segoe UI" panose="020B0502040204020203" pitchFamily="34" charset="0"/>
                    <a:cs typeface="Segoe UI" panose="020B0502040204020203" pitchFamily="34" charset="0"/>
                  </a:rPr>
                  <a:t>,</a:t>
                </a:r>
                <a:r>
                  <a:rPr lang="en-GB" sz="2600" dirty="0">
                    <a:latin typeface="Segoe UI" panose="020B0502040204020203" pitchFamily="34" charset="0"/>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𝑧</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𝑠𝑞</m:t>
                        </m:r>
                      </m:sub>
                    </m:sSub>
                    <m:d>
                      <m:dPr>
                        <m:ctrlPr>
                          <a:rPr lang="en-US" sz="2600" b="0" i="1" smtClean="0">
                            <a:latin typeface="Cambria Math" panose="02040503050406030204" pitchFamily="18" charset="0"/>
                            <a:cs typeface="Segoe UI" panose="020B0502040204020203" pitchFamily="34" charset="0"/>
                          </a:rPr>
                        </m:ctrlPr>
                      </m:dPr>
                      <m:e>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e>
                    </m:d>
                    <m:r>
                      <a:rPr lang="en-US" sz="2600" b="0" i="1" smtClean="0">
                        <a:latin typeface="Cambria Math" panose="02040503050406030204" pitchFamily="18" charset="0"/>
                        <a:cs typeface="Segoe UI" panose="020B0502040204020203" pitchFamily="34" charset="0"/>
                      </a:rPr>
                      <m:t>=</m:t>
                    </m:r>
                    <m:f>
                      <m:fPr>
                        <m:ctrlPr>
                          <a:rPr lang="en-US" sz="2600" b="0" i="1" smtClean="0">
                            <a:latin typeface="Cambria Math" panose="02040503050406030204" pitchFamily="18" charset="0"/>
                            <a:cs typeface="Segoe UI" panose="020B0502040204020203" pitchFamily="34" charset="0"/>
                          </a:rPr>
                        </m:ctrlPr>
                      </m:fPr>
                      <m:num>
                        <m:r>
                          <a:rPr lang="en-US" sz="2600" b="0" i="1" smtClean="0">
                            <a:latin typeface="Cambria Math" panose="02040503050406030204" pitchFamily="18" charset="0"/>
                            <a:cs typeface="Segoe UI" panose="020B0502040204020203" pitchFamily="34" charset="0"/>
                          </a:rPr>
                          <m:t>1</m:t>
                        </m:r>
                      </m:num>
                      <m:den>
                        <m:r>
                          <a:rPr lang="en-US" sz="2600" b="0" i="1" smtClean="0">
                            <a:latin typeface="Cambria Math" panose="02040503050406030204" pitchFamily="18" charset="0"/>
                            <a:cs typeface="Segoe UI" panose="020B0502040204020203" pitchFamily="34" charset="0"/>
                          </a:rPr>
                          <m:t>𝐻</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r>
                          <a:rPr lang="en-US" sz="2600" b="0" i="1" smtClean="0">
                            <a:latin typeface="Cambria Math" panose="02040503050406030204" pitchFamily="18" charset="0"/>
                            <a:ea typeface="Cambria Math" panose="02040503050406030204" pitchFamily="18" charset="0"/>
                            <a:cs typeface="Segoe UI" panose="020B0502040204020203" pitchFamily="34" charset="0"/>
                          </a:rPr>
                          <m:t>𝑊</m:t>
                        </m:r>
                      </m:den>
                    </m:f>
                    <m:nary>
                      <m:naryPr>
                        <m:chr m:val="∑"/>
                        <m:ctrlPr>
                          <a:rPr lang="en-US" sz="2600" b="0" i="1" smtClean="0">
                            <a:latin typeface="Cambria Math" panose="02040503050406030204" pitchFamily="18" charset="0"/>
                            <a:cs typeface="Segoe UI" panose="020B0502040204020203" pitchFamily="34" charset="0"/>
                          </a:rPr>
                        </m:ctrlPr>
                      </m:naryPr>
                      <m:sub>
                        <m:r>
                          <m:rPr>
                            <m:brk m:alnAt="23"/>
                          </m:rPr>
                          <a:rPr lang="en-US" sz="2600" b="0" i="1" smtClean="0">
                            <a:latin typeface="Cambria Math" panose="02040503050406030204" pitchFamily="18" charset="0"/>
                            <a:cs typeface="Segoe UI" panose="020B0502040204020203" pitchFamily="34" charset="0"/>
                          </a:rPr>
                          <m:t>𝑖</m:t>
                        </m:r>
                        <m:r>
                          <a:rPr lang="en-US" sz="2600" b="0" i="1" smtClean="0">
                            <a:latin typeface="Cambria Math" panose="02040503050406030204" pitchFamily="18" charset="0"/>
                            <a:cs typeface="Segoe UI" panose="020B0502040204020203" pitchFamily="34" charset="0"/>
                          </a:rPr>
                          <m:t>=1</m:t>
                        </m:r>
                      </m:sub>
                      <m:sup>
                        <m:r>
                          <a:rPr lang="en-US" sz="2600" b="0" i="1" smtClean="0">
                            <a:latin typeface="Cambria Math" panose="02040503050406030204" pitchFamily="18" charset="0"/>
                            <a:cs typeface="Segoe UI" panose="020B0502040204020203" pitchFamily="34" charset="0"/>
                          </a:rPr>
                          <m:t>𝐻</m:t>
                        </m:r>
                      </m:sup>
                      <m:e>
                        <m:nary>
                          <m:naryPr>
                            <m:chr m:val="∑"/>
                            <m:ctrlPr>
                              <a:rPr lang="en-US" sz="2600" b="0" i="1" smtClean="0">
                                <a:latin typeface="Cambria Math" panose="02040503050406030204" pitchFamily="18" charset="0"/>
                                <a:cs typeface="Segoe UI" panose="020B0502040204020203" pitchFamily="34" charset="0"/>
                              </a:rPr>
                            </m:ctrlPr>
                          </m:naryPr>
                          <m:sub>
                            <m:r>
                              <m:rPr>
                                <m:brk m:alnAt="23"/>
                              </m:rPr>
                              <a:rPr lang="en-US" sz="2600" b="0" i="1" smtClean="0">
                                <a:latin typeface="Cambria Math" panose="02040503050406030204" pitchFamily="18" charset="0"/>
                                <a:cs typeface="Segoe UI" panose="020B0502040204020203" pitchFamily="34" charset="0"/>
                              </a:rPr>
                              <m:t>𝑗</m:t>
                            </m:r>
                            <m:r>
                              <a:rPr lang="en-US" sz="2600" b="0" i="1" smtClean="0">
                                <a:latin typeface="Cambria Math" panose="02040503050406030204" pitchFamily="18" charset="0"/>
                                <a:cs typeface="Segoe UI" panose="020B0502040204020203" pitchFamily="34" charset="0"/>
                              </a:rPr>
                              <m:t>=1</m:t>
                            </m:r>
                          </m:sub>
                          <m:sup>
                            <m:r>
                              <a:rPr lang="en-US" sz="2600" b="0" i="1" smtClean="0">
                                <a:latin typeface="Cambria Math" panose="02040503050406030204" pitchFamily="18" charset="0"/>
                                <a:cs typeface="Segoe UI" panose="020B0502040204020203" pitchFamily="34" charset="0"/>
                              </a:rPr>
                              <m:t>𝑊</m:t>
                            </m:r>
                          </m:sup>
                          <m:e>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𝑖</m:t>
                            </m:r>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𝑗</m:t>
                            </m:r>
                            <m:r>
                              <a:rPr lang="en-US" sz="2600" b="0" i="1" smtClean="0">
                                <a:latin typeface="Cambria Math" panose="02040503050406030204" pitchFamily="18" charset="0"/>
                                <a:cs typeface="Segoe UI" panose="020B0502040204020203" pitchFamily="34" charset="0"/>
                              </a:rPr>
                              <m:t>)</m:t>
                            </m:r>
                          </m:e>
                        </m:nary>
                      </m:e>
                    </m:nary>
                  </m:oMath>
                </a14:m>
                <a:endParaRPr lang="en-GB" sz="26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600" b="1" dirty="0">
                    <a:latin typeface="+mn-lt"/>
                    <a:ea typeface="Segoe UI" panose="020B0502040204020203" pitchFamily="34" charset="0"/>
                    <a:cs typeface="Segoe UI" panose="020B0502040204020203" pitchFamily="34" charset="0"/>
                  </a:rPr>
                  <a:t>Excitation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𝑠</m:t>
                        </m:r>
                      </m:e>
                      <m:sub>
                        <m:r>
                          <a:rPr lang="en-US" sz="2600" b="0" i="1" smtClean="0">
                            <a:latin typeface="Cambria Math" panose="02040503050406030204" pitchFamily="18" charset="0"/>
                            <a:cs typeface="Segoe UI" panose="020B0502040204020203" pitchFamily="34" charset="0"/>
                          </a:rPr>
                          <m:t> </m:t>
                        </m:r>
                      </m:sub>
                    </m:sSub>
                    <m:r>
                      <a:rPr lang="en-US" sz="2600" b="0" i="1" smtClean="0">
                        <a:latin typeface="Cambria Math" panose="02040503050406030204" pitchFamily="18" charset="0"/>
                        <a:cs typeface="Segoe UI" panose="020B0502040204020203" pitchFamily="34" charset="0"/>
                      </a:rPr>
                      <m:t>=</m:t>
                    </m:r>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𝑠𝑞</m:t>
                        </m:r>
                      </m:sub>
                    </m:sSub>
                    <m:d>
                      <m:dPr>
                        <m:ctrlPr>
                          <a:rPr lang="en-US" sz="2600" b="0" i="1" smtClean="0">
                            <a:latin typeface="Cambria Math" panose="02040503050406030204" pitchFamily="18" charset="0"/>
                            <a:cs typeface="Segoe UI" panose="020B0502040204020203" pitchFamily="34" charset="0"/>
                          </a:rPr>
                        </m:ctrlPr>
                      </m:dPr>
                      <m:e>
                        <m:r>
                          <a:rPr lang="en-US" sz="2600" b="0" i="1" smtClean="0">
                            <a:latin typeface="Cambria Math" panose="02040503050406030204" pitchFamily="18" charset="0"/>
                            <a:cs typeface="Segoe UI" panose="020B0502040204020203" pitchFamily="34" charset="0"/>
                          </a:rPr>
                          <m:t>𝑧</m:t>
                        </m:r>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𝑊</m:t>
                        </m:r>
                      </m:e>
                    </m:d>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ea typeface="Cambria Math" panose="02040503050406030204" pitchFamily="18" charset="0"/>
                        <a:cs typeface="Segoe UI" panose="020B0502040204020203" pitchFamily="34" charset="0"/>
                      </a:rPr>
                      <m:t>𝜎</m:t>
                    </m:r>
                    <m:d>
                      <m:dPr>
                        <m:ctrlPr>
                          <a:rPr lang="en-US" sz="2600" b="0" i="1" smtClean="0">
                            <a:latin typeface="Cambria Math" panose="02040503050406030204" pitchFamily="18" charset="0"/>
                            <a:cs typeface="Segoe UI" panose="020B0502040204020203" pitchFamily="34" charset="0"/>
                          </a:rPr>
                        </m:ctrlPr>
                      </m:dPr>
                      <m:e>
                        <m:r>
                          <a:rPr lang="en-US" sz="2600" b="0" i="1" smtClean="0">
                            <a:latin typeface="Cambria Math" panose="02040503050406030204" pitchFamily="18" charset="0"/>
                            <a:cs typeface="Segoe UI" panose="020B0502040204020203" pitchFamily="34" charset="0"/>
                          </a:rPr>
                          <m:t> </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𝑊</m:t>
                            </m:r>
                          </m:e>
                          <m:sub>
                            <m:r>
                              <a:rPr lang="en-US" sz="2600" b="0" i="1" smtClean="0">
                                <a:latin typeface="Cambria Math" panose="02040503050406030204" pitchFamily="18" charset="0"/>
                                <a:cs typeface="Segoe UI" panose="020B0502040204020203" pitchFamily="34" charset="0"/>
                              </a:rPr>
                              <m:t>2</m:t>
                            </m:r>
                          </m:sub>
                        </m:sSub>
                        <m:r>
                          <a:rPr lang="en-US" sz="2600" b="0" i="1" smtClean="0">
                            <a:latin typeface="Cambria Math" panose="02040503050406030204" pitchFamily="18" charset="0"/>
                            <a:ea typeface="Cambria Math" panose="02040503050406030204" pitchFamily="18" charset="0"/>
                            <a:cs typeface="Segoe UI" panose="020B0502040204020203" pitchFamily="34" charset="0"/>
                          </a:rPr>
                          <m:t>𝛿</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sub>
                        </m:sSub>
                        <m:r>
                          <a:rPr lang="en-US" sz="2600" b="0" i="1" smtClean="0">
                            <a:latin typeface="Cambria Math" panose="02040503050406030204" pitchFamily="18" charset="0"/>
                            <a:ea typeface="Cambria Math" panose="02040503050406030204" pitchFamily="18" charset="0"/>
                            <a:cs typeface="Segoe UI" panose="020B0502040204020203" pitchFamily="34" charset="0"/>
                          </a:rPr>
                          <m:t>𝑧</m:t>
                        </m:r>
                      </m:e>
                    </m:d>
                  </m:oMath>
                </a14:m>
                <a:r>
                  <a:rPr lang="en-GB" sz="2600" b="1"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600" b="1" dirty="0">
                    <a:latin typeface="Segoe UI" panose="020B0502040204020203" pitchFamily="34" charset="0"/>
                    <a:ea typeface="Segoe UI" panose="020B0502040204020203" pitchFamily="34" charset="0"/>
                    <a:cs typeface="Segoe UI" panose="020B0502040204020203" pitchFamily="34" charset="0"/>
                  </a:rPr>
                  <a:t>	</a:t>
                </a:r>
                <a14:m>
                  <m:oMath xmlns:m="http://schemas.openxmlformats.org/officeDocument/2006/math">
                    <m:sSub>
                      <m:sSubPr>
                        <m:ctrlPr>
                          <a:rPr lang="en-GB" sz="2200" b="1" i="1" smtClean="0">
                            <a:latin typeface="Cambria Math" panose="02040503050406030204" pitchFamily="18" charset="0"/>
                            <a:cs typeface="Segoe UI" panose="020B0502040204020203" pitchFamily="34" charset="0"/>
                          </a:rPr>
                        </m:ctrlPr>
                      </m:sSubPr>
                      <m:e>
                        <m:r>
                          <a:rPr lang="en-US" sz="2200" b="1" i="1" smtClean="0">
                            <a:latin typeface="Cambria Math" panose="02040503050406030204" pitchFamily="18" charset="0"/>
                            <a:cs typeface="Segoe UI" panose="020B0502040204020203" pitchFamily="34" charset="0"/>
                          </a:rPr>
                          <m:t>𝑾</m:t>
                        </m:r>
                      </m:e>
                      <m:sub>
                        <m:r>
                          <a:rPr lang="en-US" sz="2200" b="1" i="1" smtClean="0">
                            <a:latin typeface="Cambria Math" panose="02040503050406030204" pitchFamily="18" charset="0"/>
                            <a:cs typeface="Segoe UI" panose="020B0502040204020203" pitchFamily="34" charset="0"/>
                          </a:rPr>
                          <m:t>𝟏</m:t>
                        </m:r>
                      </m:sub>
                    </m:sSub>
                    <m:r>
                      <a:rPr lang="en-GB" sz="2200" b="1"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GB" sz="2200" b="1" i="1" smtClean="0">
                            <a:latin typeface="Cambria Math" panose="02040503050406030204" pitchFamily="18" charset="0"/>
                            <a:ea typeface="Cambria Math" panose="02040503050406030204" pitchFamily="18" charset="0"/>
                            <a:cs typeface="Segoe UI" panose="020B0502040204020203" pitchFamily="34" charset="0"/>
                          </a:rPr>
                        </m:ctrlPr>
                      </m:sSupPr>
                      <m:e>
                        <m:r>
                          <a:rPr lang="en-GB" sz="2200" b="1" i="1" smtClean="0">
                            <a:latin typeface="Cambria Math" panose="02040503050406030204" pitchFamily="18" charset="0"/>
                            <a:ea typeface="Cambria Math" panose="02040503050406030204" pitchFamily="18" charset="0"/>
                            <a:cs typeface="Segoe UI" panose="020B0502040204020203" pitchFamily="34" charset="0"/>
                          </a:rPr>
                          <m:t>ℝ</m:t>
                        </m:r>
                      </m:e>
                      <m:sup>
                        <m:f>
                          <m:fPr>
                            <m:ctrlPr>
                              <a:rPr lang="en-GB" sz="2200" b="1" i="1" smtClean="0">
                                <a:latin typeface="Cambria Math" panose="02040503050406030204" pitchFamily="18" charset="0"/>
                                <a:ea typeface="Cambria Math" panose="02040503050406030204" pitchFamily="18" charset="0"/>
                                <a:cs typeface="Segoe UI" panose="020B0502040204020203" pitchFamily="34" charset="0"/>
                              </a:rPr>
                            </m:ctrlPr>
                          </m:fPr>
                          <m:num>
                            <m:r>
                              <a:rPr lang="en-US" sz="2200" b="1" i="1" smtClean="0">
                                <a:latin typeface="Cambria Math" panose="02040503050406030204" pitchFamily="18" charset="0"/>
                                <a:ea typeface="Cambria Math" panose="02040503050406030204" pitchFamily="18" charset="0"/>
                                <a:cs typeface="Segoe UI" panose="020B0502040204020203" pitchFamily="34" charset="0"/>
                              </a:rPr>
                              <m:t>𝑪</m:t>
                            </m:r>
                          </m:num>
                          <m:den>
                            <m:r>
                              <a:rPr lang="en-US" sz="2200" b="1" i="1" smtClean="0">
                                <a:latin typeface="Cambria Math" panose="02040503050406030204" pitchFamily="18" charset="0"/>
                                <a:ea typeface="Cambria Math" panose="02040503050406030204" pitchFamily="18" charset="0"/>
                                <a:cs typeface="Segoe UI" panose="020B0502040204020203" pitchFamily="34" charset="0"/>
                              </a:rPr>
                              <m:t>𝒓</m:t>
                            </m:r>
                          </m:den>
                        </m:f>
                        <m:r>
                          <a:rPr lang="en-GB" sz="2200" b="1" i="1" smtClean="0">
                            <a:latin typeface="Cambria Math" panose="02040503050406030204" pitchFamily="18" charset="0"/>
                            <a:ea typeface="Cambria Math" panose="02040503050406030204" pitchFamily="18" charset="0"/>
                            <a:cs typeface="Segoe UI" panose="020B0502040204020203" pitchFamily="34" charset="0"/>
                          </a:rPr>
                          <m:t>×</m:t>
                        </m:r>
                        <m:r>
                          <a:rPr lang="en-US" sz="2200" b="1" i="1" smtClean="0">
                            <a:latin typeface="Cambria Math" panose="02040503050406030204" pitchFamily="18" charset="0"/>
                            <a:ea typeface="Cambria Math" panose="02040503050406030204" pitchFamily="18" charset="0"/>
                            <a:cs typeface="Segoe UI" panose="020B0502040204020203" pitchFamily="34" charset="0"/>
                          </a:rPr>
                          <m:t>𝑪</m:t>
                        </m:r>
                      </m:sup>
                    </m:sSup>
                    <m:r>
                      <a:rPr lang="en-US" sz="2200" b="1"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GB" sz="2200" b="1" i="1">
                            <a:latin typeface="Cambria Math" panose="02040503050406030204" pitchFamily="18" charset="0"/>
                            <a:cs typeface="Segoe UI" panose="020B0502040204020203" pitchFamily="34" charset="0"/>
                          </a:rPr>
                        </m:ctrlPr>
                      </m:sSubPr>
                      <m:e>
                        <m:r>
                          <a:rPr lang="en-US" sz="2200" b="1" i="1">
                            <a:latin typeface="Cambria Math" panose="02040503050406030204" pitchFamily="18" charset="0"/>
                            <a:cs typeface="Segoe UI" panose="020B0502040204020203" pitchFamily="34" charset="0"/>
                          </a:rPr>
                          <m:t>𝑾</m:t>
                        </m:r>
                      </m:e>
                      <m:sub>
                        <m:r>
                          <a:rPr lang="en-US" sz="2200" b="1" i="1" smtClean="0">
                            <a:latin typeface="Cambria Math" panose="02040503050406030204" pitchFamily="18" charset="0"/>
                            <a:cs typeface="Segoe UI" panose="020B0502040204020203" pitchFamily="34" charset="0"/>
                          </a:rPr>
                          <m:t>𝟐</m:t>
                        </m:r>
                      </m:sub>
                    </m:sSub>
                    <m:r>
                      <a:rPr lang="en-GB" sz="2200" b="1" i="1">
                        <a:latin typeface="Cambria Math" panose="02040503050406030204" pitchFamily="18" charset="0"/>
                        <a:ea typeface="Cambria Math" panose="02040503050406030204" pitchFamily="18" charset="0"/>
                        <a:cs typeface="Segoe UI" panose="020B0502040204020203" pitchFamily="34" charset="0"/>
                      </a:rPr>
                      <m:t>∈</m:t>
                    </m:r>
                    <m:sSup>
                      <m:sSupPr>
                        <m:ctrlPr>
                          <a:rPr lang="en-GB" sz="2200" b="1" i="1">
                            <a:latin typeface="Cambria Math" panose="02040503050406030204" pitchFamily="18" charset="0"/>
                            <a:ea typeface="Cambria Math" panose="02040503050406030204" pitchFamily="18" charset="0"/>
                            <a:cs typeface="Segoe UI" panose="020B0502040204020203" pitchFamily="34" charset="0"/>
                          </a:rPr>
                        </m:ctrlPr>
                      </m:sSupPr>
                      <m:e>
                        <m:r>
                          <a:rPr lang="en-GB" sz="2200" b="1" i="1">
                            <a:latin typeface="Cambria Math" panose="02040503050406030204" pitchFamily="18" charset="0"/>
                            <a:ea typeface="Cambria Math" panose="02040503050406030204" pitchFamily="18" charset="0"/>
                            <a:cs typeface="Segoe UI" panose="020B0502040204020203" pitchFamily="34" charset="0"/>
                          </a:rPr>
                          <m:t>ℝ</m:t>
                        </m:r>
                      </m:e>
                      <m:sup>
                        <m:r>
                          <a:rPr lang="en-US" sz="2200" b="1" i="1" smtClean="0">
                            <a:latin typeface="Cambria Math" panose="02040503050406030204" pitchFamily="18" charset="0"/>
                            <a:ea typeface="Cambria Math" panose="02040503050406030204" pitchFamily="18" charset="0"/>
                            <a:cs typeface="Segoe UI" panose="020B0502040204020203" pitchFamily="34" charset="0"/>
                          </a:rPr>
                          <m:t>𝑪</m:t>
                        </m:r>
                        <m:r>
                          <a:rPr lang="en-US" sz="2200" b="1" i="1" smtClean="0">
                            <a:latin typeface="Cambria Math" panose="02040503050406030204" pitchFamily="18" charset="0"/>
                            <a:ea typeface="Cambria Math" panose="02040503050406030204" pitchFamily="18" charset="0"/>
                            <a:cs typeface="Segoe UI" panose="020B0502040204020203" pitchFamily="34" charset="0"/>
                          </a:rPr>
                          <m:t>×</m:t>
                        </m:r>
                        <m:f>
                          <m:fPr>
                            <m:ctrlPr>
                              <a:rPr lang="en-GB" sz="2200" b="1" i="1">
                                <a:latin typeface="Cambria Math" panose="02040503050406030204" pitchFamily="18" charset="0"/>
                                <a:ea typeface="Cambria Math" panose="02040503050406030204" pitchFamily="18" charset="0"/>
                                <a:cs typeface="Segoe UI" panose="020B0502040204020203" pitchFamily="34" charset="0"/>
                              </a:rPr>
                            </m:ctrlPr>
                          </m:fPr>
                          <m:num>
                            <m:r>
                              <a:rPr lang="en-US" sz="2200" b="1" i="1">
                                <a:latin typeface="Cambria Math" panose="02040503050406030204" pitchFamily="18" charset="0"/>
                                <a:ea typeface="Cambria Math" panose="02040503050406030204" pitchFamily="18" charset="0"/>
                                <a:cs typeface="Segoe UI" panose="020B0502040204020203" pitchFamily="34" charset="0"/>
                              </a:rPr>
                              <m:t>𝑪</m:t>
                            </m:r>
                          </m:num>
                          <m:den>
                            <m:r>
                              <a:rPr lang="en-US" sz="2200" b="1" i="1">
                                <a:latin typeface="Cambria Math" panose="02040503050406030204" pitchFamily="18" charset="0"/>
                                <a:ea typeface="Cambria Math" panose="02040503050406030204" pitchFamily="18" charset="0"/>
                                <a:cs typeface="Segoe UI" panose="020B0502040204020203" pitchFamily="34" charset="0"/>
                              </a:rPr>
                              <m:t>𝒓</m:t>
                            </m:r>
                          </m:den>
                        </m:f>
                      </m:sup>
                    </m:sSup>
                  </m:oMath>
                </a14:m>
                <a:r>
                  <a:rPr lang="en-GB" sz="2200" b="1" dirty="0">
                    <a:latin typeface="Segoe UI" panose="020B0502040204020203" pitchFamily="34" charset="0"/>
                    <a:ea typeface="Segoe UI" panose="020B0502040204020203" pitchFamily="34" charset="0"/>
                    <a:cs typeface="Segoe UI" panose="020B0502040204020203" pitchFamily="34" charset="0"/>
                  </a:rPr>
                  <a:t> </a:t>
                </a:r>
                <a:r>
                  <a:rPr lang="en-GB" sz="2200" dirty="0">
                    <a:latin typeface="+mn-lt"/>
                    <a:ea typeface="Segoe UI" panose="020B0502040204020203" pitchFamily="34" charset="0"/>
                    <a:cs typeface="Segoe UI" panose="020B0502040204020203" pitchFamily="34" charset="0"/>
                  </a:rPr>
                  <a:t>are learned weight tensors with dimension compression </a:t>
                </a:r>
                <a:r>
                  <a:rPr lang="en-GB" sz="2200" i="1" dirty="0">
                    <a:latin typeface="+mn-lt"/>
                    <a:ea typeface="Segoe UI" panose="020B0502040204020203" pitchFamily="34" charset="0"/>
                    <a:cs typeface="Segoe UI" panose="020B0502040204020203" pitchFamily="34" charset="0"/>
                  </a:rPr>
                  <a:t>r</a:t>
                </a:r>
              </a:p>
              <a:p>
                <a:pPr marL="0" indent="0">
                  <a:buNone/>
                </a:pPr>
                <a:r>
                  <a:rPr lang="en-GB" sz="2200" b="1" i="1" dirty="0">
                    <a:latin typeface="Segoe UI" panose="020B0502040204020203" pitchFamily="34" charset="0"/>
                    <a:ea typeface="Segoe UI" panose="020B0502040204020203" pitchFamily="34" charset="0"/>
                    <a:cs typeface="Segoe UI" panose="020B0502040204020203" pitchFamily="34" charset="0"/>
                  </a:rPr>
                  <a:t>	</a:t>
                </a:r>
                <a:r>
                  <a:rPr lang="en-GB" sz="2200" i="1" dirty="0">
                    <a:latin typeface="Symbol" panose="05050102010706020507" pitchFamily="18" charset="2"/>
                    <a:ea typeface="Segoe UI" panose="020B0502040204020203" pitchFamily="34" charset="0"/>
                    <a:cs typeface="Segoe UI" panose="020B0502040204020203" pitchFamily="34" charset="0"/>
                  </a:rPr>
                  <a:t>d</a:t>
                </a:r>
                <a:r>
                  <a:rPr lang="en-GB" sz="2200" i="1" dirty="0">
                    <a:latin typeface="Segoe UI" panose="020B0502040204020203" pitchFamily="34" charset="0"/>
                    <a:ea typeface="Segoe UI" panose="020B0502040204020203" pitchFamily="34" charset="0"/>
                    <a:cs typeface="Segoe UI" panose="020B0502040204020203" pitchFamily="34" charset="0"/>
                  </a:rPr>
                  <a:t> </a:t>
                </a:r>
                <a:r>
                  <a:rPr lang="en-GB" sz="2200" dirty="0">
                    <a:latin typeface="+mn-lt"/>
                    <a:ea typeface="Segoe UI" panose="020B0502040204020203" pitchFamily="34" charset="0"/>
                    <a:cs typeface="Segoe UI" panose="020B0502040204020203" pitchFamily="34" charset="0"/>
                  </a:rPr>
                  <a:t>is rectilinear activation, </a:t>
                </a:r>
                <a:r>
                  <a:rPr lang="en-GB" sz="2200" i="1" dirty="0">
                    <a:latin typeface="Symbol" panose="05050102010706020507" pitchFamily="18" charset="2"/>
                    <a:ea typeface="Segoe UI" panose="020B0502040204020203" pitchFamily="34" charset="0"/>
                    <a:cs typeface="Segoe UI" panose="020B0502040204020203" pitchFamily="34" charset="0"/>
                  </a:rPr>
                  <a:t>s</a:t>
                </a:r>
                <a:r>
                  <a:rPr lang="en-GB" sz="2200" dirty="0">
                    <a:latin typeface="Segoe UI" panose="020B0502040204020203" pitchFamily="34" charset="0"/>
                    <a:ea typeface="Segoe UI" panose="020B0502040204020203" pitchFamily="34" charset="0"/>
                    <a:cs typeface="Segoe UI" panose="020B0502040204020203" pitchFamily="34" charset="0"/>
                  </a:rPr>
                  <a:t> is sigmoidal activation   </a:t>
                </a:r>
                <a:endParaRPr lang="en-GB" sz="2200" b="1" i="1"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600" b="1" dirty="0">
                    <a:latin typeface="+mn-lt"/>
                    <a:ea typeface="Segoe UI" panose="020B0502040204020203" pitchFamily="34" charset="0"/>
                    <a:cs typeface="Segoe UI" panose="020B0502040204020203" pitchFamily="34" charset="0"/>
                  </a:rPr>
                  <a:t>Scale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a:latin typeface="Cambria Math" panose="02040503050406030204" pitchFamily="18" charset="0"/>
                            <a:cs typeface="Segoe UI" panose="020B0502040204020203" pitchFamily="34" charset="0"/>
                          </a:rPr>
                        </m:ctrlPr>
                      </m:sSubPr>
                      <m:e>
                        <m:acc>
                          <m:accPr>
                            <m:chr m:val="̃"/>
                            <m:ctrlPr>
                              <a:rPr lang="en-GB" sz="2600" i="1">
                                <a:latin typeface="Cambria Math" panose="02040503050406030204" pitchFamily="18" charset="0"/>
                                <a:cs typeface="Segoe UI" panose="020B0502040204020203" pitchFamily="34" charset="0"/>
                              </a:rPr>
                            </m:ctrlPr>
                          </m:accPr>
                          <m:e>
                            <m:r>
                              <a:rPr lang="en-US" sz="2600" i="1">
                                <a:latin typeface="Cambria Math" panose="02040503050406030204" pitchFamily="18" charset="0"/>
                                <a:cs typeface="Segoe UI" panose="020B0502040204020203" pitchFamily="34" charset="0"/>
                              </a:rPr>
                              <m:t>𝑋</m:t>
                            </m:r>
                          </m:e>
                        </m:acc>
                        <m:r>
                          <a:rPr lang="en-US" sz="2600" i="1">
                            <a:latin typeface="Cambria Math" panose="02040503050406030204" pitchFamily="18" charset="0"/>
                            <a:cs typeface="Segoe UI" panose="020B0502040204020203" pitchFamily="34" charset="0"/>
                          </a:rPr>
                          <m:t>=</m:t>
                        </m:r>
                        <m:r>
                          <a:rPr lang="en-US" sz="2600" i="1">
                            <a:latin typeface="Cambria Math" panose="02040503050406030204" pitchFamily="18" charset="0"/>
                            <a:cs typeface="Segoe UI" panose="020B0502040204020203" pitchFamily="34" charset="0"/>
                          </a:rPr>
                          <m:t>𝐹</m:t>
                        </m:r>
                      </m:e>
                      <m:sub>
                        <m:r>
                          <a:rPr lang="en-US" sz="2600" i="1">
                            <a:latin typeface="Cambria Math" panose="02040503050406030204" pitchFamily="18" charset="0"/>
                            <a:cs typeface="Segoe UI" panose="020B0502040204020203" pitchFamily="34" charset="0"/>
                          </a:rPr>
                          <m:t>𝑠𝑐𝑎𝑙𝑒</m:t>
                        </m:r>
                      </m:sub>
                    </m:sSub>
                    <m:d>
                      <m:dPr>
                        <m:ctrlPr>
                          <a:rPr lang="en-US" sz="2600" i="1">
                            <a:latin typeface="Cambria Math" panose="02040503050406030204" pitchFamily="18" charset="0"/>
                            <a:cs typeface="Segoe UI" panose="020B0502040204020203" pitchFamily="34" charset="0"/>
                          </a:rPr>
                        </m:ctrlPr>
                      </m:dPr>
                      <m:e>
                        <m:sSub>
                          <m:sSubPr>
                            <m:ctrlPr>
                              <a:rPr lang="en-US" sz="2600" i="1">
                                <a:latin typeface="Cambria Math" panose="02040503050406030204" pitchFamily="18" charset="0"/>
                                <a:cs typeface="Segoe UI" panose="020B0502040204020203" pitchFamily="34" charset="0"/>
                              </a:rPr>
                            </m:ctrlPr>
                          </m:sSubPr>
                          <m:e>
                            <m:r>
                              <a:rPr lang="en-US" sz="2600" i="1">
                                <a:latin typeface="Cambria Math" panose="02040503050406030204" pitchFamily="18" charset="0"/>
                                <a:cs typeface="Segoe UI" panose="020B0502040204020203" pitchFamily="34" charset="0"/>
                              </a:rPr>
                              <m:t>𝑢</m:t>
                            </m:r>
                          </m:e>
                          <m:sub>
                            <m:r>
                              <a:rPr lang="en-US" sz="2600" i="1">
                                <a:latin typeface="Cambria Math" panose="02040503050406030204" pitchFamily="18" charset="0"/>
                                <a:cs typeface="Segoe UI" panose="020B0502040204020203" pitchFamily="34" charset="0"/>
                              </a:rPr>
                              <m:t>𝑐</m:t>
                            </m:r>
                          </m:sub>
                        </m:sSub>
                        <m:r>
                          <a:rPr lang="en-US" sz="2600" i="1">
                            <a:latin typeface="Cambria Math" panose="02040503050406030204" pitchFamily="18" charset="0"/>
                            <a:cs typeface="Segoe UI" panose="020B0502040204020203" pitchFamily="34" charset="0"/>
                          </a:rPr>
                          <m:t>,</m:t>
                        </m:r>
                        <m:sSub>
                          <m:sSubPr>
                            <m:ctrlPr>
                              <a:rPr lang="en-US" sz="2600" i="1">
                                <a:latin typeface="Cambria Math" panose="02040503050406030204" pitchFamily="18" charset="0"/>
                                <a:cs typeface="Segoe UI" panose="020B0502040204020203" pitchFamily="34" charset="0"/>
                              </a:rPr>
                            </m:ctrlPr>
                          </m:sSubPr>
                          <m:e>
                            <m:r>
                              <a:rPr lang="en-US" sz="2600" i="1">
                                <a:latin typeface="Cambria Math" panose="02040503050406030204" pitchFamily="18" charset="0"/>
                                <a:cs typeface="Segoe UI" panose="020B0502040204020203" pitchFamily="34" charset="0"/>
                              </a:rPr>
                              <m:t>𝑠</m:t>
                            </m:r>
                          </m:e>
                          <m:sub>
                            <m:r>
                              <a:rPr lang="en-US" sz="2600" i="1">
                                <a:latin typeface="Cambria Math" panose="02040503050406030204" pitchFamily="18" charset="0"/>
                                <a:cs typeface="Segoe UI" panose="020B0502040204020203" pitchFamily="34" charset="0"/>
                              </a:rPr>
                              <m:t>𝑐</m:t>
                            </m:r>
                          </m:sub>
                        </m:sSub>
                      </m:e>
                    </m:d>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𝑠</m:t>
                        </m:r>
                      </m:e>
                      <m:sub>
                        <m:r>
                          <a:rPr lang="en-US" sz="2600" b="0" i="1" smtClean="0">
                            <a:latin typeface="Cambria Math" panose="02040503050406030204" pitchFamily="18" charset="0"/>
                            <a:cs typeface="Segoe UI" panose="020B0502040204020203" pitchFamily="34" charset="0"/>
                          </a:rPr>
                          <m:t>𝑐</m:t>
                        </m:r>
                      </m:sub>
                    </m:sSub>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oMath>
                </a14:m>
                <a:endParaRPr lang="en-GB" sz="26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5" name="Content Placeholder 6">
                <a:extLst>
                  <a:ext uri="{FF2B5EF4-FFF2-40B4-BE49-F238E27FC236}">
                    <a16:creationId xmlns:a16="http://schemas.microsoft.com/office/drawing/2014/main" id="{A4692FFD-1D2A-1DEC-D45A-F23F2FD36F05}"/>
                  </a:ext>
                </a:extLst>
              </p:cNvPr>
              <p:cNvSpPr txBox="1">
                <a:spLocks noRot="1" noChangeAspect="1" noMove="1" noResize="1" noEditPoints="1" noAdjustHandles="1" noChangeArrowheads="1" noChangeShapeType="1" noTextEdit="1"/>
              </p:cNvSpPr>
              <p:nvPr/>
            </p:nvSpPr>
            <p:spPr>
              <a:xfrm>
                <a:off x="565386" y="1557324"/>
                <a:ext cx="11340011" cy="2884202"/>
              </a:xfrm>
              <a:prstGeom prst="rect">
                <a:avLst/>
              </a:prstGeom>
              <a:blipFill>
                <a:blip r:embed="rId4"/>
                <a:stretch>
                  <a:fillRect l="-968" t="-211" b="-189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5558BDD-6366-9AF7-4E69-77D3A867E8D4}"/>
              </a:ext>
            </a:extLst>
          </p:cNvPr>
          <p:cNvSpPr txBox="1"/>
          <p:nvPr/>
        </p:nvSpPr>
        <p:spPr>
          <a:xfrm>
            <a:off x="5547168" y="6424661"/>
            <a:ext cx="2370161" cy="369332"/>
          </a:xfrm>
          <a:prstGeom prst="rect">
            <a:avLst/>
          </a:prstGeom>
          <a:noFill/>
        </p:spPr>
        <p:txBody>
          <a:bodyPr wrap="square" rtlCol="0">
            <a:spAutoFit/>
          </a:bodyPr>
          <a:lstStyle/>
          <a:p>
            <a:r>
              <a:rPr lang="en-US" dirty="0"/>
              <a:t>From </a:t>
            </a:r>
            <a:r>
              <a:rPr lang="en-US" dirty="0">
                <a:hlinkClick r:id="rId5"/>
              </a:rPr>
              <a:t>Hu, et.al., 2019</a:t>
            </a:r>
            <a:r>
              <a:rPr lang="en-US" dirty="0">
                <a:hlinkClick r:id="rId6"/>
              </a:rPr>
              <a:t> </a:t>
            </a:r>
            <a:endParaRPr lang="en-US" dirty="0"/>
          </a:p>
        </p:txBody>
      </p:sp>
    </p:spTree>
    <p:extLst>
      <p:ext uri="{BB962C8B-B14F-4D97-AF65-F5344CB8AC3E}">
        <p14:creationId xmlns:p14="http://schemas.microsoft.com/office/powerpoint/2010/main" val="4017672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Integrate SE Layers with CNN Architectures</a:t>
            </a:r>
          </a:p>
        </p:txBody>
      </p:sp>
      <p:pic>
        <p:nvPicPr>
          <p:cNvPr id="5" name="Picture 4">
            <a:extLst>
              <a:ext uri="{FF2B5EF4-FFF2-40B4-BE49-F238E27FC236}">
                <a16:creationId xmlns:a16="http://schemas.microsoft.com/office/drawing/2014/main" id="{40A95642-41F0-594A-1C65-FFA66CC5DE4C}"/>
              </a:ext>
            </a:extLst>
          </p:cNvPr>
          <p:cNvPicPr>
            <a:picLocks noChangeAspect="1"/>
          </p:cNvPicPr>
          <p:nvPr/>
        </p:nvPicPr>
        <p:blipFill>
          <a:blip r:embed="rId3"/>
          <a:stretch>
            <a:fillRect/>
          </a:stretch>
        </p:blipFill>
        <p:spPr>
          <a:xfrm>
            <a:off x="200339" y="1148032"/>
            <a:ext cx="11862727" cy="4643168"/>
          </a:xfrm>
          <a:prstGeom prst="rect">
            <a:avLst/>
          </a:prstGeom>
        </p:spPr>
      </p:pic>
      <p:sp>
        <p:nvSpPr>
          <p:cNvPr id="6" name="TextBox 5">
            <a:extLst>
              <a:ext uri="{FF2B5EF4-FFF2-40B4-BE49-F238E27FC236}">
                <a16:creationId xmlns:a16="http://schemas.microsoft.com/office/drawing/2014/main" id="{AACF6646-8BFC-EE93-4403-E17CDD20D26B}"/>
              </a:ext>
            </a:extLst>
          </p:cNvPr>
          <p:cNvSpPr txBox="1"/>
          <p:nvPr/>
        </p:nvSpPr>
        <p:spPr>
          <a:xfrm>
            <a:off x="4910919" y="6060720"/>
            <a:ext cx="2370161" cy="369332"/>
          </a:xfrm>
          <a:prstGeom prst="rect">
            <a:avLst/>
          </a:prstGeom>
          <a:noFill/>
        </p:spPr>
        <p:txBody>
          <a:bodyPr wrap="square" rtlCol="0">
            <a:spAutoFit/>
          </a:bodyPr>
          <a:lstStyle/>
          <a:p>
            <a:r>
              <a:rPr lang="en-US" dirty="0"/>
              <a:t>From </a:t>
            </a:r>
            <a:r>
              <a:rPr lang="en-US" dirty="0">
                <a:hlinkClick r:id="rId4"/>
              </a:rPr>
              <a:t>Hu, et.al., 2019</a:t>
            </a:r>
            <a:r>
              <a:rPr lang="en-US" dirty="0">
                <a:hlinkClick r:id="rId5"/>
              </a:rPr>
              <a:t> </a:t>
            </a:r>
            <a:endParaRPr lang="en-US" dirty="0"/>
          </a:p>
        </p:txBody>
      </p:sp>
    </p:spTree>
    <p:extLst>
      <p:ext uri="{BB962C8B-B14F-4D97-AF65-F5344CB8AC3E}">
        <p14:creationId xmlns:p14="http://schemas.microsoft.com/office/powerpoint/2010/main" val="1191190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How Much Does SE Help? </a:t>
            </a:r>
          </a:p>
        </p:txBody>
      </p:sp>
      <p:pic>
        <p:nvPicPr>
          <p:cNvPr id="5" name="Picture 4">
            <a:extLst>
              <a:ext uri="{FF2B5EF4-FFF2-40B4-BE49-F238E27FC236}">
                <a16:creationId xmlns:a16="http://schemas.microsoft.com/office/drawing/2014/main" id="{2EA65B49-4F94-AFE9-C05D-ED3058B04E53}"/>
              </a:ext>
            </a:extLst>
          </p:cNvPr>
          <p:cNvPicPr>
            <a:picLocks noChangeAspect="1"/>
          </p:cNvPicPr>
          <p:nvPr/>
        </p:nvPicPr>
        <p:blipFill>
          <a:blip r:embed="rId3"/>
          <a:stretch>
            <a:fillRect/>
          </a:stretch>
        </p:blipFill>
        <p:spPr>
          <a:xfrm>
            <a:off x="162696" y="1438191"/>
            <a:ext cx="11930210" cy="3911732"/>
          </a:xfrm>
          <a:prstGeom prst="rect">
            <a:avLst/>
          </a:prstGeom>
        </p:spPr>
      </p:pic>
      <p:sp>
        <p:nvSpPr>
          <p:cNvPr id="8" name="TextBox 7">
            <a:extLst>
              <a:ext uri="{FF2B5EF4-FFF2-40B4-BE49-F238E27FC236}">
                <a16:creationId xmlns:a16="http://schemas.microsoft.com/office/drawing/2014/main" id="{2C5611A8-C47C-7FC1-FFD9-6B018DAFDAA2}"/>
              </a:ext>
            </a:extLst>
          </p:cNvPr>
          <p:cNvSpPr txBox="1"/>
          <p:nvPr/>
        </p:nvSpPr>
        <p:spPr>
          <a:xfrm>
            <a:off x="4910919" y="6060720"/>
            <a:ext cx="2370161" cy="369332"/>
          </a:xfrm>
          <a:prstGeom prst="rect">
            <a:avLst/>
          </a:prstGeom>
          <a:noFill/>
        </p:spPr>
        <p:txBody>
          <a:bodyPr wrap="square" rtlCol="0">
            <a:spAutoFit/>
          </a:bodyPr>
          <a:lstStyle/>
          <a:p>
            <a:r>
              <a:rPr lang="en-US" dirty="0"/>
              <a:t>From </a:t>
            </a:r>
            <a:r>
              <a:rPr lang="en-US" dirty="0">
                <a:hlinkClick r:id="rId4"/>
              </a:rPr>
              <a:t>Hu, et.al., 2019</a:t>
            </a:r>
            <a:r>
              <a:rPr lang="en-US" dirty="0">
                <a:hlinkClick r:id="rId5"/>
              </a:rPr>
              <a:t> </a:t>
            </a:r>
            <a:endParaRPr lang="en-US" dirty="0"/>
          </a:p>
        </p:txBody>
      </p:sp>
    </p:spTree>
    <p:extLst>
      <p:ext uri="{BB962C8B-B14F-4D97-AF65-F5344CB8AC3E}">
        <p14:creationId xmlns:p14="http://schemas.microsoft.com/office/powerpoint/2010/main" val="23819382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Scaling and </a:t>
            </a:r>
            <a:r>
              <a:rPr lang="en-US" sz="4400" b="1" dirty="0" err="1"/>
              <a:t>EfficientNet</a:t>
            </a:r>
            <a:endParaRPr lang="en-US" sz="4400" b="1" dirty="0"/>
          </a:p>
        </p:txBody>
      </p:sp>
    </p:spTree>
    <p:extLst>
      <p:ext uri="{BB962C8B-B14F-4D97-AF65-F5344CB8AC3E}">
        <p14:creationId xmlns:p14="http://schemas.microsoft.com/office/powerpoint/2010/main" val="41727608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Are three dimensions we can scale CNN to improve accuracy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D7A2C543-50D7-501B-90E4-C29B142096F8}"/>
              </a:ext>
            </a:extLst>
          </p:cNvPr>
          <p:cNvPicPr>
            <a:picLocks noChangeAspect="1"/>
          </p:cNvPicPr>
          <p:nvPr/>
        </p:nvPicPr>
        <p:blipFill>
          <a:blip r:embed="rId3"/>
          <a:stretch>
            <a:fillRect/>
          </a:stretch>
        </p:blipFill>
        <p:spPr>
          <a:xfrm>
            <a:off x="60745" y="2270078"/>
            <a:ext cx="9821862" cy="4587922"/>
          </a:xfrm>
          <a:prstGeom prst="rect">
            <a:avLst/>
          </a:prstGeom>
        </p:spPr>
      </p:pic>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4"/>
              </a:rPr>
              <a:t>Tan and Le, 2020 </a:t>
            </a:r>
            <a:endParaRPr lang="en-US" dirty="0"/>
          </a:p>
        </p:txBody>
      </p:sp>
    </p:spTree>
    <p:extLst>
      <p:ext uri="{BB962C8B-B14F-4D97-AF65-F5344CB8AC3E}">
        <p14:creationId xmlns:p14="http://schemas.microsoft.com/office/powerpoint/2010/main" val="394712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Are three dimensions we can scale CNN to improve accuracy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4" name="Picture 3">
            <a:extLst>
              <a:ext uri="{FF2B5EF4-FFF2-40B4-BE49-F238E27FC236}">
                <a16:creationId xmlns:a16="http://schemas.microsoft.com/office/drawing/2014/main" id="{10D348D2-0BE6-68A1-C3E6-6B4A7CF15F86}"/>
              </a:ext>
            </a:extLst>
          </p:cNvPr>
          <p:cNvPicPr>
            <a:picLocks noChangeAspect="1"/>
          </p:cNvPicPr>
          <p:nvPr/>
        </p:nvPicPr>
        <p:blipFill>
          <a:blip r:embed="rId4"/>
          <a:stretch>
            <a:fillRect/>
          </a:stretch>
        </p:blipFill>
        <p:spPr>
          <a:xfrm>
            <a:off x="2487000" y="2620370"/>
            <a:ext cx="6247566" cy="4168160"/>
          </a:xfrm>
          <a:prstGeom prst="rect">
            <a:avLst/>
          </a:prstGeom>
        </p:spPr>
      </p:pic>
    </p:spTree>
    <p:extLst>
      <p:ext uri="{BB962C8B-B14F-4D97-AF65-F5344CB8AC3E}">
        <p14:creationId xmlns:p14="http://schemas.microsoft.com/office/powerpoint/2010/main" val="364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Limits on all 3 dimensions of scaling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4678260" y="6285666"/>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5" name="Picture 4">
            <a:extLst>
              <a:ext uri="{FF2B5EF4-FFF2-40B4-BE49-F238E27FC236}">
                <a16:creationId xmlns:a16="http://schemas.microsoft.com/office/drawing/2014/main" id="{2AA0758B-6D8D-427D-4709-EEEC7709B4FC}"/>
              </a:ext>
            </a:extLst>
          </p:cNvPr>
          <p:cNvPicPr>
            <a:picLocks noChangeAspect="1"/>
          </p:cNvPicPr>
          <p:nvPr/>
        </p:nvPicPr>
        <p:blipFill>
          <a:blip r:embed="rId4"/>
          <a:stretch>
            <a:fillRect/>
          </a:stretch>
        </p:blipFill>
        <p:spPr>
          <a:xfrm>
            <a:off x="840858" y="2276410"/>
            <a:ext cx="10935900" cy="3965146"/>
          </a:xfrm>
          <a:prstGeom prst="rect">
            <a:avLst/>
          </a:prstGeom>
        </p:spPr>
      </p:pic>
    </p:spTree>
    <p:extLst>
      <p:ext uri="{BB962C8B-B14F-4D97-AF65-F5344CB8AC3E}">
        <p14:creationId xmlns:p14="http://schemas.microsoft.com/office/powerpoint/2010/main" val="125235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315725" y="1138294"/>
                <a:ext cx="11647823" cy="523066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How can </a:t>
                </a:r>
                <a:r>
                  <a:rPr lang="en-GB" sz="3000" dirty="0">
                    <a:latin typeface="+mn-lt"/>
                    <a:ea typeface="Segoe UI" panose="020B0502040204020203" pitchFamily="34" charset="0"/>
                    <a:cs typeface="Segoe UI" panose="020B0502040204020203" pitchFamily="34" charset="0"/>
                  </a:rPr>
                  <a:t>we scale all three dimensions? </a:t>
                </a:r>
              </a:p>
              <a:p>
                <a:pPr>
                  <a:spcBef>
                    <a:spcPts val="600"/>
                  </a:spcBef>
                </a:pPr>
                <a:r>
                  <a:rPr lang="en-GB" sz="2800" dirty="0" err="1">
                    <a:latin typeface="+mn-lt"/>
                    <a:ea typeface="Segoe UI" panose="020B0502040204020203" pitchFamily="34" charset="0"/>
                    <a:cs typeface="Segoe UI" panose="020B0502040204020203" pitchFamily="34" charset="0"/>
                  </a:rPr>
                  <a:t>MobileNet</a:t>
                </a:r>
                <a:r>
                  <a:rPr lang="en-GB" sz="2800" dirty="0">
                    <a:latin typeface="+mn-lt"/>
                    <a:ea typeface="Segoe UI" panose="020B0502040204020203" pitchFamily="34" charset="0"/>
                    <a:cs typeface="Segoe UI" panose="020B0502040204020203" pitchFamily="34" charset="0"/>
                  </a:rPr>
                  <a:t> model scales from a baseline model MobileNetB0 </a:t>
                </a:r>
              </a:p>
              <a:p>
                <a:pPr lvl="1">
                  <a:spcBef>
                    <a:spcPts val="600"/>
                  </a:spcBef>
                </a:pPr>
                <a:r>
                  <a:rPr lang="en-GB" sz="2400" dirty="0">
                    <a:latin typeface="+mn-lt"/>
                    <a:ea typeface="Segoe UI" panose="020B0502040204020203" pitchFamily="34" charset="0"/>
                    <a:cs typeface="Segoe UI" panose="020B0502040204020203" pitchFamily="34" charset="0"/>
                  </a:rPr>
                  <a:t>Define constants </a:t>
                </a:r>
                <a14:m>
                  <m:oMath xmlns:m="http://schemas.openxmlformats.org/officeDocument/2006/math">
                    <m:r>
                      <a:rPr lang="en-GB" sz="2400" i="1" smtClean="0">
                        <a:latin typeface="Cambria Math" panose="02040503050406030204" pitchFamily="18" charset="0"/>
                        <a:ea typeface="Cambria Math" panose="02040503050406030204" pitchFamily="18" charset="0"/>
                        <a:cs typeface="Segoe UI" panose="020B0502040204020203" pitchFamily="34" charset="0"/>
                      </a:rPr>
                      <m:t>𝛼</m:t>
                    </m:r>
                    <m:r>
                      <a:rPr lang="en-US" sz="2400" b="0" i="1" smtClean="0">
                        <a:latin typeface="Cambria Math" panose="02040503050406030204" pitchFamily="18" charset="0"/>
                        <a:ea typeface="Cambria Math" panose="02040503050406030204" pitchFamily="18" charset="0"/>
                        <a:cs typeface="Segoe UI" panose="020B0502040204020203" pitchFamily="34" charset="0"/>
                      </a:rPr>
                      <m:t>,</m:t>
                    </m:r>
                    <m:r>
                      <a:rPr lang="en-US" sz="24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400" b="0" i="1" smtClean="0">
                        <a:latin typeface="Cambria Math" panose="02040503050406030204" pitchFamily="18" charset="0"/>
                        <a:ea typeface="Cambria Math" panose="02040503050406030204" pitchFamily="18" charset="0"/>
                        <a:cs typeface="Segoe UI" panose="020B0502040204020203" pitchFamily="34" charset="0"/>
                      </a:rPr>
                      <m:t>,</m:t>
                    </m:r>
                    <m:r>
                      <a:rPr lang="en-US" sz="2400" b="0" i="1" smtClean="0">
                        <a:latin typeface="Cambria Math" panose="02040503050406030204" pitchFamily="18" charset="0"/>
                        <a:ea typeface="Cambria Math" panose="02040503050406030204" pitchFamily="18" charset="0"/>
                        <a:cs typeface="Segoe UI" panose="020B0502040204020203" pitchFamily="34" charset="0"/>
                      </a:rPr>
                      <m:t>𝛾</m:t>
                    </m:r>
                  </m:oMath>
                </a14:m>
                <a:r>
                  <a:rPr lang="en-GB" sz="2400" dirty="0">
                    <a:latin typeface="+mn-lt"/>
                    <a:ea typeface="Segoe UI" panose="020B0502040204020203" pitchFamily="34" charset="0"/>
                    <a:cs typeface="Segoe UI" panose="020B0502040204020203" pitchFamily="34" charset="0"/>
                  </a:rPr>
                  <a:t> for depth, width, and resolution     </a:t>
                </a: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𝑑𝑒𝑝𝑡h</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𝑑</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𝛼</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US" sz="2600" b="0" dirty="0">
                  <a:latin typeface="+mn-lt"/>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𝑤𝑖𝑑𝑡h</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𝑤</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US" sz="2600" b="0" dirty="0">
                  <a:latin typeface="+mn-lt"/>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𝑟𝑒𝑠𝑜𝑙𝑢𝑡𝑖𝑜𝑛</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𝑟</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GB" sz="2600" dirty="0">
                  <a:latin typeface="+mn-lt"/>
                  <a:ea typeface="Segoe UI" panose="020B0502040204020203" pitchFamily="34" charset="0"/>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𝑠</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𝑡</m:t>
                      </m:r>
                      <m:r>
                        <a:rPr lang="en-US" sz="2600" b="0" i="1" smtClean="0">
                          <a:latin typeface="Cambria Math" panose="02040503050406030204" pitchFamily="18" charset="0"/>
                          <a:ea typeface="Segoe UI" panose="020B0502040204020203" pitchFamily="34" charset="0"/>
                          <a:cs typeface="Segoe UI" panose="020B0502040204020203" pitchFamily="34" charset="0"/>
                        </a:rPr>
                        <m:t>., </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𝛼</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sup>
                      </m:sSup>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sup>
                      </m:s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oMath>
                  </m:oMathPara>
                </a14:m>
                <a:endParaRPr lang="en-US" sz="2600" b="0" dirty="0">
                  <a:latin typeface="+mn-lt"/>
                  <a:ea typeface="Cambria Math" panose="02040503050406030204" pitchFamily="18" charset="0"/>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GB" sz="2600" i="1" smtClean="0">
                          <a:latin typeface="Cambria Math" panose="02040503050406030204" pitchFamily="18" charset="0"/>
                          <a:ea typeface="Cambria Math" panose="02040503050406030204" pitchFamily="18" charset="0"/>
                          <a:cs typeface="Segoe UI" panose="020B0502040204020203" pitchFamily="34" charset="0"/>
                        </a:rPr>
                        <m:t>𝛼</m:t>
                      </m:r>
                      <m:r>
                        <a:rPr lang="en-GB" sz="2600" i="1" smtClean="0">
                          <a:latin typeface="Cambria Math" panose="02040503050406030204" pitchFamily="18" charset="0"/>
                          <a:ea typeface="Cambria Math" panose="02040503050406030204" pitchFamily="18" charset="0"/>
                          <a:cs typeface="Segoe UI" panose="020B0502040204020203" pitchFamily="34" charset="0"/>
                        </a:rPr>
                        <m:t>≥1,</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oMath>
                  </m:oMathPara>
                </a14:m>
                <a:endParaRPr lang="en-GB" sz="2600" dirty="0">
                  <a:latin typeface="+mn-lt"/>
                  <a:ea typeface="Segoe UI" panose="020B0502040204020203" pitchFamily="34" charset="0"/>
                  <a:cs typeface="Segoe UI" panose="020B0502040204020203" pitchFamily="34" charset="0"/>
                </a:endParaRPr>
              </a:p>
              <a:p>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𝛼</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𝛾</m:t>
                    </m:r>
                  </m:oMath>
                </a14:m>
                <a:r>
                  <a:rPr lang="en-GB" sz="2800" dirty="0">
                    <a:latin typeface="+mn-lt"/>
                    <a:ea typeface="Segoe UI" panose="020B0502040204020203" pitchFamily="34" charset="0"/>
                    <a:cs typeface="Segoe UI" panose="020B0502040204020203" pitchFamily="34" charset="0"/>
                  </a:rPr>
                  <a:t> are found by hyperparameter grid search   </a:t>
                </a:r>
              </a:p>
              <a:p>
                <a:pPr lvl="1"/>
                <a:r>
                  <a:rPr lang="en-GB" sz="2400" dirty="0">
                    <a:latin typeface="+mn-lt"/>
                    <a:ea typeface="Segoe UI" panose="020B0502040204020203" pitchFamily="34" charset="0"/>
                    <a:cs typeface="Segoe UI" panose="020B0502040204020203" pitchFamily="34" charset="0"/>
                  </a:rPr>
                  <a:t>Limit GFLOPS</a:t>
                </a:r>
              </a:p>
              <a:p>
                <a:pPr lvl="1"/>
                <a:r>
                  <a:rPr lang="en-GB" sz="2400" dirty="0">
                    <a:latin typeface="+mn-lt"/>
                    <a:ea typeface="Segoe UI" panose="020B0502040204020203" pitchFamily="34" charset="0"/>
                    <a:cs typeface="Segoe UI" panose="020B0502040204020203" pitchFamily="34" charset="0"/>
                  </a:rPr>
                  <a:t>Find minimal classification error  </a:t>
                </a:r>
              </a:p>
              <a:p>
                <a:pPr>
                  <a:buFont typeface="Wingdings" panose="05000000000000000000" pitchFamily="2" charset="2"/>
                  <a:buChar char="§"/>
                </a:pPr>
                <a:endParaRPr lang="en-GB" sz="2800" dirty="0">
                  <a:latin typeface="+mn-lt"/>
                  <a:ea typeface="Segoe UI" panose="020B0502040204020203" pitchFamily="34" charset="0"/>
                  <a:cs typeface="Segoe UI" panose="020B0502040204020203" pitchFamily="34" charset="0"/>
                </a:endParaRPr>
              </a:p>
            </p:txBody>
          </p:sp>
        </mc:Choice>
        <mc:Fallback xmlns="">
          <p:sp>
            <p:nvSpPr>
              <p:cNvPr id="7" name="Content Placeholder 6">
                <a:extLst>
                  <a:ext uri="{FF2B5EF4-FFF2-40B4-BE49-F238E27FC236}">
                    <a16:creationId xmlns:a16="http://schemas.microsoft.com/office/drawing/2014/main" id="{8363B902-9F12-44AC-99B9-102D6F8A489E}"/>
                  </a:ext>
                </a:extLst>
              </p:cNvPr>
              <p:cNvSpPr txBox="1">
                <a:spLocks noRot="1" noChangeAspect="1" noMove="1" noResize="1" noEditPoints="1" noAdjustHandles="1" noChangeArrowheads="1" noChangeShapeType="1" noTextEdit="1"/>
              </p:cNvSpPr>
              <p:nvPr/>
            </p:nvSpPr>
            <p:spPr>
              <a:xfrm>
                <a:off x="315725" y="1138294"/>
                <a:ext cx="11647823" cy="5230661"/>
              </a:xfrm>
              <a:prstGeom prst="rect">
                <a:avLst/>
              </a:prstGeom>
              <a:blipFill>
                <a:blip r:embed="rId3"/>
                <a:stretch>
                  <a:fillRect l="-1256" t="-1748"/>
                </a:stretch>
              </a:blipFill>
            </p:spPr>
            <p:txBody>
              <a:bodyPr/>
              <a:lstStyle/>
              <a:p>
                <a:r>
                  <a:rPr lang="en-US">
                    <a:noFill/>
                  </a:rPr>
                  <a:t> </a:t>
                </a:r>
              </a:p>
            </p:txBody>
          </p:sp>
        </mc:Fallback>
      </mc:AlternateContent>
    </p:spTree>
    <p:extLst>
      <p:ext uri="{BB962C8B-B14F-4D97-AF65-F5344CB8AC3E}">
        <p14:creationId xmlns:p14="http://schemas.microsoft.com/office/powerpoint/2010/main" val="404295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72086" y="747059"/>
                <a:ext cx="11647823" cy="130010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n-lt"/>
                    <a:ea typeface="Segoe UI" panose="020B0502040204020203" pitchFamily="34" charset="0"/>
                    <a:cs typeface="Segoe UI" panose="020B0502040204020203" pitchFamily="34" charset="0"/>
                  </a:rPr>
                  <a:t>Base MobileNetB0 architecture</a:t>
                </a:r>
              </a:p>
              <a:p>
                <a:pPr>
                  <a:spcBef>
                    <a:spcPts val="600"/>
                  </a:spcBef>
                </a:pPr>
                <a:r>
                  <a:rPr lang="en-GB" sz="2400" dirty="0">
                    <a:latin typeface="+mn-lt"/>
                    <a:ea typeface="Segoe UI" panose="020B0502040204020203" pitchFamily="34" charset="0"/>
                    <a:cs typeface="Segoe UI" panose="020B0502040204020203" pitchFamily="34" charset="0"/>
                  </a:rPr>
                  <a:t>Scale up for MobileNetB1 – MobileNetB7 with values of </a:t>
                </a:r>
                <a14:m>
                  <m:oMath xmlns:m="http://schemas.openxmlformats.org/officeDocument/2006/math">
                    <m:r>
                      <a:rPr lang="en-GB" sz="2400" i="1" smtClean="0">
                        <a:latin typeface="Cambria Math" panose="02040503050406030204" pitchFamily="18" charset="0"/>
                        <a:ea typeface="Cambria Math" panose="02040503050406030204" pitchFamily="18" charset="0"/>
                        <a:cs typeface="Segoe UI" panose="020B0502040204020203" pitchFamily="34" charset="0"/>
                      </a:rPr>
                      <m:t>𝜑</m:t>
                    </m:r>
                  </m:oMath>
                </a14:m>
                <a:endParaRPr lang="en-US" sz="2400" dirty="0">
                  <a:latin typeface="+mn-lt"/>
                  <a:ea typeface="Cambria Math" panose="02040503050406030204" pitchFamily="18" charset="0"/>
                  <a:cs typeface="Segoe UI" panose="020B0502040204020203" pitchFamily="34" charset="0"/>
                </a:endParaRPr>
              </a:p>
              <a:p>
                <a:pPr>
                  <a:spcBef>
                    <a:spcPts val="600"/>
                  </a:spcBef>
                </a:pPr>
                <a:r>
                  <a:rPr lang="en-GB" sz="2400">
                    <a:latin typeface="+mn-lt"/>
                    <a:ea typeface="Segoe UI" panose="020B0502040204020203" pitchFamily="34" charset="0"/>
                    <a:cs typeface="Segoe UI" panose="020B0502040204020203" pitchFamily="34" charset="0"/>
                  </a:rPr>
                  <a:t>Uses Squeeze </a:t>
                </a:r>
                <a:r>
                  <a:rPr lang="en-GB" sz="2400" dirty="0">
                    <a:latin typeface="+mn-lt"/>
                    <a:ea typeface="Segoe UI" panose="020B0502040204020203" pitchFamily="34" charset="0"/>
                    <a:cs typeface="Segoe UI" panose="020B0502040204020203" pitchFamily="34" charset="0"/>
                  </a:rPr>
                  <a:t>and Expand connections</a:t>
                </a:r>
              </a:p>
            </p:txBody>
          </p:sp>
        </mc:Choice>
        <mc:Fallback xmlns="">
          <p:sp>
            <p:nvSpPr>
              <p:cNvPr id="7" name="Content Placeholder 6">
                <a:extLst>
                  <a:ext uri="{FF2B5EF4-FFF2-40B4-BE49-F238E27FC236}">
                    <a16:creationId xmlns:a16="http://schemas.microsoft.com/office/drawing/2014/main" id="{8363B902-9F12-44AC-99B9-102D6F8A489E}"/>
                  </a:ext>
                </a:extLst>
              </p:cNvPr>
              <p:cNvSpPr txBox="1">
                <a:spLocks noRot="1" noChangeAspect="1" noMove="1" noResize="1" noEditPoints="1" noAdjustHandles="1" noChangeArrowheads="1" noChangeShapeType="1" noTextEdit="1"/>
              </p:cNvSpPr>
              <p:nvPr/>
            </p:nvSpPr>
            <p:spPr>
              <a:xfrm>
                <a:off x="272086" y="747059"/>
                <a:ext cx="11647823" cy="1300105"/>
              </a:xfrm>
              <a:prstGeom prst="rect">
                <a:avLst/>
              </a:prstGeom>
              <a:blipFill>
                <a:blip r:embed="rId3"/>
                <a:stretch>
                  <a:fillRect l="-1099" t="-7981" b="-985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4"/>
              </a:rPr>
              <a:t>Tan and Le, 2020 </a:t>
            </a:r>
            <a:endParaRPr lang="en-US" dirty="0"/>
          </a:p>
        </p:txBody>
      </p:sp>
      <p:pic>
        <p:nvPicPr>
          <p:cNvPr id="4" name="Picture 3">
            <a:extLst>
              <a:ext uri="{FF2B5EF4-FFF2-40B4-BE49-F238E27FC236}">
                <a16:creationId xmlns:a16="http://schemas.microsoft.com/office/drawing/2014/main" id="{1A8A6FB6-0F5C-0D59-2E0B-E0EB90229741}"/>
              </a:ext>
            </a:extLst>
          </p:cNvPr>
          <p:cNvPicPr>
            <a:picLocks noChangeAspect="1"/>
          </p:cNvPicPr>
          <p:nvPr/>
        </p:nvPicPr>
        <p:blipFill>
          <a:blip r:embed="rId5"/>
          <a:stretch>
            <a:fillRect/>
          </a:stretch>
        </p:blipFill>
        <p:spPr>
          <a:xfrm>
            <a:off x="1719616" y="2188191"/>
            <a:ext cx="7173683" cy="4515911"/>
          </a:xfrm>
          <a:prstGeom prst="rect">
            <a:avLst/>
          </a:prstGeom>
        </p:spPr>
      </p:pic>
    </p:spTree>
    <p:extLst>
      <p:ext uri="{BB962C8B-B14F-4D97-AF65-F5344CB8AC3E}">
        <p14:creationId xmlns:p14="http://schemas.microsoft.com/office/powerpoint/2010/main" val="414601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17727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err="1">
                <a:latin typeface="Segoe UI" panose="020B0502040204020203" pitchFamily="34" charset="0"/>
                <a:ea typeface="Segoe UI" panose="020B0502040204020203" pitchFamily="34" charset="0"/>
                <a:cs typeface="Segoe UI" panose="020B0502040204020203" pitchFamily="34" charset="0"/>
              </a:rPr>
              <a:t>EfficientNet</a:t>
            </a:r>
            <a:r>
              <a:rPr lang="en-GB" sz="3000" dirty="0">
                <a:latin typeface="Segoe UI" panose="020B0502040204020203" pitchFamily="34" charset="0"/>
                <a:ea typeface="Segoe UI" panose="020B0502040204020203" pitchFamily="34" charset="0"/>
                <a:cs typeface="Segoe UI" panose="020B0502040204020203" pitchFamily="34" charset="0"/>
              </a:rPr>
              <a:t> is a significant improvement in scaling CNNs  </a:t>
            </a:r>
          </a:p>
          <a:p>
            <a:pPr>
              <a:spcBef>
                <a:spcPts val="600"/>
              </a:spcBef>
            </a:pPr>
            <a:r>
              <a:rPr lang="en-GB" sz="2600" dirty="0">
                <a:latin typeface="Segoe UI" panose="020B0502040204020203" pitchFamily="34" charset="0"/>
                <a:ea typeface="Segoe UI" panose="020B0502040204020203" pitchFamily="34" charset="0"/>
                <a:cs typeface="Segoe UI" panose="020B0502040204020203" pitchFamily="34" charset="0"/>
              </a:rPr>
              <a:t>Compare to hand-engineered scaling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5" name="Picture 4">
            <a:extLst>
              <a:ext uri="{FF2B5EF4-FFF2-40B4-BE49-F238E27FC236}">
                <a16:creationId xmlns:a16="http://schemas.microsoft.com/office/drawing/2014/main" id="{B43D6AE2-C102-536F-6D28-181BC62BBC65}"/>
              </a:ext>
            </a:extLst>
          </p:cNvPr>
          <p:cNvPicPr>
            <a:picLocks noChangeAspect="1"/>
          </p:cNvPicPr>
          <p:nvPr/>
        </p:nvPicPr>
        <p:blipFill>
          <a:blip r:embed="rId4"/>
          <a:stretch>
            <a:fillRect/>
          </a:stretch>
        </p:blipFill>
        <p:spPr>
          <a:xfrm>
            <a:off x="2109522" y="2133743"/>
            <a:ext cx="5383100" cy="4601618"/>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A67576-0A2A-BA15-D5F3-2A3BB4EC9CA6}"/>
                  </a:ext>
                </a:extLst>
              </p:cNvPr>
              <p:cNvSpPr txBox="1"/>
              <p:nvPr/>
            </p:nvSpPr>
            <p:spPr>
              <a:xfrm>
                <a:off x="8839200" y="2242782"/>
                <a:ext cx="2119952" cy="923330"/>
              </a:xfrm>
              <a:prstGeom prst="rect">
                <a:avLst/>
              </a:prstGeom>
              <a:noFill/>
            </p:spPr>
            <p:txBody>
              <a:bodyPr wrap="square" rtlCol="0">
                <a:spAutoFit/>
              </a:bodyPr>
              <a:lstStyle/>
              <a:p>
                <a:r>
                  <a:rPr lang="en-US" dirty="0"/>
                  <a:t>GPIPE:</a:t>
                </a:r>
              </a:p>
              <a:p>
                <a:r>
                  <a:rPr lang="en-US" dirty="0"/>
                  <a:t>Accuracy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84.3</a:t>
                </a:r>
              </a:p>
              <a:p>
                <a:r>
                  <a:rPr lang="en-US" dirty="0"/>
                  <a:t>GFLOPS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160  </a:t>
                </a:r>
              </a:p>
            </p:txBody>
          </p:sp>
        </mc:Choice>
        <mc:Fallback xmlns="">
          <p:sp>
            <p:nvSpPr>
              <p:cNvPr id="3" name="TextBox 2">
                <a:extLst>
                  <a:ext uri="{FF2B5EF4-FFF2-40B4-BE49-F238E27FC236}">
                    <a16:creationId xmlns:a16="http://schemas.microsoft.com/office/drawing/2014/main" id="{2DA67576-0A2A-BA15-D5F3-2A3BB4EC9CA6}"/>
                  </a:ext>
                </a:extLst>
              </p:cNvPr>
              <p:cNvSpPr txBox="1">
                <a:spLocks noRot="1" noChangeAspect="1" noMove="1" noResize="1" noEditPoints="1" noAdjustHandles="1" noChangeArrowheads="1" noChangeShapeType="1" noTextEdit="1"/>
              </p:cNvSpPr>
              <p:nvPr/>
            </p:nvSpPr>
            <p:spPr>
              <a:xfrm>
                <a:off x="8839200" y="2242782"/>
                <a:ext cx="2119952" cy="923330"/>
              </a:xfrm>
              <a:prstGeom prst="rect">
                <a:avLst/>
              </a:prstGeom>
              <a:blipFill>
                <a:blip r:embed="rId5"/>
                <a:stretch>
                  <a:fillRect l="-2299" t="-3974" b="-9934"/>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82DDC3C0-E3F6-4C30-10AE-5C2A0FE9445D}"/>
              </a:ext>
            </a:extLst>
          </p:cNvPr>
          <p:cNvSpPr/>
          <p:nvPr/>
        </p:nvSpPr>
        <p:spPr>
          <a:xfrm>
            <a:off x="7351594" y="2601923"/>
            <a:ext cx="1319284" cy="254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32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2337247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mn-lt"/>
                <a:ea typeface="Segoe UI" panose="020B0502040204020203" pitchFamily="34" charset="0"/>
                <a:cs typeface="Segoe UI" panose="020B0502040204020203" pitchFamily="34" charset="0"/>
              </a:rPr>
              <a:t>Large scale models are trained on massive data sets</a:t>
            </a:r>
          </a:p>
          <a:p>
            <a:pPr lvl="1"/>
            <a:r>
              <a:rPr lang="en-GB" sz="2400" dirty="0">
                <a:latin typeface="+mn-lt"/>
                <a:ea typeface="Segoe UI" panose="020B0502040204020203" pitchFamily="34" charset="0"/>
                <a:cs typeface="Segoe UI" panose="020B0502040204020203" pitchFamily="34" charset="0"/>
              </a:rPr>
              <a:t>For example see the </a:t>
            </a:r>
            <a:r>
              <a:rPr lang="en-GB" sz="2400" dirty="0">
                <a:latin typeface="+mn-lt"/>
                <a:ea typeface="Segoe UI" panose="020B0502040204020203" pitchFamily="34" charset="0"/>
                <a:cs typeface="Segoe UI" panose="020B0502040204020203" pitchFamily="34" charset="0"/>
                <a:hlinkClick r:id="rId3"/>
              </a:rPr>
              <a:t>pretrained models available in </a:t>
            </a:r>
            <a:r>
              <a:rPr lang="en-GB" sz="2400" dirty="0" err="1">
                <a:latin typeface="+mn-lt"/>
                <a:ea typeface="Segoe UI" panose="020B0502040204020203" pitchFamily="34" charset="0"/>
                <a:cs typeface="Segoe UI" panose="020B0502040204020203" pitchFamily="34" charset="0"/>
                <a:hlinkClick r:id="rId3"/>
              </a:rPr>
              <a:t>Keras</a:t>
            </a:r>
            <a:r>
              <a:rPr lang="en-GB" sz="2400" dirty="0">
                <a:latin typeface="+mn-lt"/>
                <a:ea typeface="Segoe UI" panose="020B0502040204020203" pitchFamily="34" charset="0"/>
                <a:cs typeface="Segoe UI" panose="020B0502040204020203" pitchFamily="34" charset="0"/>
              </a:rPr>
              <a:t>   </a:t>
            </a:r>
          </a:p>
          <a:p>
            <a:r>
              <a:rPr lang="en-GB" sz="2800" dirty="0">
                <a:latin typeface="+mn-lt"/>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mn-lt"/>
                <a:ea typeface="Segoe UI" panose="020B0502040204020203" pitchFamily="34" charset="0"/>
                <a:cs typeface="Segoe UI" panose="020B0502040204020203" pitchFamily="34" charset="0"/>
              </a:rPr>
              <a:t>Edges, corners, etc.</a:t>
            </a:r>
          </a:p>
          <a:p>
            <a:pPr lvl="1"/>
            <a:r>
              <a:rPr lang="en-GB" sz="2400" dirty="0">
                <a:latin typeface="+mn-lt"/>
                <a:ea typeface="Segoe UI" panose="020B0502040204020203" pitchFamily="34" charset="0"/>
                <a:cs typeface="Segoe UI" panose="020B0502040204020203" pitchFamily="34" charset="0"/>
              </a:rPr>
              <a:t>Textures and </a:t>
            </a:r>
            <a:r>
              <a:rPr lang="en-GB" sz="2400" dirty="0" err="1">
                <a:latin typeface="+mn-lt"/>
                <a:ea typeface="Segoe UI" panose="020B0502040204020203" pitchFamily="34" charset="0"/>
                <a:cs typeface="Segoe UI" panose="020B0502040204020203" pitchFamily="34" charset="0"/>
              </a:rPr>
              <a:t>colors</a:t>
            </a:r>
            <a:r>
              <a:rPr lang="en-GB" sz="2400" dirty="0">
                <a:latin typeface="+mn-lt"/>
                <a:ea typeface="Segoe UI" panose="020B0502040204020203" pitchFamily="34" charset="0"/>
                <a:cs typeface="Segoe UI" panose="020B0502040204020203" pitchFamily="34" charset="0"/>
              </a:rPr>
              <a:t> </a:t>
            </a:r>
          </a:p>
          <a:p>
            <a:r>
              <a:rPr lang="en-GB" sz="2400" dirty="0">
                <a:latin typeface="+mn-lt"/>
                <a:ea typeface="Segoe UI" panose="020B0502040204020203" pitchFamily="34" charset="0"/>
                <a:cs typeface="Segoe UI" panose="020B0502040204020203" pitchFamily="34" charset="0"/>
              </a:rPr>
              <a:t>An example of using a </a:t>
            </a:r>
            <a:r>
              <a:rPr lang="en-GB" sz="2400" dirty="0">
                <a:latin typeface="+mn-lt"/>
                <a:ea typeface="Segoe UI" panose="020B0502040204020203" pitchFamily="34" charset="0"/>
                <a:cs typeface="Segoe UI" panose="020B0502040204020203" pitchFamily="34" charset="0"/>
                <a:hlinkClick r:id="rId4"/>
              </a:rPr>
              <a:t>pretrained </a:t>
            </a:r>
            <a:r>
              <a:rPr lang="en-GB" sz="2400" dirty="0" err="1">
                <a:latin typeface="+mn-lt"/>
                <a:ea typeface="Segoe UI" panose="020B0502040204020203" pitchFamily="34" charset="0"/>
                <a:cs typeface="Segoe UI" panose="020B0502040204020203" pitchFamily="34" charset="0"/>
                <a:hlinkClick r:id="rId4"/>
              </a:rPr>
              <a:t>MobileNet</a:t>
            </a:r>
            <a:r>
              <a:rPr lang="en-GB" sz="2400" dirty="0">
                <a:latin typeface="+mn-lt"/>
                <a:ea typeface="Segoe UI" panose="020B0502040204020203" pitchFamily="34" charset="0"/>
                <a:cs typeface="Segoe UI" panose="020B0502040204020203" pitchFamily="34" charset="0"/>
                <a:hlinkClick r:id="rId4"/>
              </a:rPr>
              <a:t> model in </a:t>
            </a:r>
            <a:r>
              <a:rPr lang="en-GB" sz="2400" dirty="0" err="1">
                <a:latin typeface="+mn-lt"/>
                <a:ea typeface="Segoe UI" panose="020B0502040204020203" pitchFamily="34" charset="0"/>
                <a:cs typeface="Segoe UI" panose="020B0502040204020203" pitchFamily="34" charset="0"/>
                <a:hlinkClick r:id="rId4"/>
              </a:rPr>
              <a:t>Kares</a:t>
            </a:r>
            <a:r>
              <a:rPr lang="en-GB" sz="2400" dirty="0">
                <a:latin typeface="+mn-lt"/>
                <a:ea typeface="Segoe UI" panose="020B0502040204020203" pitchFamily="34" charset="0"/>
                <a:cs typeface="Segoe UI" panose="020B0502040204020203" pitchFamily="34" charset="0"/>
              </a:rPr>
              <a:t>, including data augmentation </a:t>
            </a:r>
          </a:p>
          <a:p>
            <a:r>
              <a:rPr lang="en-GB" sz="2400" dirty="0">
                <a:latin typeface="+mn-lt"/>
                <a:ea typeface="Segoe UI" panose="020B0502040204020203" pitchFamily="34" charset="0"/>
                <a:cs typeface="Segoe UI" panose="020B0502040204020203" pitchFamily="34" charset="0"/>
              </a:rPr>
              <a:t>Assignment 7 used pretraining on </a:t>
            </a:r>
            <a:r>
              <a:rPr lang="en-GB" sz="2400" dirty="0" err="1">
                <a:latin typeface="+mn-lt"/>
                <a:ea typeface="Segoe UI" panose="020B0502040204020203" pitchFamily="34" charset="0"/>
                <a:cs typeface="Segoe UI" panose="020B0502040204020203" pitchFamily="34" charset="0"/>
              </a:rPr>
              <a:t>EfficientNet</a:t>
            </a:r>
            <a:r>
              <a:rPr lang="en-GB" sz="2400" dirty="0">
                <a:latin typeface="+mn-lt"/>
                <a:ea typeface="Segoe UI" panose="020B0502040204020203" pitchFamily="34" charset="0"/>
                <a:cs typeface="Segoe UI" panose="020B0502040204020203" pitchFamily="34" charset="0"/>
              </a:rPr>
              <a:t> B0</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55958" y="317384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55958" y="333577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079708" y="238803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46448" y="24035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36845" y="27356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36844" y="28976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37548" y="318344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55957" y="31738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36843" y="27499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55957" y="299763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55957" y="315955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36844" y="25594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36843" y="27214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39583" y="301906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55956" y="29976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36842" y="25737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55956" y="282142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55956" y="298334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36843" y="238327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36842" y="254519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37548" y="284285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55955" y="282142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36841" y="239755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55955" y="367867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55955" y="384059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36842" y="32405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36841" y="34024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44125" y="36841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55954" y="36786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36840" y="32548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55954" y="350245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55954" y="366438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36841" y="30643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36840" y="32262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41485" y="350960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55953" y="35024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36839" y="30785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55953" y="332624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55953" y="348817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36840" y="288809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36839" y="305002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37548" y="33579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55952" y="332624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36838" y="290238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55952" y="418349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55952" y="434542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36839" y="37453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36838" y="39072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44122" y="41890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55951" y="41834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36837" y="37596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55951" y="400728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55951" y="416920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36838" y="35691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36837" y="37310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44121" y="401279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55950" y="40072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36836" y="35834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55950" y="383106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55950" y="399299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36837" y="339291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36836" y="355484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44120" y="383658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55949" y="383106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36835" y="340720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55949" y="468831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45521" y="485381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36836" y="425016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36835" y="441209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41102" y="4605728"/>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55948" y="468831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36834" y="426445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55948" y="451210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55948" y="467403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36835" y="407395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36834" y="423588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44118" y="45176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55947" y="451210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36833" y="408824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55947" y="433589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55947" y="449781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36834" y="389774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36833" y="405966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44117" y="434140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55946" y="433589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36832" y="391203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31219" y="23904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53838" y="24058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31222" y="274283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31221" y="25666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50335" y="28142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31222" y="23761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31220" y="23904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457092" y="2735689"/>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359843" y="2647588"/>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51558" y="255233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40762" y="245708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5962472" y="2392784"/>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06354" y="2390408"/>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489410" y="239279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6992872" y="2383268"/>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877467" y="5055028"/>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694" y="2902931"/>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46268" y="2376373"/>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398668" y="2528773"/>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51068" y="2681173"/>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088873" y="2263689"/>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476634" y="3333262"/>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18242" y="4210339"/>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7545108" y="3098612"/>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7929364" y="5165948"/>
            <a:ext cx="3447337" cy="1569660"/>
          </a:xfrm>
          <a:prstGeom prst="rect">
            <a:avLst/>
          </a:prstGeom>
          <a:noFill/>
        </p:spPr>
        <p:txBody>
          <a:bodyPr wrap="square" rtlCol="0">
            <a:spAutoFit/>
          </a:bodyPr>
          <a:lstStyle/>
          <a:p>
            <a:pPr marL="342900" indent="-342900">
              <a:buFontTx/>
              <a:buChar char="-"/>
            </a:pPr>
            <a:r>
              <a:rPr lang="en-US" sz="2400" dirty="0"/>
              <a:t>Classification</a:t>
            </a:r>
          </a:p>
          <a:p>
            <a:pPr marL="342900" indent="-342900">
              <a:buFontTx/>
              <a:buChar char="-"/>
            </a:pPr>
            <a:r>
              <a:rPr lang="en-US" sz="2400" dirty="0"/>
              <a:t>Object detection</a:t>
            </a:r>
          </a:p>
          <a:p>
            <a:pPr marL="342900" indent="-342900">
              <a:buFontTx/>
              <a:buChar char="-"/>
            </a:pPr>
            <a:r>
              <a:rPr lang="en-US" sz="2400" dirty="0"/>
              <a:t>Semantic segmentation</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9929309" y="3431884"/>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02938" y="325315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675411" y="330650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034622" y="3468464"/>
            <a:ext cx="397523"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9742335" y="3448561"/>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037916" y="814188"/>
            <a:ext cx="5679102" cy="830997"/>
          </a:xfrm>
          <a:prstGeom prst="rect">
            <a:avLst/>
          </a:prstGeom>
          <a:noFill/>
        </p:spPr>
        <p:txBody>
          <a:bodyPr wrap="square" rtlCol="0">
            <a:spAutoFit/>
          </a:bodyPr>
          <a:lstStyle/>
          <a:p>
            <a:pPr algn="ctr"/>
            <a:r>
              <a:rPr lang="en-US" sz="2400" dirty="0"/>
              <a:t>Pretrained </a:t>
            </a:r>
            <a:r>
              <a:rPr lang="en-US" sz="2400" b="1" dirty="0"/>
              <a:t>backbone network </a:t>
            </a:r>
          </a:p>
          <a:p>
            <a:pPr algn="ctr"/>
            <a:r>
              <a:rPr lang="en-US" sz="2400" dirty="0"/>
              <a:t>creates feature map</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659479" y="-973837"/>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8818435" y="1195818"/>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7575072" y="1088000"/>
            <a:ext cx="2732034" cy="461665"/>
          </a:xfrm>
          <a:prstGeom prst="rect">
            <a:avLst/>
          </a:prstGeom>
          <a:noFill/>
        </p:spPr>
        <p:txBody>
          <a:bodyPr wrap="square" rtlCol="0">
            <a:spAutoFit/>
          </a:bodyPr>
          <a:lstStyle/>
          <a:p>
            <a:pPr algn="ctr"/>
            <a:r>
              <a:rPr lang="en-US" sz="2400" b="1" dirty="0"/>
              <a:t>Task-specific head</a:t>
            </a:r>
          </a:p>
        </p:txBody>
      </p:sp>
    </p:spTree>
    <p:extLst>
      <p:ext uri="{BB962C8B-B14F-4D97-AF65-F5344CB8AC3E}">
        <p14:creationId xmlns:p14="http://schemas.microsoft.com/office/powerpoint/2010/main" val="18637350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Transfer learning work flow</a:t>
            </a:r>
          </a:p>
          <a:p>
            <a:pPr marL="514350" indent="-514350">
              <a:buFont typeface="+mj-lt"/>
              <a:buAutoNum type="arabicPeriod"/>
            </a:pPr>
            <a:r>
              <a:rPr lang="en-GB" sz="2800" dirty="0">
                <a:latin typeface="+mn-lt"/>
                <a:ea typeface="Segoe UI" panose="020B0502040204020203" pitchFamily="34" charset="0"/>
                <a:cs typeface="Segoe UI" panose="020B0502040204020203" pitchFamily="34" charset="0"/>
              </a:rPr>
              <a:t>Start with pre-trained backbone with frozen weights </a:t>
            </a:r>
          </a:p>
          <a:p>
            <a:pPr marL="914265" lvl="1" indent="-514350"/>
            <a:r>
              <a:rPr lang="en-GB" sz="2400" dirty="0">
                <a:latin typeface="+mn-lt"/>
                <a:ea typeface="Segoe UI" panose="020B0502040204020203" pitchFamily="34" charset="0"/>
                <a:cs typeface="Segoe UI" panose="020B0502040204020203" pitchFamily="34" charset="0"/>
              </a:rPr>
              <a:t>Trained on </a:t>
            </a:r>
            <a:r>
              <a:rPr lang="en-GB" sz="2400">
                <a:latin typeface="+mn-lt"/>
                <a:ea typeface="Segoe UI" panose="020B0502040204020203" pitchFamily="34" charset="0"/>
                <a:cs typeface="Segoe UI" panose="020B0502040204020203" pitchFamily="34" charset="0"/>
              </a:rPr>
              <a:t>large datasets       </a:t>
            </a:r>
            <a:endParaRPr lang="en-GB" sz="2400" dirty="0">
              <a:latin typeface="+mn-lt"/>
              <a:ea typeface="Segoe UI" panose="020B0502040204020203" pitchFamily="34" charset="0"/>
              <a:cs typeface="Segoe UI" panose="020B0502040204020203" pitchFamily="34" charset="0"/>
            </a:endParaRPr>
          </a:p>
          <a:p>
            <a:pPr marL="514350" indent="-514350">
              <a:buFont typeface="+mj-lt"/>
              <a:buAutoNum type="arabicPeriod"/>
            </a:pPr>
            <a:r>
              <a:rPr lang="en-GB" sz="2800" dirty="0">
                <a:latin typeface="+mn-lt"/>
                <a:ea typeface="Segoe UI" panose="020B0502040204020203" pitchFamily="34" charset="0"/>
                <a:cs typeface="Segoe UI" panose="020B0502040204020203" pitchFamily="34" charset="0"/>
              </a:rPr>
              <a:t>Add untrained task-specific head  (top) </a:t>
            </a:r>
          </a:p>
          <a:p>
            <a:pPr marL="514350" indent="-514350">
              <a:buFont typeface="+mj-lt"/>
              <a:buAutoNum type="arabicPeriod"/>
            </a:pPr>
            <a:r>
              <a:rPr lang="en-GB" sz="2800" dirty="0">
                <a:latin typeface="+mn-lt"/>
                <a:ea typeface="Segoe UI" panose="020B0502040204020203" pitchFamily="34" charset="0"/>
                <a:cs typeface="Segoe UI" panose="020B0502040204020203" pitchFamily="34" charset="0"/>
              </a:rPr>
              <a:t>Train task-specific head using task-specific dataset  </a:t>
            </a:r>
          </a:p>
          <a:p>
            <a:pPr marL="914265" lvl="1" indent="-514350"/>
            <a:r>
              <a:rPr lang="en-GB" sz="2400" dirty="0">
                <a:latin typeface="+mn-lt"/>
                <a:ea typeface="Segoe UI" panose="020B0502040204020203" pitchFamily="34" charset="0"/>
                <a:cs typeface="Segoe UI" panose="020B0502040204020203" pitchFamily="34" charset="0"/>
              </a:rPr>
              <a:t>Feature map from pre-trained backbone </a:t>
            </a:r>
          </a:p>
          <a:p>
            <a:pPr marL="514350" indent="-514350">
              <a:buFont typeface="+mj-lt"/>
              <a:buAutoNum type="arabicPeriod"/>
            </a:pPr>
            <a:r>
              <a:rPr lang="en-GB" sz="2800" dirty="0">
                <a:latin typeface="+mn-lt"/>
                <a:ea typeface="Segoe UI" panose="020B0502040204020203" pitchFamily="34" charset="0"/>
                <a:cs typeface="Segoe UI" panose="020B0502040204020203" pitchFamily="34" charset="0"/>
              </a:rPr>
              <a:t>Unfreeze backbone weights and fine-tune all weights using task-specific dataset  </a:t>
            </a:r>
          </a:p>
          <a:p>
            <a:pPr marL="914265" lvl="1" indent="-514350"/>
            <a:r>
              <a:rPr lang="en-GB" sz="2400" dirty="0">
                <a:latin typeface="+mn-lt"/>
                <a:ea typeface="Segoe UI" panose="020B0502040204020203" pitchFamily="34" charset="0"/>
                <a:cs typeface="Segoe UI" panose="020B0502040204020203" pitchFamily="34" charset="0"/>
              </a:rPr>
              <a:t>Both backbone and head weights fine-tuned </a:t>
            </a:r>
          </a:p>
          <a:p>
            <a:pPr marL="914265" lvl="1" indent="-514350"/>
            <a:r>
              <a:rPr lang="en-GB" sz="2400" dirty="0">
                <a:latin typeface="+mn-lt"/>
                <a:ea typeface="Segoe UI" panose="020B0502040204020203" pitchFamily="34" charset="0"/>
                <a:cs typeface="Segoe UI" panose="020B0502040204020203" pitchFamily="34" charset="0"/>
              </a:rPr>
              <a:t>Feature map can become more task-specific  </a:t>
            </a:r>
          </a:p>
          <a:p>
            <a:pPr marL="514350" indent="-514350">
              <a:buFont typeface="+mj-lt"/>
              <a:buAutoNum type="arabicPeriod"/>
            </a:pPr>
            <a:endParaRPr lang="en-GB" sz="2800" dirty="0">
              <a:latin typeface="+mn-lt"/>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951785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Freeze weights</a:t>
            </a: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300251" y="1043654"/>
            <a:ext cx="11614245" cy="5502722"/>
          </a:xfrm>
        </p:spPr>
        <p:txBody>
          <a:bodyPr/>
          <a:lstStyle/>
          <a:p>
            <a:pPr marL="0" indent="0">
              <a:buNone/>
            </a:pPr>
            <a:r>
              <a:rPr lang="en-US" sz="2800" b="1" dirty="0">
                <a:latin typeface="+mn-lt"/>
              </a:rPr>
              <a:t>Transfer learning: </a:t>
            </a:r>
            <a:r>
              <a:rPr lang="en-US" sz="2800" dirty="0">
                <a:latin typeface="+mn-lt"/>
                <a:hlinkClick r:id="rId3"/>
              </a:rPr>
              <a:t>example</a:t>
            </a:r>
            <a:r>
              <a:rPr lang="en-US" sz="2800" b="1" dirty="0">
                <a:latin typeface="+mn-lt"/>
                <a:hlinkClick r:id="rId3"/>
              </a:rPr>
              <a:t> </a:t>
            </a:r>
            <a:r>
              <a:rPr lang="en-US" sz="2800" dirty="0">
                <a:latin typeface="+mn-lt"/>
                <a:hlinkClick r:id="rId3"/>
              </a:rPr>
              <a:t>using learned feature map</a:t>
            </a:r>
            <a:endParaRPr lang="en-US" sz="2800" dirty="0">
              <a:latin typeface="+mn-lt"/>
            </a:endParaRP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tensorflow.keras.applications</a:t>
            </a:r>
            <a:r>
              <a:rPr lang="en-US" sz="2000" dirty="0">
                <a:latin typeface="Courier New" panose="02070309020205020404" pitchFamily="49" charset="0"/>
                <a:cs typeface="Courier New" panose="02070309020205020404" pitchFamily="49" charset="0"/>
              </a:rPr>
              <a:t> import EfficientNetB0</a:t>
            </a:r>
          </a:p>
          <a:p>
            <a:pPr marL="0" indent="0">
              <a:spcBef>
                <a:spcPts val="0"/>
              </a:spcBef>
              <a:buNone/>
            </a:pPr>
            <a:r>
              <a:rPr lang="en-US" sz="2000" dirty="0">
                <a:latin typeface="Courier New" panose="02070309020205020404" pitchFamily="49" charset="0"/>
                <a:cs typeface="Courier New" panose="02070309020205020404" pitchFamily="49" charset="0"/>
              </a:rPr>
              <a:t>inputs = </a:t>
            </a:r>
            <a:r>
              <a:rPr lang="en-US" sz="2000" dirty="0" err="1">
                <a:latin typeface="Courier New" panose="02070309020205020404" pitchFamily="49" charset="0"/>
                <a:cs typeface="Courier New" panose="02070309020205020404" pitchFamily="49" charset="0"/>
              </a:rPr>
              <a:t>layers.Input</a:t>
            </a:r>
            <a:r>
              <a:rPr lang="en-US" sz="2000" dirty="0">
                <a:latin typeface="Courier New" panose="02070309020205020404" pitchFamily="49" charset="0"/>
                <a:cs typeface="Courier New" panose="02070309020205020404" pitchFamily="49" charset="0"/>
              </a:rPr>
              <a:t>(shape=(IMG_SIZE, IMG_SIZE, 3))</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img_augmentation</a:t>
            </a:r>
            <a:r>
              <a:rPr lang="en-US" sz="2000" dirty="0">
                <a:latin typeface="Courier New" panose="02070309020205020404" pitchFamily="49" charset="0"/>
                <a:cs typeface="Courier New" panose="02070309020205020404" pitchFamily="49" charset="0"/>
              </a:rPr>
              <a:t>(inputs)</a:t>
            </a:r>
          </a:p>
          <a:p>
            <a:pPr marL="0" indent="0">
              <a:spcBef>
                <a:spcPts val="0"/>
              </a:spcBef>
              <a:buNone/>
            </a:pPr>
            <a:r>
              <a:rPr lang="en-US" sz="2000" dirty="0">
                <a:latin typeface="Courier New" panose="02070309020205020404" pitchFamily="49" charset="0"/>
                <a:cs typeface="Courier New" panose="02070309020205020404" pitchFamily="49" charset="0"/>
              </a:rPr>
              <a:t>model = EfficientNetB0(</a:t>
            </a:r>
            <a:r>
              <a:rPr lang="en-US" sz="2000" dirty="0" err="1">
                <a:latin typeface="Courier New" panose="02070309020205020404" pitchFamily="49" charset="0"/>
                <a:cs typeface="Courier New" panose="02070309020205020404" pitchFamily="49" charset="0"/>
              </a:rPr>
              <a:t>include_top</a:t>
            </a:r>
            <a:r>
              <a:rPr lang="en-US" sz="2000" dirty="0">
                <a:latin typeface="Courier New" panose="02070309020205020404" pitchFamily="49" charset="0"/>
                <a:cs typeface="Courier New" panose="02070309020205020404" pitchFamily="49" charset="0"/>
              </a:rPr>
              <a:t>=False, </a:t>
            </a:r>
            <a:r>
              <a:rPr lang="en-US" sz="2000" dirty="0" err="1">
                <a:latin typeface="Courier New" panose="02070309020205020404" pitchFamily="49" charset="0"/>
                <a:cs typeface="Courier New" panose="02070309020205020404" pitchFamily="49" charset="0"/>
              </a:rPr>
              <a:t>input_tensor</a:t>
            </a:r>
            <a:r>
              <a:rPr lang="en-US" sz="2000" dirty="0">
                <a:latin typeface="Courier New" panose="02070309020205020404" pitchFamily="49" charset="0"/>
                <a:cs typeface="Courier New" panose="02070309020205020404" pitchFamily="49" charset="0"/>
              </a:rPr>
              <a:t>=x, </a:t>
            </a:r>
          </a:p>
          <a:p>
            <a:pPr marL="0" indent="0">
              <a:spcBef>
                <a:spcPts val="0"/>
              </a:spcBef>
              <a:buNone/>
            </a:pPr>
            <a:r>
              <a:rPr lang="en-US" sz="2000" dirty="0">
                <a:latin typeface="Courier New" panose="02070309020205020404" pitchFamily="49" charset="0"/>
                <a:cs typeface="Courier New" panose="02070309020205020404" pitchFamily="49" charset="0"/>
              </a:rPr>
              <a:t>                       weights="</a:t>
            </a:r>
            <a:r>
              <a:rPr lang="en-US" sz="2000" dirty="0" err="1">
                <a:latin typeface="Courier New" panose="02070309020205020404" pitchFamily="49" charset="0"/>
                <a:cs typeface="Courier New" panose="02070309020205020404" pitchFamily="49" charset="0"/>
              </a:rPr>
              <a:t>imagenet</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 Freeze the pretrained feature map</a:t>
            </a:r>
          </a:p>
          <a:p>
            <a:pPr marL="0" indent="0">
              <a:spcBef>
                <a:spcPts val="0"/>
              </a:spcBef>
              <a:buNone/>
            </a:pPr>
            <a:r>
              <a:rPr lang="en-US" sz="2000" dirty="0" err="1">
                <a:latin typeface="Courier New" panose="02070309020205020404" pitchFamily="49" charset="0"/>
                <a:cs typeface="Courier New" panose="02070309020205020404" pitchFamily="49" charset="0"/>
              </a:rPr>
              <a:t>model.trainable</a:t>
            </a:r>
            <a:r>
              <a:rPr lang="en-US" sz="2000" dirty="0">
                <a:latin typeface="Courier New" panose="02070309020205020404" pitchFamily="49" charset="0"/>
                <a:cs typeface="Courier New" panose="02070309020205020404" pitchFamily="49" charset="0"/>
              </a:rPr>
              <a:t> = False</a:t>
            </a:r>
          </a:p>
          <a:p>
            <a:pPr marL="0" indent="0">
              <a:spcBef>
                <a:spcPts val="0"/>
              </a:spcBef>
              <a:buNone/>
            </a:pPr>
            <a:r>
              <a:rPr lang="en-US" sz="2000" dirty="0">
                <a:latin typeface="Courier New" panose="02070309020205020404" pitchFamily="49" charset="0"/>
                <a:cs typeface="Courier New" panose="02070309020205020404" pitchFamily="49" charset="0"/>
              </a:rPr>
              <a:t> </a:t>
            </a:r>
          </a:p>
          <a:p>
            <a:pPr marL="0" indent="0">
              <a:spcBef>
                <a:spcPts val="0"/>
              </a:spcBef>
              <a:buNone/>
            </a:pPr>
            <a:r>
              <a:rPr lang="en-US" sz="2000" dirty="0">
                <a:latin typeface="Courier New" panose="02070309020205020404" pitchFamily="49" charset="0"/>
                <a:cs typeface="Courier New" panose="02070309020205020404" pitchFamily="49" charset="0"/>
              </a:rPr>
              <a:t># Rebuild top by training output classifier layers on specific dataset</a:t>
            </a:r>
          </a:p>
          <a:p>
            <a:pPr marL="0" indent="0">
              <a:spcBef>
                <a:spcPts val="0"/>
              </a:spcBef>
              <a:buNone/>
            </a:pPr>
            <a:r>
              <a:rPr lang="en-US" sz="2000" dirty="0">
                <a:latin typeface="Courier New" panose="02070309020205020404" pitchFamily="49" charset="0"/>
                <a:cs typeface="Courier New" panose="02070309020205020404" pitchFamily="49" charset="0"/>
              </a:rPr>
              <a:t>x = layers.GlobalAveragePooling2D(name="</a:t>
            </a:r>
            <a:r>
              <a:rPr lang="en-US" sz="2000" dirty="0" err="1">
                <a:latin typeface="Courier New" panose="02070309020205020404" pitchFamily="49" charset="0"/>
                <a:cs typeface="Courier New" panose="02070309020205020404" pitchFamily="49" charset="0"/>
              </a:rPr>
              <a:t>avg_pool</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model.output</a:t>
            </a:r>
            <a:r>
              <a:rPr lang="en-US" sz="2000" dirty="0">
                <a:latin typeface="Courier New" panose="02070309020205020404" pitchFamily="49" charset="0"/>
                <a:cs typeface="Courier New" panose="02070309020205020404" pitchFamily="49" charset="0"/>
              </a:rPr>
              <a:t>)</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layers.BatchNormalization</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 0.2</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layers.Dropout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name="</a:t>
            </a:r>
            <a:r>
              <a:rPr lang="en-US" sz="2000" dirty="0" err="1">
                <a:latin typeface="Courier New" panose="02070309020205020404" pitchFamily="49" charset="0"/>
                <a:cs typeface="Courier New" panose="02070309020205020404" pitchFamily="49" charset="0"/>
              </a:rPr>
              <a:t>top_dropout</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a:latin typeface="Courier New" panose="02070309020205020404" pitchFamily="49" charset="0"/>
                <a:cs typeface="Courier New" panose="02070309020205020404" pitchFamily="49" charset="0"/>
              </a:rPr>
              <a:t>outputs = </a:t>
            </a:r>
            <a:r>
              <a:rPr lang="en-US" sz="2000" dirty="0" err="1">
                <a:latin typeface="Courier New" panose="02070309020205020404" pitchFamily="49" charset="0"/>
                <a:cs typeface="Courier New" panose="02070309020205020404" pitchFamily="49" charset="0"/>
              </a:rPr>
              <a:t>layers.Dense</a:t>
            </a:r>
            <a:r>
              <a:rPr lang="en-US" sz="2000" dirty="0">
                <a:latin typeface="Courier New" panose="02070309020205020404" pitchFamily="49" charset="0"/>
                <a:cs typeface="Courier New" panose="02070309020205020404" pitchFamily="49" charset="0"/>
              </a:rPr>
              <a:t>(NUM_CLASSES, activation="</a:t>
            </a:r>
            <a:r>
              <a:rPr lang="en-US" sz="2000" dirty="0" err="1">
                <a:latin typeface="Courier New" panose="02070309020205020404" pitchFamily="49" charset="0"/>
                <a:cs typeface="Courier New" panose="02070309020205020404" pitchFamily="49" charset="0"/>
              </a:rPr>
              <a:t>softmax</a:t>
            </a:r>
            <a:r>
              <a:rPr lang="en-US" sz="2000" dirty="0">
                <a:latin typeface="Courier New" panose="02070309020205020404" pitchFamily="49" charset="0"/>
                <a:cs typeface="Courier New" panose="02070309020205020404" pitchFamily="49" charset="0"/>
              </a:rPr>
              <a:t>", name="pred")(x)</a:t>
            </a: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434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38609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mn-lt"/>
                <a:ea typeface="Segoe UI" panose="020B0502040204020203" pitchFamily="34" charset="0"/>
                <a:cs typeface="Segoe UI" panose="020B0502040204020203" pitchFamily="34" charset="0"/>
              </a:rPr>
              <a:t>Generative models create new cases given randomized input</a:t>
            </a:r>
          </a:p>
          <a:p>
            <a:pPr lvl="1"/>
            <a:r>
              <a:rPr lang="en-GB" sz="2400" dirty="0">
                <a:latin typeface="+mn-lt"/>
                <a:ea typeface="Segoe UI" panose="020B0502040204020203" pitchFamily="34" charset="0"/>
                <a:cs typeface="Segoe UI" panose="020B0502040204020203" pitchFamily="34" charset="0"/>
              </a:rPr>
              <a:t>Generate completely new cases with known labels </a:t>
            </a:r>
          </a:p>
          <a:p>
            <a:pPr lvl="1"/>
            <a:r>
              <a:rPr lang="en-GB" sz="2400" dirty="0">
                <a:latin typeface="+mn-lt"/>
                <a:ea typeface="Segoe UI" panose="020B0502040204020203" pitchFamily="34" charset="0"/>
                <a:cs typeface="Segoe UI" panose="020B0502040204020203" pitchFamily="34" charset="0"/>
              </a:rPr>
              <a:t>Complex to create and evaluate</a:t>
            </a:r>
          </a:p>
          <a:p>
            <a:r>
              <a:rPr lang="en-GB" sz="2800" dirty="0">
                <a:latin typeface="+mn-lt"/>
                <a:ea typeface="Segoe UI" panose="020B0502040204020203" pitchFamily="34" charset="0"/>
                <a:cs typeface="Segoe UI" panose="020B0502040204020203" pitchFamily="34" charset="0"/>
              </a:rPr>
              <a:t>Transformation of existing cases   </a:t>
            </a:r>
          </a:p>
          <a:p>
            <a:pPr lvl="1"/>
            <a:r>
              <a:rPr lang="en-GB" sz="2400" dirty="0">
                <a:latin typeface="+mn-lt"/>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A few image transformation examples </a:t>
            </a:r>
          </a:p>
          <a:p>
            <a:r>
              <a:rPr lang="en-GB" sz="2800" dirty="0">
                <a:latin typeface="+mn-lt"/>
                <a:ea typeface="Segoe UI" panose="020B0502040204020203" pitchFamily="34" charset="0"/>
                <a:cs typeface="Segoe UI" panose="020B0502040204020203" pitchFamily="34" charset="0"/>
              </a:rPr>
              <a:t>Projective transforms: rotation, translation, scale..</a:t>
            </a:r>
          </a:p>
          <a:p>
            <a:r>
              <a:rPr lang="en-GB" sz="2800" dirty="0">
                <a:latin typeface="+mn-lt"/>
                <a:ea typeface="Segoe UI" panose="020B0502040204020203" pitchFamily="34" charset="0"/>
                <a:cs typeface="Segoe UI" panose="020B0502040204020203" pitchFamily="34" charset="0"/>
              </a:rPr>
              <a:t>Resampling and cropping – random patches, crop left, crop right</a:t>
            </a:r>
          </a:p>
          <a:p>
            <a:r>
              <a:rPr lang="en-GB" sz="2800" dirty="0">
                <a:latin typeface="+mn-lt"/>
                <a:ea typeface="Segoe UI" panose="020B0502040204020203" pitchFamily="34" charset="0"/>
                <a:cs typeface="Segoe UI" panose="020B0502040204020203" pitchFamily="34" charset="0"/>
              </a:rPr>
              <a:t>Flip image right to left – mirror images</a:t>
            </a:r>
          </a:p>
          <a:p>
            <a:r>
              <a:rPr lang="en-GB" sz="2800" dirty="0">
                <a:latin typeface="+mn-lt"/>
                <a:ea typeface="Segoe UI" panose="020B0502040204020203" pitchFamily="34" charset="0"/>
                <a:cs typeface="Segoe UI" panose="020B0502040204020203" pitchFamily="34" charset="0"/>
              </a:rPr>
              <a:t>Blurring filters – e.g. Gaussian filter </a:t>
            </a:r>
          </a:p>
          <a:p>
            <a:r>
              <a:rPr lang="en-GB" sz="2800" dirty="0" err="1">
                <a:latin typeface="+mn-lt"/>
                <a:ea typeface="Segoe UI" panose="020B0502040204020203" pitchFamily="34" charset="0"/>
                <a:cs typeface="Segoe UI" panose="020B0502040204020203" pitchFamily="34" charset="0"/>
              </a:rPr>
              <a:t>Color</a:t>
            </a:r>
            <a:r>
              <a:rPr lang="en-GB" sz="2800" dirty="0">
                <a:latin typeface="+mn-lt"/>
                <a:ea typeface="Segoe UI" panose="020B0502040204020203" pitchFamily="34" charset="0"/>
                <a:cs typeface="Segoe UI" panose="020B0502040204020203" pitchFamily="34" charset="0"/>
              </a:rPr>
              <a:t> – Change intensity ratio of </a:t>
            </a:r>
            <a:r>
              <a:rPr lang="en-GB" sz="2800" dirty="0" err="1">
                <a:latin typeface="+mn-lt"/>
                <a:ea typeface="Segoe UI" panose="020B0502040204020203" pitchFamily="34" charset="0"/>
                <a:cs typeface="Segoe UI" panose="020B0502040204020203" pitchFamily="34" charset="0"/>
              </a:rPr>
              <a:t>color</a:t>
            </a:r>
            <a:r>
              <a:rPr lang="en-GB" sz="2800" dirty="0">
                <a:latin typeface="+mn-lt"/>
                <a:ea typeface="Segoe UI" panose="020B0502040204020203" pitchFamily="34" charset="0"/>
                <a:cs typeface="Segoe UI" panose="020B0502040204020203" pitchFamily="34" charset="0"/>
              </a:rPr>
              <a:t> channels </a:t>
            </a:r>
          </a:p>
          <a:p>
            <a:r>
              <a:rPr lang="en-GB" sz="2800" dirty="0">
                <a:latin typeface="+mn-lt"/>
                <a:ea typeface="Segoe UI" panose="020B0502040204020203" pitchFamily="34" charset="0"/>
                <a:cs typeface="Segoe UI" panose="020B0502040204020203" pitchFamily="34" charset="0"/>
              </a:rPr>
              <a:t>Random noise – add random noise to one or more </a:t>
            </a:r>
            <a:r>
              <a:rPr lang="en-GB" sz="2800" dirty="0" err="1">
                <a:latin typeface="+mn-lt"/>
                <a:ea typeface="Segoe UI" panose="020B0502040204020203" pitchFamily="34" charset="0"/>
                <a:cs typeface="Segoe UI" panose="020B0502040204020203" pitchFamily="34" charset="0"/>
              </a:rPr>
              <a:t>color</a:t>
            </a:r>
            <a:r>
              <a:rPr lang="en-GB" sz="2800" dirty="0">
                <a:latin typeface="+mn-lt"/>
                <a:ea typeface="Segoe UI" panose="020B0502040204020203" pitchFamily="34" charset="0"/>
                <a:cs typeface="Segoe UI" panose="020B0502040204020203" pitchFamily="34" charset="0"/>
              </a:rPr>
              <a:t> channels</a:t>
            </a:r>
          </a:p>
          <a:p>
            <a:r>
              <a:rPr lang="en-GB" sz="2800" dirty="0">
                <a:latin typeface="+mn-lt"/>
                <a:ea typeface="Segoe UI" panose="020B0502040204020203" pitchFamily="34" charset="0"/>
                <a:cs typeface="Segoe UI" panose="020B0502040204020203" pitchFamily="34" charset="0"/>
              </a:rPr>
              <a:t>Combine several of the above….</a:t>
            </a:r>
          </a:p>
          <a:p>
            <a:r>
              <a:rPr lang="en-GB" sz="2800" dirty="0">
                <a:latin typeface="+mn-lt"/>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4" y="944048"/>
            <a:ext cx="11858625" cy="5701459"/>
          </a:xfrm>
        </p:spPr>
        <p:txBody>
          <a:bodyPr>
            <a:normAutofit/>
          </a:bodyPr>
          <a:lstStyle/>
          <a:p>
            <a:pPr marL="0" indent="0">
              <a:buNone/>
            </a:pPr>
            <a:r>
              <a:rPr lang="en-GB" sz="2800" dirty="0" err="1">
                <a:latin typeface="Segoe UI" panose="020B0502040204020203" pitchFamily="34" charset="0"/>
                <a:ea typeface="Segoe UI" panose="020B0502040204020203" pitchFamily="34" charset="0"/>
                <a:cs typeface="Segoe UI" panose="020B0502040204020203" pitchFamily="34" charset="0"/>
              </a:rPr>
              <a:t>Keras</a:t>
            </a:r>
            <a:r>
              <a:rPr lang="en-GB" sz="2800" dirty="0">
                <a:latin typeface="Segoe UI" panose="020B0502040204020203" pitchFamily="34" charset="0"/>
                <a:ea typeface="Segoe UI" panose="020B0502040204020203" pitchFamily="34" charset="0"/>
                <a:cs typeface="Segoe UI" panose="020B0502040204020203" pitchFamily="34" charset="0"/>
              </a:rPr>
              <a:t>/TensorFlow </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supports data augmentation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hlinkClick r:id="rId4"/>
              </a:rPr>
              <a:t>Example, of augmentation</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tensorflow.keras.models</a:t>
            </a:r>
            <a:r>
              <a:rPr lang="en-GB" sz="2000" dirty="0">
                <a:latin typeface="Courier New" panose="02070309020205020404" pitchFamily="49" charset="0"/>
                <a:ea typeface="Segoe UI" panose="020B0502040204020203" pitchFamily="34" charset="0"/>
                <a:cs typeface="Courier New" panose="02070309020205020404" pitchFamily="49" charset="0"/>
              </a:rPr>
              <a:t> import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a:t>
            </a:r>
            <a:r>
              <a:rPr lang="en-GB" sz="2000" dirty="0">
                <a:latin typeface="Courier New" panose="02070309020205020404" pitchFamily="49" charset="0"/>
                <a:ea typeface="Segoe UI" panose="020B0502040204020203" pitchFamily="34" charset="0"/>
                <a:cs typeface="Courier New" panose="02070309020205020404" pitchFamily="49" charset="0"/>
              </a:rPr>
              <a:t> import layers</a:t>
            </a:r>
          </a:p>
          <a:p>
            <a:pPr marL="0" indent="0">
              <a:spcBef>
                <a:spcPts val="0"/>
              </a:spcBef>
              <a:buNone/>
            </a:pPr>
            <a:endParaRPr lang="en-GB" sz="2000" dirty="0">
              <a:latin typeface="Courier New" panose="02070309020205020404" pitchFamily="49" charset="0"/>
              <a:ea typeface="Segoe UI" panose="020B0502040204020203" pitchFamily="34" charset="0"/>
              <a:cs typeface="Courier New" panose="02070309020205020404" pitchFamily="49" charset="0"/>
            </a:endParaRP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 =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layers.RandomRotation</a:t>
            </a:r>
            <a:r>
              <a:rPr lang="en-GB" sz="2000" dirty="0">
                <a:latin typeface="Courier New" panose="02070309020205020404" pitchFamily="49" charset="0"/>
                <a:ea typeface="Segoe UI" panose="020B0502040204020203" pitchFamily="34" charset="0"/>
                <a:cs typeface="Courier New" panose="02070309020205020404" pitchFamily="49" charset="0"/>
              </a:rPr>
              <a:t>(factor=0.15),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layers.RandomTranslation</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height_factor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width_factor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layers.RandomFlip</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layers.RandomContrast</a:t>
            </a:r>
            <a:r>
              <a:rPr lang="en-GB" sz="2000" dirty="0">
                <a:latin typeface="Courier New" panose="02070309020205020404" pitchFamily="49" charset="0"/>
                <a:ea typeface="Segoe UI" panose="020B0502040204020203" pitchFamily="34" charset="0"/>
                <a:cs typeface="Courier New" panose="02070309020205020404" pitchFamily="49" charset="0"/>
              </a:rPr>
              <a:t>(factor=0.1),</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name="</a:t>
            </a: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27813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21981</TotalTime>
  <Words>2916</Words>
  <Application>Microsoft Office PowerPoint</Application>
  <PresentationFormat>Widescreen</PresentationFormat>
  <Paragraphs>520</Paragraphs>
  <Slides>64</Slides>
  <Notes>52</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64</vt:i4>
      </vt:variant>
    </vt:vector>
  </HeadingPairs>
  <TitlesOfParts>
    <vt:vector size="77" baseType="lpstr">
      <vt:lpstr>Arial</vt:lpstr>
      <vt:lpstr>Calibri</vt:lpstr>
      <vt:lpstr>Cambria Math</vt:lpstr>
      <vt:lpstr>Courier New</vt:lpstr>
      <vt:lpstr>Encode Sans Normal Black</vt:lpstr>
      <vt:lpstr>Lucida Grande</vt:lpstr>
      <vt:lpstr>Open Sans Light</vt:lpstr>
      <vt:lpstr>Segoe</vt:lpstr>
      <vt:lpstr>Segoe UI</vt:lpstr>
      <vt:lpstr>Segoe UI Light</vt:lpstr>
      <vt:lpstr>Symbol</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PowerPoint Presentation</vt:lpstr>
      <vt:lpstr>Inductive Bias of CNNs</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Why Squeeze and Expand Layers?</vt:lpstr>
      <vt:lpstr>Why Squeeze and Expand Layers?</vt:lpstr>
      <vt:lpstr>Why Squeeze and Expand Layers?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Transfer Learning</vt:lpstr>
      <vt:lpstr>Transfer Learning</vt:lpstr>
      <vt:lpstr>Transfer Learning</vt:lpstr>
      <vt:lpstr>PowerPoint Presentation</vt:lpstr>
      <vt:lpstr>PowerPoint Presentation</vt:lpstr>
      <vt:lpstr>PowerPoint Presentation</vt:lpstr>
      <vt:lpstr>Data Augmentation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728</cp:revision>
  <cp:lastPrinted>2019-03-15T21:07:42Z</cp:lastPrinted>
  <dcterms:created xsi:type="dcterms:W3CDTF">2013-02-15T23:12:42Z</dcterms:created>
  <dcterms:modified xsi:type="dcterms:W3CDTF">2024-02-21T21:09:27Z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