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3"/>
  </p:notesMasterIdLst>
  <p:handoutMasterIdLst>
    <p:handoutMasterId r:id="rId84"/>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440" r:id="rId22"/>
    <p:sldId id="330" r:id="rId23"/>
    <p:sldId id="331" r:id="rId24"/>
    <p:sldId id="332" r:id="rId25"/>
    <p:sldId id="441" r:id="rId26"/>
    <p:sldId id="333" r:id="rId27"/>
    <p:sldId id="349" r:id="rId28"/>
    <p:sldId id="334" r:id="rId29"/>
    <p:sldId id="346" r:id="rId30"/>
    <p:sldId id="442" r:id="rId31"/>
    <p:sldId id="336" r:id="rId32"/>
    <p:sldId id="536" r:id="rId33"/>
    <p:sldId id="537" r:id="rId34"/>
    <p:sldId id="338" r:id="rId35"/>
    <p:sldId id="339" r:id="rId36"/>
    <p:sldId id="340" r:id="rId37"/>
    <p:sldId id="341" r:id="rId38"/>
    <p:sldId id="342" r:id="rId39"/>
    <p:sldId id="356" r:id="rId40"/>
    <p:sldId id="481" r:id="rId41"/>
    <p:sldId id="490" r:id="rId42"/>
    <p:sldId id="534" r:id="rId43"/>
    <p:sldId id="489" r:id="rId44"/>
    <p:sldId id="529" r:id="rId45"/>
    <p:sldId id="335" r:id="rId46"/>
    <p:sldId id="530" r:id="rId47"/>
    <p:sldId id="531" r:id="rId48"/>
    <p:sldId id="532" r:id="rId49"/>
    <p:sldId id="362" r:id="rId50"/>
    <p:sldId id="522" r:id="rId51"/>
    <p:sldId id="533" r:id="rId52"/>
    <p:sldId id="548" r:id="rId53"/>
    <p:sldId id="549" r:id="rId54"/>
    <p:sldId id="535" r:id="rId55"/>
    <p:sldId id="540" r:id="rId56"/>
    <p:sldId id="541" r:id="rId57"/>
    <p:sldId id="539" r:id="rId58"/>
    <p:sldId id="542" r:id="rId59"/>
    <p:sldId id="543" r:id="rId60"/>
    <p:sldId id="544" r:id="rId61"/>
    <p:sldId id="547" r:id="rId62"/>
    <p:sldId id="545" r:id="rId63"/>
    <p:sldId id="546" r:id="rId64"/>
    <p:sldId id="538" r:id="rId65"/>
    <p:sldId id="449" r:id="rId66"/>
    <p:sldId id="446" r:id="rId67"/>
    <p:sldId id="443" r:id="rId68"/>
    <p:sldId id="374" r:id="rId69"/>
    <p:sldId id="451" r:id="rId70"/>
    <p:sldId id="452" r:id="rId71"/>
    <p:sldId id="454" r:id="rId72"/>
    <p:sldId id="453" r:id="rId73"/>
    <p:sldId id="348" r:id="rId74"/>
    <p:sldId id="363" r:id="rId75"/>
    <p:sldId id="371" r:id="rId76"/>
    <p:sldId id="364" r:id="rId77"/>
    <p:sldId id="366" r:id="rId78"/>
    <p:sldId id="365" r:id="rId79"/>
    <p:sldId id="368" r:id="rId80"/>
    <p:sldId id="370" r:id="rId81"/>
    <p:sldId id="44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794" autoAdjust="0"/>
  </p:normalViewPr>
  <p:slideViewPr>
    <p:cSldViewPr snapToGrid="0">
      <p:cViewPr varScale="1">
        <p:scale>
          <a:sx n="73" d="100"/>
          <a:sy n="73" d="100"/>
        </p:scale>
        <p:origin x="53" y="199"/>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handoutMaster" Target="handoutMasters/handout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40</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55</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75</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1529324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2/22/2024</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2/22/2024</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627325"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774552" y="5643187"/>
            <a:ext cx="4321448" cy="992333"/>
          </a:xfrm>
          <a:prstGeom prst="rect">
            <a:avLst/>
          </a:prstGeom>
        </p:spPr>
      </p:pic>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R^2, </a:t>
            </a:r>
            <a:r>
              <a:rPr lang="en-US" sz="2800" dirty="0" err="1">
                <a:latin typeface="Segoe UI" panose="020B0502040204020203" pitchFamily="34" charset="0"/>
                <a:cs typeface="Segoe UI" panose="020B0502040204020203" pitchFamily="34" charset="0"/>
              </a:rPr>
              <a:t>etc</a:t>
            </a:r>
            <a:r>
              <a:rPr lang="en-US" sz="2800" dirty="0">
                <a:latin typeface="Segoe UI" panose="020B0502040204020203" pitchFamily="34" charset="0"/>
                <a:cs typeface="Segoe UI" panose="020B0502040204020203" pitchFamily="34" charset="0"/>
              </a:rPr>
              <a:t>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r>
              <a:rPr lang="en-GB" sz="2400" dirty="0">
                <a:latin typeface="Segoe UI" panose="020B0502040204020203" pitchFamily="34" charset="0"/>
                <a:ea typeface="Segoe UI" panose="020B0502040204020203" pitchFamily="34" charset="0"/>
                <a:cs typeface="Segoe UI" panose="020B0502040204020203" pitchFamily="34" charset="0"/>
              </a:rPr>
              <a:t>: current practice favours DL-specific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neural network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regularization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There are 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Regularization</a:t>
            </a:r>
          </a:p>
        </p:txBody>
      </p:sp>
    </p:spTree>
    <p:extLst>
      <p:ext uri="{BB962C8B-B14F-4D97-AF65-F5344CB8AC3E}">
        <p14:creationId xmlns:p14="http://schemas.microsoft.com/office/powerpoint/2010/main" val="432397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May cause shifts in the covariance of the output values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of high 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dirty="0" err="1">
                <a:latin typeface="Segoe UI" panose="020B0502040204020203" pitchFamily="34" charset="0"/>
                <a:cs typeface="Segoe UI" panose="020B0502040204020203" pitchFamily="34" charset="0"/>
              </a:rPr>
              <a:t>locall</a:t>
            </a:r>
            <a:r>
              <a:rPr lang="en-US" sz="2800" dirty="0">
                <a:latin typeface="Segoe UI" panose="020B0502040204020203" pitchFamily="34" charset="0"/>
                <a:cs typeface="Segoe UI" panose="020B0502040204020203" pitchFamily="34" charset="0"/>
              </a:rPr>
              <a:t> optimums </a:t>
            </a:r>
          </a:p>
          <a:p>
            <a:r>
              <a:rPr lang="en-US" sz="2800" dirty="0">
                <a:latin typeface="Segoe UI" panose="020B0502040204020203" pitchFamily="34" charset="0"/>
                <a:cs typeface="Segoe UI" panose="020B0502040204020203" pitchFamily="34" charset="0"/>
              </a:rPr>
              <a:t>Weight decay forces a small amount of ‘un-learning’ to keep learning moving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Input layer of 28*28 units explicitly defined   </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activation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input_shape</a:t>
            </a:r>
            <a:r>
              <a:rPr lang="en-GB" sz="2200" dirty="0">
                <a:latin typeface="Courier New" panose="02070309020205020404" pitchFamily="49" charset="0"/>
                <a:ea typeface="Segoe UI" panose="020B0502040204020203" pitchFamily="34" charset="0"/>
                <a:cs typeface="Courier New" panose="02070309020205020404" pitchFamily="49" charset="0"/>
              </a:rPr>
              <a:t> = (28*28, ),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(rate=0.5))</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sz="22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4155311" y="2170253"/>
            <a:ext cx="416689" cy="55802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63387" y="1722992"/>
            <a:ext cx="1116957" cy="53985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a:off x="3582365" y="2980481"/>
            <a:ext cx="1898248" cy="8826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715473" y="3382415"/>
            <a:ext cx="1666732" cy="49510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8582" y="4106405"/>
            <a:ext cx="697292" cy="59870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155311" y="4508339"/>
            <a:ext cx="416689" cy="66408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r>
              <a:rPr lang="en-GB" sz="2800" dirty="0">
                <a:latin typeface="+mn-lt"/>
                <a:ea typeface="Segoe UI" panose="020B0502040204020203" pitchFamily="34" charset="0"/>
                <a:cs typeface="Segoe UI" panose="020B0502040204020203" pitchFamily="34" charset="0"/>
              </a:rPr>
              <a:t>High 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 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Adjust learning rate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r>
              <a:rPr lang="en-GB" sz="2800" dirty="0">
                <a:latin typeface="+mn-lt"/>
                <a:ea typeface="Segoe UI" panose="020B0502040204020203" pitchFamily="34" charset="0"/>
                <a:cs typeface="Segoe UI" panose="020B0502040204020203" pitchFamily="34" charset="0"/>
              </a:rPr>
              <a:t>High 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Divergence between training and test loss</a:t>
            </a:r>
          </a:p>
          <a:p>
            <a:pPr lvl="1"/>
            <a:r>
              <a:rPr lang="en-GB" sz="2400" dirty="0">
                <a:latin typeface="+mn-lt"/>
                <a:ea typeface="Segoe UI" panose="020B0502040204020203" pitchFamily="34" charset="0"/>
                <a:cs typeface="Segoe UI" panose="020B0502040204020203" pitchFamily="34" charset="0"/>
              </a:rPr>
              <a:t>Curves show erratic </a:t>
            </a:r>
            <a:r>
              <a:rPr lang="en-GB" sz="2400" dirty="0" err="1">
                <a:latin typeface="+mn-lt"/>
                <a:ea typeface="Segoe UI" panose="020B0502040204020203" pitchFamily="34" charset="0"/>
                <a:cs typeface="Segoe UI" panose="020B0502040204020203" pitchFamily="34" charset="0"/>
              </a:rPr>
              <a:t>behavior</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51922"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 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291932" y="2001230"/>
            <a:ext cx="9109544" cy="4692178"/>
          </a:xfrm>
          <a:prstGeom prst="rect">
            <a:avLst/>
          </a:prstGeom>
        </p:spPr>
      </p:pic>
    </p:spTree>
    <p:extLst>
      <p:ext uri="{BB962C8B-B14F-4D97-AF65-F5344CB8AC3E}">
        <p14:creationId xmlns:p14="http://schemas.microsoft.com/office/powerpoint/2010/main" val="57285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24135</TotalTime>
  <Words>3031</Words>
  <Application>Microsoft Office PowerPoint</Application>
  <PresentationFormat>Widescreen</PresentationFormat>
  <Paragraphs>576</Paragraphs>
  <Slides>77</Slides>
  <Notes>28</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77</vt:i4>
      </vt:variant>
    </vt:vector>
  </HeadingPairs>
  <TitlesOfParts>
    <vt:vector size="90"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574</cp:revision>
  <dcterms:created xsi:type="dcterms:W3CDTF">2013-02-15T23:12:42Z</dcterms:created>
  <dcterms:modified xsi:type="dcterms:W3CDTF">2024-02-22T19:15:04Z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