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75" r:id="rId2"/>
    <p:sldId id="260" r:id="rId3"/>
    <p:sldId id="377" r:id="rId4"/>
    <p:sldId id="393" r:id="rId5"/>
    <p:sldId id="276" r:id="rId6"/>
    <p:sldId id="381" r:id="rId7"/>
    <p:sldId id="380" r:id="rId8"/>
    <p:sldId id="382" r:id="rId9"/>
    <p:sldId id="379" r:id="rId10"/>
    <p:sldId id="378" r:id="rId11"/>
    <p:sldId id="376" r:id="rId12"/>
    <p:sldId id="384" r:id="rId13"/>
    <p:sldId id="383" r:id="rId14"/>
    <p:sldId id="385" r:id="rId15"/>
    <p:sldId id="386" r:id="rId16"/>
    <p:sldId id="387" r:id="rId17"/>
    <p:sldId id="394" r:id="rId18"/>
    <p:sldId id="388" r:id="rId19"/>
    <p:sldId id="389" r:id="rId20"/>
    <p:sldId id="390" r:id="rId21"/>
    <p:sldId id="415" r:id="rId22"/>
    <p:sldId id="395" r:id="rId23"/>
    <p:sldId id="392" r:id="rId24"/>
    <p:sldId id="396" r:id="rId25"/>
    <p:sldId id="397" r:id="rId26"/>
    <p:sldId id="401" r:id="rId27"/>
    <p:sldId id="406" r:id="rId28"/>
    <p:sldId id="410" r:id="rId29"/>
    <p:sldId id="411" r:id="rId30"/>
    <p:sldId id="412" r:id="rId31"/>
    <p:sldId id="398" r:id="rId32"/>
    <p:sldId id="402" r:id="rId33"/>
    <p:sldId id="407" r:id="rId34"/>
    <p:sldId id="413" r:id="rId35"/>
    <p:sldId id="399" r:id="rId36"/>
    <p:sldId id="408" r:id="rId37"/>
    <p:sldId id="414" r:id="rId38"/>
    <p:sldId id="400" r:id="rId39"/>
    <p:sldId id="403" r:id="rId40"/>
    <p:sldId id="404" r:id="rId41"/>
    <p:sldId id="405" r:id="rId42"/>
    <p:sldId id="40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8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49550-A506-4F63-B107-47360B8C37AC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730B6-965F-4F9E-8ED1-1D018A85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6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D0A5-98B8-47C2-BC21-375887FB1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8318-E12E-4EA0-9BD6-C20460FEB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BE19B-BF66-49E0-8127-A8A836F6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D8C-142B-4667-A04D-243860D0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43FC3-ACBA-4ECC-B2AB-7E35B9BD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1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6ECA-3810-4F77-B526-C19DD7E0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D47FA-00A6-4F99-90A8-18188326D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E929-8365-46E0-93E2-36E2E0E0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020A9-80B5-49B8-886D-96F7B707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2D8E-0AA2-4746-B9FD-7678F634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433B9-A4FC-4262-99CA-3BF17AE53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D390E-6C51-45F8-B00C-30C0BD946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5926-ACBA-4B9A-A5CA-EEC805E4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2C466-0A41-4E10-BACE-D671E7C3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A03F-DA7B-44FC-A47A-435A8771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8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A779-426F-4BD1-B4DA-D03F85BB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C017-E4E0-4484-A4A3-384ED1E75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B1444-75EA-4C5A-AB30-54787730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941A6-F2D5-400F-9ACE-5278A751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84184-3224-4D4F-A1D2-C3CD0A48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96CC-0E3B-41AE-A2D7-5BC8367E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80C98-AD5F-46DA-995C-93BFC6D3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21E1-CBBC-45EF-A608-50B8DA98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51EF-6071-45EC-84D9-B0EB1476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C2C5-0AE5-41D7-9672-33999969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9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A71B-375F-4A01-9570-60D0AB17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F3DB-AC30-45B9-ACD4-8B7EC99F8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FA436-877F-49B1-A60D-1502D5908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02763-8A67-4D69-B932-8703878F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D13C1-1142-453A-8A48-ACC5A899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98DB0-3982-4EB2-AE49-E1A11192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4354-6C71-40E2-9676-51DB6ACE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238A5-B132-4563-8834-6F075007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90698-229D-4E27-9E2A-05DD4E09B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D06D4-F105-4557-A8E6-7372AAFF9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0F30C-8156-4EA4-97F9-EF3318603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D5F8E-29DC-48CE-880D-BE8D7465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EFE6E-843A-4509-976A-2D2D2C3D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FC145-B7F1-4B26-893C-186436E3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6EF6-141B-403D-8833-6C017FC6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88223-F102-4D6C-9F68-63C09206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4B086-B464-4BC1-A7A1-989FB96A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7EB0B-1845-4365-9B1D-9B817F80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C126B-E93F-482D-915E-6BBF8E54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8C6D5-4910-4EA1-97CA-373BEF95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80A3B-E5A2-489E-BE9C-8C5FAF44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1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390F-1D05-44CB-8463-DC864FA5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A9D3-351F-49A8-A8A0-9A5930A3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91CE4-C446-4E44-86BE-0F5ED455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9FEB5-9700-4CD0-B475-B7FDCA20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DB61E-87CC-464E-9EBE-8DF1549B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971AA-BF46-4371-A867-C122CDD8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1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67B2-C600-4563-A1A9-52AEA293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0A711-0676-45A9-AD86-F4FA8617F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B09A3-BBD0-4A34-9E5A-DA8CDA9F5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48863-F949-4C9F-8025-273B0A19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8E425-3124-4016-B06F-5A62C647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7E2EC-B7EE-4760-8EEC-C47377B4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3D503-39F4-40E6-B94D-704565DF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FD51-82FD-4DAA-B27C-F5366344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FC4D-9D02-4C33-ACAB-163AEBDD5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0B3F-A4A2-44B7-B52D-29D732D6783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10C34-DC40-4BA1-83AD-4FAE3716F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31FE-B217-4970-8FA3-7223B5DCE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0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amcoreprint.com/checkerboard" TargetMode="External"/><Relationship Id="rId2" Type="http://schemas.openxmlformats.org/officeDocument/2006/relationships/hyperlink" Target="https://cali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9.png"/><Relationship Id="rId7" Type="http://schemas.openxmlformats.org/officeDocument/2006/relationships/image" Target="../media/image2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4.png"/><Relationship Id="rId4" Type="http://schemas.openxmlformats.org/officeDocument/2006/relationships/image" Target="../media/image31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3.png"/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5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3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.ac.nz/assets/Uploads/aee4645bb2/10-Michael-Potter-Pinhole-Photographs.pdf" TargetMode="External"/><Relationship Id="rId2" Type="http://schemas.openxmlformats.org/officeDocument/2006/relationships/hyperlink" Target="https://www.alternativephotography.com/pinhole-histo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.png"/><Relationship Id="rId7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1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2022,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Homography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Projections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Homogeneous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Principle Point</a:t>
            </a:r>
          </a:p>
        </p:txBody>
      </p:sp>
    </p:spTree>
    <p:extLst>
      <p:ext uri="{BB962C8B-B14F-4D97-AF65-F5344CB8AC3E}">
        <p14:creationId xmlns:p14="http://schemas.microsoft.com/office/powerpoint/2010/main" val="392118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Cartesian Coordinates for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homogenous coordinates to </a:t>
                </a:r>
                <a:r>
                  <a:rPr lang="en-US" b="1" dirty="0"/>
                  <a:t>cartesian coordinates</a:t>
                </a:r>
                <a:endParaRPr lang="en-US" dirty="0"/>
              </a:p>
              <a:p>
                <a:r>
                  <a:rPr lang="en-US" dirty="0"/>
                  <a:t>Transform from real-world to image plane coordinates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distance from origin to object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:r>
                  <a:rPr lang="en-US" b="1" dirty="0"/>
                  <a:t>focal length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distance from origin to image plane: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are all measured in real-world units, e.g. mm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0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formations applied using pin hole camera model</a:t>
                </a:r>
              </a:p>
              <a:p>
                <a:r>
                  <a:rPr lang="en-US" dirty="0"/>
                  <a:t>Transformation between real-world and image coordinates require two sets of parameters 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or camara parameters,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dirty="0"/>
                  <a:t> – focal length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dirty="0"/>
                  <a:t> – image array offset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dirty="0"/>
                  <a:t> – skew correction, or idiosyncratic term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or object position and orientation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matrix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dirty="0"/>
                  <a:t> - translation   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11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for position and orientation of object 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transformation comprised of two independent operations</a:t>
                </a:r>
              </a:p>
              <a:p>
                <a:pPr lvl="1"/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transformation, 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b="1" dirty="0"/>
                  <a:t>Translation transformation,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complete extrinsic transformation is then:    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93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Intrisic transformation </a:t>
                </a:r>
                <a:r>
                  <a:rPr lang="en-US" dirty="0"/>
                  <a:t>adjusts for characteristics of a camera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transformation comprised of three independent components</a:t>
                </a:r>
              </a:p>
              <a:p>
                <a:pPr lvl="1"/>
                <a:r>
                  <a:rPr lang="en-US" sz="2400" b="1" dirty="0">
                    <a:ea typeface="Cambria Math" panose="02040503050406030204" pitchFamily="18" charset="0"/>
                  </a:rPr>
                  <a:t>Focal length,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Image array offsets,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  <a:p>
                <a:pPr lvl="1"/>
                <a:r>
                  <a:rPr lang="en-US" b="1" dirty="0"/>
                  <a:t>Skew correction,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US" b="1" dirty="0"/>
              </a:p>
              <a:p>
                <a:pPr lvl="1"/>
                <a:endParaRPr lang="en-US" b="1" dirty="0"/>
              </a:p>
              <a:p>
                <a:r>
                  <a:rPr lang="en-US" dirty="0"/>
                  <a:t>Intrinsic or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Camera calibration matrix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0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Complete transformation</a:t>
                </a:r>
                <a:r>
                  <a:rPr lang="en-US" b="1" dirty="0"/>
                  <a:t> </a:t>
                </a:r>
                <a:r>
                  <a:rPr lang="en-US" dirty="0"/>
                  <a:t>accounts for image placement and camera characteristics</a:t>
                </a:r>
              </a:p>
              <a:p>
                <a:r>
                  <a:rPr lang="en-US" dirty="0"/>
                  <a:t>Linear extrinsic and intrinsic transformations combined by matrix multiplication: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𝜦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These equations are no longer linear </a:t>
                </a:r>
              </a:p>
              <a:p>
                <a:r>
                  <a:rPr lang="en-US" dirty="0"/>
                  <a:t>Estimating the parameters requires solving a nonlinear optimization problem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3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form linear system of equations in</a:t>
                </a:r>
                <a:r>
                  <a:rPr lang="en-US" b="1" dirty="0"/>
                  <a:t> homogenous coordinates</a:t>
                </a:r>
              </a:p>
              <a:p>
                <a:r>
                  <a:rPr lang="en-US" dirty="0"/>
                  <a:t>Define position on image plane and object: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2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Principle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282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becomes a single matrix combining rotation and translation: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The complete extrinsic transformation in homogeneous coordinates: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𝜴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set of linear equations!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4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How to construct the intrinsic transformation </a:t>
                </a:r>
                <a:r>
                  <a:rPr lang="en-US" dirty="0"/>
                  <a:t>in homogenous coordinates? 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𝚲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𝜦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𝚲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/>
                  <a:t>A set of linear equations!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3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 we transform between light scattered off objects and projections on a </a:t>
            </a:r>
            <a:r>
              <a:rPr lang="en-US" b="1" dirty="0"/>
              <a:t>camera image plane</a:t>
            </a:r>
            <a:r>
              <a:rPr lang="en-US" dirty="0"/>
              <a:t>?  </a:t>
            </a:r>
          </a:p>
          <a:p>
            <a:r>
              <a:rPr lang="en-US" dirty="0"/>
              <a:t>Use </a:t>
            </a:r>
            <a:r>
              <a:rPr lang="en-US" b="1" dirty="0"/>
              <a:t>planar projective transformation </a:t>
            </a:r>
            <a:r>
              <a:rPr lang="en-US" dirty="0"/>
              <a:t>to model projection of an object to a camera image plane</a:t>
            </a:r>
          </a:p>
          <a:p>
            <a:r>
              <a:rPr lang="en-US" dirty="0"/>
              <a:t>Use projection to transform one </a:t>
            </a:r>
            <a:r>
              <a:rPr lang="en-US" b="1" dirty="0"/>
              <a:t>camera pose </a:t>
            </a:r>
            <a:r>
              <a:rPr lang="en-US" dirty="0"/>
              <a:t>to another </a:t>
            </a:r>
          </a:p>
          <a:p>
            <a:r>
              <a:rPr lang="en-US" dirty="0"/>
              <a:t>Inverse transform from image planes to real-world object location</a:t>
            </a:r>
          </a:p>
          <a:p>
            <a:r>
              <a:rPr lang="en-US" dirty="0"/>
              <a:t>Transformations use </a:t>
            </a:r>
            <a:r>
              <a:rPr lang="en-US" b="1" dirty="0"/>
              <a:t>projection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to solve for the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homogenous coordinates we can solve the three equations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  <a:blipFill>
                <a:blip r:embed="rId2"/>
                <a:stretch>
                  <a:fillRect l="-122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47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4020391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do we find the Intrinsic parameters of a camera? </a:t>
            </a:r>
          </a:p>
          <a:p>
            <a:r>
              <a:rPr lang="en-US" dirty="0"/>
              <a:t>Two ways to find intrinsic parameters   </a:t>
            </a:r>
          </a:p>
          <a:p>
            <a:pPr lvl="1"/>
            <a:r>
              <a:rPr lang="en-US" dirty="0"/>
              <a:t>Learn from multiple camera views of scene – more on this later</a:t>
            </a:r>
          </a:p>
          <a:p>
            <a:pPr lvl="1"/>
            <a:r>
              <a:rPr lang="en-US" dirty="0"/>
              <a:t>Use multiple views of a known target</a:t>
            </a:r>
          </a:p>
          <a:p>
            <a:r>
              <a:rPr lang="en-US" dirty="0">
                <a:hlinkClick r:id="rId2"/>
              </a:rPr>
              <a:t>Wide variety of targets available commercially</a:t>
            </a:r>
            <a:endParaRPr lang="en-US" dirty="0"/>
          </a:p>
          <a:p>
            <a:r>
              <a:rPr lang="en-US" dirty="0">
                <a:hlinkClick r:id="rId3"/>
              </a:rPr>
              <a:t>Other suppliers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545CD-6659-4B74-AFA9-A7A558C8F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306" y="1412123"/>
            <a:ext cx="7080474" cy="403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9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1121712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 in Homogeneous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Principle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975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Stereo Vision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785398"/>
            <a:ext cx="10515600" cy="578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Stereo vision is a canonical problem in computer vision 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9CEC31E-0AD6-4816-BB2D-79E5BE1C2E0F}"/>
              </a:ext>
            </a:extLst>
          </p:cNvPr>
          <p:cNvSpPr/>
          <p:nvPr/>
        </p:nvSpPr>
        <p:spPr>
          <a:xfrm rot="12837065">
            <a:off x="1258686" y="1530959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FEA639E-E7D6-4797-A84E-AD3C13C61A70}"/>
              </a:ext>
            </a:extLst>
          </p:cNvPr>
          <p:cNvSpPr/>
          <p:nvPr/>
        </p:nvSpPr>
        <p:spPr>
          <a:xfrm rot="9167824">
            <a:off x="1406477" y="1550464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459913-7300-4E5E-83EE-2EADFCE6A7FA}"/>
              </a:ext>
            </a:extLst>
          </p:cNvPr>
          <p:cNvSpPr/>
          <p:nvPr/>
        </p:nvSpPr>
        <p:spPr>
          <a:xfrm>
            <a:off x="2531920" y="3383106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E4761-0A26-4496-B748-2CE87DFAC410}"/>
              </a:ext>
            </a:extLst>
          </p:cNvPr>
          <p:cNvSpPr txBox="1"/>
          <p:nvPr/>
        </p:nvSpPr>
        <p:spPr>
          <a:xfrm>
            <a:off x="2354991" y="2868536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FAAB5E-9B82-410B-9A35-131AD71645A2}"/>
              </a:ext>
            </a:extLst>
          </p:cNvPr>
          <p:cNvCxnSpPr>
            <a:cxnSpLocks/>
          </p:cNvCxnSpPr>
          <p:nvPr/>
        </p:nvCxnSpPr>
        <p:spPr>
          <a:xfrm>
            <a:off x="1618590" y="4453229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CB6C32-5033-4EF6-8D62-2F16A72DA8C2}"/>
              </a:ext>
            </a:extLst>
          </p:cNvPr>
          <p:cNvCxnSpPr>
            <a:cxnSpLocks/>
          </p:cNvCxnSpPr>
          <p:nvPr/>
        </p:nvCxnSpPr>
        <p:spPr>
          <a:xfrm flipV="1">
            <a:off x="2809215" y="4558004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4C937E-5F0B-4C1E-AC72-CE8E0060833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202840" y="1897282"/>
            <a:ext cx="2367111" cy="38009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3A917-9D89-4A0F-8CBA-C39DADA7B57F}"/>
              </a:ext>
            </a:extLst>
          </p:cNvPr>
          <p:cNvCxnSpPr>
            <a:cxnSpLocks/>
          </p:cNvCxnSpPr>
          <p:nvPr/>
        </p:nvCxnSpPr>
        <p:spPr>
          <a:xfrm flipH="1" flipV="1">
            <a:off x="1747105" y="1678207"/>
            <a:ext cx="1991539" cy="418937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BFFC56E-F7E4-4B61-84FD-466B651E71B1}"/>
              </a:ext>
            </a:extLst>
          </p:cNvPr>
          <p:cNvSpPr/>
          <p:nvPr/>
        </p:nvSpPr>
        <p:spPr>
          <a:xfrm>
            <a:off x="1662223" y="449732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ACF9B9-F0FB-446F-AA4B-E8A7073BE85C}"/>
              </a:ext>
            </a:extLst>
          </p:cNvPr>
          <p:cNvSpPr/>
          <p:nvPr/>
        </p:nvSpPr>
        <p:spPr>
          <a:xfrm>
            <a:off x="3253190" y="460275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B8FBDA-B700-4876-ABB3-B8A0308F1878}"/>
              </a:ext>
            </a:extLst>
          </p:cNvPr>
          <p:cNvSpPr txBox="1"/>
          <p:nvPr/>
        </p:nvSpPr>
        <p:spPr>
          <a:xfrm>
            <a:off x="1567856" y="453996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BBE19C-213C-406D-B70E-46D531DCC153}"/>
              </a:ext>
            </a:extLst>
          </p:cNvPr>
          <p:cNvSpPr txBox="1"/>
          <p:nvPr/>
        </p:nvSpPr>
        <p:spPr>
          <a:xfrm>
            <a:off x="2966283" y="4623063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E735B4-8095-4308-981B-2A5BF629C4B4}"/>
              </a:ext>
            </a:extLst>
          </p:cNvPr>
          <p:cNvSpPr txBox="1"/>
          <p:nvPr/>
        </p:nvSpPr>
        <p:spPr>
          <a:xfrm>
            <a:off x="3275913" y="4022898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8D8E1D-5F8F-4ED6-A37E-4FDDC7239B90}"/>
              </a:ext>
            </a:extLst>
          </p:cNvPr>
          <p:cNvSpPr txBox="1"/>
          <p:nvPr/>
        </p:nvSpPr>
        <p:spPr>
          <a:xfrm>
            <a:off x="274196" y="392634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5AEC48-CF90-4FB1-81D1-1E2F36AE2097}"/>
              </a:ext>
            </a:extLst>
          </p:cNvPr>
          <p:cNvSpPr txBox="1"/>
          <p:nvPr/>
        </p:nvSpPr>
        <p:spPr>
          <a:xfrm>
            <a:off x="3529244" y="5152003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6F5A48-47A7-443B-BFB1-9FC80EF1309C}"/>
              </a:ext>
            </a:extLst>
          </p:cNvPr>
          <p:cNvSpPr txBox="1"/>
          <p:nvPr/>
        </p:nvSpPr>
        <p:spPr>
          <a:xfrm>
            <a:off x="1371205" y="508949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2837065">
            <a:off x="7115062" y="1565801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E07395E-8555-4A7B-B652-930574D46A18}"/>
              </a:ext>
            </a:extLst>
          </p:cNvPr>
          <p:cNvSpPr/>
          <p:nvPr/>
        </p:nvSpPr>
        <p:spPr>
          <a:xfrm rot="9167824">
            <a:off x="7262853" y="1585306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AFC54D-16E1-4E97-A36C-046EC00E2BC2}"/>
              </a:ext>
            </a:extLst>
          </p:cNvPr>
          <p:cNvSpPr/>
          <p:nvPr/>
        </p:nvSpPr>
        <p:spPr>
          <a:xfrm>
            <a:off x="8386767" y="262284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CCEE8-C737-4698-8F4B-E03FBDB23D48}"/>
              </a:ext>
            </a:extLst>
          </p:cNvPr>
          <p:cNvSpPr txBox="1"/>
          <p:nvPr/>
        </p:nvSpPr>
        <p:spPr>
          <a:xfrm>
            <a:off x="8209838" y="2108271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134529-D450-46B0-9BAF-5A0A7EBE4366}"/>
              </a:ext>
            </a:extLst>
          </p:cNvPr>
          <p:cNvCxnSpPr>
            <a:cxnSpLocks/>
          </p:cNvCxnSpPr>
          <p:nvPr/>
        </p:nvCxnSpPr>
        <p:spPr>
          <a:xfrm>
            <a:off x="7474966" y="4488071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79DB76-B0E4-464B-B954-1AF6629E2E48}"/>
              </a:ext>
            </a:extLst>
          </p:cNvPr>
          <p:cNvCxnSpPr>
            <a:cxnSpLocks/>
          </p:cNvCxnSpPr>
          <p:nvPr/>
        </p:nvCxnSpPr>
        <p:spPr>
          <a:xfrm flipV="1">
            <a:off x="8665591" y="4592846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474A9A-2B04-46DD-9F47-9D7839FECF6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059216" y="1511509"/>
            <a:ext cx="1937369" cy="42216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DD7858-9DCC-4857-8299-834B10D621DF}"/>
              </a:ext>
            </a:extLst>
          </p:cNvPr>
          <p:cNvCxnSpPr>
            <a:cxnSpLocks/>
          </p:cNvCxnSpPr>
          <p:nvPr/>
        </p:nvCxnSpPr>
        <p:spPr>
          <a:xfrm flipH="1" flipV="1">
            <a:off x="8027900" y="1486429"/>
            <a:ext cx="1567120" cy="43909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78B3406-581F-405B-B8FB-CC39D5A90673}"/>
              </a:ext>
            </a:extLst>
          </p:cNvPr>
          <p:cNvSpPr/>
          <p:nvPr/>
        </p:nvSpPr>
        <p:spPr>
          <a:xfrm>
            <a:off x="7518599" y="4532163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C70D23-852D-47F0-8558-DEFDCA6C4478}"/>
              </a:ext>
            </a:extLst>
          </p:cNvPr>
          <p:cNvSpPr/>
          <p:nvPr/>
        </p:nvSpPr>
        <p:spPr>
          <a:xfrm>
            <a:off x="9109566" y="463760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6BF5F-35E1-489B-849C-B0A1E4816384}"/>
              </a:ext>
            </a:extLst>
          </p:cNvPr>
          <p:cNvSpPr txBox="1"/>
          <p:nvPr/>
        </p:nvSpPr>
        <p:spPr>
          <a:xfrm>
            <a:off x="7424232" y="4574811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A97AB2-AD3D-4F88-AF50-9E893468EC38}"/>
              </a:ext>
            </a:extLst>
          </p:cNvPr>
          <p:cNvSpPr txBox="1"/>
          <p:nvPr/>
        </p:nvSpPr>
        <p:spPr>
          <a:xfrm>
            <a:off x="8822659" y="4657905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7A438E-E29B-4DB7-8D8A-85D109FCB361}"/>
              </a:ext>
            </a:extLst>
          </p:cNvPr>
          <p:cNvSpPr txBox="1"/>
          <p:nvPr/>
        </p:nvSpPr>
        <p:spPr>
          <a:xfrm>
            <a:off x="9132289" y="4057740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6915C-E99F-4730-B54F-44FD8A4B3429}"/>
              </a:ext>
            </a:extLst>
          </p:cNvPr>
          <p:cNvSpPr txBox="1"/>
          <p:nvPr/>
        </p:nvSpPr>
        <p:spPr>
          <a:xfrm>
            <a:off x="6130572" y="3961184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5B01AB-9D28-4562-9FEB-4F7BDC109DDA}"/>
              </a:ext>
            </a:extLst>
          </p:cNvPr>
          <p:cNvSpPr txBox="1"/>
          <p:nvPr/>
        </p:nvSpPr>
        <p:spPr>
          <a:xfrm>
            <a:off x="9385620" y="5186845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7F862C-AAEB-46B8-8D49-4A75ABC0F881}"/>
              </a:ext>
            </a:extLst>
          </p:cNvPr>
          <p:cNvSpPr txBox="1"/>
          <p:nvPr/>
        </p:nvSpPr>
        <p:spPr>
          <a:xfrm>
            <a:off x="7206495" y="5170247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42671C50-930B-4FAB-863E-EAC9DB6E59CF}"/>
              </a:ext>
            </a:extLst>
          </p:cNvPr>
          <p:cNvSpPr txBox="1">
            <a:spLocks/>
          </p:cNvSpPr>
          <p:nvPr/>
        </p:nvSpPr>
        <p:spPr>
          <a:xfrm>
            <a:off x="821519" y="6024533"/>
            <a:ext cx="3919816" cy="779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Mislocated object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Image misalignment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24AFACF-DD74-4E46-87EB-F2595CC76E94}"/>
              </a:ext>
            </a:extLst>
          </p:cNvPr>
          <p:cNvSpPr txBox="1">
            <a:spLocks/>
          </p:cNvSpPr>
          <p:nvPr/>
        </p:nvSpPr>
        <p:spPr>
          <a:xfrm>
            <a:off x="6778807" y="6064770"/>
            <a:ext cx="3919816" cy="779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Located object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Image alignment</a:t>
            </a:r>
          </a:p>
        </p:txBody>
      </p:sp>
    </p:spTree>
    <p:extLst>
      <p:ext uri="{BB962C8B-B14F-4D97-AF65-F5344CB8AC3E}">
        <p14:creationId xmlns:p14="http://schemas.microsoft.com/office/powerpoint/2010/main" val="241515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  <p:bldP spid="48" grpId="0"/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10515600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simplify these planar transformations?   </a:t>
            </a:r>
          </a:p>
          <a:p>
            <a:r>
              <a:rPr lang="en-US" dirty="0"/>
              <a:t>There are four levels of complexity </a:t>
            </a:r>
          </a:p>
          <a:p>
            <a:r>
              <a:rPr lang="en-US" b="1" dirty="0"/>
              <a:t>2-D Euclidean </a:t>
            </a:r>
            <a:r>
              <a:rPr lang="en-US" dirty="0"/>
              <a:t>– Rotation and translation  </a:t>
            </a:r>
          </a:p>
          <a:p>
            <a:r>
              <a:rPr lang="en-US" b="1" dirty="0"/>
              <a:t>2-D Similarity </a:t>
            </a:r>
            <a:r>
              <a:rPr lang="en-US" dirty="0"/>
              <a:t>– Rotation, translation, and scaling </a:t>
            </a:r>
          </a:p>
          <a:p>
            <a:r>
              <a:rPr lang="en-US" b="1" dirty="0"/>
              <a:t>Affine</a:t>
            </a:r>
            <a:r>
              <a:rPr lang="en-US" dirty="0"/>
              <a:t> - Rotation, translation, scaling, shearing  </a:t>
            </a:r>
          </a:p>
          <a:p>
            <a:r>
              <a:rPr lang="en-US" b="1" dirty="0"/>
              <a:t>Projective</a:t>
            </a:r>
            <a:r>
              <a:rPr lang="en-US" dirty="0"/>
              <a:t> – General transformation </a:t>
            </a:r>
          </a:p>
        </p:txBody>
      </p:sp>
    </p:spTree>
    <p:extLst>
      <p:ext uri="{BB962C8B-B14F-4D97-AF65-F5344CB8AC3E}">
        <p14:creationId xmlns:p14="http://schemas.microsoft.com/office/powerpoint/2010/main" val="18906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Euclidean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 and translation </a:t>
            </a:r>
          </a:p>
          <a:p>
            <a:r>
              <a:rPr lang="en-US" dirty="0"/>
              <a:t>3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r>
              <a:rPr lang="en-US" dirty="0"/>
              <a:t>Simple cases </a:t>
            </a:r>
          </a:p>
          <a:p>
            <a:pPr lvl="1"/>
            <a:r>
              <a:rPr lang="en-US" dirty="0"/>
              <a:t>Pure rotation – 1 </a:t>
            </a:r>
            <a:r>
              <a:rPr lang="en-US" dirty="0" err="1"/>
              <a:t>DoF</a:t>
            </a:r>
            <a:endParaRPr lang="en-US" dirty="0"/>
          </a:p>
          <a:p>
            <a:pPr lvl="1"/>
            <a:r>
              <a:rPr lang="en-US" dirty="0"/>
              <a:t>Pure translation – 2 </a:t>
            </a:r>
            <a:r>
              <a:rPr lang="en-US" dirty="0" err="1"/>
              <a:t>DoF</a:t>
            </a:r>
            <a:endParaRPr lang="en-US" dirty="0"/>
          </a:p>
          <a:p>
            <a:r>
              <a:rPr lang="en-US" dirty="0"/>
              <a:t>Preserves</a:t>
            </a:r>
          </a:p>
          <a:p>
            <a:pPr lvl="1"/>
            <a:r>
              <a:rPr lang="en-US" dirty="0"/>
              <a:t>Shape</a:t>
            </a:r>
          </a:p>
          <a:p>
            <a:pPr lvl="1"/>
            <a:r>
              <a:rPr lang="en-US" dirty="0"/>
              <a:t>Size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420225" y="2247901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924800" y="4162427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6743700" y="2900578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0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Transformation from one 2-d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Multiply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75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Can write the transformation in Cartesian coordinates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415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684069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rotation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1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684069" cy="5390719"/>
              </a:xfrm>
              <a:blipFill>
                <a:blip r:embed="rId2"/>
                <a:stretch>
                  <a:fillRect l="-2734" t="-1923" r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388416" y="4444499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603845">
            <a:off x="6388416" y="4444499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518CF6-0208-43C8-820D-E7C659AAD412}"/>
              </a:ext>
            </a:extLst>
          </p:cNvPr>
          <p:cNvCxnSpPr/>
          <p:nvPr/>
        </p:nvCxnSpPr>
        <p:spPr>
          <a:xfrm>
            <a:off x="8526778" y="6149474"/>
            <a:ext cx="8661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A8B146-20D1-4046-86AF-5145382653CC}"/>
              </a:ext>
            </a:extLst>
          </p:cNvPr>
          <p:cNvCxnSpPr>
            <a:cxnSpLocks/>
          </p:cNvCxnSpPr>
          <p:nvPr/>
        </p:nvCxnSpPr>
        <p:spPr>
          <a:xfrm flipV="1">
            <a:off x="8819194" y="4968078"/>
            <a:ext cx="699156" cy="458515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/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87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translation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2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  <a:blipFill>
                <a:blip r:embed="rId2"/>
                <a:stretch>
                  <a:fillRect l="-2628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89612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>
            <a:off x="9088582" y="2309513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4014488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94587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4014488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77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Projections are used in many computer vision applications</a:t>
            </a:r>
          </a:p>
          <a:p>
            <a:r>
              <a:rPr lang="en-US" dirty="0"/>
              <a:t>Warping images to adjust for camera viewpoint, aka, </a:t>
            </a:r>
            <a:r>
              <a:rPr lang="en-US" b="1" dirty="0"/>
              <a:t>camera pose</a:t>
            </a:r>
          </a:p>
          <a:p>
            <a:r>
              <a:rPr lang="en-US" dirty="0"/>
              <a:t>Tracking moving objects – a.k.a. </a:t>
            </a:r>
            <a:r>
              <a:rPr lang="en-US" b="1" dirty="0"/>
              <a:t>optical flow</a:t>
            </a:r>
          </a:p>
          <a:p>
            <a:r>
              <a:rPr lang="en-US" dirty="0"/>
              <a:t>Stitching images together</a:t>
            </a:r>
          </a:p>
          <a:p>
            <a:r>
              <a:rPr lang="en-US" dirty="0"/>
              <a:t>3D vision and stereo vision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1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Translation and rotation</a:t>
                </a:r>
              </a:p>
              <a:p>
                <a:r>
                  <a:rPr lang="en-US" dirty="0"/>
                  <a:t>3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512537" y="1806116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similarity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rotation, translation and scale </a:t>
            </a:r>
          </a:p>
          <a:p>
            <a:r>
              <a:rPr lang="en-US" dirty="0"/>
              <a:t>4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1 - scale</a:t>
            </a:r>
          </a:p>
          <a:p>
            <a:r>
              <a:rPr lang="en-US" dirty="0"/>
              <a:t>Preserves - shape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634891" y="2478251"/>
            <a:ext cx="1624495" cy="12654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734697" y="4008910"/>
            <a:ext cx="2626822" cy="19821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7090814" y="2917228"/>
            <a:ext cx="1627282" cy="11891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rotation, translation and scale</a:t>
                </a:r>
                <a:r>
                  <a:rPr lang="en-US" b="1" dirty="0"/>
                  <a:t> </a:t>
                </a:r>
              </a:p>
              <a:p>
                <a:r>
                  <a:rPr lang="en-US" dirty="0"/>
                  <a:t>Transformation from one 2-d plane distance </a:t>
                </a:r>
                <a:r>
                  <a:rPr lang="en-US" i="1" dirty="0"/>
                  <a:t>D</a:t>
                </a:r>
                <a:r>
                  <a:rPr lang="en-US" dirty="0"/>
                  <a:t>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/>
                  <a:t>, a scale factor,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503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Can write the transformation in Cartesian </a:t>
                </a:r>
                <a:r>
                  <a:rPr lang="en-US" dirty="0" err="1"/>
                  <a:t>coordiantes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86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 </a:t>
                </a:r>
              </a:p>
              <a:p>
                <a:r>
                  <a:rPr lang="en-US" dirty="0"/>
                  <a:t>Translation, rotation and scale</a:t>
                </a:r>
              </a:p>
              <a:p>
                <a:r>
                  <a:rPr lang="en-US" dirty="0"/>
                  <a:t>4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282772" y="975147"/>
            <a:ext cx="2737014" cy="24339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7711277" y="1957521"/>
            <a:ext cx="1232057" cy="198174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7740616" y="303170"/>
            <a:ext cx="2440030" cy="1432723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/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  <p:bldP spid="22" grpId="0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6F0BDD82-D66D-4541-93B1-AC81638C7A3C}"/>
              </a:ext>
            </a:extLst>
          </p:cNvPr>
          <p:cNvSpPr/>
          <p:nvPr/>
        </p:nvSpPr>
        <p:spPr>
          <a:xfrm>
            <a:off x="7183689" y="2627327"/>
            <a:ext cx="1492736" cy="1940803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Affine transformation </a:t>
            </a:r>
          </a:p>
          <a:p>
            <a:r>
              <a:rPr lang="en-US" dirty="0"/>
              <a:t>Applies rotation, translation, scale and shear </a:t>
            </a:r>
          </a:p>
          <a:p>
            <a:r>
              <a:rPr lang="en-US" dirty="0"/>
              <a:t>6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2 – scale</a:t>
            </a:r>
          </a:p>
          <a:p>
            <a:pPr lvl="1"/>
            <a:r>
              <a:rPr lang="en-US" dirty="0"/>
              <a:t>1 - shear</a:t>
            </a:r>
          </a:p>
          <a:p>
            <a:r>
              <a:rPr lang="en-US" dirty="0"/>
              <a:t>Preserves – parallel lines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77EAF0A0-FF58-45D8-B3DA-CA27DA99FF79}"/>
              </a:ext>
            </a:extLst>
          </p:cNvPr>
          <p:cNvSpPr/>
          <p:nvPr/>
        </p:nvSpPr>
        <p:spPr>
          <a:xfrm rot="17885444">
            <a:off x="8052631" y="3665260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87ACA09E-0484-4EE1-AA1A-BD73FF9BFD62}"/>
              </a:ext>
            </a:extLst>
          </p:cNvPr>
          <p:cNvSpPr/>
          <p:nvPr/>
        </p:nvSpPr>
        <p:spPr>
          <a:xfrm rot="12310447">
            <a:off x="9473772" y="2159763"/>
            <a:ext cx="1995512" cy="2082868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5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3" grpId="0" animBg="1"/>
      <p:bldP spid="54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Affine transformation</a:t>
                </a:r>
                <a:r>
                  <a:rPr lang="en-US" dirty="0"/>
                  <a:t> – rotation, translation, scale and shear</a:t>
                </a:r>
                <a:r>
                  <a:rPr lang="en-US" b="1" dirty="0"/>
                  <a:t> </a:t>
                </a:r>
              </a:p>
              <a:p>
                <a:r>
                  <a:rPr lang="en-US" b="1" dirty="0"/>
                  <a:t>Generalized affine transformation </a:t>
                </a:r>
                <a:r>
                  <a:rPr lang="en-US" dirty="0"/>
                  <a:t>from one 2-d plane to another can be defined in homogeneous coordinates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In Cartesian coordinates the transformation is: 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  <a:blipFill>
                <a:blip r:embed="rId2"/>
                <a:stretch>
                  <a:fillRect l="-95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805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 </a:t>
                </a:r>
              </a:p>
              <a:p>
                <a:r>
                  <a:rPr lang="en-US" dirty="0"/>
                  <a:t>Translation, rotation, scale and shear</a:t>
                </a:r>
              </a:p>
              <a:p>
                <a:r>
                  <a:rPr lang="en-US" dirty="0"/>
                  <a:t>6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1" i="1" dirty="0"/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 r="-2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8234362" y="2831217"/>
            <a:ext cx="708972" cy="1108048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8207313" y="1139527"/>
            <a:ext cx="2623682" cy="1565442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Parallelogram 16">
            <a:extLst>
              <a:ext uri="{FF2B5EF4-FFF2-40B4-BE49-F238E27FC236}">
                <a16:creationId xmlns:a16="http://schemas.microsoft.com/office/drawing/2014/main" id="{E2F6EA71-C28E-47F4-8DB0-1DF4E81E6A6D}"/>
              </a:ext>
            </a:extLst>
          </p:cNvPr>
          <p:cNvSpPr/>
          <p:nvPr/>
        </p:nvSpPr>
        <p:spPr>
          <a:xfrm rot="13833651">
            <a:off x="9179658" y="1065072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/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6BED28-4D24-4F7A-AEC1-8B495353F5F5}"/>
              </a:ext>
            </a:extLst>
          </p:cNvPr>
          <p:cNvCxnSpPr>
            <a:cxnSpLocks/>
          </p:cNvCxnSpPr>
          <p:nvPr/>
        </p:nvCxnSpPr>
        <p:spPr>
          <a:xfrm flipH="1" flipV="1">
            <a:off x="8779625" y="3142243"/>
            <a:ext cx="342269" cy="62931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/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92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5" grpId="0"/>
      <p:bldP spid="22" grpId="0"/>
      <p:bldP spid="17" grpId="0" animBg="1"/>
      <p:bldP spid="20" grpId="0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Projective transformation or </a:t>
            </a:r>
            <a:r>
              <a:rPr lang="en-US" b="1" dirty="0" err="1"/>
              <a:t>homography</a:t>
            </a:r>
            <a:r>
              <a:rPr lang="en-US" b="1" dirty="0"/>
              <a:t> </a:t>
            </a:r>
          </a:p>
          <a:p>
            <a:r>
              <a:rPr lang="en-US" dirty="0"/>
              <a:t>Applies general transformation</a:t>
            </a:r>
          </a:p>
          <a:p>
            <a:r>
              <a:rPr lang="en-US" dirty="0"/>
              <a:t>8 degrees of freedom  </a:t>
            </a:r>
          </a:p>
          <a:p>
            <a:r>
              <a:rPr lang="en-US" dirty="0"/>
              <a:t>Preserves – nothing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58F143A0-E3C4-4045-A3D7-33E72240EAB7}"/>
              </a:ext>
            </a:extLst>
          </p:cNvPr>
          <p:cNvSpPr/>
          <p:nvPr/>
        </p:nvSpPr>
        <p:spPr>
          <a:xfrm rot="18923107">
            <a:off x="6843713" y="2800350"/>
            <a:ext cx="1584376" cy="1485900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70907B6-3D13-4EAD-AF32-6DE37F81FC55}"/>
              </a:ext>
            </a:extLst>
          </p:cNvPr>
          <p:cNvSpPr/>
          <p:nvPr/>
        </p:nvSpPr>
        <p:spPr>
          <a:xfrm rot="13902097">
            <a:off x="7688500" y="3545442"/>
            <a:ext cx="2066233" cy="3362692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701C1C71-DEAA-4AC3-A6DD-BB3410F82BED}"/>
              </a:ext>
            </a:extLst>
          </p:cNvPr>
          <p:cNvSpPr/>
          <p:nvPr/>
        </p:nvSpPr>
        <p:spPr>
          <a:xfrm rot="7630595">
            <a:off x="9352693" y="2838540"/>
            <a:ext cx="2374063" cy="795459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3" grpId="0" animBg="1"/>
      <p:bldP spid="54" grpId="0" animBg="1"/>
      <p:bldP spid="5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General transformation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31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Stereo Vision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0" y="1255847"/>
            <a:ext cx="5494779" cy="5198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Stereo vision is a canonical problem in computer vision</a:t>
            </a:r>
          </a:p>
          <a:p>
            <a:r>
              <a:rPr lang="en-US" dirty="0"/>
              <a:t>Can locate a point in 3-D space from location on 2 or more image planes</a:t>
            </a:r>
          </a:p>
          <a:p>
            <a:r>
              <a:rPr lang="en-US" dirty="0"/>
              <a:t>Solving this problem requires a model for the cameras</a:t>
            </a:r>
          </a:p>
          <a:p>
            <a:r>
              <a:rPr lang="en-US" dirty="0"/>
              <a:t>Solve system of model equations to locate point in 3-D space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2837065">
            <a:off x="7830275" y="1386279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E07395E-8555-4A7B-B652-930574D46A18}"/>
              </a:ext>
            </a:extLst>
          </p:cNvPr>
          <p:cNvSpPr/>
          <p:nvPr/>
        </p:nvSpPr>
        <p:spPr>
          <a:xfrm rot="9167824">
            <a:off x="7978066" y="1405784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AFC54D-16E1-4E97-A36C-046EC00E2BC2}"/>
              </a:ext>
            </a:extLst>
          </p:cNvPr>
          <p:cNvSpPr/>
          <p:nvPr/>
        </p:nvSpPr>
        <p:spPr>
          <a:xfrm>
            <a:off x="9101980" y="244331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CCEE8-C737-4698-8F4B-E03FBDB23D48}"/>
              </a:ext>
            </a:extLst>
          </p:cNvPr>
          <p:cNvSpPr txBox="1"/>
          <p:nvPr/>
        </p:nvSpPr>
        <p:spPr>
          <a:xfrm>
            <a:off x="8925051" y="192874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134529-D450-46B0-9BAF-5A0A7EBE4366}"/>
              </a:ext>
            </a:extLst>
          </p:cNvPr>
          <p:cNvCxnSpPr>
            <a:cxnSpLocks/>
          </p:cNvCxnSpPr>
          <p:nvPr/>
        </p:nvCxnSpPr>
        <p:spPr>
          <a:xfrm>
            <a:off x="8190179" y="4308549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79DB76-B0E4-464B-B954-1AF6629E2E48}"/>
              </a:ext>
            </a:extLst>
          </p:cNvPr>
          <p:cNvCxnSpPr>
            <a:cxnSpLocks/>
          </p:cNvCxnSpPr>
          <p:nvPr/>
        </p:nvCxnSpPr>
        <p:spPr>
          <a:xfrm flipV="1">
            <a:off x="9380804" y="4413324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474A9A-2B04-46DD-9F47-9D7839FECF6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774429" y="1331987"/>
            <a:ext cx="1937369" cy="42216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DD7858-9DCC-4857-8299-834B10D621DF}"/>
              </a:ext>
            </a:extLst>
          </p:cNvPr>
          <p:cNvCxnSpPr>
            <a:cxnSpLocks/>
          </p:cNvCxnSpPr>
          <p:nvPr/>
        </p:nvCxnSpPr>
        <p:spPr>
          <a:xfrm flipH="1" flipV="1">
            <a:off x="8743113" y="1306907"/>
            <a:ext cx="1567120" cy="43909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78B3406-581F-405B-B8FB-CC39D5A90673}"/>
              </a:ext>
            </a:extLst>
          </p:cNvPr>
          <p:cNvSpPr/>
          <p:nvPr/>
        </p:nvSpPr>
        <p:spPr>
          <a:xfrm>
            <a:off x="8233812" y="435264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C70D23-852D-47F0-8558-DEFDCA6C4478}"/>
              </a:ext>
            </a:extLst>
          </p:cNvPr>
          <p:cNvSpPr/>
          <p:nvPr/>
        </p:nvSpPr>
        <p:spPr>
          <a:xfrm>
            <a:off x="9824779" y="445807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6BF5F-35E1-489B-849C-B0A1E4816384}"/>
              </a:ext>
            </a:extLst>
          </p:cNvPr>
          <p:cNvSpPr txBox="1"/>
          <p:nvPr/>
        </p:nvSpPr>
        <p:spPr>
          <a:xfrm>
            <a:off x="8139445" y="439528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A97AB2-AD3D-4F88-AF50-9E893468EC38}"/>
              </a:ext>
            </a:extLst>
          </p:cNvPr>
          <p:cNvSpPr txBox="1"/>
          <p:nvPr/>
        </p:nvSpPr>
        <p:spPr>
          <a:xfrm>
            <a:off x="9537872" y="4478383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7A438E-E29B-4DB7-8D8A-85D109FCB361}"/>
              </a:ext>
            </a:extLst>
          </p:cNvPr>
          <p:cNvSpPr txBox="1"/>
          <p:nvPr/>
        </p:nvSpPr>
        <p:spPr>
          <a:xfrm>
            <a:off x="9847502" y="3878218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6915C-E99F-4730-B54F-44FD8A4B3429}"/>
              </a:ext>
            </a:extLst>
          </p:cNvPr>
          <p:cNvSpPr txBox="1"/>
          <p:nvPr/>
        </p:nvSpPr>
        <p:spPr>
          <a:xfrm>
            <a:off x="6845785" y="378166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5B01AB-9D28-4562-9FEB-4F7BDC109DDA}"/>
              </a:ext>
            </a:extLst>
          </p:cNvPr>
          <p:cNvSpPr txBox="1"/>
          <p:nvPr/>
        </p:nvSpPr>
        <p:spPr>
          <a:xfrm>
            <a:off x="10100833" y="5007323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7F862C-AAEB-46B8-8D49-4A75ABC0F881}"/>
              </a:ext>
            </a:extLst>
          </p:cNvPr>
          <p:cNvSpPr txBox="1"/>
          <p:nvPr/>
        </p:nvSpPr>
        <p:spPr>
          <a:xfrm>
            <a:off x="7921708" y="4990725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3750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Continue with the matrix multiplication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8 </a:t>
                </a:r>
                <a:r>
                  <a:rPr lang="en-US" dirty="0" err="1"/>
                  <a:t>DoF</a:t>
                </a:r>
                <a:r>
                  <a:rPr lang="en-US" dirty="0"/>
                  <a:t>, not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independent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41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Starting with linear system of equations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Can find a solution in Cartesian coordinates:</a:t>
                </a: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495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Projective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Homogenous coordinates projective transform is the most general case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Principle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28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9586"/>
            <a:ext cx="4810221" cy="5579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How to align images from two views?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Locate </a:t>
            </a:r>
            <a:r>
              <a:rPr lang="en-US" b="1" dirty="0"/>
              <a:t>interest points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patches around the interest points extract statistics - </a:t>
            </a:r>
            <a:r>
              <a:rPr lang="en-US" b="1" dirty="0"/>
              <a:t>descriptors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Matching points are identified by descriptors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Images can be warped to match – use image transformations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7AA28E-BD43-40A0-BCC1-98FC6F7F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81029" y="5817475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DE" dirty="0"/>
              <a:t>Credit, K. Grauman, B. Leibe</a:t>
            </a:r>
          </a:p>
        </p:txBody>
      </p:sp>
      <p:pic>
        <p:nvPicPr>
          <p:cNvPr id="5" name="Picture 41">
            <a:extLst>
              <a:ext uri="{FF2B5EF4-FFF2-40B4-BE49-F238E27FC236}">
                <a16:creationId xmlns:a16="http://schemas.microsoft.com/office/drawing/2014/main" id="{DFCFEEED-D529-48E7-8419-F2E2DE3F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664" y="403154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97B12C9-CAF0-4FA5-9946-22F8DA446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77" y="4031549"/>
            <a:ext cx="933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83">
            <a:extLst>
              <a:ext uri="{FF2B5EF4-FFF2-40B4-BE49-F238E27FC236}">
                <a16:creationId xmlns:a16="http://schemas.microsoft.com/office/drawing/2014/main" id="{08557E92-C8B4-48D3-9371-5A90C0E11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840" y="4318886"/>
            <a:ext cx="612775" cy="252413"/>
          </a:xfrm>
          <a:prstGeom prst="leftRightArrow">
            <a:avLst>
              <a:gd name="adj1" fmla="val 50000"/>
              <a:gd name="adj2" fmla="val 48553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105">
            <a:extLst>
              <a:ext uri="{FF2B5EF4-FFF2-40B4-BE49-F238E27FC236}">
                <a16:creationId xmlns:a16="http://schemas.microsoft.com/office/drawing/2014/main" id="{27C4F756-A23E-4A0F-9AEF-B0968ECFF679}"/>
              </a:ext>
            </a:extLst>
          </p:cNvPr>
          <p:cNvGrpSpPr>
            <a:grpSpLocks/>
          </p:cNvGrpSpPr>
          <p:nvPr/>
        </p:nvGrpSpPr>
        <p:grpSpPr bwMode="auto">
          <a:xfrm>
            <a:off x="7541315" y="3671186"/>
            <a:ext cx="828675" cy="1020763"/>
            <a:chOff x="2771775" y="4797425"/>
            <a:chExt cx="828675" cy="1020657"/>
          </a:xfrm>
        </p:grpSpPr>
        <p:grpSp>
          <p:nvGrpSpPr>
            <p:cNvPr id="9" name="Group 52">
              <a:extLst>
                <a:ext uri="{FF2B5EF4-FFF2-40B4-BE49-F238E27FC236}">
                  <a16:creationId xmlns:a16="http://schemas.microsoft.com/office/drawing/2014/main" id="{E95BA974-0DB5-44BA-AAEC-04C3B3F96F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1775" y="5265735"/>
              <a:ext cx="828675" cy="552347"/>
              <a:chOff x="1859" y="3339"/>
              <a:chExt cx="363" cy="301"/>
            </a:xfrm>
          </p:grpSpPr>
          <p:sp>
            <p:nvSpPr>
              <p:cNvPr id="11" name="Line 53">
                <a:extLst>
                  <a:ext uri="{FF2B5EF4-FFF2-40B4-BE49-F238E27FC236}">
                    <a16:creationId xmlns:a16="http://schemas.microsoft.com/office/drawing/2014/main" id="{B77BD864-509F-4746-9313-3BE11CC57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362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Line 54">
                <a:extLst>
                  <a:ext uri="{FF2B5EF4-FFF2-40B4-BE49-F238E27FC236}">
                    <a16:creationId xmlns:a16="http://schemas.microsoft.com/office/drawing/2014/main" id="{CC169906-44AB-4540-85C9-2CEFAFD97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640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55">
                <a:extLst>
                  <a:ext uri="{FF2B5EF4-FFF2-40B4-BE49-F238E27FC236}">
                    <a16:creationId xmlns:a16="http://schemas.microsoft.com/office/drawing/2014/main" id="{586A7F41-EA32-4894-8802-C85CF051F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56">
                <a:extLst>
                  <a:ext uri="{FF2B5EF4-FFF2-40B4-BE49-F238E27FC236}">
                    <a16:creationId xmlns:a16="http://schemas.microsoft.com/office/drawing/2014/main" id="{5A94A8A6-3ADA-451C-89E2-10A95BAA4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57">
                <a:extLst>
                  <a:ext uri="{FF2B5EF4-FFF2-40B4-BE49-F238E27FC236}">
                    <a16:creationId xmlns:a16="http://schemas.microsoft.com/office/drawing/2014/main" id="{F901362E-F028-45F7-A831-D4C4037CA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58">
                <a:extLst>
                  <a:ext uri="{FF2B5EF4-FFF2-40B4-BE49-F238E27FC236}">
                    <a16:creationId xmlns:a16="http://schemas.microsoft.com/office/drawing/2014/main" id="{B5837FB5-A569-4464-BF00-1FF77BE3D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3430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59">
                <a:extLst>
                  <a:ext uri="{FF2B5EF4-FFF2-40B4-BE49-F238E27FC236}">
                    <a16:creationId xmlns:a16="http://schemas.microsoft.com/office/drawing/2014/main" id="{9CED238B-1356-4427-A596-359A8056F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60">
                <a:extLst>
                  <a:ext uri="{FF2B5EF4-FFF2-40B4-BE49-F238E27FC236}">
                    <a16:creationId xmlns:a16="http://schemas.microsoft.com/office/drawing/2014/main" id="{B5107E33-7FEB-4819-AECB-9599F1DB4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" y="3385"/>
                <a:ext cx="23" cy="249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61">
                <a:extLst>
                  <a:ext uri="{FF2B5EF4-FFF2-40B4-BE49-F238E27FC236}">
                    <a16:creationId xmlns:a16="http://schemas.microsoft.com/office/drawing/2014/main" id="{C279D651-E273-4A37-A60C-3B614F785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3362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62">
                <a:extLst>
                  <a:ext uri="{FF2B5EF4-FFF2-40B4-BE49-F238E27FC236}">
                    <a16:creationId xmlns:a16="http://schemas.microsoft.com/office/drawing/2014/main" id="{6C60B73B-889A-4B6A-A5DA-6E2B809A2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F000BE5E-4797-4252-B9FD-1E93A2572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64">
                <a:extLst>
                  <a:ext uri="{FF2B5EF4-FFF2-40B4-BE49-F238E27FC236}">
                    <a16:creationId xmlns:a16="http://schemas.microsoft.com/office/drawing/2014/main" id="{13CCCC82-D28F-4AE8-BC76-3D3C57B76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" y="3362"/>
                <a:ext cx="23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65">
                <a:extLst>
                  <a:ext uri="{FF2B5EF4-FFF2-40B4-BE49-F238E27FC236}">
                    <a16:creationId xmlns:a16="http://schemas.microsoft.com/office/drawing/2014/main" id="{5A8FC339-9A90-4BE8-92DC-B874CEFD1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66">
                <a:extLst>
                  <a:ext uri="{FF2B5EF4-FFF2-40B4-BE49-F238E27FC236}">
                    <a16:creationId xmlns:a16="http://schemas.microsoft.com/office/drawing/2014/main" id="{CA4CA3FD-16BD-4F31-88E0-AEB90C0AE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10" name="Object 2">
              <a:extLst>
                <a:ext uri="{FF2B5EF4-FFF2-40B4-BE49-F238E27FC236}">
                  <a16:creationId xmlns:a16="http://schemas.microsoft.com/office/drawing/2014/main" id="{C46A7AA9-CACB-4796-882F-686322836E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1163" y="4797425"/>
            <a:ext cx="349250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9" name="Equation" r:id="rId5" imgW="190335" imgH="215713" progId="Equation.3">
                    <p:embed/>
                  </p:oleObj>
                </mc:Choice>
                <mc:Fallback>
                  <p:oleObj name="Equation" r:id="rId5" imgW="190335" imgH="215713" progId="Equation.3">
                    <p:embed/>
                    <p:pic>
                      <p:nvPicPr>
                        <p:cNvPr id="10" name="Object 2">
                          <a:extLst>
                            <a:ext uri="{FF2B5EF4-FFF2-40B4-BE49-F238E27FC236}">
                              <a16:creationId xmlns:a16="http://schemas.microsoft.com/office/drawing/2014/main" id="{C46A7AA9-CACB-4796-882F-686322836E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163" y="4797425"/>
                          <a:ext cx="349250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106">
            <a:extLst>
              <a:ext uri="{FF2B5EF4-FFF2-40B4-BE49-F238E27FC236}">
                <a16:creationId xmlns:a16="http://schemas.microsoft.com/office/drawing/2014/main" id="{236A9986-5054-45CD-906D-64E5A816C318}"/>
              </a:ext>
            </a:extLst>
          </p:cNvPr>
          <p:cNvGrpSpPr>
            <a:grpSpLocks/>
          </p:cNvGrpSpPr>
          <p:nvPr/>
        </p:nvGrpSpPr>
        <p:grpSpPr bwMode="auto">
          <a:xfrm>
            <a:off x="9730478" y="3707698"/>
            <a:ext cx="757237" cy="982662"/>
            <a:chOff x="4967288" y="4833938"/>
            <a:chExt cx="757237" cy="982688"/>
          </a:xfrm>
        </p:grpSpPr>
        <p:grpSp>
          <p:nvGrpSpPr>
            <p:cNvPr id="26" name="Group 67">
              <a:extLst>
                <a:ext uri="{FF2B5EF4-FFF2-40B4-BE49-F238E27FC236}">
                  <a16:creationId xmlns:a16="http://schemas.microsoft.com/office/drawing/2014/main" id="{A0D89DBB-9F92-46EC-96C9-6EECEA43D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7288" y="5300665"/>
              <a:ext cx="757237" cy="515961"/>
              <a:chOff x="3515" y="3498"/>
              <a:chExt cx="363" cy="278"/>
            </a:xfrm>
          </p:grpSpPr>
          <p:sp>
            <p:nvSpPr>
              <p:cNvPr id="28" name="Line 68">
                <a:extLst>
                  <a:ext uri="{FF2B5EF4-FFF2-40B4-BE49-F238E27FC236}">
                    <a16:creationId xmlns:a16="http://schemas.microsoft.com/office/drawing/2014/main" id="{3D6CDF75-58E5-4A85-B4E1-AEDA17EDD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498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69">
                <a:extLst>
                  <a:ext uri="{FF2B5EF4-FFF2-40B4-BE49-F238E27FC236}">
                    <a16:creationId xmlns:a16="http://schemas.microsoft.com/office/drawing/2014/main" id="{8449B74F-B383-4A97-A68E-E007C0C55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776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514DC834-C8F3-486C-BAE6-D9C157D20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FD3F30C4-4A8D-4FF4-B8DF-4F1CD7ED6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F6EA0879-92AB-436E-93DB-1525C7B47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3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338E7209-D338-432A-BB12-35CD1D6DC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3566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F535FC49-0487-4075-8806-B47A455AF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1C81C8D4-5486-462F-8F56-DC84C57C9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26B42D8-96AF-45EE-8E04-23AAF1614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3498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11CF660-D688-41CA-A3FD-FA3ADAE8D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FE54C810-96EF-40CC-A23B-D39711A68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CE6771CD-A9AC-4A09-9644-4A0A389D3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7BA9628-C63B-4593-B462-622345CCD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9C426C6F-D53B-4DEF-9EE5-A9CF16769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27" name="Object 3">
              <a:extLst>
                <a:ext uri="{FF2B5EF4-FFF2-40B4-BE49-F238E27FC236}">
                  <a16:creationId xmlns:a16="http://schemas.microsoft.com/office/drawing/2014/main" id="{BC5A6254-D3A0-40F8-B157-1C6A91A7B3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1750" y="4833938"/>
            <a:ext cx="349250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0" name="Equation" r:id="rId7" imgW="190335" imgH="215713" progId="Equation.3">
                    <p:embed/>
                  </p:oleObj>
                </mc:Choice>
                <mc:Fallback>
                  <p:oleObj name="Equation" r:id="rId7" imgW="190335" imgH="215713" progId="Equation.3">
                    <p:embed/>
                    <p:pic>
                      <p:nvPicPr>
                        <p:cNvPr id="27" name="Object 3">
                          <a:extLst>
                            <a:ext uri="{FF2B5EF4-FFF2-40B4-BE49-F238E27FC236}">
                              <a16:creationId xmlns:a16="http://schemas.microsoft.com/office/drawing/2014/main" id="{BC5A6254-D3A0-40F8-B157-1C6A91A7B3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1750" y="4833938"/>
                          <a:ext cx="349250" cy="39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2" name="Picture 25" descr="obj14__0">
            <a:extLst>
              <a:ext uri="{FF2B5EF4-FFF2-40B4-BE49-F238E27FC236}">
                <a16:creationId xmlns:a16="http://schemas.microsoft.com/office/drawing/2014/main" id="{672AF0A3-DDE7-431B-89A7-B5763D38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0961">
            <a:off x="9217714" y="988310"/>
            <a:ext cx="2376488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0A876BD-AA27-4DC7-A2E9-24CC66C97C98}"/>
              </a:ext>
            </a:extLst>
          </p:cNvPr>
          <p:cNvSpPr>
            <a:spLocks noChangeArrowheads="1"/>
          </p:cNvSpPr>
          <p:nvPr/>
        </p:nvSpPr>
        <p:spPr bwMode="auto">
          <a:xfrm rot="15180961">
            <a:off x="10450409" y="2608355"/>
            <a:ext cx="519113" cy="492125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107">
            <a:extLst>
              <a:ext uri="{FF2B5EF4-FFF2-40B4-BE49-F238E27FC236}">
                <a16:creationId xmlns:a16="http://schemas.microsoft.com/office/drawing/2014/main" id="{0CBC7DAF-90F1-4584-92DC-F62FFBF91728}"/>
              </a:ext>
            </a:extLst>
          </p:cNvPr>
          <p:cNvGrpSpPr>
            <a:grpSpLocks/>
          </p:cNvGrpSpPr>
          <p:nvPr/>
        </p:nvGrpSpPr>
        <p:grpSpPr bwMode="auto">
          <a:xfrm rot="20580961">
            <a:off x="9578077" y="1535998"/>
            <a:ext cx="1560512" cy="1771650"/>
            <a:chOff x="5087938" y="2849563"/>
            <a:chExt cx="1333500" cy="1511678"/>
          </a:xfrm>
        </p:grpSpPr>
        <p:grpSp>
          <p:nvGrpSpPr>
            <p:cNvPr id="45" name="Group 35">
              <a:extLst>
                <a:ext uri="{FF2B5EF4-FFF2-40B4-BE49-F238E27FC236}">
                  <a16:creationId xmlns:a16="http://schemas.microsoft.com/office/drawing/2014/main" id="{A49E6235-7E34-4BC2-BF68-76F5C7AA193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348413" y="3101975"/>
              <a:ext cx="73025" cy="73025"/>
              <a:chOff x="1292" y="2205"/>
              <a:chExt cx="46" cy="46"/>
            </a:xfrm>
          </p:grpSpPr>
          <p:sp>
            <p:nvSpPr>
              <p:cNvPr id="65" name="Line 36">
                <a:extLst>
                  <a:ext uri="{FF2B5EF4-FFF2-40B4-BE49-F238E27FC236}">
                    <a16:creationId xmlns:a16="http://schemas.microsoft.com/office/drawing/2014/main" id="{4A32F189-462E-4FA0-8393-383277673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Line 37">
                <a:extLst>
                  <a:ext uri="{FF2B5EF4-FFF2-40B4-BE49-F238E27FC236}">
                    <a16:creationId xmlns:a16="http://schemas.microsoft.com/office/drawing/2014/main" id="{E5523D38-19CE-41AF-AC52-C16F6E3C0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Group 101">
              <a:extLst>
                <a:ext uri="{FF2B5EF4-FFF2-40B4-BE49-F238E27FC236}">
                  <a16:creationId xmlns:a16="http://schemas.microsoft.com/office/drawing/2014/main" id="{15B334B2-73EC-47EC-A9AA-92D3F960E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7938" y="2849563"/>
              <a:ext cx="1320665" cy="1511678"/>
              <a:chOff x="5087938" y="2849563"/>
              <a:chExt cx="1320665" cy="1511678"/>
            </a:xfrm>
          </p:grpSpPr>
          <p:grpSp>
            <p:nvGrpSpPr>
              <p:cNvPr id="47" name="Group 26">
                <a:extLst>
                  <a:ext uri="{FF2B5EF4-FFF2-40B4-BE49-F238E27FC236}">
                    <a16:creationId xmlns:a16="http://schemas.microsoft.com/office/drawing/2014/main" id="{3B5B5B74-1966-4B46-AC38-A551AB2E95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124450" y="4000500"/>
                <a:ext cx="73025" cy="73025"/>
                <a:chOff x="1292" y="2205"/>
                <a:chExt cx="46" cy="46"/>
              </a:xfrm>
            </p:grpSpPr>
            <p:sp>
              <p:nvSpPr>
                <p:cNvPr id="63" name="Line 27">
                  <a:extLst>
                    <a:ext uri="{FF2B5EF4-FFF2-40B4-BE49-F238E27FC236}">
                      <a16:creationId xmlns:a16="http://schemas.microsoft.com/office/drawing/2014/main" id="{D5B948D7-E982-42CE-92A2-F0E83A839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Line 28">
                  <a:extLst>
                    <a:ext uri="{FF2B5EF4-FFF2-40B4-BE49-F238E27FC236}">
                      <a16:creationId xmlns:a16="http://schemas.microsoft.com/office/drawing/2014/main" id="{63B1CDBF-69CD-4AC9-A5F7-E98733A173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" name="Group 29">
                <a:extLst>
                  <a:ext uri="{FF2B5EF4-FFF2-40B4-BE49-F238E27FC236}">
                    <a16:creationId xmlns:a16="http://schemas.microsoft.com/office/drawing/2014/main" id="{846514D5-405B-4F66-ABCB-114C40685E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411788" y="3713163"/>
                <a:ext cx="73025" cy="73025"/>
                <a:chOff x="1292" y="2205"/>
                <a:chExt cx="46" cy="46"/>
              </a:xfrm>
            </p:grpSpPr>
            <p:sp>
              <p:nvSpPr>
                <p:cNvPr id="61" name="Line 30">
                  <a:extLst>
                    <a:ext uri="{FF2B5EF4-FFF2-40B4-BE49-F238E27FC236}">
                      <a16:creationId xmlns:a16="http://schemas.microsoft.com/office/drawing/2014/main" id="{720EE164-4060-4EFC-973B-694E942711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Line 31">
                  <a:extLst>
                    <a:ext uri="{FF2B5EF4-FFF2-40B4-BE49-F238E27FC236}">
                      <a16:creationId xmlns:a16="http://schemas.microsoft.com/office/drawing/2014/main" id="{28FB13FC-77EF-4168-B04F-BFA82E44E6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9" name="Group 32">
                <a:extLst>
                  <a:ext uri="{FF2B5EF4-FFF2-40B4-BE49-F238E27FC236}">
                    <a16:creationId xmlns:a16="http://schemas.microsoft.com/office/drawing/2014/main" id="{CBD36B66-B8BE-48FD-9D51-76593E2D69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86463" y="2849563"/>
                <a:ext cx="73025" cy="73025"/>
                <a:chOff x="1292" y="2205"/>
                <a:chExt cx="46" cy="46"/>
              </a:xfrm>
            </p:grpSpPr>
            <p:sp>
              <p:nvSpPr>
                <p:cNvPr id="59" name="Line 33">
                  <a:extLst>
                    <a:ext uri="{FF2B5EF4-FFF2-40B4-BE49-F238E27FC236}">
                      <a16:creationId xmlns:a16="http://schemas.microsoft.com/office/drawing/2014/main" id="{D70D1934-BB8F-403F-83B4-C4A952F6B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Line 34">
                  <a:extLst>
                    <a:ext uri="{FF2B5EF4-FFF2-40B4-BE49-F238E27FC236}">
                      <a16:creationId xmlns:a16="http://schemas.microsoft.com/office/drawing/2014/main" id="{F1B109F1-1B3C-4A96-8369-515E0295B9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0" name="Group 38">
                <a:extLst>
                  <a:ext uri="{FF2B5EF4-FFF2-40B4-BE49-F238E27FC236}">
                    <a16:creationId xmlns:a16="http://schemas.microsoft.com/office/drawing/2014/main" id="{B63E0FBD-FC61-4BAE-B4C7-373178D247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087938" y="2957513"/>
                <a:ext cx="73025" cy="73025"/>
                <a:chOff x="1292" y="2205"/>
                <a:chExt cx="46" cy="46"/>
              </a:xfrm>
            </p:grpSpPr>
            <p:sp>
              <p:nvSpPr>
                <p:cNvPr id="57" name="Line 39">
                  <a:extLst>
                    <a:ext uri="{FF2B5EF4-FFF2-40B4-BE49-F238E27FC236}">
                      <a16:creationId xmlns:a16="http://schemas.microsoft.com/office/drawing/2014/main" id="{980D392B-5DB9-4780-A5E6-BEE75781D9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Line 40">
                  <a:extLst>
                    <a:ext uri="{FF2B5EF4-FFF2-40B4-BE49-F238E27FC236}">
                      <a16:creationId xmlns:a16="http://schemas.microsoft.com/office/drawing/2014/main" id="{0C80E101-69AA-46D0-A7AF-7FF9CD31F2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1" name="Group 43">
                <a:extLst>
                  <a:ext uri="{FF2B5EF4-FFF2-40B4-BE49-F238E27FC236}">
                    <a16:creationId xmlns:a16="http://schemas.microsoft.com/office/drawing/2014/main" id="{2304899D-1F18-4ED5-AE8B-D88D81F23A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16613" y="4005263"/>
                <a:ext cx="73025" cy="73025"/>
                <a:chOff x="1292" y="2205"/>
                <a:chExt cx="46" cy="46"/>
              </a:xfrm>
            </p:grpSpPr>
            <p:sp>
              <p:nvSpPr>
                <p:cNvPr id="55" name="Line 44">
                  <a:extLst>
                    <a:ext uri="{FF2B5EF4-FFF2-40B4-BE49-F238E27FC236}">
                      <a16:creationId xmlns:a16="http://schemas.microsoft.com/office/drawing/2014/main" id="{BB7003D4-F272-4995-A730-BB1012199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Line 45">
                  <a:extLst>
                    <a:ext uri="{FF2B5EF4-FFF2-40B4-BE49-F238E27FC236}">
                      <a16:creationId xmlns:a16="http://schemas.microsoft.com/office/drawing/2014/main" id="{F7FA3343-DB3E-44E7-BF2F-A48F8F38A3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2" name="Rectangle 88">
                <a:extLst>
                  <a:ext uri="{FF2B5EF4-FFF2-40B4-BE49-F238E27FC236}">
                    <a16:creationId xmlns:a16="http://schemas.microsoft.com/office/drawing/2014/main" id="{C0B89039-51F4-4B24-944C-CFDE59B40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834" y="4046158"/>
                <a:ext cx="361681" cy="315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89">
                <a:extLst>
                  <a:ext uri="{FF2B5EF4-FFF2-40B4-BE49-F238E27FC236}">
                    <a16:creationId xmlns:a16="http://schemas.microsoft.com/office/drawing/2014/main" id="{0DD3862A-F97F-4F10-ABE2-BBFF79F34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1997" y="4009647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90">
                <a:extLst>
                  <a:ext uri="{FF2B5EF4-FFF2-40B4-BE49-F238E27FC236}">
                    <a16:creationId xmlns:a16="http://schemas.microsoft.com/office/drawing/2014/main" id="{6134BA5A-86C6-4F19-9A85-B6AF84981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6922" y="2857122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67" name="Picture 5" descr="obj14__0">
            <a:extLst>
              <a:ext uri="{FF2B5EF4-FFF2-40B4-BE49-F238E27FC236}">
                <a16:creationId xmlns:a16="http://schemas.microsoft.com/office/drawing/2014/main" id="{5A080428-B747-490C-BDAB-F8E2CE1A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89" y="1281999"/>
            <a:ext cx="2141538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6">
            <a:extLst>
              <a:ext uri="{FF2B5EF4-FFF2-40B4-BE49-F238E27FC236}">
                <a16:creationId xmlns:a16="http://schemas.microsoft.com/office/drawing/2014/main" id="{40B1DBCC-FF0A-4AC3-A0C8-740F02CA5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790" y="2180524"/>
            <a:ext cx="442913" cy="420687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100">
            <a:extLst>
              <a:ext uri="{FF2B5EF4-FFF2-40B4-BE49-F238E27FC236}">
                <a16:creationId xmlns:a16="http://schemas.microsoft.com/office/drawing/2014/main" id="{6140357C-F3D3-4F87-B005-4039E1773E0D}"/>
              </a:ext>
            </a:extLst>
          </p:cNvPr>
          <p:cNvGrpSpPr>
            <a:grpSpLocks/>
          </p:cNvGrpSpPr>
          <p:nvPr/>
        </p:nvGrpSpPr>
        <p:grpSpPr bwMode="auto">
          <a:xfrm>
            <a:off x="6820589" y="1474086"/>
            <a:ext cx="1612900" cy="1406525"/>
            <a:chOff x="2051050" y="2600325"/>
            <a:chExt cx="1612552" cy="1406525"/>
          </a:xfrm>
        </p:grpSpPr>
        <p:grpSp>
          <p:nvGrpSpPr>
            <p:cNvPr id="70" name="Group 7">
              <a:extLst>
                <a:ext uri="{FF2B5EF4-FFF2-40B4-BE49-F238E27FC236}">
                  <a16:creationId xmlns:a16="http://schemas.microsoft.com/office/drawing/2014/main" id="{48264907-A671-417E-983E-7B8FFDBDD9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89" name="Line 8">
                <a:extLst>
                  <a:ext uri="{FF2B5EF4-FFF2-40B4-BE49-F238E27FC236}">
                    <a16:creationId xmlns:a16="http://schemas.microsoft.com/office/drawing/2014/main" id="{884C37F6-6417-43A7-8757-1485970DE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Line 9">
                <a:extLst>
                  <a:ext uri="{FF2B5EF4-FFF2-40B4-BE49-F238E27FC236}">
                    <a16:creationId xmlns:a16="http://schemas.microsoft.com/office/drawing/2014/main" id="{2254FB64-063E-4964-B52A-87C7CE790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Group 10">
              <a:extLst>
                <a:ext uri="{FF2B5EF4-FFF2-40B4-BE49-F238E27FC236}">
                  <a16:creationId xmlns:a16="http://schemas.microsoft.com/office/drawing/2014/main" id="{A4BB06B5-CDA9-43F4-A642-EA271370A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87" name="Line 11">
                <a:extLst>
                  <a:ext uri="{FF2B5EF4-FFF2-40B4-BE49-F238E27FC236}">
                    <a16:creationId xmlns:a16="http://schemas.microsoft.com/office/drawing/2014/main" id="{71645836-32A7-4C69-BE24-BBF6E578C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Line 12">
                <a:extLst>
                  <a:ext uri="{FF2B5EF4-FFF2-40B4-BE49-F238E27FC236}">
                    <a16:creationId xmlns:a16="http://schemas.microsoft.com/office/drawing/2014/main" id="{E444B10E-ED54-40DE-BFDB-779A886D2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" name="Group 13">
              <a:extLst>
                <a:ext uri="{FF2B5EF4-FFF2-40B4-BE49-F238E27FC236}">
                  <a16:creationId xmlns:a16="http://schemas.microsoft.com/office/drawing/2014/main" id="{B81CD572-20E0-4376-A38B-68847D3A0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344E7ED8-2A05-47CF-A20F-AFF56B839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D07F5633-756B-4BAD-84CA-89C5C332C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" name="Group 16">
              <a:extLst>
                <a:ext uri="{FF2B5EF4-FFF2-40B4-BE49-F238E27FC236}">
                  <a16:creationId xmlns:a16="http://schemas.microsoft.com/office/drawing/2014/main" id="{B7901B43-7268-46C8-A7E0-8069435C28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83" name="Line 17">
                <a:extLst>
                  <a:ext uri="{FF2B5EF4-FFF2-40B4-BE49-F238E27FC236}">
                    <a16:creationId xmlns:a16="http://schemas.microsoft.com/office/drawing/2014/main" id="{BAE3BDE7-9F99-403D-94D5-CA65BEC2D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Line 18">
                <a:extLst>
                  <a:ext uri="{FF2B5EF4-FFF2-40B4-BE49-F238E27FC236}">
                    <a16:creationId xmlns:a16="http://schemas.microsoft.com/office/drawing/2014/main" id="{0120673A-CBE1-413F-A91B-F3F6262A5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" name="Group 19">
              <a:extLst>
                <a:ext uri="{FF2B5EF4-FFF2-40B4-BE49-F238E27FC236}">
                  <a16:creationId xmlns:a16="http://schemas.microsoft.com/office/drawing/2014/main" id="{8DD7B5BE-4560-44B3-B94F-58692E096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81" name="Line 20">
                <a:extLst>
                  <a:ext uri="{FF2B5EF4-FFF2-40B4-BE49-F238E27FC236}">
                    <a16:creationId xmlns:a16="http://schemas.microsoft.com/office/drawing/2014/main" id="{C467BE85-D912-4D05-92EA-97B3D5DF0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Line 21">
                <a:extLst>
                  <a:ext uri="{FF2B5EF4-FFF2-40B4-BE49-F238E27FC236}">
                    <a16:creationId xmlns:a16="http://schemas.microsoft.com/office/drawing/2014/main" id="{E89A2214-2A15-47FC-8962-E782A30C3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" name="Group 22">
              <a:extLst>
                <a:ext uri="{FF2B5EF4-FFF2-40B4-BE49-F238E27FC236}">
                  <a16:creationId xmlns:a16="http://schemas.microsoft.com/office/drawing/2014/main" id="{3748530E-F489-49C3-A0DD-C54214091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79" name="Line 23">
                <a:extLst>
                  <a:ext uri="{FF2B5EF4-FFF2-40B4-BE49-F238E27FC236}">
                    <a16:creationId xmlns:a16="http://schemas.microsoft.com/office/drawing/2014/main" id="{8CB46BF2-CC97-4B1D-B9D6-964D18030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Line 24">
                <a:extLst>
                  <a:ext uri="{FF2B5EF4-FFF2-40B4-BE49-F238E27FC236}">
                    <a16:creationId xmlns:a16="http://schemas.microsoft.com/office/drawing/2014/main" id="{AC099EBA-415F-465C-956D-D83D417CD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6" name="Rectangle 91">
              <a:extLst>
                <a:ext uri="{FF2B5EF4-FFF2-40B4-BE49-F238E27FC236}">
                  <a16:creationId xmlns:a16="http://schemas.microsoft.com/office/drawing/2014/main" id="{1D38DE01-79A8-4706-BD44-A6FC7DDFE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2600325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92">
              <a:extLst>
                <a:ext uri="{FF2B5EF4-FFF2-40B4-BE49-F238E27FC236}">
                  <a16:creationId xmlns:a16="http://schemas.microsoft.com/office/drawing/2014/main" id="{0B54076B-C20B-4310-AC66-E65A6F245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0" y="34290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93">
              <a:extLst>
                <a:ext uri="{FF2B5EF4-FFF2-40B4-BE49-F238E27FC236}">
                  <a16:creationId xmlns:a16="http://schemas.microsoft.com/office/drawing/2014/main" id="{62EB2654-2AE5-480E-A87D-545526EC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3500438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91" name="Object 5">
            <a:extLst>
              <a:ext uri="{FF2B5EF4-FFF2-40B4-BE49-F238E27FC236}">
                <a16:creationId xmlns:a16="http://schemas.microsoft.com/office/drawing/2014/main" id="{891691DF-33CC-406A-BE4C-65E0D54701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1253" y="4966585"/>
          <a:ext cx="14493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" name="Equation" r:id="rId11" imgW="863225" imgH="215806" progId="Equation.3">
                  <p:embed/>
                </p:oleObj>
              </mc:Choice>
              <mc:Fallback>
                <p:oleObj name="Equation" r:id="rId11" imgW="863225" imgH="215806" progId="Equation.3">
                  <p:embed/>
                  <p:pic>
                    <p:nvPicPr>
                      <p:cNvPr id="91" name="Object 5">
                        <a:extLst>
                          <a:ext uri="{FF2B5EF4-FFF2-40B4-BE49-F238E27FC236}">
                            <a16:creationId xmlns:a16="http://schemas.microsoft.com/office/drawing/2014/main" id="{891691DF-33CC-406A-BE4C-65E0D54701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1253" y="4966585"/>
                        <a:ext cx="144938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Line 96">
            <a:extLst>
              <a:ext uri="{FF2B5EF4-FFF2-40B4-BE49-F238E27FC236}">
                <a16:creationId xmlns:a16="http://schemas.microsoft.com/office/drawing/2014/main" id="{6B79F486-0210-4981-B253-A03B66D8D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7765" y="2375785"/>
            <a:ext cx="3395663" cy="511175"/>
          </a:xfrm>
          <a:prstGeom prst="line">
            <a:avLst/>
          </a:prstGeom>
          <a:noFill/>
          <a:ln w="19050" cap="sq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Line 46">
            <a:extLst>
              <a:ext uri="{FF2B5EF4-FFF2-40B4-BE49-F238E27FC236}">
                <a16:creationId xmlns:a16="http://schemas.microsoft.com/office/drawing/2014/main" id="{047C89C9-7B8A-46F1-AC83-D97EEF1BE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7102" y="2663124"/>
            <a:ext cx="36512" cy="1260475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Line 46">
            <a:extLst>
              <a:ext uri="{FF2B5EF4-FFF2-40B4-BE49-F238E27FC236}">
                <a16:creationId xmlns:a16="http://schemas.microsoft.com/office/drawing/2014/main" id="{488F7677-501E-40D1-874F-1A416863C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8552" y="3142548"/>
            <a:ext cx="182562" cy="895350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7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43" grpId="0" animBg="1"/>
      <p:bldP spid="68" grpId="0" animBg="1"/>
      <p:bldP spid="92" grpId="0" animBg="1"/>
      <p:bldP spid="93" grpId="0" animBg="1"/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hlinkClick r:id="rId2"/>
                  </a:rPr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Long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known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principle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known description by Chinese philosopher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Mo </a:t>
                </a:r>
                <a:r>
                  <a:rPr lang="en-US" b="0" i="0" dirty="0" err="1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Ti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(Mozi) </a:t>
                </a:r>
                <a:r>
                  <a:rPr lang="en-US" dirty="0"/>
                  <a:t>in 5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Described by Greek philosopher Aristotle in 4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Known as Camera Obscura from about the 10</a:t>
                </a:r>
                <a:r>
                  <a:rPr lang="en-US" baseline="30000" dirty="0"/>
                  <a:t>th</a:t>
                </a:r>
                <a:r>
                  <a:rPr lang="en-US" dirty="0"/>
                  <a:t> Century in Europe</a:t>
                </a:r>
              </a:p>
              <a:p>
                <a:r>
                  <a:rPr lang="en-US" dirty="0"/>
                  <a:t>Pinhole camera is a chamber with a small hole on one side</a:t>
                </a:r>
              </a:p>
              <a:p>
                <a:r>
                  <a:rPr lang="en-US" dirty="0"/>
                  <a:t>Image on side of chamber opposite hole</a:t>
                </a:r>
              </a:p>
              <a:p>
                <a:r>
                  <a:rPr lang="en-US" dirty="0"/>
                  <a:t>Use cartesian coordinates on the image plane</a:t>
                </a:r>
              </a:p>
              <a:p>
                <a:r>
                  <a:rPr lang="en-US" dirty="0"/>
                  <a:t>Pinhole is the origin of the coordinate system</a:t>
                </a:r>
              </a:p>
              <a:p>
                <a:r>
                  <a:rPr lang="en-US" dirty="0"/>
                  <a:t>Transform from real-world coordinates to image plane coordinates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4"/>
                <a:stretch>
                  <a:fillRect l="-1159" t="-1743" b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22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 for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858293" y="2602756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5310643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536886" y="3976357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5423765" y="3860878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503753" y="4058012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5140184" y="3276103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</p:cNvCxnSpPr>
          <p:nvPr/>
        </p:nvCxnSpPr>
        <p:spPr>
          <a:xfrm flipV="1">
            <a:off x="789301" y="3964247"/>
            <a:ext cx="8854912" cy="1993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</p:cNvCxnSpPr>
          <p:nvPr/>
        </p:nvCxnSpPr>
        <p:spPr>
          <a:xfrm flipV="1">
            <a:off x="2329021" y="2993864"/>
            <a:ext cx="7126377" cy="17254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D2902274-ABB0-440D-8A9F-66FB0325025B}"/>
              </a:ext>
            </a:extLst>
          </p:cNvPr>
          <p:cNvSpPr/>
          <p:nvPr/>
        </p:nvSpPr>
        <p:spPr>
          <a:xfrm>
            <a:off x="2149690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2200520" y="461428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408486" y="286355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521606" y="2840192"/>
                <a:ext cx="1320170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606" y="2840192"/>
                <a:ext cx="1320170" cy="10502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7958200" y="4054128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4A709A-5B43-4454-8BA5-9857044CACB2}"/>
              </a:ext>
            </a:extLst>
          </p:cNvPr>
          <p:cNvSpPr txBox="1"/>
          <p:nvPr/>
        </p:nvSpPr>
        <p:spPr>
          <a:xfrm>
            <a:off x="4620360" y="2578172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29EC29-D928-4F05-8862-169DB8A31901}"/>
              </a:ext>
            </a:extLst>
          </p:cNvPr>
          <p:cNvSpPr txBox="1"/>
          <p:nvPr/>
        </p:nvSpPr>
        <p:spPr>
          <a:xfrm>
            <a:off x="8708757" y="2218954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101760-23DD-45FA-8DCC-A950106B9614}"/>
              </a:ext>
            </a:extLst>
          </p:cNvPr>
          <p:cNvSpPr txBox="1"/>
          <p:nvPr/>
        </p:nvSpPr>
        <p:spPr>
          <a:xfrm>
            <a:off x="2375933" y="5222254"/>
            <a:ext cx="94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10A9C2-9C23-44D6-913A-F8AFAC0FE754}"/>
              </a:ext>
            </a:extLst>
          </p:cNvPr>
          <p:cNvCxnSpPr>
            <a:cxnSpLocks/>
          </p:cNvCxnSpPr>
          <p:nvPr/>
        </p:nvCxnSpPr>
        <p:spPr>
          <a:xfrm flipH="1">
            <a:off x="2329021" y="6157023"/>
            <a:ext cx="3071124" cy="21828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/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62B6EE-4ACA-45EA-9F03-FD440B96BB7B}"/>
              </a:ext>
            </a:extLst>
          </p:cNvPr>
          <p:cNvCxnSpPr>
            <a:cxnSpLocks/>
          </p:cNvCxnSpPr>
          <p:nvPr/>
        </p:nvCxnSpPr>
        <p:spPr>
          <a:xfrm flipH="1" flipV="1">
            <a:off x="5471005" y="6130881"/>
            <a:ext cx="4087170" cy="1018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/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6C1A9D1-26F5-4520-AFB8-A60A8A0CA2F7}"/>
              </a:ext>
            </a:extLst>
          </p:cNvPr>
          <p:cNvCxnSpPr>
            <a:cxnSpLocks/>
          </p:cNvCxnSpPr>
          <p:nvPr/>
        </p:nvCxnSpPr>
        <p:spPr>
          <a:xfrm>
            <a:off x="9521606" y="3119117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D132D5-92BF-4BD3-B230-0D34D04F303A}"/>
              </a:ext>
            </a:extLst>
          </p:cNvPr>
          <p:cNvCxnSpPr>
            <a:cxnSpLocks/>
          </p:cNvCxnSpPr>
          <p:nvPr/>
        </p:nvCxnSpPr>
        <p:spPr>
          <a:xfrm>
            <a:off x="5423764" y="4906723"/>
            <a:ext cx="23622" cy="155122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FEB86E-598A-4150-845E-CC188CA6D322}"/>
              </a:ext>
            </a:extLst>
          </p:cNvPr>
          <p:cNvCxnSpPr>
            <a:cxnSpLocks/>
          </p:cNvCxnSpPr>
          <p:nvPr/>
        </p:nvCxnSpPr>
        <p:spPr>
          <a:xfrm>
            <a:off x="2332789" y="4885239"/>
            <a:ext cx="17420" cy="133151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06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:r>
                  <a:rPr lang="en-US" dirty="0"/>
                  <a:t>3-D real-world position translates to x-y position on image plane</a:t>
                </a:r>
              </a:p>
              <a:p>
                <a:r>
                  <a:rPr lang="en-US" dirty="0"/>
                  <a:t>Positions are defined relative to the </a:t>
                </a:r>
                <a:r>
                  <a:rPr lang="en-US" b="1" dirty="0"/>
                  <a:t>optic axis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x-y image plane position,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changes with optic axis coordinates: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- horizontal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- vertical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- distance from pin hole along the optic axis</a:t>
                </a:r>
              </a:p>
              <a:p>
                <a:r>
                  <a:rPr lang="en-US" dirty="0"/>
                  <a:t>Pinhole camera image </a:t>
                </a:r>
                <a:r>
                  <a:rPr lang="en-US" b="1" dirty="0"/>
                  <a:t>inverted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27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Coordinate System for 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Images are formed on an </a:t>
                </a:r>
                <a:r>
                  <a:rPr lang="en-US" b="1" dirty="0"/>
                  <a:t>image plane</a:t>
                </a:r>
              </a:p>
              <a:p>
                <a:r>
                  <a:rPr lang="en-US" dirty="0"/>
                  <a:t>Place image plane between pin hole, origin, and object</a:t>
                </a:r>
              </a:p>
              <a:p>
                <a:pPr lvl="1"/>
                <a:r>
                  <a:rPr lang="en-US" dirty="0"/>
                  <a:t>Image no longer inverted </a:t>
                </a:r>
              </a:p>
              <a:p>
                <a:pPr lvl="1"/>
                <a:r>
                  <a:rPr lang="en-US" dirty="0"/>
                  <a:t>Simplifies transformations </a:t>
                </a:r>
              </a:p>
              <a:p>
                <a:r>
                  <a:rPr lang="en-US" dirty="0"/>
                  <a:t>Real-world and image plane coordinate along optic axis </a:t>
                </a:r>
              </a:p>
              <a:p>
                <a:r>
                  <a:rPr lang="en-US" dirty="0"/>
                  <a:t>Optic axis from origin or </a:t>
                </a:r>
                <a:r>
                  <a:rPr lang="en-US" b="1" dirty="0"/>
                  <a:t>optic center </a:t>
                </a:r>
              </a:p>
              <a:p>
                <a:r>
                  <a:rPr lang="en-US" dirty="0"/>
                  <a:t>Distance from origin to image plane is </a:t>
                </a:r>
                <a:r>
                  <a:rPr lang="en-US" b="1" dirty="0"/>
                  <a:t>focal length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Simplify model by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00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6541</TotalTime>
  <Words>1778</Words>
  <Application>Microsoft Office PowerPoint</Application>
  <PresentationFormat>Widescreen</PresentationFormat>
  <Paragraphs>397</Paragraphs>
  <Slides>42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Open Sans</vt:lpstr>
      <vt:lpstr>Script MT Bold</vt:lpstr>
      <vt:lpstr>Office Theme</vt:lpstr>
      <vt:lpstr>Equation</vt:lpstr>
      <vt:lpstr>CSCI E-25 Computer Vision</vt:lpstr>
      <vt:lpstr>Homography and Projections</vt:lpstr>
      <vt:lpstr>Homography and Projections</vt:lpstr>
      <vt:lpstr>Stereo Vision Problem </vt:lpstr>
      <vt:lpstr>Image alignment</vt:lpstr>
      <vt:lpstr>Pinhole Camera</vt:lpstr>
      <vt:lpstr>Homogenous Coordinates for Images</vt:lpstr>
      <vt:lpstr>Pinhole Camera</vt:lpstr>
      <vt:lpstr>Coordinate System for Pinhole Camera</vt:lpstr>
      <vt:lpstr>Pinhole Camera Model</vt:lpstr>
      <vt:lpstr>Cartesian Coordinates for Images</vt:lpstr>
      <vt:lpstr>Transformations for Camera Model</vt:lpstr>
      <vt:lpstr>Transformations for Camera Model</vt:lpstr>
      <vt:lpstr>Transformations for Camera Model</vt:lpstr>
      <vt:lpstr>Transformations for Camera Model</vt:lpstr>
      <vt:lpstr>Homogenous Coordinates</vt:lpstr>
      <vt:lpstr>Pinhole Camera Model</vt:lpstr>
      <vt:lpstr>Homogenous Coordinates</vt:lpstr>
      <vt:lpstr>Homogenous Coordinates</vt:lpstr>
      <vt:lpstr>Homogenous Coordinates</vt:lpstr>
      <vt:lpstr>Transformations for Camera Model</vt:lpstr>
      <vt:lpstr>Pinhole Camera Model in Homogeneous Coordinates</vt:lpstr>
      <vt:lpstr>Stereo Vision Problem </vt:lpstr>
      <vt:lpstr>Four Transform Problems 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Transformations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 Problems  </vt:lpstr>
      <vt:lpstr>Four Transformations </vt:lpstr>
      <vt:lpstr>Four Transformations </vt:lpstr>
      <vt:lpstr>Four Transform Problems  </vt:lpstr>
      <vt:lpstr>Four Transform Problems  </vt:lpstr>
      <vt:lpstr>Four Transform Problems  </vt:lpstr>
      <vt:lpstr>Projective Transform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E-25 Computer Vision</dc:title>
  <dc:creator>Stephe Elston</dc:creator>
  <cp:lastModifiedBy>Stephe Elston</cp:lastModifiedBy>
  <cp:revision>238</cp:revision>
  <dcterms:created xsi:type="dcterms:W3CDTF">2022-01-24T17:07:03Z</dcterms:created>
  <dcterms:modified xsi:type="dcterms:W3CDTF">2022-03-28T22:41:12Z</dcterms:modified>
</cp:coreProperties>
</file>