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71"/>
  </p:notesMasterIdLst>
  <p:handoutMasterIdLst>
    <p:handoutMasterId r:id="rId72"/>
  </p:handoutMasterIdLst>
  <p:sldIdLst>
    <p:sldId id="375" r:id="rId6"/>
    <p:sldId id="376" r:id="rId7"/>
    <p:sldId id="321" r:id="rId8"/>
    <p:sldId id="322" r:id="rId9"/>
    <p:sldId id="320" r:id="rId10"/>
    <p:sldId id="438" r:id="rId11"/>
    <p:sldId id="323" r:id="rId12"/>
    <p:sldId id="361" r:id="rId13"/>
    <p:sldId id="324" r:id="rId14"/>
    <p:sldId id="325" r:id="rId15"/>
    <p:sldId id="326" r:id="rId16"/>
    <p:sldId id="357" r:id="rId17"/>
    <p:sldId id="439" r:id="rId18"/>
    <p:sldId id="327" r:id="rId19"/>
    <p:sldId id="344" r:id="rId20"/>
    <p:sldId id="328" r:id="rId21"/>
    <p:sldId id="440" r:id="rId22"/>
    <p:sldId id="330" r:id="rId23"/>
    <p:sldId id="331" r:id="rId24"/>
    <p:sldId id="332" r:id="rId25"/>
    <p:sldId id="441" r:id="rId26"/>
    <p:sldId id="333" r:id="rId27"/>
    <p:sldId id="349" r:id="rId28"/>
    <p:sldId id="334" r:id="rId29"/>
    <p:sldId id="346" r:id="rId30"/>
    <p:sldId id="442" r:id="rId31"/>
    <p:sldId id="336" r:id="rId32"/>
    <p:sldId id="536" r:id="rId33"/>
    <p:sldId id="537" r:id="rId34"/>
    <p:sldId id="338" r:id="rId35"/>
    <p:sldId id="339" r:id="rId36"/>
    <p:sldId id="340" r:id="rId37"/>
    <p:sldId id="341" r:id="rId38"/>
    <p:sldId id="342" r:id="rId39"/>
    <p:sldId id="356" r:id="rId40"/>
    <p:sldId id="443" r:id="rId41"/>
    <p:sldId id="374" r:id="rId42"/>
    <p:sldId id="451" r:id="rId43"/>
    <p:sldId id="452" r:id="rId44"/>
    <p:sldId id="454" r:id="rId45"/>
    <p:sldId id="453" r:id="rId46"/>
    <p:sldId id="348" r:id="rId47"/>
    <p:sldId id="363" r:id="rId48"/>
    <p:sldId id="371" r:id="rId49"/>
    <p:sldId id="364" r:id="rId50"/>
    <p:sldId id="366" r:id="rId51"/>
    <p:sldId id="365" r:id="rId52"/>
    <p:sldId id="368" r:id="rId53"/>
    <p:sldId id="370" r:id="rId54"/>
    <p:sldId id="447" r:id="rId55"/>
    <p:sldId id="481" r:id="rId56"/>
    <p:sldId id="490" r:id="rId57"/>
    <p:sldId id="534" r:id="rId58"/>
    <p:sldId id="489" r:id="rId59"/>
    <p:sldId id="529" r:id="rId60"/>
    <p:sldId id="335" r:id="rId61"/>
    <p:sldId id="530" r:id="rId62"/>
    <p:sldId id="531" r:id="rId63"/>
    <p:sldId id="532" r:id="rId64"/>
    <p:sldId id="362" r:id="rId65"/>
    <p:sldId id="522" r:id="rId66"/>
    <p:sldId id="533" r:id="rId67"/>
    <p:sldId id="535" r:id="rId68"/>
    <p:sldId id="449" r:id="rId69"/>
    <p:sldId id="446"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794" autoAdjust="0"/>
  </p:normalViewPr>
  <p:slideViewPr>
    <p:cSldViewPr snapToGrid="0">
      <p:cViewPr varScale="1">
        <p:scale>
          <a:sx n="73" d="100"/>
          <a:sy n="73" d="100"/>
        </p:scale>
        <p:origin x="53" y="20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31</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52</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55</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12</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23</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1529324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2/21/2024</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2/21/2024</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 Id="rId4" Type="http://schemas.openxmlformats.org/officeDocument/2006/relationships/image" Target="../media/image48.png"/></Relationships>
</file>

<file path=ppt/slides/_rels/slide4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4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8.png"/><Relationship Id="rId1" Type="http://schemas.openxmlformats.org/officeDocument/2006/relationships/slideLayout" Target="../slideLayouts/slideLayout3.xml"/><Relationship Id="rId4" Type="http://schemas.openxmlformats.org/officeDocument/2006/relationships/image" Target="../media/image6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a:latin typeface="Segoe UI" panose="020B0502040204020203" pitchFamily="34" charset="0"/>
                <a:cs typeface="Segoe UI" panose="020B0502040204020203" pitchFamily="34" charset="0"/>
              </a:rPr>
              <a:t>Multiple </a:t>
            </a:r>
            <a:r>
              <a:rPr lang="en-US" sz="2800" b="1">
                <a:latin typeface="Segoe UI" panose="020B0502040204020203" pitchFamily="34" charset="0"/>
                <a:cs typeface="Segoe UI" panose="020B0502040204020203" pitchFamily="34" charset="0"/>
              </a:rPr>
              <a:t>units</a:t>
            </a:r>
            <a:r>
              <a:rPr lang="en-US" sz="280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627325"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774552" y="5643187"/>
            <a:ext cx="4321448" cy="992333"/>
          </a:xfrm>
          <a:prstGeom prst="rect">
            <a:avLst/>
          </a:prstGeom>
        </p:spPr>
      </p:pic>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R^2, </a:t>
            </a:r>
            <a:r>
              <a:rPr lang="en-US" sz="2800" dirty="0" err="1">
                <a:latin typeface="Segoe UI" panose="020B0502040204020203" pitchFamily="34" charset="0"/>
                <a:cs typeface="Segoe UI" panose="020B0502040204020203" pitchFamily="34" charset="0"/>
              </a:rPr>
              <a:t>etc</a:t>
            </a:r>
            <a:r>
              <a:rPr lang="en-US" sz="2800" dirty="0">
                <a:latin typeface="Segoe UI" panose="020B0502040204020203" pitchFamily="34" charset="0"/>
                <a:cs typeface="Segoe UI" panose="020B0502040204020203" pitchFamily="34" charset="0"/>
              </a:rPr>
              <a:t>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Deep learning models require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high chance of </a:t>
                </a:r>
                <a:r>
                  <a:rPr lang="en-GB" sz="2800" b="1" dirty="0">
                    <a:latin typeface="Segoe UI" panose="020B0502040204020203" pitchFamily="34" charset="0"/>
                    <a:ea typeface="Segoe UI" panose="020B0502040204020203" pitchFamily="34" charset="0"/>
                    <a:cs typeface="Segoe UI" panose="020B0502040204020203" pitchFamily="34" charset="0"/>
                  </a:rPr>
                  <a:t>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r>
              <a:rPr lang="en-GB" sz="2400" dirty="0">
                <a:latin typeface="Segoe UI" panose="020B0502040204020203" pitchFamily="34" charset="0"/>
                <a:ea typeface="Segoe UI" panose="020B0502040204020203" pitchFamily="34" charset="0"/>
                <a:cs typeface="Segoe UI" panose="020B0502040204020203" pitchFamily="34" charset="0"/>
              </a:rPr>
              <a:t>: current practice favours DL-specific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neural network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regularization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There are 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Regularization</a:t>
            </a:r>
          </a:p>
        </p:txBody>
      </p:sp>
    </p:spTree>
    <p:extLst>
      <p:ext uri="{BB962C8B-B14F-4D97-AF65-F5344CB8AC3E}">
        <p14:creationId xmlns:p14="http://schemas.microsoft.com/office/powerpoint/2010/main" val="43239759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May cause shifts in the covariance of the output values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3691409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a:t>
            </a:r>
            <a:r>
              <a:rPr lang="en-US" sz="2600" dirty="0" err="1">
                <a:latin typeface="+mj-lt"/>
              </a:rPr>
              <a:t>photograpy</a:t>
            </a:r>
            <a:endParaRPr lang="en-US" sz="2600" dirty="0">
              <a:latin typeface="+mj-lt"/>
            </a:endParaRP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Learning weights with backpropagation</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Computing gradients and the chain rule</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Efficient calculation with execution graphs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24014</TotalTime>
  <Words>2543</Words>
  <Application>Microsoft Office PowerPoint</Application>
  <PresentationFormat>Widescreen</PresentationFormat>
  <Paragraphs>476</Paragraphs>
  <Slides>65</Slides>
  <Notes>20</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65</vt:i4>
      </vt:variant>
    </vt:vector>
  </HeadingPairs>
  <TitlesOfParts>
    <vt:vector size="77" baseType="lpstr">
      <vt:lpstr>Arial</vt:lpstr>
      <vt:lpstr>Calibri</vt:lpstr>
      <vt:lpstr>Calibri Light</vt:lpstr>
      <vt:lpstr>Cambria Math</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PowerPoint Presentation</vt:lpstr>
      <vt:lpst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561</cp:revision>
  <dcterms:created xsi:type="dcterms:W3CDTF">2013-02-15T23:12:42Z</dcterms:created>
  <dcterms:modified xsi:type="dcterms:W3CDTF">2024-02-22T03:04:03Z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