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0" r:id="rId3"/>
    <p:sldId id="322" r:id="rId4"/>
    <p:sldId id="448" r:id="rId5"/>
    <p:sldId id="449" r:id="rId6"/>
    <p:sldId id="446" r:id="rId7"/>
    <p:sldId id="332" r:id="rId8"/>
    <p:sldId id="323" r:id="rId9"/>
    <p:sldId id="324" r:id="rId10"/>
    <p:sldId id="325" r:id="rId11"/>
    <p:sldId id="326" r:id="rId12"/>
    <p:sldId id="447" r:id="rId13"/>
    <p:sldId id="329" r:id="rId14"/>
    <p:sldId id="330" r:id="rId15"/>
    <p:sldId id="331" r:id="rId16"/>
    <p:sldId id="359" r:id="rId17"/>
    <p:sldId id="439" r:id="rId18"/>
    <p:sldId id="339" r:id="rId19"/>
    <p:sldId id="340" r:id="rId20"/>
    <p:sldId id="341" r:id="rId21"/>
    <p:sldId id="342" r:id="rId22"/>
    <p:sldId id="440" r:id="rId23"/>
    <p:sldId id="343" r:id="rId24"/>
    <p:sldId id="344" r:id="rId25"/>
    <p:sldId id="346" r:id="rId26"/>
    <p:sldId id="347" r:id="rId27"/>
    <p:sldId id="357" r:id="rId28"/>
    <p:sldId id="441" r:id="rId29"/>
    <p:sldId id="351" r:id="rId30"/>
    <p:sldId id="348" r:id="rId31"/>
    <p:sldId id="350" r:id="rId32"/>
    <p:sldId id="451" r:id="rId33"/>
    <p:sldId id="442" r:id="rId34"/>
    <p:sldId id="443" r:id="rId35"/>
    <p:sldId id="444" r:id="rId36"/>
    <p:sldId id="445" r:id="rId37"/>
    <p:sldId id="349" r:id="rId38"/>
    <p:sldId id="450" r:id="rId39"/>
    <p:sldId id="354" r:id="rId40"/>
    <p:sldId id="353" r:id="rId41"/>
    <p:sldId id="355" r:id="rId42"/>
    <p:sldId id="356" r:id="rId43"/>
    <p:sldId id="358" r:id="rId44"/>
    <p:sldId id="36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86" autoAdjust="0"/>
    <p:restoredTop sz="94660"/>
  </p:normalViewPr>
  <p:slideViewPr>
    <p:cSldViewPr snapToGrid="0">
      <p:cViewPr varScale="1">
        <p:scale>
          <a:sx n="62" d="100"/>
          <a:sy n="62" d="100"/>
        </p:scale>
        <p:origin x="55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46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90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3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6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69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1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dspillustrations.com/pages/posts/misc/the-convolution-theorem-and-application-examples.html" TargetMode="Externa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en.wikipedia.org/wiki/Spectral_density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2022, 2023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odd span, 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Mathematically, express 1-d convolution as a weighted sum over a set of discrete kernel values: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Where: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output of the convolution operation at time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series of values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kernel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∗=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time difference of the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𝑠𝑝𝑎𝑛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odd length operator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  <a:blipFill>
                <a:blip r:embed="rId3"/>
                <a:stretch>
                  <a:fillRect l="-1111" t="-1807" b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</p:spTree>
    <p:extLst>
      <p:ext uri="{BB962C8B-B14F-4D97-AF65-F5344CB8AC3E}">
        <p14:creationId xmlns:p14="http://schemas.microsoft.com/office/powerpoint/2010/main" val="28528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33299"/>
                <a:ext cx="11525250" cy="21957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extend convolution to higher dimensions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Mathematically, we express 2-d convolution as a weighted sum over a discrete rectangular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square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of odd dimensions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convolution can be expressed 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33299"/>
                <a:ext cx="11525250" cy="2195701"/>
              </a:xfrm>
              <a:blipFill>
                <a:blip r:embed="rId3"/>
                <a:stretch>
                  <a:fillRect l="-1111" t="-6094" b="-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4775886"/>
            <a:ext cx="11525250" cy="1702708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612" y="3663779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3316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extend convolution to higher dimensions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18" y="3587049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larger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the narrower the bandwidth of the Gaussian kernel</a:t>
                </a:r>
              </a:p>
            </p:txBody>
          </p:sp>
        </mc:Choice>
        <mc:Fallback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e.g., 3 x 3, 5 x 5, 7 x 7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local features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Fourier transform and frequency components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represents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259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our purposes, we care about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≜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9978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83" y="886862"/>
            <a:ext cx="10134599" cy="814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convolutional a filter is the Fourier transform in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688F-CF46-48C7-9CBA-DA3F72EA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1701783"/>
            <a:ext cx="4296367" cy="3503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F19253-C976-41F3-AB22-01A86E505933}"/>
              </a:ext>
            </a:extLst>
          </p:cNvPr>
          <p:cNvSpPr/>
          <p:nvPr/>
        </p:nvSpPr>
        <p:spPr>
          <a:xfrm>
            <a:off x="5199002" y="2047622"/>
            <a:ext cx="2079812" cy="2254624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E2A3-4E11-4235-8184-89521642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63" y="1701783"/>
            <a:ext cx="4255080" cy="322799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0D651AF-41A1-4753-B865-24C4D5394769}"/>
              </a:ext>
            </a:extLst>
          </p:cNvPr>
          <p:cNvSpPr txBox="1">
            <a:spLocks/>
          </p:cNvSpPr>
          <p:nvPr/>
        </p:nvSpPr>
        <p:spPr>
          <a:xfrm>
            <a:off x="551330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time domain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8A073B0-42F5-40E7-BC19-F01F3FBA8575}"/>
              </a:ext>
            </a:extLst>
          </p:cNvPr>
          <p:cNvSpPr txBox="1">
            <a:spLocks/>
          </p:cNvSpPr>
          <p:nvPr/>
        </p:nvSpPr>
        <p:spPr>
          <a:xfrm>
            <a:off x="7506301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frequency domain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0080FE-E7D7-4A4A-8BFA-33B3FB364342}"/>
              </a:ext>
            </a:extLst>
          </p:cNvPr>
          <p:cNvSpPr txBox="1">
            <a:spLocks/>
          </p:cNvSpPr>
          <p:nvPr/>
        </p:nvSpPr>
        <p:spPr>
          <a:xfrm>
            <a:off x="663989" y="5707095"/>
            <a:ext cx="10864022" cy="9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Relationship is reversable (inverse Fourier transform) and commutable – exchange time and frequency domain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C6C9-EFE4-41B1-8420-4EC07AE30592}"/>
              </a:ext>
            </a:extLst>
          </p:cNvPr>
          <p:cNvSpPr txBox="1"/>
          <p:nvPr/>
        </p:nvSpPr>
        <p:spPr>
          <a:xfrm>
            <a:off x="4505579" y="531436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</a:t>
            </a:r>
            <a:r>
              <a:rPr lang="en-US" dirty="0">
                <a:hlinkClick r:id="rId5"/>
              </a:rPr>
              <a:t>DSP Illustrations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6"/>
            <a:ext cx="5696721" cy="5454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082" y="465076"/>
            <a:ext cx="5533284" cy="63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1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discretely sampled images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spatial index of a discrete pixel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are discrete horizontal and vertical frequencies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331403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Appling Euler’s formula,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get: 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sz="2000" dirty="0"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sin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sz="20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form makes the real (cos) and imaginary or phase (sign) components explicit 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331403" cy="5416421"/>
              </a:xfrm>
              <a:blipFill>
                <a:blip r:embed="rId4"/>
                <a:stretch>
                  <a:fillRect l="-113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5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spectral density is the lag-1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 r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181096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reduces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vice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Creating and enhancing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37230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operations are a computationally efficient method of applying filters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Discrete convolutional kernels have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measured in points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moves over image,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 length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a time, producing filtered output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Typically stride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span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Tiled filters do no overlap, stride = span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4"/>
                <a:stretch>
                  <a:fillRect l="-1111" t="-1934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61966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>
                    <a:ea typeface="Segoe UI" panose="020B0502040204020203" pitchFamily="34" charset="0"/>
                    <a:cs typeface="Segoe UI" panose="020B0502040204020203" pitchFamily="34" charset="0"/>
                  </a:rPr>
                  <a:t>Medical signals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Consider a convolutional kernel with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3 and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1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defined by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convolved value is the weighted sum over the span of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convolutional kernel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  <a:blipFill>
                <a:blip r:embed="rId3"/>
                <a:stretch>
                  <a:fillRect l="-847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Move kernel by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9198</TotalTime>
  <Words>2315</Words>
  <Application>Microsoft Office PowerPoint</Application>
  <PresentationFormat>Widescreen</PresentationFormat>
  <Paragraphs>392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180</cp:revision>
  <dcterms:created xsi:type="dcterms:W3CDTF">2021-10-09T01:58:56Z</dcterms:created>
  <dcterms:modified xsi:type="dcterms:W3CDTF">2024-01-29T16:53:32Z</dcterms:modified>
</cp:coreProperties>
</file>