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288" r:id="rId9"/>
    <p:sldId id="406" r:id="rId10"/>
    <p:sldId id="388" r:id="rId11"/>
    <p:sldId id="389" r:id="rId12"/>
    <p:sldId id="385" r:id="rId13"/>
    <p:sldId id="381" r:id="rId14"/>
    <p:sldId id="450" r:id="rId15"/>
    <p:sldId id="449" r:id="rId16"/>
    <p:sldId id="443" r:id="rId17"/>
    <p:sldId id="439" r:id="rId18"/>
    <p:sldId id="291" r:id="rId19"/>
    <p:sldId id="290" r:id="rId20"/>
    <p:sldId id="400" r:id="rId21"/>
    <p:sldId id="401" r:id="rId22"/>
    <p:sldId id="402" r:id="rId23"/>
    <p:sldId id="403" r:id="rId24"/>
    <p:sldId id="440" r:id="rId25"/>
    <p:sldId id="330" r:id="rId26"/>
    <p:sldId id="390" r:id="rId27"/>
    <p:sldId id="331" r:id="rId28"/>
    <p:sldId id="395" r:id="rId29"/>
    <p:sldId id="396" r:id="rId30"/>
    <p:sldId id="404" r:id="rId31"/>
    <p:sldId id="332" r:id="rId32"/>
    <p:sldId id="333" r:id="rId33"/>
    <p:sldId id="441" r:id="rId34"/>
    <p:sldId id="391" r:id="rId35"/>
    <p:sldId id="392" r:id="rId36"/>
    <p:sldId id="393" r:id="rId37"/>
    <p:sldId id="394" r:id="rId38"/>
    <p:sldId id="442" r:id="rId39"/>
    <p:sldId id="382" r:id="rId40"/>
    <p:sldId id="399" r:id="rId41"/>
    <p:sldId id="398" r:id="rId42"/>
    <p:sldId id="444" r:id="rId43"/>
    <p:sldId id="383" r:id="rId44"/>
    <p:sldId id="386" r:id="rId45"/>
    <p:sldId id="445" r:id="rId46"/>
    <p:sldId id="387" r:id="rId47"/>
    <p:sldId id="397" r:id="rId48"/>
    <p:sldId id="446" r:id="rId49"/>
    <p:sldId id="447" r:id="rId50"/>
    <p:sldId id="448" r:id="rId51"/>
    <p:sldId id="4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1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7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2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zeliski.org/Book/" TargetMode="External"/><Relationship Id="rId2" Type="http://schemas.openxmlformats.org/officeDocument/2006/relationships/hyperlink" Target="https://github.com/StephenElston/CSCI-E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deep-learning-for-vision-systems?gclid=CjwKCAjw8KmLBhB8EiwAQbqNoN-0StKMS9OQyEjBJl_x7fyScH8iWlk9_5lqrvvnHZNdOTwCd1oqwBoCjokQAvD_BwE" TargetMode="External"/><Relationship Id="rId4" Type="http://schemas.openxmlformats.org/officeDocument/2006/relationships/hyperlink" Target="https://shop.elsevier.com/books/computer-vision/davies/978-0-12-809284-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atyanaboland@gmail.com" TargetMode="External"/><Relationship Id="rId2" Type="http://schemas.openxmlformats.org/officeDocument/2006/relationships/hyperlink" Target="mailto:stephen_elston@g.harvard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saleh83@gmail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guides/install-git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phenElston/CSCI-E2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12/file/c399862d3b9d6b76c8436e924a68c45b-Paper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L_and_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scikit-image.org/docs/dev/api/skimage.color.html#skimage.color.rgb2hsv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gamm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lo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sigmoi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Copyright 2022, 2023, </a:t>
            </a:r>
            <a:r>
              <a:rPr lang="en-US" sz="1800" dirty="0"/>
              <a:t>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fundamental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understanding of fundamentals     </a:t>
            </a:r>
          </a:p>
          <a:p>
            <a:pPr lvl="1"/>
            <a:r>
              <a:rPr lang="en-US" dirty="0"/>
              <a:t>Building on this foundation you can explore  rapidly </a:t>
            </a:r>
            <a:r>
              <a:rPr lang="en-US"/>
              <a:t>changing algorithms </a:t>
            </a:r>
            <a:r>
              <a:rPr lang="en-US" dirty="0"/>
              <a:t>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pPr lvl="1"/>
            <a:r>
              <a:rPr lang="en-US" dirty="0"/>
              <a:t>Suggest using Google </a:t>
            </a:r>
            <a:r>
              <a:rPr lang="en-US" dirty="0" err="1"/>
              <a:t>Colab</a:t>
            </a:r>
            <a:r>
              <a:rPr lang="en-US" dirty="0"/>
              <a:t> Pro (or Pro+) for some assignments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for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Try </a:t>
            </a:r>
            <a:r>
              <a:rPr lang="en-US" b="1" dirty="0"/>
              <a:t>many solutions </a:t>
            </a:r>
            <a:r>
              <a:rPr lang="en-US" dirty="0"/>
              <a:t>and see what works best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Try lots of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 in Canvas!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/>
              <a:t>Computer Vision: Algorithms and Applications, </a:t>
            </a:r>
            <a:r>
              <a:rPr lang="en-US" b="1" dirty="0"/>
              <a:t>2nd ed</a:t>
            </a:r>
            <a:r>
              <a:rPr lang="en-US" dirty="0"/>
              <a:t>, Richard </a:t>
            </a:r>
            <a:r>
              <a:rPr lang="en-US" dirty="0" err="1"/>
              <a:t>Szeliski</a:t>
            </a:r>
            <a:r>
              <a:rPr lang="en-US" dirty="0"/>
              <a:t>, 2021, </a:t>
            </a:r>
            <a:r>
              <a:rPr lang="en-US" dirty="0">
                <a:hlinkClick r:id="rId3"/>
              </a:rPr>
              <a:t>download </a:t>
            </a:r>
            <a:r>
              <a:rPr lang="en-US" dirty="0"/>
              <a:t>here</a:t>
            </a:r>
          </a:p>
          <a:p>
            <a:pPr lvl="1"/>
            <a:r>
              <a:rPr lang="en-US" u="sng" dirty="0">
                <a:hlinkClick r:id="rId4"/>
              </a:rPr>
              <a:t>Computer Vision, Principles, Algorithms, Applications, Learning</a:t>
            </a:r>
            <a:r>
              <a:rPr lang="en-US" dirty="0"/>
              <a:t>, Fifth Edition, E.R. Davies, Academic press, 2018</a:t>
            </a:r>
          </a:p>
          <a:p>
            <a:pPr lvl="1"/>
            <a:r>
              <a:rPr lang="en-US" dirty="0"/>
              <a:t>Deep Learning for Vision Systems,  Mohamed </a:t>
            </a:r>
            <a:r>
              <a:rPr lang="en-US" dirty="0" err="1"/>
              <a:t>Elgendy</a:t>
            </a:r>
            <a:r>
              <a:rPr lang="en-US" dirty="0"/>
              <a:t>, Manning, 2020: Available at Harvard Coop or </a:t>
            </a:r>
            <a:r>
              <a:rPr lang="en-US" dirty="0">
                <a:hlinkClick r:id="rId5"/>
              </a:rPr>
              <a:t>publishers web site with discounts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for help with assignments and projects </a:t>
            </a:r>
          </a:p>
          <a:p>
            <a:pPr lvl="1"/>
            <a:r>
              <a:rPr lang="en-US" dirty="0"/>
              <a:t>It’s 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Ed private messages for fastest </a:t>
            </a:r>
            <a:r>
              <a:rPr lang="en-US" dirty="0" err="1"/>
              <a:t>reponse</a:t>
            </a:r>
            <a:endParaRPr lang="en-US" dirty="0"/>
          </a:p>
          <a:p>
            <a:pPr lvl="1"/>
            <a:r>
              <a:rPr lang="en-US" dirty="0"/>
              <a:t>Or, </a:t>
            </a:r>
            <a:r>
              <a:rPr lang="en-US" dirty="0">
                <a:hlinkClick r:id="rId2"/>
              </a:rPr>
              <a:t>stephen_elston@g.harvard.edu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tatyanaboland@gmail.com</a:t>
            </a:r>
            <a:r>
              <a:rPr lang="en-US" dirty="0"/>
              <a:t> and </a:t>
            </a:r>
            <a:br>
              <a:rPr lang="en-US" dirty="0"/>
            </a:b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  <a:hlinkClick r:id="rId4"/>
              </a:rPr>
              <a:t>msaleh83@gmail.com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 Text"/>
              </a:rPr>
              <a:t>   </a:t>
            </a:r>
            <a:endParaRPr lang="en-US" dirty="0"/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06714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dirty="0"/>
              <a:t>This is a fast-moving survey course 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approximately 12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Install the Anaconda scientific Python </a:t>
            </a:r>
            <a:r>
              <a:rPr lang="en-US" dirty="0"/>
              <a:t>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Install 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>
                <a:hlinkClick r:id="rId4"/>
              </a:rPr>
              <a:t>course GitHub repository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assignment notebook to a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exercises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assignments by uploading to Canvas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Setting up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6045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images data are represented</a:t>
            </a:r>
          </a:p>
          <a:p>
            <a:r>
              <a:rPr lang="en-US" dirty="0"/>
              <a:t>How digital images data are sampled and the effects of aliasing</a:t>
            </a:r>
          </a:p>
          <a:p>
            <a:r>
              <a:rPr lang="en-US" dirty="0"/>
              <a:t>Steps in basic image filtering and adjustment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CAT, MRI, seismic </a:t>
            </a:r>
          </a:p>
          <a:p>
            <a:r>
              <a:rPr lang="en-US" dirty="0"/>
              <a:t>Multi-spectral – remote sensing, material handling, agriculture </a:t>
            </a:r>
          </a:p>
          <a:p>
            <a:r>
              <a:rPr lang="en-US" dirty="0"/>
              <a:t>Specialized – industrial and scientific imaging</a:t>
            </a:r>
          </a:p>
          <a:p>
            <a:r>
              <a:rPr lang="en-US" dirty="0"/>
              <a:t>RADAR, LIDAR – earth science, autonomous vehicles</a:t>
            </a:r>
          </a:p>
          <a:p>
            <a:r>
              <a:rPr lang="en-US" dirty="0"/>
              <a:t>Acoustic - medical, seismic 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enabling computers to perform tasks with images    </a:t>
            </a:r>
          </a:p>
          <a:p>
            <a:r>
              <a:rPr lang="en-US" dirty="0"/>
              <a:t>Image enhancement, filtering, and projection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Segmentation 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Digital cameras use a </a:t>
            </a:r>
            <a:r>
              <a:rPr lang="en-US" b="1" dirty="0"/>
              <a:t>photo-sensitive device</a:t>
            </a:r>
            <a:r>
              <a:rPr lang="en-US" dirty="0"/>
              <a:t> placed on the </a:t>
            </a:r>
            <a:r>
              <a:rPr lang="en-US" b="1" dirty="0"/>
              <a:t>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</a:t>
            </a:r>
            <a:r>
              <a:rPr lang="en-US" b="1" dirty="0"/>
              <a:t>discrete pixels on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Digital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black to white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black to white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Ordinary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3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three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RGB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044" y="1013050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pPr lvl="1"/>
            <a:r>
              <a:rPr lang="en-US" dirty="0"/>
              <a:t>Landmark paper, </a:t>
            </a:r>
            <a:r>
              <a:rPr lang="en-US" dirty="0" err="1">
                <a:hlinkClick r:id="rId2"/>
              </a:rPr>
              <a:t>Krizhevsky</a:t>
            </a:r>
            <a:r>
              <a:rPr lang="en-US" dirty="0">
                <a:hlinkClick r:id="rId2"/>
              </a:rPr>
              <a:t> et.al., 2012</a:t>
            </a:r>
            <a:endParaRPr lang="en-US" dirty="0"/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Hue, Saturation and Value (HSV)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per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3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can be depth; e.g. medical images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1001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sample, as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vector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73048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to create features: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results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(vertical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en-GB" b="1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pixel centre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investigate filter-based methods next week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seismology, astrophysics, etc.</a:t>
            </a:r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factors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can use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spline 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bilinear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and other generative models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and well-defined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can determine what is visible in an image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in an image with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low contrast image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of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Hard to detect edges, line, objects, etc. 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high contrast image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20 on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in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1.0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High probability of well defined edges, line, objects, etc.  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159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Many algorithms and methods for improving image contrast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Illumination control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Practical and widely used in industrial solutions 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Commonly used algorithms include: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Histogram equalization, global and local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Gamma correction, pixel-wise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Logarithmic adjustment , pixel-wise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Sigmoidal adjustment , pixel-wise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Selection of methods dependent on situation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possible pixel values with a uniform distribution the probability of the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cumulative distribution function of the value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vary across an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may not be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Can </a:t>
            </a:r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optimized contrast locally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 and intensity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Gamma correction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  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Gamma correction shift the mode of the histogram of pixel values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gamma correction, with parameter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Optional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Larger value of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shifts histogram mode to left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0934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Log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Log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log correction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64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Sigmodal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Sigmoidal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sigmodial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correction, with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𝑐𝑢𝑡𝑜𝑓𝑓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Different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values give different transformations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678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Several possible representations for digital images</a:t>
            </a:r>
          </a:p>
          <a:p>
            <a:r>
              <a:rPr lang="en-US" dirty="0"/>
              <a:t>Digital image data sampling and aliasing effects</a:t>
            </a:r>
          </a:p>
          <a:p>
            <a:r>
              <a:rPr lang="en-US" dirty="0"/>
              <a:t>Basic image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CV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Inventor on</a:t>
            </a:r>
            <a:r>
              <a:rPr lang="en-US" sz="2800" b="0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5</a:t>
            </a:r>
            <a:r>
              <a:rPr lang="en-US" sz="2800" b="0" dirty="0">
                <a:cs typeface="Arial" panose="020B0604020202020204" pitchFamily="34" charset="0"/>
              </a:rPr>
              <a:t>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Large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8850</TotalTime>
  <Words>2891</Words>
  <Application>Microsoft Office PowerPoint</Application>
  <PresentationFormat>Widescreen</PresentationFormat>
  <Paragraphs>534</Paragraphs>
  <Slides>51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Google Sans Text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CV Application</vt:lpstr>
      <vt:lpstr>PowerPoint Presentation</vt:lpstr>
      <vt:lpstr>About your Instructor: Steve Elston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and Illumination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198</cp:revision>
  <dcterms:created xsi:type="dcterms:W3CDTF">2021-08-27T17:28:01Z</dcterms:created>
  <dcterms:modified xsi:type="dcterms:W3CDTF">2023-12-18T02:45:01Z</dcterms:modified>
</cp:coreProperties>
</file>