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75" r:id="rId2"/>
    <p:sldId id="260" r:id="rId3"/>
    <p:sldId id="377" r:id="rId4"/>
    <p:sldId id="393" r:id="rId5"/>
    <p:sldId id="276" r:id="rId6"/>
    <p:sldId id="421" r:id="rId7"/>
    <p:sldId id="381" r:id="rId8"/>
    <p:sldId id="418" r:id="rId9"/>
    <p:sldId id="422" r:id="rId10"/>
    <p:sldId id="380" r:id="rId11"/>
    <p:sldId id="382" r:id="rId12"/>
    <p:sldId id="379" r:id="rId13"/>
    <p:sldId id="427" r:id="rId14"/>
    <p:sldId id="378" r:id="rId15"/>
    <p:sldId id="376" r:id="rId16"/>
    <p:sldId id="423" r:id="rId17"/>
    <p:sldId id="384" r:id="rId18"/>
    <p:sldId id="383" r:id="rId19"/>
    <p:sldId id="385" r:id="rId20"/>
    <p:sldId id="386" r:id="rId21"/>
    <p:sldId id="387" r:id="rId22"/>
    <p:sldId id="394" r:id="rId23"/>
    <p:sldId id="388" r:id="rId24"/>
    <p:sldId id="389" r:id="rId25"/>
    <p:sldId id="390" r:id="rId26"/>
    <p:sldId id="415" r:id="rId27"/>
    <p:sldId id="395" r:id="rId28"/>
    <p:sldId id="424" r:id="rId29"/>
    <p:sldId id="392" r:id="rId30"/>
    <p:sldId id="396" r:id="rId31"/>
    <p:sldId id="416" r:id="rId32"/>
    <p:sldId id="397" r:id="rId33"/>
    <p:sldId id="401" r:id="rId34"/>
    <p:sldId id="406" r:id="rId35"/>
    <p:sldId id="410" r:id="rId36"/>
    <p:sldId id="411" r:id="rId37"/>
    <p:sldId id="412" r:id="rId38"/>
    <p:sldId id="398" r:id="rId39"/>
    <p:sldId id="402" r:id="rId40"/>
    <p:sldId id="407" r:id="rId41"/>
    <p:sldId id="413" r:id="rId42"/>
    <p:sldId id="399" r:id="rId43"/>
    <p:sldId id="408" r:id="rId44"/>
    <p:sldId id="419" r:id="rId45"/>
    <p:sldId id="414" r:id="rId46"/>
    <p:sldId id="400" r:id="rId47"/>
    <p:sldId id="409" r:id="rId48"/>
    <p:sldId id="403" r:id="rId49"/>
    <p:sldId id="404" r:id="rId50"/>
    <p:sldId id="405" r:id="rId51"/>
    <p:sldId id="425" r:id="rId52"/>
    <p:sldId id="420" r:id="rId53"/>
    <p:sldId id="426" r:id="rId54"/>
    <p:sldId id="41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Cartisian</a:t>
            </a:r>
            <a:r>
              <a:rPr lang="en-US" sz="4000" dirty="0">
                <a:latin typeface="+mn-lt"/>
              </a:rPr>
              <a:t>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889716"/>
            <a:ext cx="9073678" cy="94465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756367" y="3921531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Axis,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063C2-CE15-272E-9CF8-55665FC47FDE}"/>
              </a:ext>
            </a:extLst>
          </p:cNvPr>
          <p:cNvSpPr txBox="1"/>
          <p:nvPr/>
        </p:nvSpPr>
        <p:spPr>
          <a:xfrm>
            <a:off x="1411021" y="3386775"/>
            <a:ext cx="202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Principal Point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Focal Length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6200000">
            <a:off x="975571" y="1183356"/>
            <a:ext cx="3372747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339545" y="3099368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6200000">
            <a:off x="7914175" y="1183355"/>
            <a:ext cx="125234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702036" y="5860510"/>
            <a:ext cx="3919816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Short focal length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7115999" y="5856977"/>
            <a:ext cx="3919816" cy="56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Long focal length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F52702-AB64-2322-CCCA-A9F5FA3C2904}"/>
              </a:ext>
            </a:extLst>
          </p:cNvPr>
          <p:cNvCxnSpPr>
            <a:cxnSpLocks/>
          </p:cNvCxnSpPr>
          <p:nvPr/>
        </p:nvCxnSpPr>
        <p:spPr>
          <a:xfrm>
            <a:off x="8672736" y="3124056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DAF4B7-1484-79D0-DBC5-873104ADFD5B}"/>
              </a:ext>
            </a:extLst>
          </p:cNvPr>
          <p:cNvCxnSpPr>
            <a:cxnSpLocks/>
          </p:cNvCxnSpPr>
          <p:nvPr/>
        </p:nvCxnSpPr>
        <p:spPr>
          <a:xfrm>
            <a:off x="10956964" y="2846470"/>
            <a:ext cx="0" cy="125234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D94321-7F09-EB73-6C6A-2DEE7F7C610E}"/>
              </a:ext>
            </a:extLst>
          </p:cNvPr>
          <p:cNvCxnSpPr>
            <a:cxnSpLocks/>
          </p:cNvCxnSpPr>
          <p:nvPr/>
        </p:nvCxnSpPr>
        <p:spPr>
          <a:xfrm>
            <a:off x="5053271" y="1786268"/>
            <a:ext cx="0" cy="3372748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619FB71-8F39-70A5-AD8B-761A8C0BC1E9}"/>
              </a:ext>
            </a:extLst>
          </p:cNvPr>
          <p:cNvSpPr txBox="1">
            <a:spLocks/>
          </p:cNvSpPr>
          <p:nvPr/>
        </p:nvSpPr>
        <p:spPr>
          <a:xfrm>
            <a:off x="11051258" y="2902273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962CEBB-B295-3124-3EE2-3307D0584417}"/>
              </a:ext>
            </a:extLst>
          </p:cNvPr>
          <p:cNvSpPr txBox="1">
            <a:spLocks/>
          </p:cNvSpPr>
          <p:nvPr/>
        </p:nvSpPr>
        <p:spPr>
          <a:xfrm>
            <a:off x="5109495" y="2861449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F02237-BCB8-DE3F-8B56-F5BD4B153457}"/>
              </a:ext>
            </a:extLst>
          </p:cNvPr>
          <p:cNvCxnSpPr>
            <a:cxnSpLocks/>
          </p:cNvCxnSpPr>
          <p:nvPr/>
        </p:nvCxnSpPr>
        <p:spPr>
          <a:xfrm>
            <a:off x="372657" y="3865944"/>
            <a:ext cx="989711" cy="4051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684830-1A9A-F9AA-06D0-D5450E09558D}"/>
              </a:ext>
            </a:extLst>
          </p:cNvPr>
          <p:cNvCxnSpPr>
            <a:cxnSpLocks/>
          </p:cNvCxnSpPr>
          <p:nvPr/>
        </p:nvCxnSpPr>
        <p:spPr>
          <a:xfrm>
            <a:off x="6323390" y="3974894"/>
            <a:ext cx="2349346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30533FE-FDDB-A942-A0D2-26C9DE5BFC73}"/>
              </a:ext>
            </a:extLst>
          </p:cNvPr>
          <p:cNvSpPr txBox="1">
            <a:spLocks/>
          </p:cNvSpPr>
          <p:nvPr/>
        </p:nvSpPr>
        <p:spPr>
          <a:xfrm>
            <a:off x="446059" y="4005819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0474880-2740-1AC2-3080-B055DB42D166}"/>
              </a:ext>
            </a:extLst>
          </p:cNvPr>
          <p:cNvSpPr txBox="1">
            <a:spLocks/>
          </p:cNvSpPr>
          <p:nvPr/>
        </p:nvSpPr>
        <p:spPr>
          <a:xfrm>
            <a:off x="7115999" y="403527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1700104-F1BC-1181-FD03-5F6A3BDAE9DE}"/>
              </a:ext>
            </a:extLst>
          </p:cNvPr>
          <p:cNvSpPr txBox="1">
            <a:spLocks/>
          </p:cNvSpPr>
          <p:nvPr/>
        </p:nvSpPr>
        <p:spPr>
          <a:xfrm>
            <a:off x="549954" y="1001023"/>
            <a:ext cx="9950530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Changing focal length changes field of view a fixed distance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D2853B-A44B-B1F4-C9D2-797C9818FAC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77855" y="5086945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D8493A-FE12-BE8E-E6FC-A529E1F863C7}"/>
              </a:ext>
            </a:extLst>
          </p:cNvPr>
          <p:cNvCxnSpPr>
            <a:cxnSpLocks/>
          </p:cNvCxnSpPr>
          <p:nvPr/>
        </p:nvCxnSpPr>
        <p:spPr>
          <a:xfrm>
            <a:off x="6256256" y="5205918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0175C510-B17D-40AD-464F-1D829A3E28E8}"/>
              </a:ext>
            </a:extLst>
          </p:cNvPr>
          <p:cNvSpPr txBox="1">
            <a:spLocks/>
          </p:cNvSpPr>
          <p:nvPr/>
        </p:nvSpPr>
        <p:spPr>
          <a:xfrm>
            <a:off x="2103168" y="5159016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8247250-04A4-5AD9-D6FA-E9131B85CA01}"/>
              </a:ext>
            </a:extLst>
          </p:cNvPr>
          <p:cNvSpPr txBox="1">
            <a:spLocks/>
          </p:cNvSpPr>
          <p:nvPr/>
        </p:nvSpPr>
        <p:spPr>
          <a:xfrm>
            <a:off x="8329494" y="520591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8F3506-9B2F-D7E9-CB95-91B6748BD635}"/>
              </a:ext>
            </a:extLst>
          </p:cNvPr>
          <p:cNvSpPr txBox="1"/>
          <p:nvPr/>
        </p:nvSpPr>
        <p:spPr>
          <a:xfrm>
            <a:off x="789301" y="2169008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C3DB7E-57C2-74C5-480B-E5CCEEB9B2CD}"/>
              </a:ext>
            </a:extLst>
          </p:cNvPr>
          <p:cNvSpPr txBox="1"/>
          <p:nvPr/>
        </p:nvSpPr>
        <p:spPr>
          <a:xfrm>
            <a:off x="8086198" y="2201246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9857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Cartesian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25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 =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 and </a:t>
                </a:r>
                <a:r>
                  <a:rPr lang="en-US" i="1" dirty="0"/>
                  <a:t>w = </a:t>
                </a:r>
                <a:r>
                  <a:rPr lang="en-US" dirty="0"/>
                  <a:t>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</p:spTree>
    <p:extLst>
      <p:ext uri="{BB962C8B-B14F-4D97-AF65-F5344CB8AC3E}">
        <p14:creationId xmlns:p14="http://schemas.microsoft.com/office/powerpoint/2010/main" val="195863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i="1" dirty="0"/>
                  <a:t>Intrinsic</a:t>
                </a:r>
                <a:r>
                  <a:rPr lang="en-US" dirty="0"/>
                  <a:t>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dirty="0"/>
                  <a:t> and vice versa!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Transform back to Cartesian image plane coordinates,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represented by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construct the </a:t>
                </a:r>
                <a:r>
                  <a:rPr lang="en-US" b="1" dirty="0"/>
                  <a:t>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470470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785398"/>
            <a:ext cx="10515600" cy="5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2837065">
            <a:off x="1258686" y="153095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FEA639E-E7D6-4797-A84E-AD3C13C61A70}"/>
              </a:ext>
            </a:extLst>
          </p:cNvPr>
          <p:cNvSpPr/>
          <p:nvPr/>
        </p:nvSpPr>
        <p:spPr>
          <a:xfrm rot="9167824">
            <a:off x="1406477" y="155046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59913-7300-4E5E-83EE-2EADFCE6A7FA}"/>
              </a:ext>
            </a:extLst>
          </p:cNvPr>
          <p:cNvSpPr/>
          <p:nvPr/>
        </p:nvSpPr>
        <p:spPr>
          <a:xfrm>
            <a:off x="2531920" y="3383106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E4761-0A26-4496-B748-2CE87DFAC410}"/>
              </a:ext>
            </a:extLst>
          </p:cNvPr>
          <p:cNvSpPr txBox="1"/>
          <p:nvPr/>
        </p:nvSpPr>
        <p:spPr>
          <a:xfrm>
            <a:off x="2354991" y="2868536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618590" y="445322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B6C32-5033-4EF6-8D62-2F16A72DA8C2}"/>
              </a:ext>
            </a:extLst>
          </p:cNvPr>
          <p:cNvCxnSpPr>
            <a:cxnSpLocks/>
          </p:cNvCxnSpPr>
          <p:nvPr/>
        </p:nvCxnSpPr>
        <p:spPr>
          <a:xfrm flipV="1">
            <a:off x="2809215" y="455800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C937E-5F0B-4C1E-AC72-CE8E0060833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202840" y="1897282"/>
            <a:ext cx="2367111" cy="38009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3A917-9D89-4A0F-8CBA-C39DADA7B57F}"/>
              </a:ext>
            </a:extLst>
          </p:cNvPr>
          <p:cNvCxnSpPr>
            <a:cxnSpLocks/>
          </p:cNvCxnSpPr>
          <p:nvPr/>
        </p:nvCxnSpPr>
        <p:spPr>
          <a:xfrm flipH="1" flipV="1">
            <a:off x="1747105" y="1678207"/>
            <a:ext cx="1991539" cy="41893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BFFC56E-F7E4-4B61-84FD-466B651E71B1}"/>
              </a:ext>
            </a:extLst>
          </p:cNvPr>
          <p:cNvSpPr/>
          <p:nvPr/>
        </p:nvSpPr>
        <p:spPr>
          <a:xfrm>
            <a:off x="1662223" y="449732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ACF9B9-F0FB-446F-AA4B-E8A7073BE85C}"/>
              </a:ext>
            </a:extLst>
          </p:cNvPr>
          <p:cNvSpPr/>
          <p:nvPr/>
        </p:nvSpPr>
        <p:spPr>
          <a:xfrm>
            <a:off x="3253190" y="460275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8FBDA-B700-4876-ABB3-B8A0308F1878}"/>
              </a:ext>
            </a:extLst>
          </p:cNvPr>
          <p:cNvSpPr txBox="1"/>
          <p:nvPr/>
        </p:nvSpPr>
        <p:spPr>
          <a:xfrm>
            <a:off x="1567856" y="453996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BE19C-213C-406D-B70E-46D531DCC153}"/>
              </a:ext>
            </a:extLst>
          </p:cNvPr>
          <p:cNvSpPr txBox="1"/>
          <p:nvPr/>
        </p:nvSpPr>
        <p:spPr>
          <a:xfrm>
            <a:off x="2966283" y="462306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735B4-8095-4308-981B-2A5BF629C4B4}"/>
              </a:ext>
            </a:extLst>
          </p:cNvPr>
          <p:cNvSpPr txBox="1"/>
          <p:nvPr/>
        </p:nvSpPr>
        <p:spPr>
          <a:xfrm>
            <a:off x="3275913" y="402289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D8E1D-5F8F-4ED6-A37E-4FDDC7239B90}"/>
              </a:ext>
            </a:extLst>
          </p:cNvPr>
          <p:cNvSpPr txBox="1"/>
          <p:nvPr/>
        </p:nvSpPr>
        <p:spPr>
          <a:xfrm>
            <a:off x="274196" y="392634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AEC48-CF90-4FB1-81D1-1E2F36AE2097}"/>
              </a:ext>
            </a:extLst>
          </p:cNvPr>
          <p:cNvSpPr txBox="1"/>
          <p:nvPr/>
        </p:nvSpPr>
        <p:spPr>
          <a:xfrm>
            <a:off x="3529244" y="515200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F5A48-47A7-443B-BFB1-9FC80EF1309C}"/>
              </a:ext>
            </a:extLst>
          </p:cNvPr>
          <p:cNvSpPr txBox="1"/>
          <p:nvPr/>
        </p:nvSpPr>
        <p:spPr>
          <a:xfrm>
            <a:off x="1371205" y="508949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115062" y="1565801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262853" y="1585306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8386767" y="26228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209838" y="210827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7474966" y="4488071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8665591" y="4592846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059216" y="1511509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027900" y="1486429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7518599" y="4532163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109566" y="463760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7424232" y="457481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8822659" y="4657905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132289" y="4057740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130572" y="3961184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9385620" y="518684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206495" y="5170247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821519" y="6024533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Mislocated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misalignment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6778807" y="6064770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alignment</a:t>
            </a:r>
          </a:p>
        </p:txBody>
      </p:sp>
    </p:spTree>
    <p:extLst>
      <p:ext uri="{BB962C8B-B14F-4D97-AF65-F5344CB8AC3E}">
        <p14:creationId xmlns:p14="http://schemas.microsoft.com/office/powerpoint/2010/main" val="24151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8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b="1" dirty="0"/>
              <a:t>Stitching </a:t>
            </a:r>
            <a:r>
              <a:rPr lang="en-US" dirty="0"/>
              <a:t>images together</a:t>
            </a:r>
          </a:p>
          <a:p>
            <a:r>
              <a:rPr lang="en-US" b="1" dirty="0"/>
              <a:t>3D computer vision</a:t>
            </a:r>
          </a:p>
          <a:p>
            <a:r>
              <a:rPr lang="en-US" dirty="0"/>
              <a:t>Integrating different imaging types, e.g. lidar and optical – beyond scope of our course 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Model is restricted to </a:t>
            </a:r>
            <a:r>
              <a:rPr lang="en-US" b="1" dirty="0"/>
              <a:t>planar transformations</a:t>
            </a:r>
            <a:endParaRPr lang="en-US" dirty="0"/>
          </a:p>
          <a:p>
            <a:r>
              <a:rPr lang="en-US" dirty="0"/>
              <a:t>Transformation matrices are </a:t>
            </a:r>
            <a:r>
              <a:rPr lang="en-US" b="1" dirty="0"/>
              <a:t>constant over image </a:t>
            </a:r>
            <a:r>
              <a:rPr lang="en-US" dirty="0"/>
              <a:t>    </a:t>
            </a:r>
          </a:p>
          <a:p>
            <a:r>
              <a:rPr lang="en-US" dirty="0"/>
              <a:t>Assumes all objects in image are at a </a:t>
            </a:r>
            <a:r>
              <a:rPr lang="en-US" b="1" dirty="0"/>
              <a:t>constant distance from image plane </a:t>
            </a:r>
            <a:r>
              <a:rPr lang="en-US" dirty="0"/>
              <a:t> </a:t>
            </a:r>
          </a:p>
          <a:p>
            <a:r>
              <a:rPr lang="en-US" dirty="0"/>
              <a:t>How to overcome the limitations of the model? </a:t>
            </a:r>
          </a:p>
          <a:p>
            <a:pPr lvl="1"/>
            <a:r>
              <a:rPr lang="en-US" dirty="0"/>
              <a:t>Can apply transformations over patches of the image </a:t>
            </a:r>
          </a:p>
          <a:p>
            <a:pPr lvl="1"/>
            <a:r>
              <a:rPr lang="en-US" dirty="0"/>
              <a:t>Or, use a polynomial representation of parameters     </a:t>
            </a:r>
          </a:p>
        </p:txBody>
      </p:sp>
    </p:spTree>
    <p:extLst>
      <p:ext uri="{BB962C8B-B14F-4D97-AF65-F5344CB8AC3E}">
        <p14:creationId xmlns:p14="http://schemas.microsoft.com/office/powerpoint/2010/main" val="759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 </a:t>
            </a:r>
            <a:r>
              <a:rPr lang="en-US" b="1" dirty="0"/>
              <a:t>shape, size , parallel lines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</a:t>
                </a:r>
                <a:r>
                  <a:rPr lang="en-US" b="1" dirty="0"/>
                  <a:t>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Right-handed coordinate system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gives counter clockwise rotation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  <a:blipFill>
                <a:blip r:embed="rId2"/>
                <a:stretch>
                  <a:fillRect l="-1160" t="-5066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88416" y="4444499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6388416" y="4444499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819194" y="4968078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</a:t>
            </a:r>
            <a:r>
              <a:rPr lang="en-US" b="1" dirty="0"/>
              <a:t>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– </a:t>
            </a:r>
            <a:r>
              <a:rPr lang="en-US" b="1" dirty="0"/>
              <a:t>shape, parallel lines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Requires a model for the cameras</a:t>
            </a:r>
          </a:p>
          <a:p>
            <a:pPr lvl="1"/>
            <a:r>
              <a:rPr lang="en-US" b="1" dirty="0"/>
              <a:t>Intrinsic</a:t>
            </a:r>
            <a:r>
              <a:rPr lang="en-US" dirty="0"/>
              <a:t> properties of cameras </a:t>
            </a:r>
          </a:p>
          <a:p>
            <a:pPr lvl="1"/>
            <a:r>
              <a:rPr lang="en-US" dirty="0"/>
              <a:t>Scene </a:t>
            </a:r>
            <a:r>
              <a:rPr lang="en-US" b="1" dirty="0"/>
              <a:t>extrinsic</a:t>
            </a:r>
            <a:r>
              <a:rPr lang="en-US" dirty="0"/>
              <a:t> from cameras </a:t>
            </a:r>
          </a:p>
          <a:p>
            <a:r>
              <a:rPr lang="en-US" dirty="0"/>
              <a:t>Solve system of camera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</a:t>
                </a:r>
                <a:r>
                  <a:rPr lang="en-US" b="1" dirty="0"/>
                  <a:t>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</a:t>
            </a:r>
            <a:r>
              <a:rPr lang="en-US" b="1" dirty="0"/>
              <a:t>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</a:t>
            </a:r>
            <a:r>
              <a:rPr lang="en-US" b="1" dirty="0"/>
              <a:t>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1064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89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rotation, scale </a:t>
                </a:r>
                <a:r>
                  <a:rPr lang="en-US" b="1" dirty="0"/>
                  <a:t>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</a:t>
            </a:r>
            <a:r>
              <a:rPr lang="en-US" b="1" dirty="0"/>
              <a:t>straight lines</a:t>
            </a:r>
            <a:r>
              <a:rPr lang="en-US" dirty="0"/>
              <a:t>, but </a:t>
            </a:r>
            <a:r>
              <a:rPr lang="en-US" b="1" dirty="0"/>
              <a:t>nothing else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Matching points </a:t>
            </a:r>
            <a:r>
              <a:rPr lang="en-US" dirty="0"/>
              <a:t>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335" imgH="215713" progId="Equation.3">
                    <p:embed/>
                  </p:oleObj>
                </mc:Choice>
                <mc:Fallback>
                  <p:oleObj name="Equation" r:id="rId4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335" imgH="215713" progId="Equation.3">
                    <p:embed/>
                  </p:oleObj>
                </mc:Choice>
                <mc:Fallback>
                  <p:oleObj name="Equation" r:id="rId6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25" imgH="215806" progId="Equation.3">
                  <p:embed/>
                </p:oleObj>
              </mc:Choice>
              <mc:Fallback>
                <p:oleObj name="Equation" r:id="rId10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These are </a:t>
                </a:r>
                <a:r>
                  <a:rPr lang="en-US" b="1" dirty="0"/>
                  <a:t>nonlinear</a:t>
                </a:r>
                <a:r>
                  <a:rPr lang="en-US" dirty="0"/>
                  <a:t> equations!</a:t>
                </a:r>
              </a:p>
              <a:p>
                <a:r>
                  <a:rPr lang="en-US" dirty="0"/>
                  <a:t>Nonlinear relationship makes it hard to understand how parameters interact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23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Typically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adjust either </a:t>
                </a:r>
                <a:r>
                  <a:rPr lang="en-US" i="1" dirty="0">
                    <a:latin typeface="Cambria Math" panose="02040503050406030204" pitchFamily="18" charset="0"/>
                  </a:rPr>
                  <a:t>D</a:t>
                </a:r>
                <a:r>
                  <a:rPr lang="en-US" dirty="0">
                    <a:latin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extrinsic</a:t>
                </a:r>
                <a:r>
                  <a:rPr lang="en-US" dirty="0"/>
                  <a:t> translation in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and z</a:t>
                </a:r>
              </a:p>
              <a:p>
                <a:r>
                  <a:rPr lang="en-US" dirty="0"/>
                  <a:t>But also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</a:t>
                </a:r>
                <a:r>
                  <a:rPr lang="en-US" i="1" dirty="0"/>
                  <a:t>D</a:t>
                </a:r>
                <a:r>
                  <a:rPr lang="en-US" dirty="0"/>
                  <a:t> </a:t>
                </a:r>
                <a:r>
                  <a:rPr lang="en-US" b="1" dirty="0"/>
                  <a:t>intrinsic</a:t>
                </a:r>
                <a:r>
                  <a:rPr lang="en-US" dirty="0"/>
                  <a:t> offsets,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rotation, scale, and shear, but </a:t>
                </a:r>
                <a:r>
                  <a:rPr lang="en-US" b="1" dirty="0"/>
                  <a:t>dependent</a:t>
                </a:r>
                <a:r>
                  <a:rPr lang="en-US" dirty="0"/>
                  <a:t> on </a:t>
                </a:r>
                <a:r>
                  <a:rPr lang="en-US" b="1" dirty="0"/>
                  <a:t>intrinsic </a:t>
                </a:r>
                <a:r>
                  <a:rPr lang="en-US" dirty="0"/>
                  <a:t>parameters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focal length and sensor skew   </a:t>
                </a:r>
                <a:r>
                  <a:rPr lang="en-US" b="1" dirty="0"/>
                  <a:t>   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  <a:blipFill>
                <a:blip r:embed="rId2"/>
                <a:stretch>
                  <a:fillRect l="-960" t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05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I</a:t>
                </a:r>
                <a:r>
                  <a:rPr lang="en-US" b="1" dirty="0"/>
                  <a:t>ntrinsic skew correction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1" dirty="0"/>
                  <a:t>, dependent </a:t>
                </a:r>
                <a:r>
                  <a:rPr lang="en-US" dirty="0"/>
                  <a:t>on </a:t>
                </a:r>
                <a:r>
                  <a:rPr lang="en-US" b="1" dirty="0"/>
                  <a:t>extrinsic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These off-diagonal </a:t>
                </a:r>
                <a:r>
                  <a:rPr lang="en-US" b="1" dirty="0"/>
                  <a:t>extrinsic</a:t>
                </a:r>
                <a:r>
                  <a:rPr lang="en-US" dirty="0"/>
                  <a:t> terms change </a:t>
                </a:r>
                <a:r>
                  <a:rPr lang="en-US" b="1" dirty="0"/>
                  <a:t>camera pose</a:t>
                </a:r>
                <a:endParaRPr lang="en-US" dirty="0"/>
              </a:p>
              <a:p>
                <a:r>
                  <a:rPr lang="en-US" dirty="0"/>
                  <a:t>Effect of changing camera pose dependent on in </a:t>
                </a:r>
                <a:r>
                  <a:rPr lang="en-US" b="1" dirty="0"/>
                  <a:t>intrinsic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  <a:blipFill>
                <a:blip r:embed="rId2"/>
                <a:stretch>
                  <a:fillRect l="-1159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29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Planar transforms </a:t>
            </a:r>
            <a:r>
              <a:rPr lang="en-US" dirty="0"/>
              <a:t>map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  </a:t>
            </a:r>
          </a:p>
          <a:p>
            <a:r>
              <a:rPr lang="en-US" b="1" dirty="0"/>
              <a:t>Planar projective transformation </a:t>
            </a:r>
            <a:r>
              <a:rPr lang="en-US" dirty="0"/>
              <a:t>model based on </a:t>
            </a:r>
            <a:r>
              <a:rPr lang="en-US" b="1" dirty="0"/>
              <a:t>pinhole camera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pPr lvl="1"/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pPr lvl="1"/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pPr lvl="1"/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pPr lvl="1"/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</p:spTree>
    <p:extLst>
      <p:ext uri="{BB962C8B-B14F-4D97-AF65-F5344CB8AC3E}">
        <p14:creationId xmlns:p14="http://schemas.microsoft.com/office/powerpoint/2010/main" val="41716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in Europe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is a canonical model for image formation</a:t>
            </a:r>
          </a:p>
          <a:p>
            <a:r>
              <a:rPr lang="en-US" dirty="0"/>
              <a:t>Pinhole camera is a chamber with a small hole on one side</a:t>
            </a:r>
          </a:p>
          <a:p>
            <a:r>
              <a:rPr lang="en-US" dirty="0"/>
              <a:t>Image on side of chamber opposite hole</a:t>
            </a:r>
          </a:p>
          <a:p>
            <a:r>
              <a:rPr lang="en-US" dirty="0"/>
              <a:t>Use cartesian coordinates on the image plane</a:t>
            </a:r>
          </a:p>
          <a:p>
            <a:r>
              <a:rPr lang="en-US" dirty="0"/>
              <a:t>Pinhole is the origin of the coordinate system</a:t>
            </a:r>
          </a:p>
          <a:p>
            <a:r>
              <a:rPr lang="en-US" dirty="0"/>
              <a:t>Transform from real-world coordinates to image plane coordinates</a:t>
            </a:r>
          </a:p>
        </p:txBody>
      </p:sp>
    </p:spTree>
    <p:extLst>
      <p:ext uri="{BB962C8B-B14F-4D97-AF65-F5344CB8AC3E}">
        <p14:creationId xmlns:p14="http://schemas.microsoft.com/office/powerpoint/2010/main" val="12921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33347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11466</TotalTime>
  <Words>2287</Words>
  <Application>Microsoft Office PowerPoint</Application>
  <PresentationFormat>Widescreen</PresentationFormat>
  <Paragraphs>480</Paragraphs>
  <Slides>54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Open Sans</vt:lpstr>
      <vt:lpstr>Script MT Bold</vt:lpstr>
      <vt:lpstr>Symbol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 Model</vt:lpstr>
      <vt:lpstr>Pinhole Camera</vt:lpstr>
      <vt:lpstr>Pinhole Camera</vt:lpstr>
      <vt:lpstr>Coordinate Systems</vt:lpstr>
      <vt:lpstr>Cartisian Coordinates for Images</vt:lpstr>
      <vt:lpstr>Pinhole Camera</vt:lpstr>
      <vt:lpstr>Coordinate System for Pinhole Camera</vt:lpstr>
      <vt:lpstr>Focal Length</vt:lpstr>
      <vt:lpstr>Pinhole Camera Model</vt:lpstr>
      <vt:lpstr>Cartesian Coordinates for Images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Homogenous Coordinates</vt:lpstr>
      <vt:lpstr>Pinhole Camera Model</vt:lpstr>
      <vt:lpstr>Homogenous Coordinates</vt:lpstr>
      <vt:lpstr>Homogenous Coordinates</vt:lpstr>
      <vt:lpstr>Homogenous Coordinates</vt:lpstr>
      <vt:lpstr>Transformations for Camera Model</vt:lpstr>
      <vt:lpstr>Pinhole Camera Model in Homogeneous Coordinates</vt:lpstr>
      <vt:lpstr>Four Transformation Problems</vt:lpstr>
      <vt:lpstr>Stereo Vision Problem </vt:lpstr>
      <vt:lpstr>Four Transform Problems 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Projective Transform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Summary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313</cp:revision>
  <dcterms:created xsi:type="dcterms:W3CDTF">2022-01-24T17:07:03Z</dcterms:created>
  <dcterms:modified xsi:type="dcterms:W3CDTF">2023-03-30T01:48:33Z</dcterms:modified>
</cp:coreProperties>
</file>