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0" r:id="rId5"/>
  </p:sldMasterIdLst>
  <p:notesMasterIdLst>
    <p:notesMasterId r:id="rId85"/>
  </p:notesMasterIdLst>
  <p:handoutMasterIdLst>
    <p:handoutMasterId r:id="rId86"/>
  </p:handoutMasterIdLst>
  <p:sldIdLst>
    <p:sldId id="375" r:id="rId6"/>
    <p:sldId id="376" r:id="rId7"/>
    <p:sldId id="321" r:id="rId8"/>
    <p:sldId id="322" r:id="rId9"/>
    <p:sldId id="513" r:id="rId10"/>
    <p:sldId id="551" r:id="rId11"/>
    <p:sldId id="550" r:id="rId12"/>
    <p:sldId id="438" r:id="rId13"/>
    <p:sldId id="323" r:id="rId14"/>
    <p:sldId id="361" r:id="rId15"/>
    <p:sldId id="324" r:id="rId16"/>
    <p:sldId id="325" r:id="rId17"/>
    <p:sldId id="326" r:id="rId18"/>
    <p:sldId id="357" r:id="rId19"/>
    <p:sldId id="439" r:id="rId20"/>
    <p:sldId id="327" r:id="rId21"/>
    <p:sldId id="344" r:id="rId22"/>
    <p:sldId id="328" r:id="rId23"/>
    <p:sldId id="440" r:id="rId24"/>
    <p:sldId id="330" r:id="rId25"/>
    <p:sldId id="331" r:id="rId26"/>
    <p:sldId id="332" r:id="rId27"/>
    <p:sldId id="441" r:id="rId28"/>
    <p:sldId id="333" r:id="rId29"/>
    <p:sldId id="349" r:id="rId30"/>
    <p:sldId id="334" r:id="rId31"/>
    <p:sldId id="346" r:id="rId32"/>
    <p:sldId id="442" r:id="rId33"/>
    <p:sldId id="336" r:id="rId34"/>
    <p:sldId id="536" r:id="rId35"/>
    <p:sldId id="537" r:id="rId36"/>
    <p:sldId id="338" r:id="rId37"/>
    <p:sldId id="339" r:id="rId38"/>
    <p:sldId id="340" r:id="rId39"/>
    <p:sldId id="341" r:id="rId40"/>
    <p:sldId id="342" r:id="rId41"/>
    <p:sldId id="356" r:id="rId42"/>
    <p:sldId id="481" r:id="rId43"/>
    <p:sldId id="490" r:id="rId44"/>
    <p:sldId id="534" r:id="rId45"/>
    <p:sldId id="489" r:id="rId46"/>
    <p:sldId id="529" r:id="rId47"/>
    <p:sldId id="335" r:id="rId48"/>
    <p:sldId id="530" r:id="rId49"/>
    <p:sldId id="531" r:id="rId50"/>
    <p:sldId id="532" r:id="rId51"/>
    <p:sldId id="362" r:id="rId52"/>
    <p:sldId id="522" r:id="rId53"/>
    <p:sldId id="533" r:id="rId54"/>
    <p:sldId id="548" r:id="rId55"/>
    <p:sldId id="549" r:id="rId56"/>
    <p:sldId id="535" r:id="rId57"/>
    <p:sldId id="540" r:id="rId58"/>
    <p:sldId id="541" r:id="rId59"/>
    <p:sldId id="539" r:id="rId60"/>
    <p:sldId id="542" r:id="rId61"/>
    <p:sldId id="543" r:id="rId62"/>
    <p:sldId id="544" r:id="rId63"/>
    <p:sldId id="547" r:id="rId64"/>
    <p:sldId id="545" r:id="rId65"/>
    <p:sldId id="546" r:id="rId66"/>
    <p:sldId id="538" r:id="rId67"/>
    <p:sldId id="449" r:id="rId68"/>
    <p:sldId id="446" r:id="rId69"/>
    <p:sldId id="443" r:id="rId70"/>
    <p:sldId id="374" r:id="rId71"/>
    <p:sldId id="451" r:id="rId72"/>
    <p:sldId id="452" r:id="rId73"/>
    <p:sldId id="454" r:id="rId74"/>
    <p:sldId id="453" r:id="rId75"/>
    <p:sldId id="348" r:id="rId76"/>
    <p:sldId id="363" r:id="rId77"/>
    <p:sldId id="371" r:id="rId78"/>
    <p:sldId id="364" r:id="rId79"/>
    <p:sldId id="366" r:id="rId80"/>
    <p:sldId id="365" r:id="rId81"/>
    <p:sldId id="368" r:id="rId82"/>
    <p:sldId id="370" r:id="rId83"/>
    <p:sldId id="447"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67" autoAdjust="0"/>
    <p:restoredTop sz="94794" autoAdjust="0"/>
  </p:normalViewPr>
  <p:slideViewPr>
    <p:cSldViewPr snapToGrid="0">
      <p:cViewPr varScale="1">
        <p:scale>
          <a:sx n="66" d="100"/>
          <a:sy n="66" d="100"/>
        </p:scale>
        <p:origin x="50" y="242"/>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theme" Target="theme/theme1.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2.xml"/><Relationship Id="rId90" Type="http://schemas.openxmlformats.org/officeDocument/2006/relationships/tableStyles" Target="tableStyles.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presProps" Target="presProps.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1/12/2025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a:t>
            </a:fld>
            <a:endParaRPr lang="en-US" dirty="0"/>
          </a:p>
        </p:txBody>
      </p:sp>
    </p:spTree>
    <p:extLst>
      <p:ext uri="{BB962C8B-B14F-4D97-AF65-F5344CB8AC3E}">
        <p14:creationId xmlns:p14="http://schemas.microsoft.com/office/powerpoint/2010/main" val="10696944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25</a:t>
            </a:fld>
            <a:endParaRPr lang="en-US" dirty="0"/>
          </a:p>
        </p:txBody>
      </p:sp>
    </p:spTree>
    <p:extLst>
      <p:ext uri="{BB962C8B-B14F-4D97-AF65-F5344CB8AC3E}">
        <p14:creationId xmlns:p14="http://schemas.microsoft.com/office/powerpoint/2010/main" val="3999466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30</a:t>
            </a:fld>
            <a:endParaRPr lang="en-US" dirty="0"/>
          </a:p>
        </p:txBody>
      </p:sp>
    </p:spTree>
    <p:extLst>
      <p:ext uri="{BB962C8B-B14F-4D97-AF65-F5344CB8AC3E}">
        <p14:creationId xmlns:p14="http://schemas.microsoft.com/office/powerpoint/2010/main" val="1529324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31</a:t>
            </a:fld>
            <a:endParaRPr lang="en-US"/>
          </a:p>
        </p:txBody>
      </p:sp>
    </p:spTree>
    <p:extLst>
      <p:ext uri="{BB962C8B-B14F-4D97-AF65-F5344CB8AC3E}">
        <p14:creationId xmlns:p14="http://schemas.microsoft.com/office/powerpoint/2010/main" val="559693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32</a:t>
            </a:fld>
            <a:endParaRPr lang="en-US" dirty="0"/>
          </a:p>
        </p:txBody>
      </p:sp>
    </p:spTree>
    <p:extLst>
      <p:ext uri="{BB962C8B-B14F-4D97-AF65-F5344CB8AC3E}">
        <p14:creationId xmlns:p14="http://schemas.microsoft.com/office/powerpoint/2010/main" val="4115780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33</a:t>
            </a:fld>
            <a:endParaRPr lang="en-US" dirty="0"/>
          </a:p>
        </p:txBody>
      </p:sp>
    </p:spTree>
    <p:extLst>
      <p:ext uri="{BB962C8B-B14F-4D97-AF65-F5344CB8AC3E}">
        <p14:creationId xmlns:p14="http://schemas.microsoft.com/office/powerpoint/2010/main" val="1006012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34</a:t>
            </a:fld>
            <a:endParaRPr lang="en-US" dirty="0"/>
          </a:p>
        </p:txBody>
      </p:sp>
    </p:spTree>
    <p:extLst>
      <p:ext uri="{BB962C8B-B14F-4D97-AF65-F5344CB8AC3E}">
        <p14:creationId xmlns:p14="http://schemas.microsoft.com/office/powerpoint/2010/main" val="1552241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35</a:t>
            </a:fld>
            <a:endParaRPr lang="en-US" dirty="0"/>
          </a:p>
        </p:txBody>
      </p:sp>
    </p:spTree>
    <p:extLst>
      <p:ext uri="{BB962C8B-B14F-4D97-AF65-F5344CB8AC3E}">
        <p14:creationId xmlns:p14="http://schemas.microsoft.com/office/powerpoint/2010/main" val="4192066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36</a:t>
            </a:fld>
            <a:endParaRPr lang="en-US" dirty="0"/>
          </a:p>
        </p:txBody>
      </p:sp>
    </p:spTree>
    <p:extLst>
      <p:ext uri="{BB962C8B-B14F-4D97-AF65-F5344CB8AC3E}">
        <p14:creationId xmlns:p14="http://schemas.microsoft.com/office/powerpoint/2010/main" val="1196210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39</a:t>
            </a:fld>
            <a:endParaRPr lang="en-US" dirty="0"/>
          </a:p>
        </p:txBody>
      </p:sp>
    </p:spTree>
    <p:extLst>
      <p:ext uri="{BB962C8B-B14F-4D97-AF65-F5344CB8AC3E}">
        <p14:creationId xmlns:p14="http://schemas.microsoft.com/office/powerpoint/2010/main" val="9599575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40</a:t>
            </a:fld>
            <a:endParaRPr lang="en-US" dirty="0"/>
          </a:p>
        </p:txBody>
      </p:sp>
    </p:spTree>
    <p:extLst>
      <p:ext uri="{BB962C8B-B14F-4D97-AF65-F5344CB8AC3E}">
        <p14:creationId xmlns:p14="http://schemas.microsoft.com/office/powerpoint/2010/main" val="2565587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9064828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42</a:t>
            </a:fld>
            <a:endParaRPr lang="en-US" dirty="0"/>
          </a:p>
        </p:txBody>
      </p:sp>
    </p:spTree>
    <p:extLst>
      <p:ext uri="{BB962C8B-B14F-4D97-AF65-F5344CB8AC3E}">
        <p14:creationId xmlns:p14="http://schemas.microsoft.com/office/powerpoint/2010/main" val="20189506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77F7D4-1BA9-1C03-A4FB-8DCF7AB28A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F75072-4E0B-1D8C-AA83-C0020CAD21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D9FAAA-C3EF-1381-7073-C0376FA63DD8}"/>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F7D3EB72-20A1-DDEE-EA38-A2B32F8971C6}"/>
              </a:ext>
            </a:extLst>
          </p:cNvPr>
          <p:cNvSpPr>
            <a:spLocks noGrp="1"/>
          </p:cNvSpPr>
          <p:nvPr>
            <p:ph type="sldNum" sz="quarter" idx="10"/>
          </p:nvPr>
        </p:nvSpPr>
        <p:spPr/>
        <p:txBody>
          <a:bodyPr/>
          <a:lstStyle/>
          <a:p>
            <a:fld id="{13F0F35F-DD44-4607-AEC1-49D7A4BC4066}" type="slidenum">
              <a:rPr lang="en-US" smtClean="0"/>
              <a:pPr/>
              <a:t>53</a:t>
            </a:fld>
            <a:endParaRPr lang="en-US" dirty="0"/>
          </a:p>
        </p:txBody>
      </p:sp>
    </p:spTree>
    <p:extLst>
      <p:ext uri="{BB962C8B-B14F-4D97-AF65-F5344CB8AC3E}">
        <p14:creationId xmlns:p14="http://schemas.microsoft.com/office/powerpoint/2010/main" val="27369866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BAE76F-C4E5-5730-C5E1-2FBFD9A657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493699-71A1-8F6D-953A-163BD9848F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2DD84A-097D-8508-7951-A848A958DC47}"/>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CF4B0352-04A5-AB82-2D5C-0D380B4A2479}"/>
              </a:ext>
            </a:extLst>
          </p:cNvPr>
          <p:cNvSpPr>
            <a:spLocks noGrp="1"/>
          </p:cNvSpPr>
          <p:nvPr>
            <p:ph type="sldNum" sz="quarter" idx="10"/>
          </p:nvPr>
        </p:nvSpPr>
        <p:spPr/>
        <p:txBody>
          <a:bodyPr/>
          <a:lstStyle/>
          <a:p>
            <a:fld id="{13F0F35F-DD44-4607-AEC1-49D7A4BC4066}" type="slidenum">
              <a:rPr lang="en-US" smtClean="0"/>
              <a:pPr/>
              <a:t>54</a:t>
            </a:fld>
            <a:endParaRPr lang="en-US" dirty="0"/>
          </a:p>
        </p:txBody>
      </p:sp>
    </p:spTree>
    <p:extLst>
      <p:ext uri="{BB962C8B-B14F-4D97-AF65-F5344CB8AC3E}">
        <p14:creationId xmlns:p14="http://schemas.microsoft.com/office/powerpoint/2010/main" val="42332669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3A1569-AAD8-7909-7765-0BAFDD4FA8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9EE58B-B834-7C6D-FF6D-9A03F40EE9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215417-FDC1-3488-7AD6-05CEB7DE8CCC}"/>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3BE9F599-DC27-F987-4A50-8B5633E9F90D}"/>
              </a:ext>
            </a:extLst>
          </p:cNvPr>
          <p:cNvSpPr>
            <a:spLocks noGrp="1"/>
          </p:cNvSpPr>
          <p:nvPr>
            <p:ph type="sldNum" sz="quarter" idx="10"/>
          </p:nvPr>
        </p:nvSpPr>
        <p:spPr/>
        <p:txBody>
          <a:bodyPr/>
          <a:lstStyle/>
          <a:p>
            <a:fld id="{13F0F35F-DD44-4607-AEC1-49D7A4BC4066}" type="slidenum">
              <a:rPr lang="en-US" smtClean="0"/>
              <a:pPr/>
              <a:t>56</a:t>
            </a:fld>
            <a:endParaRPr lang="en-US" dirty="0"/>
          </a:p>
        </p:txBody>
      </p:sp>
    </p:spTree>
    <p:extLst>
      <p:ext uri="{BB962C8B-B14F-4D97-AF65-F5344CB8AC3E}">
        <p14:creationId xmlns:p14="http://schemas.microsoft.com/office/powerpoint/2010/main" val="24188971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332D1E-B556-4211-7F8D-4995F805D8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AC1D72-2A7A-5585-9535-89080D1E14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0A7AAF-AB34-3049-9BAE-967B295616EA}"/>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F40CBF88-F8E5-25EC-16EF-E91650053181}"/>
              </a:ext>
            </a:extLst>
          </p:cNvPr>
          <p:cNvSpPr>
            <a:spLocks noGrp="1"/>
          </p:cNvSpPr>
          <p:nvPr>
            <p:ph type="sldNum" sz="quarter" idx="10"/>
          </p:nvPr>
        </p:nvSpPr>
        <p:spPr/>
        <p:txBody>
          <a:bodyPr/>
          <a:lstStyle/>
          <a:p>
            <a:fld id="{13F0F35F-DD44-4607-AEC1-49D7A4BC4066}" type="slidenum">
              <a:rPr lang="en-US" smtClean="0"/>
              <a:pPr/>
              <a:t>57</a:t>
            </a:fld>
            <a:endParaRPr lang="en-US" dirty="0"/>
          </a:p>
        </p:txBody>
      </p:sp>
    </p:spTree>
    <p:extLst>
      <p:ext uri="{BB962C8B-B14F-4D97-AF65-F5344CB8AC3E}">
        <p14:creationId xmlns:p14="http://schemas.microsoft.com/office/powerpoint/2010/main" val="30910743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85F532-A21A-4F59-16A7-8E73EC2118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FE1478-FD63-06F5-103B-FF8447C6D7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F5D3FC-0EE3-9BCE-F220-F67D738A2668}"/>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8968B95F-3020-514E-B0CA-0F1E7DA9C1CF}"/>
              </a:ext>
            </a:extLst>
          </p:cNvPr>
          <p:cNvSpPr>
            <a:spLocks noGrp="1"/>
          </p:cNvSpPr>
          <p:nvPr>
            <p:ph type="sldNum" sz="quarter" idx="10"/>
          </p:nvPr>
        </p:nvSpPr>
        <p:spPr/>
        <p:txBody>
          <a:bodyPr/>
          <a:lstStyle/>
          <a:p>
            <a:fld id="{13F0F35F-DD44-4607-AEC1-49D7A4BC4066}" type="slidenum">
              <a:rPr lang="en-US" smtClean="0"/>
              <a:pPr/>
              <a:t>58</a:t>
            </a:fld>
            <a:endParaRPr lang="en-US" dirty="0"/>
          </a:p>
        </p:txBody>
      </p:sp>
    </p:spTree>
    <p:extLst>
      <p:ext uri="{BB962C8B-B14F-4D97-AF65-F5344CB8AC3E}">
        <p14:creationId xmlns:p14="http://schemas.microsoft.com/office/powerpoint/2010/main" val="21287384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62405E-BFD8-1744-51D2-17D81D7785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ED5DCE-559F-660E-4F1C-126AD4F96C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ECE301-8354-8991-84D7-25E7D5676F92}"/>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5BE0067C-784D-507A-16E6-8C68C819CE76}"/>
              </a:ext>
            </a:extLst>
          </p:cNvPr>
          <p:cNvSpPr>
            <a:spLocks noGrp="1"/>
          </p:cNvSpPr>
          <p:nvPr>
            <p:ph type="sldNum" sz="quarter" idx="10"/>
          </p:nvPr>
        </p:nvSpPr>
        <p:spPr/>
        <p:txBody>
          <a:bodyPr/>
          <a:lstStyle/>
          <a:p>
            <a:fld id="{13F0F35F-DD44-4607-AEC1-49D7A4BC4066}" type="slidenum">
              <a:rPr lang="en-US" smtClean="0"/>
              <a:pPr/>
              <a:t>59</a:t>
            </a:fld>
            <a:endParaRPr lang="en-US" dirty="0"/>
          </a:p>
        </p:txBody>
      </p:sp>
    </p:spTree>
    <p:extLst>
      <p:ext uri="{BB962C8B-B14F-4D97-AF65-F5344CB8AC3E}">
        <p14:creationId xmlns:p14="http://schemas.microsoft.com/office/powerpoint/2010/main" val="14875596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8B9B02-B35D-5343-19F8-8721A76A16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EE6182-79A2-0414-7E51-95A07168B3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64152B-0735-FEA2-7DC7-B1E051195AEF}"/>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551607D2-FAAE-92EC-D7A9-326685FED537}"/>
              </a:ext>
            </a:extLst>
          </p:cNvPr>
          <p:cNvSpPr>
            <a:spLocks noGrp="1"/>
          </p:cNvSpPr>
          <p:nvPr>
            <p:ph type="sldNum" sz="quarter" idx="10"/>
          </p:nvPr>
        </p:nvSpPr>
        <p:spPr/>
        <p:txBody>
          <a:bodyPr/>
          <a:lstStyle/>
          <a:p>
            <a:fld id="{13F0F35F-DD44-4607-AEC1-49D7A4BC4066}" type="slidenum">
              <a:rPr lang="en-US" smtClean="0"/>
              <a:pPr/>
              <a:t>60</a:t>
            </a:fld>
            <a:endParaRPr lang="en-US" dirty="0"/>
          </a:p>
        </p:txBody>
      </p:sp>
    </p:spTree>
    <p:extLst>
      <p:ext uri="{BB962C8B-B14F-4D97-AF65-F5344CB8AC3E}">
        <p14:creationId xmlns:p14="http://schemas.microsoft.com/office/powerpoint/2010/main" val="14891093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66A528-8F99-6E49-E480-CA6A4F6B16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2B6632-B3CD-5F36-8011-AB1139B791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532E6B-E1D4-DA93-BE91-59E007D92D02}"/>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191F0213-5933-7062-6BE5-8F1B4EA6C8FF}"/>
              </a:ext>
            </a:extLst>
          </p:cNvPr>
          <p:cNvSpPr>
            <a:spLocks noGrp="1"/>
          </p:cNvSpPr>
          <p:nvPr>
            <p:ph type="sldNum" sz="quarter" idx="10"/>
          </p:nvPr>
        </p:nvSpPr>
        <p:spPr/>
        <p:txBody>
          <a:bodyPr/>
          <a:lstStyle/>
          <a:p>
            <a:fld id="{13F0F35F-DD44-4607-AEC1-49D7A4BC4066}" type="slidenum">
              <a:rPr lang="en-US" smtClean="0"/>
              <a:pPr/>
              <a:t>61</a:t>
            </a:fld>
            <a:endParaRPr lang="en-US" dirty="0"/>
          </a:p>
        </p:txBody>
      </p:sp>
    </p:spTree>
    <p:extLst>
      <p:ext uri="{BB962C8B-B14F-4D97-AF65-F5344CB8AC3E}">
        <p14:creationId xmlns:p14="http://schemas.microsoft.com/office/powerpoint/2010/main" val="17250438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64</a:t>
            </a:fld>
            <a:endParaRPr lang="en-US" dirty="0"/>
          </a:p>
        </p:txBody>
      </p:sp>
    </p:spTree>
    <p:extLst>
      <p:ext uri="{BB962C8B-B14F-4D97-AF65-F5344CB8AC3E}">
        <p14:creationId xmlns:p14="http://schemas.microsoft.com/office/powerpoint/2010/main" val="977727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8519790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77</a:t>
            </a:fld>
            <a:endParaRPr lang="en-US" dirty="0"/>
          </a:p>
        </p:txBody>
      </p:sp>
    </p:spTree>
    <p:extLst>
      <p:ext uri="{BB962C8B-B14F-4D97-AF65-F5344CB8AC3E}">
        <p14:creationId xmlns:p14="http://schemas.microsoft.com/office/powerpoint/2010/main" val="3522668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4</a:t>
            </a:fld>
            <a:endParaRPr lang="en-US" dirty="0"/>
          </a:p>
        </p:txBody>
      </p:sp>
    </p:spTree>
    <p:extLst>
      <p:ext uri="{BB962C8B-B14F-4D97-AF65-F5344CB8AC3E}">
        <p14:creationId xmlns:p14="http://schemas.microsoft.com/office/powerpoint/2010/main" val="3046837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22CFA1-8C4D-2EA2-C117-A39F1BE824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E4FA67-9BED-B313-424B-C80AA6335B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E6F588-C510-C2B2-9DCA-63162614798B}"/>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4CF33AB2-F533-44EB-8763-B15D9D1D7B6D}"/>
              </a:ext>
            </a:extLst>
          </p:cNvPr>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663458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F044FE-E5F0-189D-F618-BC07F733C5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878BEE-2086-E2E3-4F4C-E7CB82943A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EB5AA9-22CA-9FC0-C122-6187E0059306}"/>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8E7B51F0-565D-75F6-2B5F-A6DB8C624D04}"/>
              </a:ext>
            </a:extLst>
          </p:cNvPr>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2461644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7ED18B-C141-7190-F079-210E05B303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432428-0D9C-CF62-0155-1FDBE4CCCF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5617C4-F394-94BC-BF28-11BC628A249F}"/>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0C500255-959B-3486-7350-7232EB82ABDD}"/>
              </a:ext>
            </a:extLst>
          </p:cNvPr>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1222084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13</a:t>
            </a:fld>
            <a:endParaRPr lang="en-US" dirty="0"/>
          </a:p>
        </p:txBody>
      </p:sp>
    </p:spTree>
    <p:extLst>
      <p:ext uri="{BB962C8B-B14F-4D97-AF65-F5344CB8AC3E}">
        <p14:creationId xmlns:p14="http://schemas.microsoft.com/office/powerpoint/2010/main" val="799760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14</a:t>
            </a:fld>
            <a:endParaRPr lang="en-US" dirty="0"/>
          </a:p>
        </p:txBody>
      </p:sp>
    </p:spTree>
    <p:extLst>
      <p:ext uri="{BB962C8B-B14F-4D97-AF65-F5344CB8AC3E}">
        <p14:creationId xmlns:p14="http://schemas.microsoft.com/office/powerpoint/2010/main" val="6770248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noFill/>
          <a:effectLst/>
        </p:spPr>
        <p:txBody>
          <a:bodyPr vert="horz" lIns="137160" tIns="137160" rIns="91409" bIns="137160" rtlCol="0" anchor="b" anchorCtr="0">
            <a:noAutofit/>
          </a:bodyPr>
          <a:lstStyle>
            <a:lvl1pPr>
              <a:defRPr lang="en-US" sz="4800" kern="0" dirty="0">
                <a:ln w="3175">
                  <a:noFill/>
                </a:ln>
                <a:gradFill flip="none" rotWithShape="1">
                  <a:gsLst>
                    <a:gs pos="4583">
                      <a:schemeClr val="tx1"/>
                    </a:gs>
                    <a:gs pos="100000">
                      <a:srgbClr val="FFFFFF"/>
                    </a:gs>
                  </a:gsLst>
                  <a:lin ang="5400000" scaled="0"/>
                  <a:tileRect/>
                </a:gradFill>
              </a:defRPr>
            </a:lvl1pPr>
          </a:lstStyle>
          <a:p>
            <a:pPr lvl="0"/>
            <a:r>
              <a:rPr lang="en-US" dirty="0"/>
              <a:t>Course title style</a:t>
            </a: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CBD87-9830-4447-9A42-E70DBB0CC5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AC98E-45EF-45BA-976D-099EB8DA42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D6A0C5-2664-4154-9CF3-A792DC121CFF}"/>
              </a:ext>
            </a:extLst>
          </p:cNvPr>
          <p:cNvSpPr>
            <a:spLocks noGrp="1"/>
          </p:cNvSpPr>
          <p:nvPr>
            <p:ph type="dt" sz="half" idx="10"/>
          </p:nvPr>
        </p:nvSpPr>
        <p:spPr/>
        <p:txBody>
          <a:bodyPr/>
          <a:lstStyle/>
          <a:p>
            <a:fld id="{6E4A31BF-7266-4BEB-918B-ADC21C630A6F}" type="datetimeFigureOut">
              <a:rPr lang="en-US" smtClean="0"/>
              <a:t>1/12/2025</a:t>
            </a:fld>
            <a:endParaRPr lang="en-US"/>
          </a:p>
        </p:txBody>
      </p:sp>
      <p:sp>
        <p:nvSpPr>
          <p:cNvPr id="5" name="Footer Placeholder 4">
            <a:extLst>
              <a:ext uri="{FF2B5EF4-FFF2-40B4-BE49-F238E27FC236}">
                <a16:creationId xmlns:a16="http://schemas.microsoft.com/office/drawing/2014/main" id="{303AC4A1-FBD2-4367-957A-935CAAE2C2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564DFC-3150-4671-90C7-B0ED2580A242}"/>
              </a:ext>
            </a:extLst>
          </p:cNvPr>
          <p:cNvSpPr>
            <a:spLocks noGrp="1"/>
          </p:cNvSpPr>
          <p:nvPr>
            <p:ph type="sldNum" sz="quarter" idx="12"/>
          </p:nvPr>
        </p:nvSpPr>
        <p:spPr/>
        <p:txBody>
          <a:bodyPr/>
          <a:lstStyle/>
          <a:p>
            <a:fld id="{7B75037E-CA28-4CDA-B6A5-29C59D4F2894}" type="slidenum">
              <a:rPr lang="en-US" smtClean="0"/>
              <a:t>‹#›</a:t>
            </a:fld>
            <a:endParaRPr lang="en-US"/>
          </a:p>
        </p:txBody>
      </p:sp>
    </p:spTree>
    <p:extLst>
      <p:ext uri="{BB962C8B-B14F-4D97-AF65-F5344CB8AC3E}">
        <p14:creationId xmlns:p14="http://schemas.microsoft.com/office/powerpoint/2010/main" val="154823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62940-C286-42C1-9010-1A658D157A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FF8782-4683-4B9D-8881-A996710D8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684089-8433-45A4-95CA-B1B45415729D}"/>
              </a:ext>
            </a:extLst>
          </p:cNvPr>
          <p:cNvSpPr>
            <a:spLocks noGrp="1"/>
          </p:cNvSpPr>
          <p:nvPr>
            <p:ph type="dt" sz="half" idx="10"/>
          </p:nvPr>
        </p:nvSpPr>
        <p:spPr/>
        <p:txBody>
          <a:bodyPr/>
          <a:lstStyle/>
          <a:p>
            <a:fld id="{F4085E44-FE1D-42BD-8BEC-66E1A7095121}" type="datetimeFigureOut">
              <a:rPr lang="en-US" smtClean="0"/>
              <a:t>1/12/2025</a:t>
            </a:fld>
            <a:endParaRPr lang="en-US"/>
          </a:p>
        </p:txBody>
      </p:sp>
      <p:sp>
        <p:nvSpPr>
          <p:cNvPr id="5" name="Footer Placeholder 4">
            <a:extLst>
              <a:ext uri="{FF2B5EF4-FFF2-40B4-BE49-F238E27FC236}">
                <a16:creationId xmlns:a16="http://schemas.microsoft.com/office/drawing/2014/main" id="{53E9F063-8808-4E6D-B458-8E13FC562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BDFCD-9E64-42AA-BC33-A02ED69346E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647796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809C4-331A-4F8E-9C63-303C314533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59F34A-2443-468B-9DEC-057918C7E4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05C0A4-0B19-4954-BD29-F08BE61193C1}"/>
              </a:ext>
            </a:extLst>
          </p:cNvPr>
          <p:cNvSpPr>
            <a:spLocks noGrp="1"/>
          </p:cNvSpPr>
          <p:nvPr>
            <p:ph type="dt" sz="half" idx="10"/>
          </p:nvPr>
        </p:nvSpPr>
        <p:spPr/>
        <p:txBody>
          <a:bodyPr/>
          <a:lstStyle/>
          <a:p>
            <a:fld id="{F4085E44-FE1D-42BD-8BEC-66E1A7095121}" type="datetimeFigureOut">
              <a:rPr lang="en-US" smtClean="0"/>
              <a:t>1/12/2025</a:t>
            </a:fld>
            <a:endParaRPr lang="en-US"/>
          </a:p>
        </p:txBody>
      </p:sp>
      <p:sp>
        <p:nvSpPr>
          <p:cNvPr id="5" name="Footer Placeholder 4">
            <a:extLst>
              <a:ext uri="{FF2B5EF4-FFF2-40B4-BE49-F238E27FC236}">
                <a16:creationId xmlns:a16="http://schemas.microsoft.com/office/drawing/2014/main" id="{056EFD81-5068-48B4-9648-85B0D12C15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EB328E-80D6-472E-8A1E-831F39043C9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605471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480E2-9234-4188-8816-EACEC69163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AA4C78-7C62-4472-A49B-ABDD52A994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B3B61A-B612-41BA-8B68-6800728FECDF}"/>
              </a:ext>
            </a:extLst>
          </p:cNvPr>
          <p:cNvSpPr>
            <a:spLocks noGrp="1"/>
          </p:cNvSpPr>
          <p:nvPr>
            <p:ph type="dt" sz="half" idx="10"/>
          </p:nvPr>
        </p:nvSpPr>
        <p:spPr/>
        <p:txBody>
          <a:bodyPr/>
          <a:lstStyle/>
          <a:p>
            <a:fld id="{F4085E44-FE1D-42BD-8BEC-66E1A7095121}" type="datetimeFigureOut">
              <a:rPr lang="en-US" smtClean="0"/>
              <a:t>1/12/2025</a:t>
            </a:fld>
            <a:endParaRPr lang="en-US"/>
          </a:p>
        </p:txBody>
      </p:sp>
      <p:sp>
        <p:nvSpPr>
          <p:cNvPr id="5" name="Footer Placeholder 4">
            <a:extLst>
              <a:ext uri="{FF2B5EF4-FFF2-40B4-BE49-F238E27FC236}">
                <a16:creationId xmlns:a16="http://schemas.microsoft.com/office/drawing/2014/main" id="{DE28830D-FE6F-447E-93E1-DE4EB1A8C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9B7A6B-EC4D-4149-A9F8-89583742082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909710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A7F82-A46A-40DC-8A7F-3628C8AFE6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616B2C-AC1F-4F94-8635-5B5AE8B7F8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6B9CB3-DD43-404A-8EC3-A66681BAF7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5ABB4A-28C2-479E-900D-4192EE9DF288}"/>
              </a:ext>
            </a:extLst>
          </p:cNvPr>
          <p:cNvSpPr>
            <a:spLocks noGrp="1"/>
          </p:cNvSpPr>
          <p:nvPr>
            <p:ph type="dt" sz="half" idx="10"/>
          </p:nvPr>
        </p:nvSpPr>
        <p:spPr/>
        <p:txBody>
          <a:bodyPr/>
          <a:lstStyle/>
          <a:p>
            <a:fld id="{F4085E44-FE1D-42BD-8BEC-66E1A7095121}" type="datetimeFigureOut">
              <a:rPr lang="en-US" smtClean="0"/>
              <a:t>1/12/2025</a:t>
            </a:fld>
            <a:endParaRPr lang="en-US"/>
          </a:p>
        </p:txBody>
      </p:sp>
      <p:sp>
        <p:nvSpPr>
          <p:cNvPr id="6" name="Footer Placeholder 5">
            <a:extLst>
              <a:ext uri="{FF2B5EF4-FFF2-40B4-BE49-F238E27FC236}">
                <a16:creationId xmlns:a16="http://schemas.microsoft.com/office/drawing/2014/main" id="{566D6A09-75F4-4526-859A-A290357173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B4D064-C25A-4932-907B-686C3859ED0C}"/>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834383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5183E-9FC4-4428-AB2E-4F644809CD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5219C6-EC01-41A6-94DD-327FCC904C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C5DAFF-4CAE-4C24-95F5-30AA60C5A4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81E108-BF48-4DE6-80C1-BC1B6D9B76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05F2E3-F653-4AD8-A722-7118506E94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993AB9-18CF-412E-9678-7587B3260365}"/>
              </a:ext>
            </a:extLst>
          </p:cNvPr>
          <p:cNvSpPr>
            <a:spLocks noGrp="1"/>
          </p:cNvSpPr>
          <p:nvPr>
            <p:ph type="dt" sz="half" idx="10"/>
          </p:nvPr>
        </p:nvSpPr>
        <p:spPr/>
        <p:txBody>
          <a:bodyPr/>
          <a:lstStyle/>
          <a:p>
            <a:fld id="{F4085E44-FE1D-42BD-8BEC-66E1A7095121}" type="datetimeFigureOut">
              <a:rPr lang="en-US" smtClean="0"/>
              <a:t>1/12/2025</a:t>
            </a:fld>
            <a:endParaRPr lang="en-US"/>
          </a:p>
        </p:txBody>
      </p:sp>
      <p:sp>
        <p:nvSpPr>
          <p:cNvPr id="8" name="Footer Placeholder 7">
            <a:extLst>
              <a:ext uri="{FF2B5EF4-FFF2-40B4-BE49-F238E27FC236}">
                <a16:creationId xmlns:a16="http://schemas.microsoft.com/office/drawing/2014/main" id="{6707A225-C4C6-44A7-83BB-A21DC549E0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EBA5BA-E66A-4A42-8125-C7DC51F97BC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979714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56E26-53B1-4FE0-ABBA-11E686BA39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6931B7-899E-4140-87AC-B2122CB10909}"/>
              </a:ext>
            </a:extLst>
          </p:cNvPr>
          <p:cNvSpPr>
            <a:spLocks noGrp="1"/>
          </p:cNvSpPr>
          <p:nvPr>
            <p:ph type="dt" sz="half" idx="10"/>
          </p:nvPr>
        </p:nvSpPr>
        <p:spPr/>
        <p:txBody>
          <a:bodyPr/>
          <a:lstStyle/>
          <a:p>
            <a:fld id="{F4085E44-FE1D-42BD-8BEC-66E1A7095121}" type="datetimeFigureOut">
              <a:rPr lang="en-US" smtClean="0"/>
              <a:t>1/12/2025</a:t>
            </a:fld>
            <a:endParaRPr lang="en-US"/>
          </a:p>
        </p:txBody>
      </p:sp>
      <p:sp>
        <p:nvSpPr>
          <p:cNvPr id="4" name="Footer Placeholder 3">
            <a:extLst>
              <a:ext uri="{FF2B5EF4-FFF2-40B4-BE49-F238E27FC236}">
                <a16:creationId xmlns:a16="http://schemas.microsoft.com/office/drawing/2014/main" id="{AFE431E3-40EF-4F54-98E1-9E480C7FEB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4319B9-169B-43A4-AE80-AB37BA3D7327}"/>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9854373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3876BF-0B9C-410F-8893-DD9E11DDCDB8}"/>
              </a:ext>
            </a:extLst>
          </p:cNvPr>
          <p:cNvSpPr>
            <a:spLocks noGrp="1"/>
          </p:cNvSpPr>
          <p:nvPr>
            <p:ph type="dt" sz="half" idx="10"/>
          </p:nvPr>
        </p:nvSpPr>
        <p:spPr/>
        <p:txBody>
          <a:bodyPr/>
          <a:lstStyle/>
          <a:p>
            <a:fld id="{F4085E44-FE1D-42BD-8BEC-66E1A7095121}" type="datetimeFigureOut">
              <a:rPr lang="en-US" smtClean="0"/>
              <a:t>1/12/2025</a:t>
            </a:fld>
            <a:endParaRPr lang="en-US"/>
          </a:p>
        </p:txBody>
      </p:sp>
      <p:sp>
        <p:nvSpPr>
          <p:cNvPr id="3" name="Footer Placeholder 2">
            <a:extLst>
              <a:ext uri="{FF2B5EF4-FFF2-40B4-BE49-F238E27FC236}">
                <a16:creationId xmlns:a16="http://schemas.microsoft.com/office/drawing/2014/main" id="{135A06A4-B178-4424-9C5F-67F147356D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E55DA6-67A6-4B9E-A3E4-42AFA4A4B2BA}"/>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529018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CEF1E-7615-42AD-805D-A2FD247086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3321E6-C526-49E7-B02E-08EA923D06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D977B9-143B-41FB-B988-793F2AD68D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7230FB-14D9-4D8A-BBEC-A7782D52CDDB}"/>
              </a:ext>
            </a:extLst>
          </p:cNvPr>
          <p:cNvSpPr>
            <a:spLocks noGrp="1"/>
          </p:cNvSpPr>
          <p:nvPr>
            <p:ph type="dt" sz="half" idx="10"/>
          </p:nvPr>
        </p:nvSpPr>
        <p:spPr/>
        <p:txBody>
          <a:bodyPr/>
          <a:lstStyle/>
          <a:p>
            <a:fld id="{F4085E44-FE1D-42BD-8BEC-66E1A7095121}" type="datetimeFigureOut">
              <a:rPr lang="en-US" smtClean="0"/>
              <a:t>1/12/2025</a:t>
            </a:fld>
            <a:endParaRPr lang="en-US"/>
          </a:p>
        </p:txBody>
      </p:sp>
      <p:sp>
        <p:nvSpPr>
          <p:cNvPr id="6" name="Footer Placeholder 5">
            <a:extLst>
              <a:ext uri="{FF2B5EF4-FFF2-40B4-BE49-F238E27FC236}">
                <a16:creationId xmlns:a16="http://schemas.microsoft.com/office/drawing/2014/main" id="{4B261659-843A-4959-96BA-8849D497CA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124B95-331A-4505-8464-6C6C6CFDF3CB}"/>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2050861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FB093-7F4C-4930-BC54-F12270701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267225-0793-40F8-89CB-5F1EC1AB3F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46DB63-CB17-4E21-9AE8-CCE1E98052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8745AD-8D6F-4481-BD90-493E3CBF23D9}"/>
              </a:ext>
            </a:extLst>
          </p:cNvPr>
          <p:cNvSpPr>
            <a:spLocks noGrp="1"/>
          </p:cNvSpPr>
          <p:nvPr>
            <p:ph type="dt" sz="half" idx="10"/>
          </p:nvPr>
        </p:nvSpPr>
        <p:spPr/>
        <p:txBody>
          <a:bodyPr/>
          <a:lstStyle/>
          <a:p>
            <a:fld id="{F4085E44-FE1D-42BD-8BEC-66E1A7095121}" type="datetimeFigureOut">
              <a:rPr lang="en-US" smtClean="0"/>
              <a:t>1/12/2025</a:t>
            </a:fld>
            <a:endParaRPr lang="en-US"/>
          </a:p>
        </p:txBody>
      </p:sp>
      <p:sp>
        <p:nvSpPr>
          <p:cNvPr id="6" name="Footer Placeholder 5">
            <a:extLst>
              <a:ext uri="{FF2B5EF4-FFF2-40B4-BE49-F238E27FC236}">
                <a16:creationId xmlns:a16="http://schemas.microsoft.com/office/drawing/2014/main" id="{C0A1747A-ED49-481E-9A48-FC59ED9F5D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2D0CA3-0584-4F67-89A5-3F62C28B4B3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3571660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0BB0A-C1BF-45C5-8108-46542AFE01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21A5A9-7FA5-43CB-9ED4-241FEBBF00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C60C29-8E1C-41B1-B4E8-FCEB7A9AD7CB}"/>
              </a:ext>
            </a:extLst>
          </p:cNvPr>
          <p:cNvSpPr>
            <a:spLocks noGrp="1"/>
          </p:cNvSpPr>
          <p:nvPr>
            <p:ph type="dt" sz="half" idx="10"/>
          </p:nvPr>
        </p:nvSpPr>
        <p:spPr/>
        <p:txBody>
          <a:bodyPr/>
          <a:lstStyle/>
          <a:p>
            <a:fld id="{F4085E44-FE1D-42BD-8BEC-66E1A7095121}" type="datetimeFigureOut">
              <a:rPr lang="en-US" smtClean="0"/>
              <a:t>1/12/2025</a:t>
            </a:fld>
            <a:endParaRPr lang="en-US"/>
          </a:p>
        </p:txBody>
      </p:sp>
      <p:sp>
        <p:nvSpPr>
          <p:cNvPr id="5" name="Footer Placeholder 4">
            <a:extLst>
              <a:ext uri="{FF2B5EF4-FFF2-40B4-BE49-F238E27FC236}">
                <a16:creationId xmlns:a16="http://schemas.microsoft.com/office/drawing/2014/main" id="{7E458C8B-B2B2-432A-86CA-6376158D3D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811AE-A55A-437F-860D-8326A0BC9E8E}"/>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7915792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B18A12-841B-4AF8-8EC5-CB048068D4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896B34-27D2-4043-9D83-17FDA4475C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59E835-CDFD-49BD-806F-3E1A8F4FF4A2}"/>
              </a:ext>
            </a:extLst>
          </p:cNvPr>
          <p:cNvSpPr>
            <a:spLocks noGrp="1"/>
          </p:cNvSpPr>
          <p:nvPr>
            <p:ph type="dt" sz="half" idx="10"/>
          </p:nvPr>
        </p:nvSpPr>
        <p:spPr/>
        <p:txBody>
          <a:bodyPr/>
          <a:lstStyle/>
          <a:p>
            <a:fld id="{F4085E44-FE1D-42BD-8BEC-66E1A7095121}" type="datetimeFigureOut">
              <a:rPr lang="en-US" smtClean="0"/>
              <a:t>1/12/2025</a:t>
            </a:fld>
            <a:endParaRPr lang="en-US"/>
          </a:p>
        </p:txBody>
      </p:sp>
      <p:sp>
        <p:nvSpPr>
          <p:cNvPr id="5" name="Footer Placeholder 4">
            <a:extLst>
              <a:ext uri="{FF2B5EF4-FFF2-40B4-BE49-F238E27FC236}">
                <a16:creationId xmlns:a16="http://schemas.microsoft.com/office/drawing/2014/main" id="{45CC70A1-95EE-415E-863A-EA224FE5D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044889-227C-49F0-8C46-A6BF65C84C16}"/>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411764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©2019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11" name="Subtitle 2"/>
          <p:cNvSpPr>
            <a:spLocks noGrp="1"/>
          </p:cNvSpPr>
          <p:nvPr>
            <p:ph type="subTitle" idx="1"/>
          </p:nvPr>
        </p:nvSpPr>
        <p:spPr>
          <a:xfrm>
            <a:off x="193273" y="5132441"/>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195626397"/>
      </p:ext>
    </p:extLst>
  </p:cSld>
  <p:clrMapOvr>
    <a:masterClrMapping/>
  </p:clrMapOvr>
  <p:extLst>
    <p:ext uri="{DCECCB84-F9BA-43D5-87BE-67443E8EF086}">
      <p15:sldGuideLst xmlns:p15="http://schemas.microsoft.com/office/powerpoint/2012/main">
        <p15:guide id="1" orient="horz" pos="2160">
          <p15:clr>
            <a:srgbClr val="FBAE40"/>
          </p15:clr>
        </p15:guide>
        <p15:guide id="2" pos="51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82" r:id="rId9"/>
    <p:sldLayoutId id="2147483683" r:id="rId10"/>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072130-6BA1-4D9E-B6B5-EE0FF1239E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A18A96-4198-45A7-AA43-CCD2BADCE6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C469E1-B400-40D2-A33F-F19C852204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085E44-FE1D-42BD-8BEC-66E1A7095121}" type="datetimeFigureOut">
              <a:rPr lang="en-US" smtClean="0"/>
              <a:t>1/12/2025</a:t>
            </a:fld>
            <a:endParaRPr lang="en-US"/>
          </a:p>
        </p:txBody>
      </p:sp>
      <p:sp>
        <p:nvSpPr>
          <p:cNvPr id="5" name="Footer Placeholder 4">
            <a:extLst>
              <a:ext uri="{FF2B5EF4-FFF2-40B4-BE49-F238E27FC236}">
                <a16:creationId xmlns:a16="http://schemas.microsoft.com/office/drawing/2014/main" id="{85C07CD1-B0F8-4DF5-A0FF-8E28DF5312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CCA3E6-D767-4BAD-AA88-8F2BD19E0A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E7BA0C-A532-4032-9947-23BEFFA2E0DA}" type="slidenum">
              <a:rPr lang="en-US" smtClean="0"/>
              <a:t>‹#›</a:t>
            </a:fld>
            <a:endParaRPr lang="en-US"/>
          </a:p>
        </p:txBody>
      </p:sp>
    </p:spTree>
    <p:extLst>
      <p:ext uri="{BB962C8B-B14F-4D97-AF65-F5344CB8AC3E}">
        <p14:creationId xmlns:p14="http://schemas.microsoft.com/office/powerpoint/2010/main" val="2952048284"/>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3.pn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hyperlink" Target="http://www.cs.toronto.edu/~rsalakhu/papers/srivastava14a.pdf" TargetMode="Externa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hyperlink" Target="https://arxiv.org/pdf/1805.11604.pdf" TargetMode="External"/><Relationship Id="rId2" Type="http://schemas.openxmlformats.org/officeDocument/2006/relationships/hyperlink" Target="https://arxiv.org/pdf/1502.03167.pdf"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2" Type="http://schemas.openxmlformats.org/officeDocument/2006/relationships/hyperlink" Target="https://www.tensorflow.org/lite" TargetMode="External"/><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390.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400.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hyperlink" Target="https://en.wikipedia.org/wiki/Jacobian_matrix_and_determinant"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7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0.xml"/><Relationship Id="rId1" Type="http://schemas.openxmlformats.org/officeDocument/2006/relationships/slideLayout" Target="../slideLayouts/slideLayout3.xml"/><Relationship Id="rId5" Type="http://schemas.openxmlformats.org/officeDocument/2006/relationships/image" Target="../media/image50.png"/><Relationship Id="rId4" Type="http://schemas.openxmlformats.org/officeDocument/2006/relationships/image" Target="../media/image49.png"/></Relationships>
</file>

<file path=ppt/slides/_rels/slide7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hyperlink" Target="https://arxiv.org/abs/1502.05767" TargetMode="External"/><Relationship Id="rId2" Type="http://schemas.openxmlformats.org/officeDocument/2006/relationships/hyperlink" Target="https://en.wikipedia.org/wiki/Automatic_differentiation" TargetMode="External"/><Relationship Id="rId1" Type="http://schemas.openxmlformats.org/officeDocument/2006/relationships/slideLayout" Target="../slideLayouts/slideLayout10.xml"/><Relationship Id="rId4" Type="http://schemas.openxmlformats.org/officeDocument/2006/relationships/hyperlink" Target="https://www.tensorflow.org/guide/autodif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1248955" y="273713"/>
            <a:ext cx="9601200" cy="2387600"/>
          </a:xfrm>
        </p:spPr>
        <p:txBody>
          <a:bodyPr>
            <a:normAutofit/>
          </a:bodyPr>
          <a:lstStyle/>
          <a:p>
            <a:r>
              <a:rPr lang="en-US" dirty="0">
                <a:latin typeface="+mn-lt"/>
              </a:rPr>
              <a:t>CSCI E-25</a:t>
            </a:r>
            <a:br>
              <a:rPr lang="en-US" dirty="0">
                <a:latin typeface="+mn-lt"/>
              </a:rPr>
            </a:br>
            <a:r>
              <a:rPr lang="en-US" dirty="0">
                <a:latin typeface="+mn-lt"/>
              </a:rPr>
              <a:t>Computer Vision</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477555" y="3946867"/>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9093" y="4750441"/>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169F207C-EF37-41D2-8510-622FD323B072}"/>
              </a:ext>
            </a:extLst>
          </p:cNvPr>
          <p:cNvSpPr txBox="1">
            <a:spLocks/>
          </p:cNvSpPr>
          <p:nvPr/>
        </p:nvSpPr>
        <p:spPr>
          <a:xfrm>
            <a:off x="1382693" y="6306671"/>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Copyright 2021, 2022, 2023, 2024, 2025, Stephen F Elston. All rights reserved.</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F6C37018-A4F9-4B1C-806D-0E7F64A950E8}"/>
              </a:ext>
            </a:extLst>
          </p:cNvPr>
          <p:cNvSpPr txBox="1"/>
          <p:nvPr/>
        </p:nvSpPr>
        <p:spPr>
          <a:xfrm>
            <a:off x="788724" y="2851645"/>
            <a:ext cx="1103636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Building Blocks of Deep Learning</a:t>
            </a:r>
          </a:p>
        </p:txBody>
      </p:sp>
    </p:spTree>
    <p:extLst>
      <p:ext uri="{BB962C8B-B14F-4D97-AF65-F5344CB8AC3E}">
        <p14:creationId xmlns:p14="http://schemas.microsoft.com/office/powerpoint/2010/main" val="2261068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24E8-9EC0-4F0B-BA22-51332C204E64}"/>
              </a:ext>
            </a:extLst>
          </p:cNvPr>
          <p:cNvSpPr>
            <a:spLocks noGrp="1"/>
          </p:cNvSpPr>
          <p:nvPr>
            <p:ph type="title"/>
          </p:nvPr>
        </p:nvSpPr>
        <p:spPr/>
        <p:txBody>
          <a:bodyPr>
            <a:normAutofit/>
          </a:bodyPr>
          <a:lstStyle/>
          <a:p>
            <a:r>
              <a:rPr lang="en-US" sz="4000" dirty="0">
                <a:latin typeface="+mn-lt"/>
                <a:cs typeface="Segoe UI" panose="020B0502040204020203" pitchFamily="34" charset="0"/>
              </a:rPr>
              <a:t>Representation: Linear Neural Network</a:t>
            </a:r>
          </a:p>
        </p:txBody>
      </p:sp>
      <p:sp>
        <p:nvSpPr>
          <p:cNvPr id="3" name="Content Placeholder 2">
            <a:extLst>
              <a:ext uri="{FF2B5EF4-FFF2-40B4-BE49-F238E27FC236}">
                <a16:creationId xmlns:a16="http://schemas.microsoft.com/office/drawing/2014/main" id="{426CA33D-D2BF-447D-9AF0-5845105DE1F4}"/>
              </a:ext>
            </a:extLst>
          </p:cNvPr>
          <p:cNvSpPr>
            <a:spLocks noGrp="1"/>
          </p:cNvSpPr>
          <p:nvPr>
            <p:ph sz="quarter" idx="10"/>
          </p:nvPr>
        </p:nvSpPr>
        <p:spPr>
          <a:xfrm>
            <a:off x="379413" y="871200"/>
            <a:ext cx="11525250" cy="648000"/>
          </a:xfrm>
        </p:spPr>
        <p:txBody>
          <a:bodyPr/>
          <a:lstStyle/>
          <a:p>
            <a:pPr marL="0" indent="0">
              <a:buNone/>
            </a:pPr>
            <a:r>
              <a:rPr lang="en-US" sz="2800" dirty="0">
                <a:latin typeface="+mn-lt"/>
                <a:cs typeface="Segoe UI" panose="020B0502040204020203" pitchFamily="34" charset="0"/>
              </a:rPr>
              <a:t>Early learning model for a neural network - </a:t>
            </a:r>
            <a:r>
              <a:rPr lang="en-US" sz="2800" dirty="0" err="1">
                <a:latin typeface="+mn-lt"/>
                <a:cs typeface="Segoe UI" panose="020B0502040204020203" pitchFamily="34" charset="0"/>
              </a:rPr>
              <a:t>Heeb</a:t>
            </a:r>
            <a:r>
              <a:rPr lang="en-US" sz="2800" dirty="0">
                <a:latin typeface="+mn-lt"/>
                <a:cs typeface="Segoe UI" panose="020B0502040204020203" pitchFamily="34" charset="0"/>
              </a:rPr>
              <a:t> (1949)</a:t>
            </a:r>
          </a:p>
        </p:txBody>
      </p:sp>
      <p:sp>
        <p:nvSpPr>
          <p:cNvPr id="4" name="Oval 3">
            <a:extLst>
              <a:ext uri="{FF2B5EF4-FFF2-40B4-BE49-F238E27FC236}">
                <a16:creationId xmlns:a16="http://schemas.microsoft.com/office/drawing/2014/main" id="{B8573F09-28DF-4DAD-9870-42A5DA3EDE9C}"/>
              </a:ext>
            </a:extLst>
          </p:cNvPr>
          <p:cNvSpPr/>
          <p:nvPr/>
        </p:nvSpPr>
        <p:spPr>
          <a:xfrm>
            <a:off x="2576585" y="2340259"/>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DBC09C72-742A-4579-9205-F7C07CC58B67}"/>
              </a:ext>
            </a:extLst>
          </p:cNvPr>
          <p:cNvCxnSpPr>
            <a:cxnSpLocks/>
            <a:stCxn id="4" idx="6"/>
          </p:cNvCxnSpPr>
          <p:nvPr/>
        </p:nvCxnSpPr>
        <p:spPr>
          <a:xfrm flipV="1">
            <a:off x="4678027" y="3311224"/>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FD6AAC6-39A4-46A0-884B-4A945A57C597}"/>
              </a:ext>
            </a:extLst>
          </p:cNvPr>
          <p:cNvSpPr txBox="1"/>
          <p:nvPr/>
        </p:nvSpPr>
        <p:spPr>
          <a:xfrm>
            <a:off x="525431" y="1674457"/>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4D4CECFA-F0E2-4184-8191-847371067E9D}"/>
              </a:ext>
            </a:extLst>
          </p:cNvPr>
          <p:cNvSpPr txBox="1"/>
          <p:nvPr/>
        </p:nvSpPr>
        <p:spPr>
          <a:xfrm>
            <a:off x="3024274" y="3018836"/>
            <a:ext cx="111536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dirty="0"/>
              <a:t> + b</a:t>
            </a:r>
          </a:p>
        </p:txBody>
      </p:sp>
      <p:cxnSp>
        <p:nvCxnSpPr>
          <p:cNvPr id="8" name="Straight Arrow Connector 7">
            <a:extLst>
              <a:ext uri="{FF2B5EF4-FFF2-40B4-BE49-F238E27FC236}">
                <a16:creationId xmlns:a16="http://schemas.microsoft.com/office/drawing/2014/main" id="{A5A7A38D-E569-4BBE-8115-A392AE695354}"/>
              </a:ext>
            </a:extLst>
          </p:cNvPr>
          <p:cNvCxnSpPr>
            <a:cxnSpLocks/>
            <a:endCxn id="4" idx="1"/>
          </p:cNvCxnSpPr>
          <p:nvPr/>
        </p:nvCxnSpPr>
        <p:spPr>
          <a:xfrm>
            <a:off x="1225958" y="2007037"/>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53B2879-A85F-4683-9950-8DC5A0A332E0}"/>
              </a:ext>
            </a:extLst>
          </p:cNvPr>
          <p:cNvSpPr txBox="1"/>
          <p:nvPr/>
        </p:nvSpPr>
        <p:spPr>
          <a:xfrm>
            <a:off x="5635309" y="3018836"/>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8597B1AA-9ADD-4598-B151-FC9BD659C907}"/>
              </a:ext>
            </a:extLst>
          </p:cNvPr>
          <p:cNvSpPr txBox="1"/>
          <p:nvPr/>
        </p:nvSpPr>
        <p:spPr>
          <a:xfrm>
            <a:off x="707177" y="4504196"/>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61A4E519-57C9-4326-96E9-8820FFC90DF5}"/>
              </a:ext>
            </a:extLst>
          </p:cNvPr>
          <p:cNvCxnSpPr>
            <a:cxnSpLocks/>
            <a:stCxn id="10" idx="3"/>
            <a:endCxn id="4" idx="3"/>
          </p:cNvCxnSpPr>
          <p:nvPr/>
        </p:nvCxnSpPr>
        <p:spPr>
          <a:xfrm flipV="1">
            <a:off x="1350272" y="3997842"/>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6BA711-FB7F-46C2-8514-DCC7BEBEC27C}"/>
              </a:ext>
            </a:extLst>
          </p:cNvPr>
          <p:cNvSpPr txBox="1"/>
          <p:nvPr/>
        </p:nvSpPr>
        <p:spPr>
          <a:xfrm>
            <a:off x="448209" y="3018837"/>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060150D0-B08A-4ABC-92C9-7CE341595DC6}"/>
              </a:ext>
            </a:extLst>
          </p:cNvPr>
          <p:cNvCxnSpPr>
            <a:cxnSpLocks/>
            <a:endCxn id="4" idx="2"/>
          </p:cNvCxnSpPr>
          <p:nvPr/>
        </p:nvCxnSpPr>
        <p:spPr>
          <a:xfrm flipV="1">
            <a:off x="1150120" y="3311249"/>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F125E7C-8898-4D38-B228-A6A66DCC146C}"/>
              </a:ext>
            </a:extLst>
          </p:cNvPr>
          <p:cNvSpPr txBox="1"/>
          <p:nvPr/>
        </p:nvSpPr>
        <p:spPr>
          <a:xfrm>
            <a:off x="2010712" y="1784846"/>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BBD4D334-E1BE-48A2-96BD-1B7DA1D04B8B}"/>
              </a:ext>
            </a:extLst>
          </p:cNvPr>
          <p:cNvSpPr txBox="1"/>
          <p:nvPr/>
        </p:nvSpPr>
        <p:spPr>
          <a:xfrm>
            <a:off x="1512397" y="2763827"/>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236C3725-CF53-4B75-895F-4B67678EB46A}"/>
              </a:ext>
            </a:extLst>
          </p:cNvPr>
          <p:cNvSpPr txBox="1"/>
          <p:nvPr/>
        </p:nvSpPr>
        <p:spPr>
          <a:xfrm>
            <a:off x="1863352" y="3649302"/>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753C3C91-60A2-4574-A4F4-1A7AD4C1DF4D}"/>
              </a:ext>
            </a:extLst>
          </p:cNvPr>
          <p:cNvPicPr>
            <a:picLocks noChangeAspect="1"/>
          </p:cNvPicPr>
          <p:nvPr/>
        </p:nvPicPr>
        <p:blipFill>
          <a:blip r:embed="rId2"/>
          <a:stretch>
            <a:fillRect/>
          </a:stretch>
        </p:blipFill>
        <p:spPr>
          <a:xfrm>
            <a:off x="6471635" y="4356395"/>
            <a:ext cx="5013188" cy="1279050"/>
          </a:xfrm>
          <a:prstGeom prst="rect">
            <a:avLst/>
          </a:prstGeom>
        </p:spPr>
      </p:pic>
      <p:sp>
        <p:nvSpPr>
          <p:cNvPr id="18" name="Content Placeholder 2">
            <a:extLst>
              <a:ext uri="{FF2B5EF4-FFF2-40B4-BE49-F238E27FC236}">
                <a16:creationId xmlns:a16="http://schemas.microsoft.com/office/drawing/2014/main" id="{B75097E2-A37B-447B-97E7-E16C68CE874E}"/>
              </a:ext>
            </a:extLst>
          </p:cNvPr>
          <p:cNvSpPr txBox="1">
            <a:spLocks/>
          </p:cNvSpPr>
          <p:nvPr/>
        </p:nvSpPr>
        <p:spPr>
          <a:xfrm>
            <a:off x="5503510" y="5610110"/>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But, this is just </a:t>
            </a:r>
            <a:r>
              <a:rPr lang="en-US" sz="2800" b="1" dirty="0">
                <a:latin typeface="Segoe UI" panose="020B0502040204020203" pitchFamily="34" charset="0"/>
                <a:cs typeface="Segoe UI" panose="020B0502040204020203" pitchFamily="34" charset="0"/>
              </a:rPr>
              <a:t>linear regression!</a:t>
            </a:r>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A40D14AC-4BB8-4070-B373-641CB47E0D9A}"/>
                  </a:ext>
                </a:extLst>
              </p:cNvPr>
              <p:cNvSpPr txBox="1">
                <a:spLocks/>
              </p:cNvSpPr>
              <p:nvPr/>
            </p:nvSpPr>
            <p:spPr>
              <a:xfrm>
                <a:off x="5806405" y="2250155"/>
                <a:ext cx="5605678"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𝑖𝑗</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𝑗</m:t>
                          </m:r>
                        </m:sub>
                      </m:sSub>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19" name="Content Placeholder 2">
                <a:extLst>
                  <a:ext uri="{FF2B5EF4-FFF2-40B4-BE49-F238E27FC236}">
                    <a16:creationId xmlns:a16="http://schemas.microsoft.com/office/drawing/2014/main" id="{A40D14AC-4BB8-4070-B373-641CB47E0D9A}"/>
                  </a:ext>
                </a:extLst>
              </p:cNvPr>
              <p:cNvSpPr txBox="1">
                <a:spLocks noRot="1" noChangeAspect="1" noMove="1" noResize="1" noEditPoints="1" noAdjustHandles="1" noChangeArrowheads="1" noChangeShapeType="1" noTextEdit="1"/>
              </p:cNvSpPr>
              <p:nvPr/>
            </p:nvSpPr>
            <p:spPr>
              <a:xfrm>
                <a:off x="5806405" y="2250155"/>
                <a:ext cx="5605678" cy="75337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07B45046-B07A-4126-B978-436C2FCE939E}"/>
                  </a:ext>
                </a:extLst>
              </p:cNvPr>
              <p:cNvSpPr txBox="1">
                <a:spLocks/>
              </p:cNvSpPr>
              <p:nvPr/>
            </p:nvSpPr>
            <p:spPr>
              <a:xfrm>
                <a:off x="5387282" y="2975689"/>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m:rPr>
                          <m:sty m:val="p"/>
                        </m:rPr>
                        <a:rPr lang="el-GR" sz="2800" i="1">
                          <a:latin typeface="Cambria Math" panose="02040503050406030204" pitchFamily="18" charset="0"/>
                          <a:ea typeface="Cambria Math" panose="02040503050406030204" pitchFamily="18" charset="0"/>
                        </a:rPr>
                        <m:t>Δ</m:t>
                      </m:r>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𝑖𝑗</m:t>
                          </m:r>
                        </m:sub>
                      </m:sSub>
                      <m:r>
                        <a:rPr lang="en-US" sz="2800" i="1">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𝜂</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𝑗</m:t>
                          </m:r>
                        </m:sub>
                      </m:sSub>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20" name="Content Placeholder 2">
                <a:extLst>
                  <a:ext uri="{FF2B5EF4-FFF2-40B4-BE49-F238E27FC236}">
                    <a16:creationId xmlns:a16="http://schemas.microsoft.com/office/drawing/2014/main" id="{07B45046-B07A-4126-B978-436C2FCE939E}"/>
                  </a:ext>
                </a:extLst>
              </p:cNvPr>
              <p:cNvSpPr txBox="1">
                <a:spLocks noRot="1" noChangeAspect="1" noMove="1" noResize="1" noEditPoints="1" noAdjustHandles="1" noChangeArrowheads="1" noChangeShapeType="1" noTextEdit="1"/>
              </p:cNvSpPr>
              <p:nvPr/>
            </p:nvSpPr>
            <p:spPr>
              <a:xfrm>
                <a:off x="5387282" y="2975689"/>
                <a:ext cx="6400436" cy="75337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FF285445-1E9A-4566-BDC0-692EB53A938A}"/>
                  </a:ext>
                </a:extLst>
              </p:cNvPr>
              <p:cNvSpPr txBox="1">
                <a:spLocks/>
              </p:cNvSpPr>
              <p:nvPr/>
            </p:nvSpPr>
            <p:spPr>
              <a:xfrm>
                <a:off x="5340995" y="3665838"/>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𝑊h𝑒𝑟𝑒</m:t>
                      </m:r>
                      <m:r>
                        <a:rPr lang="en-US" sz="2800" b="0" i="1" smtClean="0">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𝜂</m:t>
                      </m:r>
                      <m:r>
                        <a:rPr lang="en-US" sz="2800" b="0" i="1" smtClean="0">
                          <a:latin typeface="Cambria Math" panose="02040503050406030204" pitchFamily="18" charset="0"/>
                        </a:rPr>
                        <m:t> </m:t>
                      </m:r>
                      <m:r>
                        <a:rPr lang="en-US" sz="2800" b="0" i="1" smtClean="0">
                          <a:latin typeface="Cambria Math" panose="02040503050406030204" pitchFamily="18" charset="0"/>
                        </a:rPr>
                        <m:t>𝑖𝑠</m:t>
                      </m:r>
                      <m:r>
                        <a:rPr lang="en-US" sz="2800" b="0" i="1" smtClean="0">
                          <a:latin typeface="Cambria Math" panose="02040503050406030204" pitchFamily="18" charset="0"/>
                        </a:rPr>
                        <m:t> </m:t>
                      </m:r>
                      <m:r>
                        <a:rPr lang="en-US" sz="2800" b="0" i="1" smtClean="0">
                          <a:latin typeface="Cambria Math" panose="02040503050406030204" pitchFamily="18" charset="0"/>
                        </a:rPr>
                        <m:t>𝑡h𝑒</m:t>
                      </m:r>
                      <m:r>
                        <a:rPr lang="en-US" sz="2800" b="0" i="1" smtClean="0">
                          <a:latin typeface="Cambria Math" panose="02040503050406030204" pitchFamily="18" charset="0"/>
                        </a:rPr>
                        <m:t> </m:t>
                      </m:r>
                      <m:r>
                        <a:rPr lang="en-US" sz="2800" b="0" i="1" smtClean="0">
                          <a:latin typeface="Cambria Math" panose="02040503050406030204" pitchFamily="18" charset="0"/>
                        </a:rPr>
                        <m:t>𝑙𝑒𝑎𝑟𝑛𝑖𝑛𝑔</m:t>
                      </m:r>
                      <m:r>
                        <a:rPr lang="en-US" sz="2800" b="0" i="1" smtClean="0">
                          <a:latin typeface="Cambria Math" panose="02040503050406030204" pitchFamily="18" charset="0"/>
                        </a:rPr>
                        <m:t> </m:t>
                      </m:r>
                      <m:r>
                        <a:rPr lang="en-US" sz="2800" b="0" i="1" smtClean="0">
                          <a:latin typeface="Cambria Math" panose="02040503050406030204" pitchFamily="18" charset="0"/>
                        </a:rPr>
                        <m:t>𝑟𝑎𝑡𝑒</m:t>
                      </m:r>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21" name="Content Placeholder 2">
                <a:extLst>
                  <a:ext uri="{FF2B5EF4-FFF2-40B4-BE49-F238E27FC236}">
                    <a16:creationId xmlns:a16="http://schemas.microsoft.com/office/drawing/2014/main" id="{FF285445-1E9A-4566-BDC0-692EB53A938A}"/>
                  </a:ext>
                </a:extLst>
              </p:cNvPr>
              <p:cNvSpPr txBox="1">
                <a:spLocks noRot="1" noChangeAspect="1" noMove="1" noResize="1" noEditPoints="1" noAdjustHandles="1" noChangeArrowheads="1" noChangeShapeType="1" noTextEdit="1"/>
              </p:cNvSpPr>
              <p:nvPr/>
            </p:nvSpPr>
            <p:spPr>
              <a:xfrm>
                <a:off x="5340995" y="3665838"/>
                <a:ext cx="6400436" cy="75337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F5C8F1C0-94F8-4AEC-888F-8AD019DF47F8}"/>
                  </a:ext>
                </a:extLst>
              </p:cNvPr>
              <p:cNvSpPr txBox="1">
                <a:spLocks/>
              </p:cNvSpPr>
              <p:nvPr/>
            </p:nvSpPr>
            <p:spPr>
              <a:xfrm>
                <a:off x="5340995" y="1538090"/>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𝐿𝑒𝑎𝑟𝑛𝑖𝑛𝑔</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𝑚𝑜𝑑𝑒𝑙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𝑓𝑜𝑟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𝑡h𝑒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𝑤𝑒𝑖𝑔h𝑡𝑠</m:t>
                      </m:r>
                    </m:oMath>
                  </m:oMathPara>
                </a14:m>
                <a:endParaRPr lang="en-US" b="1" dirty="0">
                  <a:latin typeface="Segoe UI" panose="020B0502040204020203" pitchFamily="34" charset="0"/>
                  <a:cs typeface="Segoe UI" panose="020B0502040204020203" pitchFamily="34" charset="0"/>
                </a:endParaRPr>
              </a:p>
            </p:txBody>
          </p:sp>
        </mc:Choice>
        <mc:Fallback xmlns="">
          <p:sp>
            <p:nvSpPr>
              <p:cNvPr id="22" name="Content Placeholder 2">
                <a:extLst>
                  <a:ext uri="{FF2B5EF4-FFF2-40B4-BE49-F238E27FC236}">
                    <a16:creationId xmlns:a16="http://schemas.microsoft.com/office/drawing/2014/main" id="{F5C8F1C0-94F8-4AEC-888F-8AD019DF47F8}"/>
                  </a:ext>
                </a:extLst>
              </p:cNvPr>
              <p:cNvSpPr txBox="1">
                <a:spLocks noRot="1" noChangeAspect="1" noMove="1" noResize="1" noEditPoints="1" noAdjustHandles="1" noChangeArrowheads="1" noChangeShapeType="1" noTextEdit="1"/>
              </p:cNvSpPr>
              <p:nvPr/>
            </p:nvSpPr>
            <p:spPr>
              <a:xfrm>
                <a:off x="5340995" y="1538090"/>
                <a:ext cx="6400436" cy="753379"/>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5322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P spid="18" grpId="0" build="p"/>
      <p:bldP spid="19" grpId="0" build="p"/>
      <p:bldP spid="20" grpId="0" build="p"/>
      <p:bldP spid="21" grpId="0" build="p"/>
      <p:bldP spid="2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AC9D6-7021-4220-8EB8-6D68DA1816E6}"/>
              </a:ext>
            </a:extLst>
          </p:cNvPr>
          <p:cNvSpPr>
            <a:spLocks noGrp="1"/>
          </p:cNvSpPr>
          <p:nvPr>
            <p:ph type="title"/>
          </p:nvPr>
        </p:nvSpPr>
        <p:spPr>
          <a:xfrm>
            <a:off x="379514" y="182215"/>
            <a:ext cx="11524432" cy="760985"/>
          </a:xfrm>
        </p:spPr>
        <p:txBody>
          <a:bodyPr>
            <a:normAutofit/>
          </a:bodyPr>
          <a:lstStyle/>
          <a:p>
            <a:r>
              <a:rPr lang="en-US" sz="4000" dirty="0">
                <a:latin typeface="+mn-lt"/>
                <a:cs typeface="Segoe UI" panose="020B0502040204020203" pitchFamily="34" charset="0"/>
              </a:rPr>
              <a:t>Representation: Perceptron </a:t>
            </a:r>
          </a:p>
        </p:txBody>
      </p:sp>
      <p:sp>
        <p:nvSpPr>
          <p:cNvPr id="3" name="Content Placeholder 2">
            <a:extLst>
              <a:ext uri="{FF2B5EF4-FFF2-40B4-BE49-F238E27FC236}">
                <a16:creationId xmlns:a16="http://schemas.microsoft.com/office/drawing/2014/main" id="{91E608EE-1C1E-48E9-BE71-C8E0E757BDEF}"/>
              </a:ext>
            </a:extLst>
          </p:cNvPr>
          <p:cNvSpPr>
            <a:spLocks noGrp="1"/>
          </p:cNvSpPr>
          <p:nvPr>
            <p:ph sz="quarter" idx="10"/>
          </p:nvPr>
        </p:nvSpPr>
        <p:spPr>
          <a:xfrm>
            <a:off x="379514" y="854772"/>
            <a:ext cx="11525250" cy="633600"/>
          </a:xfrm>
        </p:spPr>
        <p:txBody>
          <a:bodyPr/>
          <a:lstStyle/>
          <a:p>
            <a:pPr marL="0" indent="0">
              <a:buNone/>
            </a:pPr>
            <a:r>
              <a:rPr lang="en-US" sz="2800" dirty="0">
                <a:latin typeface="Segoe UI" panose="020B0502040204020203" pitchFamily="34" charset="0"/>
                <a:cs typeface="Segoe UI" panose="020B0502040204020203" pitchFamily="34" charset="0"/>
              </a:rPr>
              <a:t>Use of </a:t>
            </a:r>
            <a:r>
              <a:rPr lang="en-US" sz="2800" b="1" dirty="0">
                <a:latin typeface="Segoe UI" panose="020B0502040204020203" pitchFamily="34" charset="0"/>
                <a:cs typeface="Segoe UI" panose="020B0502040204020203" pitchFamily="34" charset="0"/>
              </a:rPr>
              <a:t>nonlinear activation</a:t>
            </a:r>
            <a:r>
              <a:rPr lang="en-US" sz="2800" dirty="0">
                <a:latin typeface="Segoe UI" panose="020B0502040204020203" pitchFamily="34" charset="0"/>
                <a:cs typeface="Segoe UI" panose="020B0502040204020203" pitchFamily="34" charset="0"/>
              </a:rPr>
              <a:t> proposed by Rosenblatt (1962)</a:t>
            </a:r>
          </a:p>
          <a:p>
            <a:pPr marL="0" indent="0">
              <a:buNone/>
            </a:pPr>
            <a:endParaRPr lang="en-US" dirty="0"/>
          </a:p>
        </p:txBody>
      </p:sp>
      <p:sp>
        <p:nvSpPr>
          <p:cNvPr id="4" name="Oval 3">
            <a:extLst>
              <a:ext uri="{FF2B5EF4-FFF2-40B4-BE49-F238E27FC236}">
                <a16:creationId xmlns:a16="http://schemas.microsoft.com/office/drawing/2014/main" id="{2CD3CCBD-B03B-47C8-A3A1-5D08F1EDCCAA}"/>
              </a:ext>
            </a:extLst>
          </p:cNvPr>
          <p:cNvSpPr/>
          <p:nvPr/>
        </p:nvSpPr>
        <p:spPr>
          <a:xfrm>
            <a:off x="5045279" y="215417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BD797F3E-B24D-4A5B-A11F-1B515D66482C}"/>
              </a:ext>
            </a:extLst>
          </p:cNvPr>
          <p:cNvCxnSpPr>
            <a:cxnSpLocks/>
            <a:stCxn id="4" idx="6"/>
          </p:cNvCxnSpPr>
          <p:nvPr/>
        </p:nvCxnSpPr>
        <p:spPr>
          <a:xfrm flipV="1">
            <a:off x="7146721" y="3125139"/>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E2A8FB2-4F41-462C-8C21-B2442EC687D0}"/>
              </a:ext>
            </a:extLst>
          </p:cNvPr>
          <p:cNvSpPr txBox="1"/>
          <p:nvPr/>
        </p:nvSpPr>
        <p:spPr>
          <a:xfrm>
            <a:off x="2994125" y="1488372"/>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608ADDBA-1C9F-45DE-82D8-3D43C7401BFD}"/>
              </a:ext>
            </a:extLst>
          </p:cNvPr>
          <p:cNvSpPr txBox="1"/>
          <p:nvPr/>
        </p:nvSpPr>
        <p:spPr>
          <a:xfrm>
            <a:off x="5353028" y="2848657"/>
            <a:ext cx="1738350" cy="584775"/>
          </a:xfrm>
          <a:prstGeom prst="rect">
            <a:avLst/>
          </a:prstGeom>
          <a:noFill/>
        </p:spPr>
        <p:txBody>
          <a:bodyPr wrap="square" rtlCol="0">
            <a:spAutoFit/>
          </a:bodyPr>
          <a:lstStyle/>
          <a:p>
            <a:r>
              <a:rPr lang="en-US" sz="3200" b="1" dirty="0">
                <a:latin typeface="Symbol" panose="05050102010706020507" pitchFamily="18" charset="2"/>
              </a:rPr>
              <a:t>s(S</a:t>
            </a:r>
            <a:r>
              <a:rPr lang="en-US" sz="3200" b="1" dirty="0"/>
              <a:t> + b</a:t>
            </a:r>
            <a:r>
              <a:rPr lang="en-US" sz="3200" b="1" dirty="0">
                <a:latin typeface="Symbol" panose="05050102010706020507" pitchFamily="18" charset="2"/>
              </a:rPr>
              <a:t>)</a:t>
            </a:r>
          </a:p>
        </p:txBody>
      </p:sp>
      <p:cxnSp>
        <p:nvCxnSpPr>
          <p:cNvPr id="8" name="Straight Arrow Connector 7">
            <a:extLst>
              <a:ext uri="{FF2B5EF4-FFF2-40B4-BE49-F238E27FC236}">
                <a16:creationId xmlns:a16="http://schemas.microsoft.com/office/drawing/2014/main" id="{7B816F84-6D41-4E1D-B8A8-B9D480EEBD3B}"/>
              </a:ext>
            </a:extLst>
          </p:cNvPr>
          <p:cNvCxnSpPr>
            <a:cxnSpLocks/>
            <a:endCxn id="4" idx="1"/>
          </p:cNvCxnSpPr>
          <p:nvPr/>
        </p:nvCxnSpPr>
        <p:spPr>
          <a:xfrm>
            <a:off x="3694652" y="1820952"/>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162CC81-4351-409E-AABF-69F3DC244DD5}"/>
              </a:ext>
            </a:extLst>
          </p:cNvPr>
          <p:cNvSpPr txBox="1"/>
          <p:nvPr/>
        </p:nvSpPr>
        <p:spPr>
          <a:xfrm>
            <a:off x="8104003" y="2832751"/>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4BE4C917-06A8-47DD-AA1A-BD7B50208D28}"/>
              </a:ext>
            </a:extLst>
          </p:cNvPr>
          <p:cNvSpPr txBox="1"/>
          <p:nvPr/>
        </p:nvSpPr>
        <p:spPr>
          <a:xfrm>
            <a:off x="3175871" y="4318111"/>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94FEF06C-A2D1-4AF7-A44D-765E0099E843}"/>
              </a:ext>
            </a:extLst>
          </p:cNvPr>
          <p:cNvCxnSpPr>
            <a:cxnSpLocks/>
            <a:stCxn id="10" idx="3"/>
            <a:endCxn id="4" idx="3"/>
          </p:cNvCxnSpPr>
          <p:nvPr/>
        </p:nvCxnSpPr>
        <p:spPr>
          <a:xfrm flipV="1">
            <a:off x="3818966" y="3811757"/>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849AD52-1CDF-43F1-BED2-85BA46C5BBD6}"/>
              </a:ext>
            </a:extLst>
          </p:cNvPr>
          <p:cNvSpPr txBox="1"/>
          <p:nvPr/>
        </p:nvSpPr>
        <p:spPr>
          <a:xfrm>
            <a:off x="2916903" y="2832752"/>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6ECBF714-F189-44D3-A89D-80E3D14B2632}"/>
              </a:ext>
            </a:extLst>
          </p:cNvPr>
          <p:cNvCxnSpPr>
            <a:cxnSpLocks/>
            <a:endCxn id="4" idx="2"/>
          </p:cNvCxnSpPr>
          <p:nvPr/>
        </p:nvCxnSpPr>
        <p:spPr>
          <a:xfrm flipV="1">
            <a:off x="3618814" y="3125164"/>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8412AAD-339D-4D78-97E4-CC843EBBC57E}"/>
              </a:ext>
            </a:extLst>
          </p:cNvPr>
          <p:cNvSpPr txBox="1"/>
          <p:nvPr/>
        </p:nvSpPr>
        <p:spPr>
          <a:xfrm>
            <a:off x="4479406" y="1598761"/>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AC63CDEE-A91D-4DA1-B469-FDE4E7333CEC}"/>
              </a:ext>
            </a:extLst>
          </p:cNvPr>
          <p:cNvSpPr txBox="1"/>
          <p:nvPr/>
        </p:nvSpPr>
        <p:spPr>
          <a:xfrm>
            <a:off x="3981091" y="2577742"/>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E3CCA4B2-C2D4-4F28-947E-33DA56F7A3A1}"/>
              </a:ext>
            </a:extLst>
          </p:cNvPr>
          <p:cNvSpPr txBox="1"/>
          <p:nvPr/>
        </p:nvSpPr>
        <p:spPr>
          <a:xfrm>
            <a:off x="4332046" y="3463217"/>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61EDBD8C-1D9D-414F-AC36-160CD7B4F11C}"/>
              </a:ext>
            </a:extLst>
          </p:cNvPr>
          <p:cNvPicPr>
            <a:picLocks noChangeAspect="1"/>
          </p:cNvPicPr>
          <p:nvPr/>
        </p:nvPicPr>
        <p:blipFill>
          <a:blip r:embed="rId2"/>
          <a:stretch>
            <a:fillRect/>
          </a:stretch>
        </p:blipFill>
        <p:spPr>
          <a:xfrm>
            <a:off x="464902" y="5100758"/>
            <a:ext cx="5421938" cy="1201408"/>
          </a:xfrm>
          <a:prstGeom prst="rect">
            <a:avLst/>
          </a:prstGeom>
        </p:spPr>
      </p:pic>
      <p:sp>
        <p:nvSpPr>
          <p:cNvPr id="18" name="Content Placeholder 2">
            <a:extLst>
              <a:ext uri="{FF2B5EF4-FFF2-40B4-BE49-F238E27FC236}">
                <a16:creationId xmlns:a16="http://schemas.microsoft.com/office/drawing/2014/main" id="{5323ED39-C5AD-481A-ADFF-6C158D1AEA41}"/>
              </a:ext>
            </a:extLst>
          </p:cNvPr>
          <p:cNvSpPr txBox="1">
            <a:spLocks/>
          </p:cNvSpPr>
          <p:nvPr/>
        </p:nvSpPr>
        <p:spPr>
          <a:xfrm>
            <a:off x="239892" y="6141303"/>
            <a:ext cx="6151560" cy="633600"/>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mj-lt"/>
                <a:cs typeface="Segoe UI" panose="020B0502040204020203" pitchFamily="34" charset="0"/>
              </a:rPr>
              <a:t>This is just </a:t>
            </a:r>
            <a:r>
              <a:rPr lang="en-US" sz="2800" b="1" dirty="0">
                <a:latin typeface="+mj-lt"/>
                <a:cs typeface="Segoe UI" panose="020B0502040204020203" pitchFamily="34" charset="0"/>
              </a:rPr>
              <a:t>logistic regression</a:t>
            </a:r>
            <a:r>
              <a:rPr lang="en-US" sz="2800" dirty="0">
                <a:latin typeface="+mj-lt"/>
                <a:cs typeface="Segoe UI" panose="020B0502040204020203" pitchFamily="34" charset="0"/>
              </a:rPr>
              <a:t>!</a:t>
            </a:r>
          </a:p>
          <a:p>
            <a:pPr marL="0" indent="0">
              <a:buFont typeface="Arial" pitchFamily="34" charset="0"/>
              <a:buNone/>
            </a:pPr>
            <a:endParaRPr lang="en-US" dirty="0"/>
          </a:p>
        </p:txBody>
      </p:sp>
      <p:sp>
        <p:nvSpPr>
          <p:cNvPr id="19" name="Content Placeholder 2">
            <a:extLst>
              <a:ext uri="{FF2B5EF4-FFF2-40B4-BE49-F238E27FC236}">
                <a16:creationId xmlns:a16="http://schemas.microsoft.com/office/drawing/2014/main" id="{09557FE6-A996-4E89-ACF7-52B2063F82DB}"/>
              </a:ext>
            </a:extLst>
          </p:cNvPr>
          <p:cNvSpPr txBox="1">
            <a:spLocks/>
          </p:cNvSpPr>
          <p:nvPr/>
        </p:nvSpPr>
        <p:spPr>
          <a:xfrm>
            <a:off x="5937240" y="4815281"/>
            <a:ext cx="6151560" cy="1267496"/>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mn-lt"/>
                <a:cs typeface="Segoe UI" panose="020B0502040204020203" pitchFamily="34" charset="0"/>
              </a:rPr>
              <a:t>Minsky and </a:t>
            </a:r>
            <a:r>
              <a:rPr lang="en-US" sz="2800" dirty="0" err="1">
                <a:latin typeface="+mn-lt"/>
                <a:cs typeface="Segoe UI" panose="020B0502040204020203" pitchFamily="34" charset="0"/>
              </a:rPr>
              <a:t>Papert</a:t>
            </a:r>
            <a:r>
              <a:rPr lang="en-US" sz="2800" dirty="0">
                <a:latin typeface="+mn-lt"/>
                <a:cs typeface="Segoe UI" panose="020B0502040204020203" pitchFamily="34" charset="0"/>
              </a:rPr>
              <a:t> (1969) showed the perceptron cannot represent an </a:t>
            </a:r>
            <a:r>
              <a:rPr lang="en-US" sz="2800" b="1" dirty="0">
                <a:latin typeface="+mn-lt"/>
                <a:cs typeface="Segoe UI" panose="020B0502040204020203" pitchFamily="34" charset="0"/>
              </a:rPr>
              <a:t>exclusive OR (XOR</a:t>
            </a:r>
            <a:r>
              <a:rPr lang="en-US" sz="2800" b="1" dirty="0">
                <a:latin typeface="+mn-lt"/>
              </a:rPr>
              <a:t>)</a:t>
            </a:r>
          </a:p>
        </p:txBody>
      </p:sp>
    </p:spTree>
    <p:extLst>
      <p:ext uri="{BB962C8B-B14F-4D97-AF65-F5344CB8AC3E}">
        <p14:creationId xmlns:p14="http://schemas.microsoft.com/office/powerpoint/2010/main" val="292320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P spid="18" grpId="0" build="p"/>
      <p:bldP spid="1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3" name="Content Placeholder 2">
            <a:extLst>
              <a:ext uri="{FF2B5EF4-FFF2-40B4-BE49-F238E27FC236}">
                <a16:creationId xmlns:a16="http://schemas.microsoft.com/office/drawing/2014/main" id="{E20CBBCA-E46E-424E-A1A3-B0156EAC44A8}"/>
              </a:ext>
            </a:extLst>
          </p:cNvPr>
          <p:cNvSpPr>
            <a:spLocks noGrp="1"/>
          </p:cNvSpPr>
          <p:nvPr>
            <p:ph sz="quarter" idx="10"/>
          </p:nvPr>
        </p:nvSpPr>
        <p:spPr>
          <a:xfrm>
            <a:off x="378696" y="1112734"/>
            <a:ext cx="11525250" cy="5290388"/>
          </a:xfrm>
        </p:spPr>
        <p:txBody>
          <a:bodyPr/>
          <a:lstStyle/>
          <a:p>
            <a:r>
              <a:rPr lang="en-US" sz="2800" dirty="0">
                <a:latin typeface="Segoe UI" panose="020B0502040204020203" pitchFamily="34" charset="0"/>
                <a:cs typeface="Segoe UI" panose="020B0502040204020203" pitchFamily="34" charset="0"/>
              </a:rPr>
              <a:t>By mid-1980s need for architecture with </a:t>
            </a:r>
            <a:r>
              <a:rPr lang="en-US" sz="2800" b="1" dirty="0">
                <a:latin typeface="Segoe UI" panose="020B0502040204020203" pitchFamily="34" charset="0"/>
                <a:cs typeface="Segoe UI" panose="020B0502040204020203" pitchFamily="34" charset="0"/>
              </a:rPr>
              <a:t>hidden layers </a:t>
            </a:r>
            <a:r>
              <a:rPr lang="en-US" sz="2800" dirty="0">
                <a:latin typeface="Segoe UI" panose="020B0502040204020203" pitchFamily="34" charset="0"/>
                <a:cs typeface="Segoe UI" panose="020B0502040204020203" pitchFamily="34" charset="0"/>
              </a:rPr>
              <a:t>for</a:t>
            </a:r>
            <a:r>
              <a:rPr lang="en-US" sz="2800" b="1" dirty="0">
                <a:latin typeface="Segoe UI" panose="020B0502040204020203" pitchFamily="34" charset="0"/>
                <a:cs typeface="Segoe UI" panose="020B0502040204020203" pitchFamily="34" charset="0"/>
              </a:rPr>
              <a:t> greater model capacity</a:t>
            </a:r>
            <a:r>
              <a:rPr lang="en-US" sz="2800" dirty="0">
                <a:latin typeface="Segoe UI" panose="020B0502040204020203" pitchFamily="34" charset="0"/>
                <a:cs typeface="Segoe UI" panose="020B0502040204020203" pitchFamily="34" charset="0"/>
              </a:rPr>
              <a:t> was recognized</a:t>
            </a:r>
          </a:p>
          <a:p>
            <a:pPr lvl="1">
              <a:buFont typeface="Wingdings" panose="05000000000000000000" pitchFamily="2" charset="2"/>
              <a:buChar char="§"/>
            </a:pPr>
            <a:r>
              <a:rPr lang="en-US" b="1" dirty="0">
                <a:latin typeface="Segoe UI" panose="020B0502040204020203" pitchFamily="34" charset="0"/>
                <a:cs typeface="Segoe UI" panose="020B0502040204020203" pitchFamily="34" charset="0"/>
              </a:rPr>
              <a:t>Input layer</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Multiple</a:t>
            </a:r>
            <a:r>
              <a:rPr lang="en-US" b="1" dirty="0">
                <a:latin typeface="Segoe UI" panose="020B0502040204020203" pitchFamily="34" charset="0"/>
                <a:cs typeface="Segoe UI" panose="020B0502040204020203" pitchFamily="34" charset="0"/>
              </a:rPr>
              <a:t> hidden layers</a:t>
            </a:r>
          </a:p>
          <a:p>
            <a:pPr lvl="1">
              <a:buFont typeface="Wingdings" panose="05000000000000000000" pitchFamily="2" charset="2"/>
              <a:buChar char="§"/>
            </a:pPr>
            <a:r>
              <a:rPr lang="en-US" b="1" dirty="0">
                <a:latin typeface="Segoe UI" panose="020B0502040204020203" pitchFamily="34" charset="0"/>
                <a:cs typeface="Segoe UI" panose="020B0502040204020203" pitchFamily="34" charset="0"/>
              </a:rPr>
              <a:t>Output layer</a:t>
            </a:r>
          </a:p>
          <a:p>
            <a:r>
              <a:rPr lang="en-US" sz="2800" dirty="0">
                <a:latin typeface="Segoe UI" panose="020B0502040204020203" pitchFamily="34" charset="0"/>
                <a:cs typeface="Segoe UI" panose="020B0502040204020203" pitchFamily="34" charset="0"/>
              </a:rPr>
              <a:t>Multiple </a:t>
            </a:r>
            <a:r>
              <a:rPr lang="en-US" sz="2800" b="1" dirty="0">
                <a:latin typeface="Segoe UI" panose="020B0502040204020203" pitchFamily="34" charset="0"/>
                <a:cs typeface="Segoe UI" panose="020B0502040204020203" pitchFamily="34" charset="0"/>
              </a:rPr>
              <a:t>units</a:t>
            </a:r>
            <a:r>
              <a:rPr lang="en-US" sz="2800" dirty="0">
                <a:latin typeface="Segoe UI" panose="020B0502040204020203" pitchFamily="34" charset="0"/>
                <a:cs typeface="Segoe UI" panose="020B0502040204020203" pitchFamily="34" charset="0"/>
              </a:rPr>
              <a:t> in layers</a:t>
            </a:r>
            <a:endParaRPr lang="en-US" sz="2800" b="1" dirty="0">
              <a:latin typeface="Segoe UI" panose="020B0502040204020203" pitchFamily="34" charset="0"/>
              <a:cs typeface="Segoe UI" panose="020B0502040204020203" pitchFamily="34" charset="0"/>
            </a:endParaRPr>
          </a:p>
          <a:p>
            <a:r>
              <a:rPr lang="en-US" sz="2800" b="1" dirty="0">
                <a:latin typeface="Segoe UI" panose="020B0502040204020203" pitchFamily="34" charset="0"/>
                <a:cs typeface="Segoe UI" panose="020B0502040204020203" pitchFamily="34" charset="0"/>
              </a:rPr>
              <a:t>Nonlinear activations </a:t>
            </a:r>
            <a:r>
              <a:rPr lang="en-US" sz="2800" dirty="0">
                <a:latin typeface="Segoe UI" panose="020B0502040204020203" pitchFamily="34" charset="0"/>
                <a:cs typeface="Segoe UI" panose="020B0502040204020203" pitchFamily="34" charset="0"/>
              </a:rPr>
              <a:t>in</a:t>
            </a:r>
            <a:r>
              <a:rPr lang="en-US" sz="2800" b="1" dirty="0">
                <a:latin typeface="Segoe UI" panose="020B0502040204020203" pitchFamily="34" charset="0"/>
                <a:cs typeface="Segoe UI" panose="020B0502040204020203" pitchFamily="34" charset="0"/>
              </a:rPr>
              <a:t> </a:t>
            </a:r>
            <a:r>
              <a:rPr lang="en-US" sz="2800" dirty="0">
                <a:latin typeface="Segoe UI" panose="020B0502040204020203" pitchFamily="34" charset="0"/>
                <a:cs typeface="Segoe UI" panose="020B0502040204020203" pitchFamily="34" charset="0"/>
              </a:rPr>
              <a:t>units</a:t>
            </a:r>
          </a:p>
          <a:p>
            <a:r>
              <a:rPr lang="en-US" sz="2800" b="1" dirty="0">
                <a:latin typeface="Segoe UI" panose="020B0502040204020203" pitchFamily="34" charset="0"/>
                <a:cs typeface="Segoe UI" panose="020B0502040204020203" pitchFamily="34" charset="0"/>
              </a:rPr>
              <a:t>Fully connect </a:t>
            </a:r>
            <a:r>
              <a:rPr lang="en-US" sz="2800" dirty="0">
                <a:latin typeface="Segoe UI" panose="020B0502040204020203" pitchFamily="34" charset="0"/>
                <a:cs typeface="Segoe UI" panose="020B0502040204020203" pitchFamily="34" charset="0"/>
              </a:rPr>
              <a:t>between units in layers</a:t>
            </a:r>
          </a:p>
          <a:p>
            <a:r>
              <a:rPr lang="en-US" sz="2800" b="1" dirty="0">
                <a:latin typeface="Segoe UI" panose="020B0502040204020203" pitchFamily="34" charset="0"/>
                <a:cs typeface="Segoe UI" panose="020B0502040204020203" pitchFamily="34" charset="0"/>
              </a:rPr>
              <a:t>Learn weights </a:t>
            </a:r>
            <a:r>
              <a:rPr lang="en-US" sz="2800" dirty="0">
                <a:latin typeface="Segoe UI" panose="020B0502040204020203" pitchFamily="34" charset="0"/>
                <a:cs typeface="Segoe UI" panose="020B0502040204020203" pitchFamily="34" charset="0"/>
              </a:rPr>
              <a:t>for complex function approximation</a:t>
            </a:r>
          </a:p>
          <a:p>
            <a:r>
              <a:rPr lang="en-US" sz="2800" dirty="0">
                <a:latin typeface="Segoe UI" panose="020B0502040204020203" pitchFamily="34" charset="0"/>
                <a:cs typeface="Segoe UI" panose="020B0502040204020203" pitchFamily="34" charset="0"/>
              </a:rPr>
              <a:t>Can solve XOR problem and much more!</a:t>
            </a:r>
          </a:p>
        </p:txBody>
      </p:sp>
    </p:spTree>
    <p:extLst>
      <p:ext uri="{BB962C8B-B14F-4D97-AF65-F5344CB8AC3E}">
        <p14:creationId xmlns:p14="http://schemas.microsoft.com/office/powerpoint/2010/main" val="68542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4" name="Oval 3">
            <a:extLst>
              <a:ext uri="{FF2B5EF4-FFF2-40B4-BE49-F238E27FC236}">
                <a16:creationId xmlns:a16="http://schemas.microsoft.com/office/drawing/2014/main" id="{14BF2947-CE45-4C47-9A3F-979B4CDACAD8}"/>
              </a:ext>
            </a:extLst>
          </p:cNvPr>
          <p:cNvSpPr/>
          <p:nvPr/>
        </p:nvSpPr>
        <p:spPr>
          <a:xfrm>
            <a:off x="8055391" y="2285677"/>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031D99E7-919E-4084-96B1-DAE35F7220F4}"/>
              </a:ext>
            </a:extLst>
          </p:cNvPr>
          <p:cNvCxnSpPr>
            <a:cxnSpLocks/>
            <a:stCxn id="4" idx="6"/>
          </p:cNvCxnSpPr>
          <p:nvPr/>
        </p:nvCxnSpPr>
        <p:spPr>
          <a:xfrm flipV="1">
            <a:off x="10156833" y="3249806"/>
            <a:ext cx="756397" cy="686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35191ED-08DF-422E-9C96-10B2024FFD91}"/>
              </a:ext>
            </a:extLst>
          </p:cNvPr>
          <p:cNvSpPr txBox="1"/>
          <p:nvPr/>
        </p:nvSpPr>
        <p:spPr>
          <a:xfrm>
            <a:off x="1566000" y="1619236"/>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D8874639-84FA-412F-9C8F-088340ACFC81}"/>
              </a:ext>
            </a:extLst>
          </p:cNvPr>
          <p:cNvSpPr txBox="1"/>
          <p:nvPr/>
        </p:nvSpPr>
        <p:spPr>
          <a:xfrm>
            <a:off x="8143935" y="2980160"/>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8" name="Straight Arrow Connector 7">
            <a:extLst>
              <a:ext uri="{FF2B5EF4-FFF2-40B4-BE49-F238E27FC236}">
                <a16:creationId xmlns:a16="http://schemas.microsoft.com/office/drawing/2014/main" id="{5B4D47F2-8822-47B8-B7A7-0E7B8FC0BF67}"/>
              </a:ext>
            </a:extLst>
          </p:cNvPr>
          <p:cNvCxnSpPr>
            <a:cxnSpLocks/>
            <a:stCxn id="6" idx="3"/>
          </p:cNvCxnSpPr>
          <p:nvPr/>
        </p:nvCxnSpPr>
        <p:spPr>
          <a:xfrm flipV="1">
            <a:off x="2209095" y="1558701"/>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7CFFCDF-A2D7-44FE-9B1B-B96E9775DDB7}"/>
              </a:ext>
            </a:extLst>
          </p:cNvPr>
          <p:cNvSpPr txBox="1"/>
          <p:nvPr/>
        </p:nvSpPr>
        <p:spPr>
          <a:xfrm>
            <a:off x="1621991" y="3526549"/>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10" name="Straight Arrow Connector 9">
            <a:extLst>
              <a:ext uri="{FF2B5EF4-FFF2-40B4-BE49-F238E27FC236}">
                <a16:creationId xmlns:a16="http://schemas.microsoft.com/office/drawing/2014/main" id="{E945E33E-685D-4F56-BA23-DFFC2208E23C}"/>
              </a:ext>
            </a:extLst>
          </p:cNvPr>
          <p:cNvCxnSpPr>
            <a:cxnSpLocks/>
          </p:cNvCxnSpPr>
          <p:nvPr/>
        </p:nvCxnSpPr>
        <p:spPr>
          <a:xfrm>
            <a:off x="2236309" y="2121549"/>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763A75-3819-46F7-A595-732528ACFFB9}"/>
              </a:ext>
            </a:extLst>
          </p:cNvPr>
          <p:cNvSpPr txBox="1"/>
          <p:nvPr/>
        </p:nvSpPr>
        <p:spPr>
          <a:xfrm>
            <a:off x="7133080" y="1638546"/>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2" name="Oval 11">
            <a:extLst>
              <a:ext uri="{FF2B5EF4-FFF2-40B4-BE49-F238E27FC236}">
                <a16:creationId xmlns:a16="http://schemas.microsoft.com/office/drawing/2014/main" id="{75B3B75A-2714-4FA2-9370-F5A2D75FECE9}"/>
              </a:ext>
            </a:extLst>
          </p:cNvPr>
          <p:cNvSpPr/>
          <p:nvPr/>
        </p:nvSpPr>
        <p:spPr>
          <a:xfrm>
            <a:off x="4631737" y="972157"/>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BC41E7A-D5B2-45B7-886E-6AAB7A8B02A9}"/>
              </a:ext>
            </a:extLst>
          </p:cNvPr>
          <p:cNvSpPr txBox="1"/>
          <p:nvPr/>
        </p:nvSpPr>
        <p:spPr>
          <a:xfrm>
            <a:off x="4631738" y="1732664"/>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4" name="Oval 13">
            <a:extLst>
              <a:ext uri="{FF2B5EF4-FFF2-40B4-BE49-F238E27FC236}">
                <a16:creationId xmlns:a16="http://schemas.microsoft.com/office/drawing/2014/main" id="{23FC5838-E7CE-4BC1-B457-293CA0EC036D}"/>
              </a:ext>
            </a:extLst>
          </p:cNvPr>
          <p:cNvSpPr/>
          <p:nvPr/>
        </p:nvSpPr>
        <p:spPr>
          <a:xfrm>
            <a:off x="4709230" y="3494681"/>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BAC44F0-9D85-4056-90F1-FAA7DA733A1A}"/>
              </a:ext>
            </a:extLst>
          </p:cNvPr>
          <p:cNvSpPr txBox="1"/>
          <p:nvPr/>
        </p:nvSpPr>
        <p:spPr>
          <a:xfrm>
            <a:off x="4766400" y="4189164"/>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6" name="Straight Arrow Connector 15">
            <a:extLst>
              <a:ext uri="{FF2B5EF4-FFF2-40B4-BE49-F238E27FC236}">
                <a16:creationId xmlns:a16="http://schemas.microsoft.com/office/drawing/2014/main" id="{25FA5E2F-197C-42C4-8CB9-3AC6924C20C3}"/>
              </a:ext>
            </a:extLst>
          </p:cNvPr>
          <p:cNvCxnSpPr>
            <a:cxnSpLocks/>
          </p:cNvCxnSpPr>
          <p:nvPr/>
        </p:nvCxnSpPr>
        <p:spPr>
          <a:xfrm>
            <a:off x="6699393" y="2214342"/>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C14AEB5-B715-4A92-A6C9-24A8016AE1A8}"/>
              </a:ext>
            </a:extLst>
          </p:cNvPr>
          <p:cNvCxnSpPr>
            <a:cxnSpLocks/>
          </p:cNvCxnSpPr>
          <p:nvPr/>
        </p:nvCxnSpPr>
        <p:spPr>
          <a:xfrm flipV="1">
            <a:off x="6843873" y="3751111"/>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08C36E3-FBBF-4D5A-9754-ADB57F6AD3B4}"/>
              </a:ext>
            </a:extLst>
          </p:cNvPr>
          <p:cNvSpPr txBox="1"/>
          <p:nvPr/>
        </p:nvSpPr>
        <p:spPr>
          <a:xfrm>
            <a:off x="6994578" y="3399482"/>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9" name="Straight Arrow Connector 18">
            <a:extLst>
              <a:ext uri="{FF2B5EF4-FFF2-40B4-BE49-F238E27FC236}">
                <a16:creationId xmlns:a16="http://schemas.microsoft.com/office/drawing/2014/main" id="{397C31AA-E53B-4B72-A013-28862DB68B97}"/>
              </a:ext>
            </a:extLst>
          </p:cNvPr>
          <p:cNvCxnSpPr>
            <a:cxnSpLocks/>
            <a:stCxn id="9" idx="3"/>
          </p:cNvCxnSpPr>
          <p:nvPr/>
        </p:nvCxnSpPr>
        <p:spPr>
          <a:xfrm flipV="1">
            <a:off x="2265086" y="2633822"/>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5F9DC92-FB07-41F4-A890-C6633E2F0473}"/>
              </a:ext>
            </a:extLst>
          </p:cNvPr>
          <p:cNvCxnSpPr>
            <a:cxnSpLocks/>
          </p:cNvCxnSpPr>
          <p:nvPr/>
        </p:nvCxnSpPr>
        <p:spPr>
          <a:xfrm>
            <a:off x="2346176" y="4061661"/>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7063071-0B92-4A94-8931-8FD98582BD28}"/>
              </a:ext>
            </a:extLst>
          </p:cNvPr>
          <p:cNvSpPr txBox="1"/>
          <p:nvPr/>
        </p:nvSpPr>
        <p:spPr>
          <a:xfrm>
            <a:off x="2833872" y="1022905"/>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2" name="TextBox 21">
            <a:extLst>
              <a:ext uri="{FF2B5EF4-FFF2-40B4-BE49-F238E27FC236}">
                <a16:creationId xmlns:a16="http://schemas.microsoft.com/office/drawing/2014/main" id="{590E2113-85B6-4319-A9FD-5B63238E9EEF}"/>
              </a:ext>
            </a:extLst>
          </p:cNvPr>
          <p:cNvSpPr txBox="1"/>
          <p:nvPr/>
        </p:nvSpPr>
        <p:spPr>
          <a:xfrm>
            <a:off x="2912041" y="1947947"/>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3" name="TextBox 22">
            <a:extLst>
              <a:ext uri="{FF2B5EF4-FFF2-40B4-BE49-F238E27FC236}">
                <a16:creationId xmlns:a16="http://schemas.microsoft.com/office/drawing/2014/main" id="{39936F98-E4C0-4B35-9F81-1082EB4715D8}"/>
              </a:ext>
            </a:extLst>
          </p:cNvPr>
          <p:cNvSpPr txBox="1"/>
          <p:nvPr/>
        </p:nvSpPr>
        <p:spPr>
          <a:xfrm>
            <a:off x="2442058" y="272628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4" name="TextBox 23">
            <a:extLst>
              <a:ext uri="{FF2B5EF4-FFF2-40B4-BE49-F238E27FC236}">
                <a16:creationId xmlns:a16="http://schemas.microsoft.com/office/drawing/2014/main" id="{36150562-6D83-428B-87A1-1434F6324230}"/>
              </a:ext>
            </a:extLst>
          </p:cNvPr>
          <p:cNvSpPr txBox="1"/>
          <p:nvPr/>
        </p:nvSpPr>
        <p:spPr>
          <a:xfrm>
            <a:off x="2711259" y="3609656"/>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5" name="Right Brace 24">
            <a:extLst>
              <a:ext uri="{FF2B5EF4-FFF2-40B4-BE49-F238E27FC236}">
                <a16:creationId xmlns:a16="http://schemas.microsoft.com/office/drawing/2014/main" id="{EB1286EE-BCEA-4EC4-912D-2735BA2B1FA4}"/>
              </a:ext>
            </a:extLst>
          </p:cNvPr>
          <p:cNvSpPr/>
          <p:nvPr/>
        </p:nvSpPr>
        <p:spPr>
          <a:xfrm rot="5400000">
            <a:off x="5597601" y="4643600"/>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E2421A58-B2CE-43A5-81FC-C7411CDDBCF4}"/>
              </a:ext>
            </a:extLst>
          </p:cNvPr>
          <p:cNvSpPr txBox="1"/>
          <p:nvPr/>
        </p:nvSpPr>
        <p:spPr>
          <a:xfrm>
            <a:off x="4902824" y="6134740"/>
            <a:ext cx="1860064" cy="420628"/>
          </a:xfrm>
          <a:prstGeom prst="rect">
            <a:avLst/>
          </a:prstGeom>
          <a:noFill/>
        </p:spPr>
        <p:txBody>
          <a:bodyPr wrap="square" rtlCol="0">
            <a:spAutoFit/>
          </a:bodyPr>
          <a:lstStyle/>
          <a:p>
            <a:pPr algn="ctr"/>
            <a:r>
              <a:rPr lang="en-US" sz="3200" b="1" baseline="-25000" dirty="0"/>
              <a:t>Hidden Layer</a:t>
            </a:r>
          </a:p>
        </p:txBody>
      </p:sp>
      <p:sp>
        <p:nvSpPr>
          <p:cNvPr id="27" name="Right Brace 26">
            <a:extLst>
              <a:ext uri="{FF2B5EF4-FFF2-40B4-BE49-F238E27FC236}">
                <a16:creationId xmlns:a16="http://schemas.microsoft.com/office/drawing/2014/main" id="{CBEB4BD3-CF5F-4061-BE4A-3AA599CC4B2A}"/>
              </a:ext>
            </a:extLst>
          </p:cNvPr>
          <p:cNvSpPr/>
          <p:nvPr/>
        </p:nvSpPr>
        <p:spPr>
          <a:xfrm rot="5400000">
            <a:off x="8839869" y="464313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6CBCC20A-8521-4431-AAAC-A604A102A0F0}"/>
              </a:ext>
            </a:extLst>
          </p:cNvPr>
          <p:cNvSpPr txBox="1"/>
          <p:nvPr/>
        </p:nvSpPr>
        <p:spPr>
          <a:xfrm>
            <a:off x="8145092" y="6134277"/>
            <a:ext cx="1860064" cy="420628"/>
          </a:xfrm>
          <a:prstGeom prst="rect">
            <a:avLst/>
          </a:prstGeom>
          <a:noFill/>
        </p:spPr>
        <p:txBody>
          <a:bodyPr wrap="square" rtlCol="0">
            <a:spAutoFit/>
          </a:bodyPr>
          <a:lstStyle/>
          <a:p>
            <a:pPr algn="ctr"/>
            <a:r>
              <a:rPr lang="en-US" sz="3200" b="1" baseline="-25000" dirty="0"/>
              <a:t>Output Layer</a:t>
            </a:r>
          </a:p>
        </p:txBody>
      </p:sp>
      <p:sp>
        <p:nvSpPr>
          <p:cNvPr id="29" name="Right Brace 28">
            <a:extLst>
              <a:ext uri="{FF2B5EF4-FFF2-40B4-BE49-F238E27FC236}">
                <a16:creationId xmlns:a16="http://schemas.microsoft.com/office/drawing/2014/main" id="{CBA3FEE0-FF7E-436D-8DBF-A03B3B7B2E00}"/>
              </a:ext>
            </a:extLst>
          </p:cNvPr>
          <p:cNvSpPr/>
          <p:nvPr/>
        </p:nvSpPr>
        <p:spPr>
          <a:xfrm rot="5400000">
            <a:off x="2112795" y="5345594"/>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TextBox 29">
            <a:extLst>
              <a:ext uri="{FF2B5EF4-FFF2-40B4-BE49-F238E27FC236}">
                <a16:creationId xmlns:a16="http://schemas.microsoft.com/office/drawing/2014/main" id="{0A52577C-136C-4799-82A0-2F219737C76F}"/>
              </a:ext>
            </a:extLst>
          </p:cNvPr>
          <p:cNvSpPr txBox="1"/>
          <p:nvPr/>
        </p:nvSpPr>
        <p:spPr>
          <a:xfrm>
            <a:off x="1490382" y="6107483"/>
            <a:ext cx="1671234" cy="420628"/>
          </a:xfrm>
          <a:prstGeom prst="rect">
            <a:avLst/>
          </a:prstGeom>
          <a:noFill/>
        </p:spPr>
        <p:txBody>
          <a:bodyPr wrap="square" rtlCol="0">
            <a:spAutoFit/>
          </a:bodyPr>
          <a:lstStyle/>
          <a:p>
            <a:pPr algn="ctr"/>
            <a:r>
              <a:rPr lang="en-US" sz="3200" b="1" baseline="-25000" dirty="0"/>
              <a:t>Input Layer</a:t>
            </a:r>
          </a:p>
        </p:txBody>
      </p:sp>
    </p:spTree>
    <p:extLst>
      <p:ext uri="{BB962C8B-B14F-4D97-AF65-F5344CB8AC3E}">
        <p14:creationId xmlns:p14="http://schemas.microsoft.com/office/powerpoint/2010/main" val="393474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9" grpId="0"/>
      <p:bldP spid="11" grpId="0"/>
      <p:bldP spid="12" grpId="0" animBg="1"/>
      <p:bldP spid="13" grpId="0"/>
      <p:bldP spid="14" grpId="0" animBg="1"/>
      <p:bldP spid="15" grpId="0"/>
      <p:bldP spid="18" grpId="0"/>
      <p:bldP spid="21" grpId="0"/>
      <p:bldP spid="22" grpId="0"/>
      <p:bldP spid="23" grpId="0"/>
      <p:bldP spid="24" grpId="0"/>
      <p:bldP spid="25" grpId="0" animBg="1"/>
      <p:bldP spid="26" grpId="0"/>
      <p:bldP spid="27" grpId="0" animBg="1"/>
      <p:bldP spid="28" grpId="0"/>
      <p:bldP spid="29" grpId="0" animBg="1"/>
      <p:bldP spid="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3" name="Content Placeholder 2">
            <a:extLst>
              <a:ext uri="{FF2B5EF4-FFF2-40B4-BE49-F238E27FC236}">
                <a16:creationId xmlns:a16="http://schemas.microsoft.com/office/drawing/2014/main" id="{E20CBBCA-E46E-424E-A1A3-B0156EAC44A8}"/>
              </a:ext>
            </a:extLst>
          </p:cNvPr>
          <p:cNvSpPr>
            <a:spLocks noGrp="1"/>
          </p:cNvSpPr>
          <p:nvPr>
            <p:ph sz="quarter" idx="10"/>
          </p:nvPr>
        </p:nvSpPr>
        <p:spPr>
          <a:xfrm>
            <a:off x="333375" y="1045326"/>
            <a:ext cx="11525250" cy="5290388"/>
          </a:xfrm>
        </p:spPr>
        <p:txBody>
          <a:bodyPr/>
          <a:lstStyle/>
          <a:p>
            <a:pPr marL="0" indent="0">
              <a:buNone/>
            </a:pPr>
            <a:r>
              <a:rPr lang="en-US" sz="2800" dirty="0">
                <a:latin typeface="Segoe UI" panose="020B0502040204020203" pitchFamily="34" charset="0"/>
                <a:cs typeface="Segoe UI" panose="020B0502040204020203" pitchFamily="34" charset="0"/>
              </a:rPr>
              <a:t>What is the output of the simple network?</a:t>
            </a:r>
          </a:p>
          <a:p>
            <a:r>
              <a:rPr lang="en-US" sz="2800" dirty="0">
                <a:latin typeface="Segoe UI" panose="020B0502040204020203" pitchFamily="34" charset="0"/>
                <a:cs typeface="Segoe UI" panose="020B0502040204020203" pitchFamily="34" charset="0"/>
              </a:rPr>
              <a:t>Process called</a:t>
            </a:r>
            <a:r>
              <a:rPr lang="en-US" sz="2800" b="1" dirty="0">
                <a:latin typeface="Segoe UI" panose="020B0502040204020203" pitchFamily="34" charset="0"/>
                <a:cs typeface="Segoe UI" panose="020B0502040204020203" pitchFamily="34" charset="0"/>
              </a:rPr>
              <a:t> forward propagation</a:t>
            </a:r>
          </a:p>
          <a:p>
            <a:r>
              <a:rPr lang="en-US" sz="2800" dirty="0">
                <a:latin typeface="Segoe UI" panose="020B0502040204020203" pitchFamily="34" charset="0"/>
                <a:cs typeface="Segoe UI" panose="020B0502040204020203" pitchFamily="34" charset="0"/>
              </a:rPr>
              <a:t>Start with the output of the hidden layer:</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1</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1i</a:t>
            </a:r>
            <a:r>
              <a:rPr lang="en-US" sz="2800" dirty="0">
                <a:latin typeface="Segoe UI" panose="020B0502040204020203" pitchFamily="34" charset="0"/>
                <a:cs typeface="Segoe UI" panose="020B0502040204020203" pitchFamily="34" charset="0"/>
              </a:rPr>
              <a:t>) </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2</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2i</a:t>
            </a:r>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Next, compute the output of the output layer</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3</a:t>
            </a:r>
            <a:r>
              <a:rPr lang="en-US" sz="2800" dirty="0">
                <a:latin typeface="Segoe UI" panose="020B0502040204020203" pitchFamily="34" charset="0"/>
                <a:cs typeface="Segoe UI" panose="020B0502040204020203" pitchFamily="34" charset="0"/>
              </a:rPr>
              <a:t> = </a:t>
            </a:r>
            <a:r>
              <a:rPr lang="en-US" sz="2800" dirty="0" err="1">
                <a:latin typeface="Symbol" panose="05050102010706020507" pitchFamily="18" charset="2"/>
                <a:cs typeface="Segoe UI" panose="020B0502040204020203" pitchFamily="34" charset="0"/>
              </a:rPr>
              <a:t>S</a:t>
            </a:r>
            <a:r>
              <a:rPr lang="en-US" sz="2800" baseline="-25000" dirty="0" err="1">
                <a:latin typeface="Segoe UI" panose="020B0502040204020203" pitchFamily="34" charset="0"/>
                <a:cs typeface="Segoe UI" panose="020B0502040204020203" pitchFamily="34" charset="0"/>
              </a:rPr>
              <a:t>j</a:t>
            </a:r>
            <a:r>
              <a:rPr lang="en-US" sz="2800" dirty="0">
                <a:latin typeface="Segoe UI" panose="020B0502040204020203" pitchFamily="34" charset="0"/>
                <a:cs typeface="Segoe UI" panose="020B0502040204020203" pitchFamily="34" charset="0"/>
              </a:rPr>
              <a:t> W</a:t>
            </a:r>
            <a:r>
              <a:rPr lang="en-US" sz="2800" baseline="30000" dirty="0">
                <a:latin typeface="Segoe UI" panose="020B0502040204020203" pitchFamily="34" charset="0"/>
                <a:cs typeface="Segoe UI" panose="020B0502040204020203" pitchFamily="34" charset="0"/>
              </a:rPr>
              <a:t>2</a:t>
            </a:r>
            <a:r>
              <a:rPr lang="en-US" sz="2800" baseline="-25000" dirty="0">
                <a:latin typeface="Segoe UI" panose="020B0502040204020203" pitchFamily="34" charset="0"/>
                <a:cs typeface="Segoe UI" panose="020B0502040204020203" pitchFamily="34" charset="0"/>
              </a:rPr>
              <a:t>j</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ji</a:t>
            </a:r>
            <a:r>
              <a:rPr lang="en-US" sz="28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1115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2010327" y="1784284"/>
            <a:ext cx="8409867" cy="2015419"/>
          </a:xfrm>
        </p:spPr>
        <p:txBody>
          <a:bodyPr>
            <a:normAutofit/>
          </a:bodyPr>
          <a:lstStyle/>
          <a:p>
            <a:r>
              <a:rPr lang="en-US" sz="4400" b="1" dirty="0"/>
              <a:t>Model Depth, Width and Capacity</a:t>
            </a:r>
          </a:p>
        </p:txBody>
      </p:sp>
    </p:spTree>
    <p:extLst>
      <p:ext uri="{BB962C8B-B14F-4D97-AF65-F5344CB8AC3E}">
        <p14:creationId xmlns:p14="http://schemas.microsoft.com/office/powerpoint/2010/main" val="3332431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p:txBody>
          <a:bodyPr/>
          <a:lstStyle/>
          <a:p>
            <a:pPr marL="0" indent="0">
              <a:buNone/>
            </a:pPr>
            <a:r>
              <a:rPr lang="en-US" sz="2800" dirty="0">
                <a:latin typeface="Segoe UI" panose="020B0502040204020203" pitchFamily="34" charset="0"/>
                <a:cs typeface="Segoe UI" panose="020B0502040204020203" pitchFamily="34" charset="0"/>
              </a:rPr>
              <a:t>The </a:t>
            </a:r>
            <a:r>
              <a:rPr lang="en-US" sz="2800" b="1" dirty="0">
                <a:latin typeface="Segoe UI" panose="020B0502040204020203" pitchFamily="34" charset="0"/>
                <a:cs typeface="Segoe UI" panose="020B0502040204020203" pitchFamily="34" charset="0"/>
              </a:rPr>
              <a:t>universal approximation theorem</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Hornik</a:t>
            </a:r>
            <a:r>
              <a:rPr lang="en-US" sz="2800" dirty="0">
                <a:latin typeface="Segoe UI" panose="020B0502040204020203" pitchFamily="34" charset="0"/>
                <a:cs typeface="Segoe UI" panose="020B0502040204020203" pitchFamily="34" charset="0"/>
              </a:rPr>
              <a:t> (1991), tells us that an </a:t>
            </a:r>
            <a:r>
              <a:rPr lang="en-US" sz="2800" b="1" dirty="0">
                <a:latin typeface="Segoe UI" panose="020B0502040204020203" pitchFamily="34" charset="0"/>
                <a:cs typeface="Segoe UI" panose="020B0502040204020203" pitchFamily="34" charset="0"/>
              </a:rPr>
              <a:t>infinitely wide hidden layer can represent any function</a:t>
            </a:r>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Usefulness limited:</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It’s nice to know we can represent complex functions</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But, completely </a:t>
            </a:r>
            <a:r>
              <a:rPr lang="en-US" b="1" dirty="0">
                <a:latin typeface="Segoe UI" panose="020B0502040204020203" pitchFamily="34" charset="0"/>
                <a:cs typeface="Segoe UI" panose="020B0502040204020203" pitchFamily="34" charset="0"/>
              </a:rPr>
              <a:t>infeasible</a:t>
            </a:r>
            <a:r>
              <a:rPr lang="en-US" dirty="0">
                <a:latin typeface="Segoe UI" panose="020B0502040204020203" pitchFamily="34" charset="0"/>
                <a:cs typeface="Segoe UI" panose="020B0502040204020203" pitchFamily="34" charset="0"/>
              </a:rPr>
              <a:t> in practice</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What can we do?</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Trade depth for breath</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332027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p:txBody>
          <a:bodyPr/>
          <a:lstStyle/>
          <a:p>
            <a:pPr marL="0" indent="0">
              <a:buNone/>
            </a:pPr>
            <a:r>
              <a:rPr lang="en-US" sz="2800" dirty="0">
                <a:latin typeface="Segoe UI" panose="020B0502040204020203" pitchFamily="34" charset="0"/>
                <a:cs typeface="Segoe UI" panose="020B0502040204020203" pitchFamily="34" charset="0"/>
              </a:rPr>
              <a:t>Model capacity is fundamentally related to the</a:t>
            </a:r>
            <a:r>
              <a:rPr lang="en-US" sz="2800" b="1" dirty="0">
                <a:latin typeface="Segoe UI" panose="020B0502040204020203" pitchFamily="34" charset="0"/>
                <a:cs typeface="Segoe UI" panose="020B0502040204020203" pitchFamily="34" charset="0"/>
              </a:rPr>
              <a:t> bias-variance trade-off </a:t>
            </a:r>
            <a:r>
              <a:rPr lang="en-US" sz="2800" dirty="0">
                <a:latin typeface="Segoe UI" panose="020B0502040204020203" pitchFamily="34" charset="0"/>
                <a:cs typeface="Segoe UI" panose="020B0502040204020203" pitchFamily="34" charset="0"/>
              </a:rPr>
              <a:t>of machine learning</a:t>
            </a:r>
          </a:p>
          <a:p>
            <a:pPr lvl="1"/>
            <a:r>
              <a:rPr lang="en-US" b="1" dirty="0">
                <a:latin typeface="Segoe UI" panose="020B0502040204020203" pitchFamily="34" charset="0"/>
                <a:cs typeface="Segoe UI" panose="020B0502040204020203" pitchFamily="34" charset="0"/>
              </a:rPr>
              <a:t>Low-capacity </a:t>
            </a:r>
            <a:r>
              <a:rPr lang="en-US" dirty="0">
                <a:latin typeface="Segoe UI" panose="020B0502040204020203" pitchFamily="34" charset="0"/>
                <a:cs typeface="Segoe UI" panose="020B0502040204020203" pitchFamily="34" charset="0"/>
              </a:rPr>
              <a:t>models have </a:t>
            </a:r>
            <a:r>
              <a:rPr lang="en-US" b="1" dirty="0">
                <a:latin typeface="Segoe UI" panose="020B0502040204020203" pitchFamily="34" charset="0"/>
                <a:cs typeface="Segoe UI" panose="020B0502040204020203" pitchFamily="34" charset="0"/>
              </a:rPr>
              <a:t>high bias but low variance</a:t>
            </a:r>
          </a:p>
          <a:p>
            <a:pPr lvl="1"/>
            <a:r>
              <a:rPr lang="en-US" b="1" dirty="0">
                <a:latin typeface="Segoe UI" panose="020B0502040204020203" pitchFamily="34" charset="0"/>
                <a:cs typeface="Segoe UI" panose="020B0502040204020203" pitchFamily="34" charset="0"/>
              </a:rPr>
              <a:t>High-capacity </a:t>
            </a:r>
            <a:r>
              <a:rPr lang="en-US" dirty="0">
                <a:latin typeface="Segoe UI" panose="020B0502040204020203" pitchFamily="34" charset="0"/>
                <a:cs typeface="Segoe UI" panose="020B0502040204020203" pitchFamily="34" charset="0"/>
              </a:rPr>
              <a:t>models have </a:t>
            </a:r>
            <a:r>
              <a:rPr lang="en-US" b="1" dirty="0">
                <a:latin typeface="Segoe UI" panose="020B0502040204020203" pitchFamily="34" charset="0"/>
                <a:cs typeface="Segoe UI" panose="020B0502040204020203" pitchFamily="34" charset="0"/>
              </a:rPr>
              <a:t>low bias but high variance</a:t>
            </a:r>
          </a:p>
          <a:p>
            <a:r>
              <a:rPr lang="en-US" sz="2800" dirty="0">
                <a:latin typeface="Segoe UI" panose="020B0502040204020203" pitchFamily="34" charset="0"/>
                <a:cs typeface="Segoe UI" panose="020B0502040204020203" pitchFamily="34" charset="0"/>
              </a:rPr>
              <a:t>High-capacity models have a tendency to be overfit</a:t>
            </a:r>
          </a:p>
          <a:p>
            <a:r>
              <a:rPr lang="en-US" sz="2800" dirty="0">
                <a:latin typeface="Segoe UI" panose="020B0502040204020203" pitchFamily="34" charset="0"/>
                <a:cs typeface="Segoe UI" panose="020B0502040204020203" pitchFamily="34" charset="0"/>
              </a:rPr>
              <a:t>We have more to say about this problem in another lesson</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1268286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a:xfrm>
            <a:off x="264443" y="5964898"/>
            <a:ext cx="11525250" cy="630614"/>
          </a:xfrm>
        </p:spPr>
        <p:txBody>
          <a:bodyPr/>
          <a:lstStyle/>
          <a:p>
            <a:pPr marL="457046" lvl="1" indent="0">
              <a:buNone/>
            </a:pPr>
            <a:r>
              <a:rPr lang="en-US" dirty="0">
                <a:latin typeface="Segoe UI" panose="020B0502040204020203" pitchFamily="34" charset="0"/>
                <a:cs typeface="Segoe UI" panose="020B0502040204020203" pitchFamily="34" charset="0"/>
              </a:rPr>
              <a:t>Model capacity with increasing depth. </a:t>
            </a:r>
            <a:r>
              <a:rPr lang="en-US" dirty="0"/>
              <a:t>From Goodfellow et. al. 2014.</a:t>
            </a:r>
          </a:p>
        </p:txBody>
      </p:sp>
      <p:pic>
        <p:nvPicPr>
          <p:cNvPr id="8" name="Picture 7">
            <a:extLst>
              <a:ext uri="{FF2B5EF4-FFF2-40B4-BE49-F238E27FC236}">
                <a16:creationId xmlns:a16="http://schemas.microsoft.com/office/drawing/2014/main" id="{6BF47024-A403-4084-97AD-5D41108DAB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338" y="676800"/>
            <a:ext cx="9315461" cy="5424127"/>
          </a:xfrm>
          <a:prstGeom prst="rect">
            <a:avLst/>
          </a:prstGeom>
        </p:spPr>
      </p:pic>
    </p:spTree>
    <p:extLst>
      <p:ext uri="{BB962C8B-B14F-4D97-AF65-F5344CB8AC3E}">
        <p14:creationId xmlns:p14="http://schemas.microsoft.com/office/powerpoint/2010/main" val="2807434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398668" y="1889317"/>
            <a:ext cx="9191073" cy="2015419"/>
          </a:xfrm>
        </p:spPr>
        <p:txBody>
          <a:bodyPr>
            <a:normAutofit/>
          </a:bodyPr>
          <a:lstStyle/>
          <a:p>
            <a:r>
              <a:rPr lang="en-US" sz="4400" b="1" dirty="0"/>
              <a:t>Nonlinearity and Activation Functions </a:t>
            </a:r>
          </a:p>
        </p:txBody>
      </p:sp>
    </p:spTree>
    <p:extLst>
      <p:ext uri="{BB962C8B-B14F-4D97-AF65-F5344CB8AC3E}">
        <p14:creationId xmlns:p14="http://schemas.microsoft.com/office/powerpoint/2010/main" val="715605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lnSpcReduction="10000"/>
          </a:bodyPr>
          <a:lstStyle/>
          <a:p>
            <a:pPr marL="0" indent="0">
              <a:buNone/>
            </a:pPr>
            <a:r>
              <a:rPr lang="en-GB" sz="3000" dirty="0">
                <a:latin typeface="+mn-lt"/>
                <a:ea typeface="Segoe UI" panose="020B0502040204020203" pitchFamily="34" charset="0"/>
                <a:cs typeface="Segoe UI" panose="020B0502040204020203" pitchFamily="34" charset="0"/>
              </a:rPr>
              <a:t>Deep learning for computer vision</a:t>
            </a:r>
          </a:p>
          <a:p>
            <a:r>
              <a:rPr lang="en-GB" sz="2800" dirty="0">
                <a:latin typeface="+mn-lt"/>
                <a:ea typeface="Segoe UI" panose="020B0502040204020203" pitchFamily="34" charset="0"/>
                <a:cs typeface="Segoe UI" panose="020B0502040204020203" pitchFamily="34" charset="0"/>
              </a:rPr>
              <a:t>Deep neural networks have </a:t>
            </a:r>
            <a:r>
              <a:rPr lang="en-GB" sz="2800">
                <a:latin typeface="+mn-lt"/>
                <a:ea typeface="Segoe UI" panose="020B0502040204020203" pitchFamily="34" charset="0"/>
                <a:cs typeface="Segoe UI" panose="020B0502040204020203" pitchFamily="34" charset="0"/>
              </a:rPr>
              <a:t>revolutionized many </a:t>
            </a:r>
            <a:r>
              <a:rPr lang="en-GB" sz="2800" dirty="0">
                <a:latin typeface="+mn-lt"/>
                <a:ea typeface="Segoe UI" panose="020B0502040204020203" pitchFamily="34" charset="0"/>
                <a:cs typeface="Segoe UI" panose="020B0502040204020203" pitchFamily="34" charset="0"/>
              </a:rPr>
              <a:t>areas of machine learning </a:t>
            </a:r>
          </a:p>
          <a:p>
            <a:pPr lvl="1"/>
            <a:r>
              <a:rPr lang="en-GB" sz="2400" dirty="0">
                <a:latin typeface="+mn-lt"/>
                <a:ea typeface="Segoe UI" panose="020B0502040204020203" pitchFamily="34" charset="0"/>
                <a:cs typeface="Segoe UI" panose="020B0502040204020203" pitchFamily="34" charset="0"/>
              </a:rPr>
              <a:t>Object classification </a:t>
            </a:r>
          </a:p>
          <a:p>
            <a:pPr lvl="1"/>
            <a:r>
              <a:rPr lang="en-GB" sz="2400" dirty="0">
                <a:latin typeface="+mn-lt"/>
                <a:ea typeface="Segoe UI" panose="020B0502040204020203" pitchFamily="34" charset="0"/>
                <a:cs typeface="Segoe UI" panose="020B0502040204020203" pitchFamily="34" charset="0"/>
              </a:rPr>
              <a:t>Object detection </a:t>
            </a:r>
          </a:p>
          <a:p>
            <a:pPr lvl="1"/>
            <a:r>
              <a:rPr lang="en-GB" sz="2400" dirty="0">
                <a:latin typeface="+mn-lt"/>
                <a:ea typeface="Segoe UI" panose="020B0502040204020203" pitchFamily="34" charset="0"/>
                <a:cs typeface="Segoe UI" panose="020B0502040204020203" pitchFamily="34" charset="0"/>
              </a:rPr>
              <a:t>Segmentation</a:t>
            </a:r>
          </a:p>
          <a:p>
            <a:pPr lvl="1"/>
            <a:r>
              <a:rPr lang="en-GB" sz="2400" dirty="0">
                <a:latin typeface="+mn-lt"/>
                <a:ea typeface="Segoe UI" panose="020B0502040204020203" pitchFamily="34" charset="0"/>
                <a:cs typeface="Segoe UI" panose="020B0502040204020203" pitchFamily="34" charset="0"/>
              </a:rPr>
              <a:t>Generative models</a:t>
            </a:r>
          </a:p>
          <a:p>
            <a:pPr lvl="1"/>
            <a:r>
              <a:rPr lang="en-GB" sz="2400" dirty="0">
                <a:latin typeface="+mn-lt"/>
                <a:ea typeface="Segoe UI" panose="020B0502040204020203" pitchFamily="34" charset="0"/>
                <a:cs typeface="Segoe UI" panose="020B0502040204020203" pitchFamily="34" charset="0"/>
              </a:rPr>
              <a:t>…</a:t>
            </a:r>
          </a:p>
          <a:p>
            <a:r>
              <a:rPr lang="en-GB" sz="2800" dirty="0">
                <a:latin typeface="+mn-lt"/>
                <a:ea typeface="Segoe UI" panose="020B0502040204020203" pitchFamily="34" charset="0"/>
                <a:cs typeface="Segoe UI" panose="020B0502040204020203" pitchFamily="34" charset="0"/>
              </a:rPr>
              <a:t>Many types of deep neural networks used in CV</a:t>
            </a:r>
          </a:p>
          <a:p>
            <a:pPr lvl="1"/>
            <a:r>
              <a:rPr lang="en-GB" sz="2600" dirty="0">
                <a:latin typeface="+mn-lt"/>
                <a:ea typeface="Segoe UI" panose="020B0502040204020203" pitchFamily="34" charset="0"/>
                <a:cs typeface="Segoe UI" panose="020B0502040204020203" pitchFamily="34" charset="0"/>
              </a:rPr>
              <a:t>Fully connected NNs – our focus this week</a:t>
            </a:r>
          </a:p>
          <a:p>
            <a:pPr lvl="1"/>
            <a:r>
              <a:rPr lang="en-GB" sz="2600" dirty="0">
                <a:latin typeface="+mn-lt"/>
                <a:ea typeface="Segoe UI" panose="020B0502040204020203" pitchFamily="34" charset="0"/>
                <a:cs typeface="Segoe UI" panose="020B0502040204020203" pitchFamily="34" charset="0"/>
              </a:rPr>
              <a:t>Convolutional NNs for feature extraction – next week</a:t>
            </a:r>
          </a:p>
          <a:p>
            <a:pPr lvl="1"/>
            <a:r>
              <a:rPr lang="en-GB" sz="2600" dirty="0">
                <a:latin typeface="+mn-lt"/>
                <a:ea typeface="Segoe UI" panose="020B0502040204020203" pitchFamily="34" charset="0"/>
                <a:cs typeface="Segoe UI" panose="020B0502040204020203" pitchFamily="34" charset="0"/>
              </a:rPr>
              <a:t>Many others …</a:t>
            </a:r>
          </a:p>
          <a:p>
            <a:pPr lvl="1"/>
            <a:endParaRPr lang="en-GB" sz="2600" dirty="0">
              <a:latin typeface="+mn-lt"/>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Building Blocks of Deep Learning</a:t>
            </a:r>
          </a:p>
        </p:txBody>
      </p:sp>
    </p:spTree>
    <p:extLst>
      <p:ext uri="{BB962C8B-B14F-4D97-AF65-F5344CB8AC3E}">
        <p14:creationId xmlns:p14="http://schemas.microsoft.com/office/powerpoint/2010/main" val="648693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9514" y="1006330"/>
            <a:ext cx="11525250" cy="1246637"/>
          </a:xfrm>
        </p:spPr>
        <p:txBody>
          <a:bodyPr/>
          <a:lstStyle/>
          <a:p>
            <a:r>
              <a:rPr lang="en-US" sz="2800" dirty="0">
                <a:latin typeface="Segoe UI" panose="020B0502040204020203" pitchFamily="34" charset="0"/>
                <a:cs typeface="Segoe UI" panose="020B0502040204020203" pitchFamily="34" charset="0"/>
              </a:rPr>
              <a:t>Nonlinear activation is key to achieving good function approximation.</a:t>
            </a:r>
          </a:p>
          <a:p>
            <a:r>
              <a:rPr lang="en-US" sz="2800" dirty="0">
                <a:latin typeface="Segoe UI" panose="020B0502040204020203" pitchFamily="34" charset="0"/>
                <a:cs typeface="Segoe UI" panose="020B0502040204020203" pitchFamily="34" charset="0"/>
              </a:rPr>
              <a:t>Many activation functions have been tried, here are a few:</a:t>
            </a:r>
          </a:p>
          <a:p>
            <a:endParaRPr lang="en-US" dirty="0"/>
          </a:p>
        </p:txBody>
      </p:sp>
      <p:graphicFrame>
        <p:nvGraphicFramePr>
          <p:cNvPr id="4" name="Table 3">
            <a:extLst>
              <a:ext uri="{FF2B5EF4-FFF2-40B4-BE49-F238E27FC236}">
                <a16:creationId xmlns:a16="http://schemas.microsoft.com/office/drawing/2014/main" id="{9FA94E53-D627-4E71-BF85-084275C9A483}"/>
              </a:ext>
            </a:extLst>
          </p:cNvPr>
          <p:cNvGraphicFramePr>
            <a:graphicFrameLocks noGrp="1"/>
          </p:cNvGraphicFramePr>
          <p:nvPr>
            <p:extLst>
              <p:ext uri="{D42A27DB-BD31-4B8C-83A1-F6EECF244321}">
                <p14:modId xmlns:p14="http://schemas.microsoft.com/office/powerpoint/2010/main" val="3061776223"/>
              </p:ext>
            </p:extLst>
          </p:nvPr>
        </p:nvGraphicFramePr>
        <p:xfrm>
          <a:off x="288054" y="2495500"/>
          <a:ext cx="11594904" cy="4180285"/>
        </p:xfrm>
        <a:graphic>
          <a:graphicData uri="http://schemas.openxmlformats.org/drawingml/2006/table">
            <a:tbl>
              <a:tblPr firstRow="1" bandRow="1">
                <a:tableStyleId>{5C22544A-7EE6-4342-B048-85BDC9FD1C3A}</a:tableStyleId>
              </a:tblPr>
              <a:tblGrid>
                <a:gridCol w="2083704">
                  <a:extLst>
                    <a:ext uri="{9D8B030D-6E8A-4147-A177-3AD203B41FA5}">
                      <a16:colId xmlns:a16="http://schemas.microsoft.com/office/drawing/2014/main" val="728269207"/>
                    </a:ext>
                  </a:extLst>
                </a:gridCol>
                <a:gridCol w="3993042">
                  <a:extLst>
                    <a:ext uri="{9D8B030D-6E8A-4147-A177-3AD203B41FA5}">
                      <a16:colId xmlns:a16="http://schemas.microsoft.com/office/drawing/2014/main" val="115923520"/>
                    </a:ext>
                  </a:extLst>
                </a:gridCol>
                <a:gridCol w="5518158">
                  <a:extLst>
                    <a:ext uri="{9D8B030D-6E8A-4147-A177-3AD203B41FA5}">
                      <a16:colId xmlns:a16="http://schemas.microsoft.com/office/drawing/2014/main" val="1562427802"/>
                    </a:ext>
                  </a:extLst>
                </a:gridCol>
              </a:tblGrid>
              <a:tr h="506873">
                <a:tc>
                  <a:txBody>
                    <a:bodyPr/>
                    <a:lstStyle/>
                    <a:p>
                      <a:r>
                        <a:rPr lang="en-US" sz="2400" dirty="0"/>
                        <a:t>Function</a:t>
                      </a:r>
                    </a:p>
                  </a:txBody>
                  <a:tcPr/>
                </a:tc>
                <a:tc>
                  <a:txBody>
                    <a:bodyPr/>
                    <a:lstStyle/>
                    <a:p>
                      <a:r>
                        <a:rPr lang="en-US" sz="2400" dirty="0"/>
                        <a:t>How Used?</a:t>
                      </a:r>
                    </a:p>
                  </a:txBody>
                  <a:tcPr/>
                </a:tc>
                <a:tc>
                  <a:txBody>
                    <a:bodyPr/>
                    <a:lstStyle/>
                    <a:p>
                      <a:r>
                        <a:rPr lang="en-US" sz="2400" dirty="0"/>
                        <a:t>Comments</a:t>
                      </a:r>
                    </a:p>
                  </a:txBody>
                  <a:tcPr/>
                </a:tc>
                <a:extLst>
                  <a:ext uri="{0D108BD9-81ED-4DB2-BD59-A6C34878D82A}">
                    <a16:rowId xmlns:a16="http://schemas.microsoft.com/office/drawing/2014/main" val="3443963545"/>
                  </a:ext>
                </a:extLst>
              </a:tr>
              <a:tr h="506873">
                <a:tc>
                  <a:txBody>
                    <a:bodyPr/>
                    <a:lstStyle/>
                    <a:p>
                      <a:r>
                        <a:rPr lang="en-US" sz="2400" dirty="0"/>
                        <a:t>Sigmoid</a:t>
                      </a:r>
                    </a:p>
                  </a:txBody>
                  <a:tcPr/>
                </a:tc>
                <a:tc>
                  <a:txBody>
                    <a:bodyPr/>
                    <a:lstStyle/>
                    <a:p>
                      <a:r>
                        <a:rPr lang="en-US" sz="2400" dirty="0"/>
                        <a:t>Binary classifier output layer</a:t>
                      </a:r>
                    </a:p>
                  </a:txBody>
                  <a:tcPr/>
                </a:tc>
                <a:tc>
                  <a:txBody>
                    <a:bodyPr/>
                    <a:lstStyle/>
                    <a:p>
                      <a:r>
                        <a:rPr lang="en-US" sz="2400" dirty="0"/>
                        <a:t>Historically the most used </a:t>
                      </a:r>
                    </a:p>
                  </a:txBody>
                  <a:tcPr/>
                </a:tc>
                <a:extLst>
                  <a:ext uri="{0D108BD9-81ED-4DB2-BD59-A6C34878D82A}">
                    <a16:rowId xmlns:a16="http://schemas.microsoft.com/office/drawing/2014/main" val="1214965825"/>
                  </a:ext>
                </a:extLst>
              </a:tr>
              <a:tr h="506873">
                <a:tc>
                  <a:txBody>
                    <a:bodyPr/>
                    <a:lstStyle/>
                    <a:p>
                      <a:r>
                        <a:rPr lang="en-US" sz="2400" dirty="0" err="1"/>
                        <a:t>Softmax</a:t>
                      </a:r>
                      <a:endParaRPr lang="en-US" sz="2400" dirty="0"/>
                    </a:p>
                  </a:txBody>
                  <a:tcPr/>
                </a:tc>
                <a:tc>
                  <a:txBody>
                    <a:bodyPr/>
                    <a:lstStyle/>
                    <a:p>
                      <a:r>
                        <a:rPr lang="en-US" sz="2400" dirty="0"/>
                        <a:t>Multi-class output layer</a:t>
                      </a:r>
                    </a:p>
                  </a:txBody>
                  <a:tcPr/>
                </a:tc>
                <a:tc>
                  <a:txBody>
                    <a:bodyPr/>
                    <a:lstStyle/>
                    <a:p>
                      <a:r>
                        <a:rPr lang="en-US" sz="2400" dirty="0"/>
                        <a:t>For categorical distribution</a:t>
                      </a:r>
                    </a:p>
                  </a:txBody>
                  <a:tcPr/>
                </a:tc>
                <a:extLst>
                  <a:ext uri="{0D108BD9-81ED-4DB2-BD59-A6C34878D82A}">
                    <a16:rowId xmlns:a16="http://schemas.microsoft.com/office/drawing/2014/main" val="2659129888"/>
                  </a:ext>
                </a:extLst>
              </a:tr>
              <a:tr h="506873">
                <a:tc>
                  <a:txBody>
                    <a:bodyPr/>
                    <a:lstStyle/>
                    <a:p>
                      <a:r>
                        <a:rPr lang="en-US" sz="2400" dirty="0"/>
                        <a:t>Linear</a:t>
                      </a:r>
                    </a:p>
                  </a:txBody>
                  <a:tcPr/>
                </a:tc>
                <a:tc>
                  <a:txBody>
                    <a:bodyPr/>
                    <a:lstStyle/>
                    <a:p>
                      <a:r>
                        <a:rPr lang="en-US" sz="2400" dirty="0"/>
                        <a:t>Numeric output layer</a:t>
                      </a:r>
                    </a:p>
                  </a:txBody>
                  <a:tcPr/>
                </a:tc>
                <a:tc>
                  <a:txBody>
                    <a:bodyPr/>
                    <a:lstStyle/>
                    <a:p>
                      <a:r>
                        <a:rPr lang="en-US" sz="2400" dirty="0"/>
                        <a:t>Regression models</a:t>
                      </a:r>
                    </a:p>
                  </a:txBody>
                  <a:tcPr/>
                </a:tc>
                <a:extLst>
                  <a:ext uri="{0D108BD9-81ED-4DB2-BD59-A6C34878D82A}">
                    <a16:rowId xmlns:a16="http://schemas.microsoft.com/office/drawing/2014/main" val="4186797339"/>
                  </a:ext>
                </a:extLst>
              </a:tr>
              <a:tr h="506873">
                <a:tc>
                  <a:txBody>
                    <a:bodyPr/>
                    <a:lstStyle/>
                    <a:p>
                      <a:r>
                        <a:rPr lang="en-US" sz="2400" dirty="0"/>
                        <a:t>Rectilinear</a:t>
                      </a:r>
                    </a:p>
                  </a:txBody>
                  <a:tcPr/>
                </a:tc>
                <a:tc>
                  <a:txBody>
                    <a:bodyPr/>
                    <a:lstStyle/>
                    <a:p>
                      <a:r>
                        <a:rPr lang="en-US" sz="2400" dirty="0"/>
                        <a:t>Hidden layers</a:t>
                      </a:r>
                    </a:p>
                  </a:txBody>
                  <a:tcPr/>
                </a:tc>
                <a:tc>
                  <a:txBody>
                    <a:bodyPr/>
                    <a:lstStyle/>
                    <a:p>
                      <a:r>
                        <a:rPr lang="en-US" sz="2400" dirty="0"/>
                        <a:t>Widely used to avoid vanishing gradient</a:t>
                      </a:r>
                    </a:p>
                  </a:txBody>
                  <a:tcPr/>
                </a:tc>
                <a:extLst>
                  <a:ext uri="{0D108BD9-81ED-4DB2-BD59-A6C34878D82A}">
                    <a16:rowId xmlns:a16="http://schemas.microsoft.com/office/drawing/2014/main" val="2274586107"/>
                  </a:ext>
                </a:extLst>
              </a:tr>
              <a:tr h="506873">
                <a:tc>
                  <a:txBody>
                    <a:bodyPr/>
                    <a:lstStyle/>
                    <a:p>
                      <a:r>
                        <a:rPr lang="en-US" sz="2400" dirty="0"/>
                        <a:t>Leak Rectilinear</a:t>
                      </a:r>
                    </a:p>
                  </a:txBody>
                  <a:tcPr/>
                </a:tc>
                <a:tc>
                  <a:txBody>
                    <a:bodyPr/>
                    <a:lstStyle/>
                    <a:p>
                      <a:r>
                        <a:rPr lang="en-US" sz="2400" dirty="0"/>
                        <a:t>Hidden layers</a:t>
                      </a:r>
                    </a:p>
                  </a:txBody>
                  <a:tcPr/>
                </a:tc>
                <a:tc>
                  <a:txBody>
                    <a:bodyPr/>
                    <a:lstStyle/>
                    <a:p>
                      <a:r>
                        <a:rPr lang="en-US" sz="2400" dirty="0"/>
                        <a:t>Widely used to avoid vanishing gradient</a:t>
                      </a:r>
                    </a:p>
                  </a:txBody>
                  <a:tcPr/>
                </a:tc>
                <a:extLst>
                  <a:ext uri="{0D108BD9-81ED-4DB2-BD59-A6C34878D82A}">
                    <a16:rowId xmlns:a16="http://schemas.microsoft.com/office/drawing/2014/main" val="1784000890"/>
                  </a:ext>
                </a:extLst>
              </a:tr>
              <a:tr h="506873">
                <a:tc>
                  <a:txBody>
                    <a:bodyPr/>
                    <a:lstStyle/>
                    <a:p>
                      <a:r>
                        <a:rPr lang="en-US" sz="2400" dirty="0"/>
                        <a:t>Tanh</a:t>
                      </a:r>
                    </a:p>
                  </a:txBody>
                  <a:tcPr/>
                </a:tc>
                <a:tc>
                  <a:txBody>
                    <a:bodyPr/>
                    <a:lstStyle/>
                    <a:p>
                      <a:r>
                        <a:rPr lang="en-US" sz="2400" dirty="0"/>
                        <a:t>Binary classifier output layers</a:t>
                      </a:r>
                    </a:p>
                    <a:p>
                      <a:r>
                        <a:rPr lang="en-US" sz="2400" dirty="0"/>
                        <a:t>Other specialized applications</a:t>
                      </a:r>
                    </a:p>
                  </a:txBody>
                  <a:tcPr/>
                </a:tc>
                <a:tc>
                  <a:txBody>
                    <a:bodyPr/>
                    <a:lstStyle/>
                    <a:p>
                      <a:r>
                        <a:rPr lang="en-US" sz="2400" dirty="0"/>
                        <a:t>Better gradient properties than sigmoid</a:t>
                      </a:r>
                    </a:p>
                  </a:txBody>
                  <a:tcPr/>
                </a:tc>
                <a:extLst>
                  <a:ext uri="{0D108BD9-81ED-4DB2-BD59-A6C34878D82A}">
                    <a16:rowId xmlns:a16="http://schemas.microsoft.com/office/drawing/2014/main" val="1243288014"/>
                  </a:ext>
                </a:extLst>
              </a:tr>
            </a:tbl>
          </a:graphicData>
        </a:graphic>
      </p:graphicFrame>
      <p:sp>
        <p:nvSpPr>
          <p:cNvPr id="5" name="Rectangle 4">
            <a:extLst>
              <a:ext uri="{FF2B5EF4-FFF2-40B4-BE49-F238E27FC236}">
                <a16:creationId xmlns:a16="http://schemas.microsoft.com/office/drawing/2014/main" id="{315CA2E8-57E9-4A1E-B0B2-90407BB9B321}"/>
              </a:ext>
            </a:extLst>
          </p:cNvPr>
          <p:cNvSpPr/>
          <p:nvPr/>
        </p:nvSpPr>
        <p:spPr>
          <a:xfrm>
            <a:off x="271251" y="3488535"/>
            <a:ext cx="11594904" cy="31896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E965181-866D-4E72-9CF2-7043020EECA8}"/>
              </a:ext>
            </a:extLst>
          </p:cNvPr>
          <p:cNvSpPr/>
          <p:nvPr/>
        </p:nvSpPr>
        <p:spPr>
          <a:xfrm>
            <a:off x="260757" y="4001215"/>
            <a:ext cx="11594904" cy="2819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0C18425-A3C9-4D5F-959B-2B0F48F6A785}"/>
              </a:ext>
            </a:extLst>
          </p:cNvPr>
          <p:cNvSpPr/>
          <p:nvPr/>
        </p:nvSpPr>
        <p:spPr>
          <a:xfrm>
            <a:off x="260757" y="4991863"/>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C5AFE67-3807-4E46-B4FB-68B6C8A40EE8}"/>
              </a:ext>
            </a:extLst>
          </p:cNvPr>
          <p:cNvSpPr/>
          <p:nvPr/>
        </p:nvSpPr>
        <p:spPr>
          <a:xfrm>
            <a:off x="298548" y="4495800"/>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9EC6ED9-09FD-4BAB-9AE9-EFD9E3FFFA19}"/>
              </a:ext>
            </a:extLst>
          </p:cNvPr>
          <p:cNvSpPr/>
          <p:nvPr/>
        </p:nvSpPr>
        <p:spPr>
          <a:xfrm>
            <a:off x="288054" y="5833824"/>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411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5"/>
                                        </p:tgtEl>
                                      </p:cBhvr>
                                    </p:animEffect>
                                    <p:set>
                                      <p:cBhvr>
                                        <p:cTn id="19" dur="1" fill="hold">
                                          <p:stCondLst>
                                            <p:cond delay="499"/>
                                          </p:stCondLst>
                                        </p:cTn>
                                        <p:tgtEl>
                                          <p:spTgt spid="5"/>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0" nodeType="click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0" nodeType="clickEffect">
                                  <p:stCondLst>
                                    <p:cond delay="0"/>
                                  </p:stCondLst>
                                  <p:childTnLst>
                                    <p:animEffect transition="out" filter="fade">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0" nodeType="clickEffect">
                                  <p:stCondLst>
                                    <p:cond delay="0"/>
                                  </p:stCondLst>
                                  <p:childTnLst>
                                    <p:animEffect transition="out" filter="fade">
                                      <p:cBhvr>
                                        <p:cTn id="38" dur="500"/>
                                        <p:tgtEl>
                                          <p:spTgt spid="9"/>
                                        </p:tgtEl>
                                      </p:cBhvr>
                                    </p:animEffect>
                                    <p:set>
                                      <p:cBhvr>
                                        <p:cTn id="39"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8696" y="841026"/>
            <a:ext cx="11525250" cy="649374"/>
          </a:xfrm>
        </p:spPr>
        <p:txBody>
          <a:bodyPr/>
          <a:lstStyle/>
          <a:p>
            <a:pPr marL="0" indent="0">
              <a:buNone/>
            </a:pPr>
            <a:r>
              <a:rPr lang="en-US" sz="2800" dirty="0">
                <a:latin typeface="Segoe UI" panose="020B0502040204020203" pitchFamily="34" charset="0"/>
                <a:cs typeface="Segoe UI" panose="020B0502040204020203" pitchFamily="34" charset="0"/>
              </a:rPr>
              <a:t>Sigmoid has vanishing gradients</a:t>
            </a:r>
          </a:p>
        </p:txBody>
      </p:sp>
      <p:pic>
        <p:nvPicPr>
          <p:cNvPr id="5" name="Picture 4">
            <a:extLst>
              <a:ext uri="{FF2B5EF4-FFF2-40B4-BE49-F238E27FC236}">
                <a16:creationId xmlns:a16="http://schemas.microsoft.com/office/drawing/2014/main" id="{397A8C41-14EB-4A0B-8962-A2F0B029E71A}"/>
              </a:ext>
            </a:extLst>
          </p:cNvPr>
          <p:cNvPicPr>
            <a:picLocks noChangeAspect="1"/>
          </p:cNvPicPr>
          <p:nvPr/>
        </p:nvPicPr>
        <p:blipFill>
          <a:blip r:embed="rId2"/>
          <a:stretch>
            <a:fillRect/>
          </a:stretch>
        </p:blipFill>
        <p:spPr>
          <a:xfrm>
            <a:off x="2073600" y="1689786"/>
            <a:ext cx="7292799" cy="4985999"/>
          </a:xfrm>
          <a:prstGeom prst="rect">
            <a:avLst/>
          </a:prstGeom>
        </p:spPr>
      </p:pic>
      <p:sp>
        <p:nvSpPr>
          <p:cNvPr id="6" name="TextBox 5">
            <a:extLst>
              <a:ext uri="{FF2B5EF4-FFF2-40B4-BE49-F238E27FC236}">
                <a16:creationId xmlns:a16="http://schemas.microsoft.com/office/drawing/2014/main" id="{7FC55F8F-F021-4F6D-8692-EE451B249329}"/>
              </a:ext>
            </a:extLst>
          </p:cNvPr>
          <p:cNvSpPr txBox="1"/>
          <p:nvPr/>
        </p:nvSpPr>
        <p:spPr>
          <a:xfrm>
            <a:off x="6824799" y="2905780"/>
            <a:ext cx="2541600" cy="523220"/>
          </a:xfrm>
          <a:prstGeom prst="rect">
            <a:avLst/>
          </a:prstGeom>
          <a:noFill/>
        </p:spPr>
        <p:txBody>
          <a:bodyPr wrap="square" rtlCol="0">
            <a:spAutoFit/>
          </a:bodyPr>
          <a:lstStyle/>
          <a:p>
            <a:r>
              <a:rPr lang="en-US" sz="2800" dirty="0"/>
              <a:t>Near-0 gradient</a:t>
            </a:r>
          </a:p>
        </p:txBody>
      </p:sp>
      <p:cxnSp>
        <p:nvCxnSpPr>
          <p:cNvPr id="8" name="Straight Arrow Connector 7">
            <a:extLst>
              <a:ext uri="{FF2B5EF4-FFF2-40B4-BE49-F238E27FC236}">
                <a16:creationId xmlns:a16="http://schemas.microsoft.com/office/drawing/2014/main" id="{CB0C5C4E-BBA7-4991-8C56-4EB20B3C4B2C}"/>
              </a:ext>
            </a:extLst>
          </p:cNvPr>
          <p:cNvCxnSpPr>
            <a:cxnSpLocks/>
            <a:stCxn id="6" idx="0"/>
          </p:cNvCxnSpPr>
          <p:nvPr/>
        </p:nvCxnSpPr>
        <p:spPr>
          <a:xfrm flipV="1">
            <a:off x="8095599" y="2149211"/>
            <a:ext cx="299601" cy="756569"/>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ED3D44-D83F-4051-900F-0CE8DB3102A6}"/>
              </a:ext>
            </a:extLst>
          </p:cNvPr>
          <p:cNvSpPr txBox="1"/>
          <p:nvPr/>
        </p:nvSpPr>
        <p:spPr>
          <a:xfrm>
            <a:off x="3160439" y="3918769"/>
            <a:ext cx="2541600" cy="523220"/>
          </a:xfrm>
          <a:prstGeom prst="rect">
            <a:avLst/>
          </a:prstGeom>
          <a:noFill/>
        </p:spPr>
        <p:txBody>
          <a:bodyPr wrap="square" rtlCol="0">
            <a:spAutoFit/>
          </a:bodyPr>
          <a:lstStyle/>
          <a:p>
            <a:r>
              <a:rPr lang="en-US" sz="2800" dirty="0"/>
              <a:t>Near-0 gradient</a:t>
            </a:r>
          </a:p>
        </p:txBody>
      </p:sp>
      <p:cxnSp>
        <p:nvCxnSpPr>
          <p:cNvPr id="10" name="Straight Arrow Connector 9">
            <a:extLst>
              <a:ext uri="{FF2B5EF4-FFF2-40B4-BE49-F238E27FC236}">
                <a16:creationId xmlns:a16="http://schemas.microsoft.com/office/drawing/2014/main" id="{9F611273-B483-402B-B572-A7B571F97C60}"/>
              </a:ext>
            </a:extLst>
          </p:cNvPr>
          <p:cNvCxnSpPr>
            <a:cxnSpLocks/>
          </p:cNvCxnSpPr>
          <p:nvPr/>
        </p:nvCxnSpPr>
        <p:spPr>
          <a:xfrm flipH="1">
            <a:off x="3704493" y="4441989"/>
            <a:ext cx="781538" cy="912544"/>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4B0CB8C1-94BC-4ACE-A2F4-1317D1460A20}"/>
              </a:ext>
            </a:extLst>
          </p:cNvPr>
          <p:cNvPicPr>
            <a:picLocks noChangeAspect="1"/>
          </p:cNvPicPr>
          <p:nvPr/>
        </p:nvPicPr>
        <p:blipFill>
          <a:blip r:embed="rId3"/>
          <a:stretch>
            <a:fillRect/>
          </a:stretch>
        </p:blipFill>
        <p:spPr>
          <a:xfrm>
            <a:off x="7151077" y="5017690"/>
            <a:ext cx="2137508" cy="856218"/>
          </a:xfrm>
          <a:prstGeom prst="rect">
            <a:avLst/>
          </a:prstGeom>
        </p:spPr>
      </p:pic>
    </p:spTree>
    <p:extLst>
      <p:ext uri="{BB962C8B-B14F-4D97-AF65-F5344CB8AC3E}">
        <p14:creationId xmlns:p14="http://schemas.microsoft.com/office/powerpoint/2010/main" val="352465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72BA0C-1E9E-49E6-BDED-B16D3881B0F1}"/>
              </a:ext>
            </a:extLst>
          </p:cNvPr>
          <p:cNvPicPr>
            <a:picLocks noChangeAspect="1"/>
          </p:cNvPicPr>
          <p:nvPr/>
        </p:nvPicPr>
        <p:blipFill>
          <a:blip r:embed="rId2"/>
          <a:stretch>
            <a:fillRect/>
          </a:stretch>
        </p:blipFill>
        <p:spPr>
          <a:xfrm>
            <a:off x="2772000" y="1432800"/>
            <a:ext cx="6488052" cy="5391600"/>
          </a:xfrm>
          <a:prstGeom prst="rect">
            <a:avLst/>
          </a:prstGeom>
        </p:spPr>
      </p:pic>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8696" y="841026"/>
            <a:ext cx="11525250" cy="649374"/>
          </a:xfrm>
        </p:spPr>
        <p:txBody>
          <a:bodyPr/>
          <a:lstStyle/>
          <a:p>
            <a:pPr marL="0" indent="0">
              <a:buNone/>
            </a:pPr>
            <a:r>
              <a:rPr lang="en-US" sz="2800" dirty="0">
                <a:latin typeface="Segoe UI" panose="020B0502040204020203" pitchFamily="34" charset="0"/>
                <a:cs typeface="Segoe UI" panose="020B0502040204020203" pitchFamily="34" charset="0"/>
              </a:rPr>
              <a:t>Rectilinear function has constant gradient for positive values</a:t>
            </a:r>
          </a:p>
        </p:txBody>
      </p:sp>
      <p:sp>
        <p:nvSpPr>
          <p:cNvPr id="6" name="TextBox 5">
            <a:extLst>
              <a:ext uri="{FF2B5EF4-FFF2-40B4-BE49-F238E27FC236}">
                <a16:creationId xmlns:a16="http://schemas.microsoft.com/office/drawing/2014/main" id="{7FC55F8F-F021-4F6D-8692-EE451B249329}"/>
              </a:ext>
            </a:extLst>
          </p:cNvPr>
          <p:cNvSpPr txBox="1"/>
          <p:nvPr/>
        </p:nvSpPr>
        <p:spPr>
          <a:xfrm>
            <a:off x="5288584" y="2796719"/>
            <a:ext cx="2875078" cy="523220"/>
          </a:xfrm>
          <a:prstGeom prst="rect">
            <a:avLst/>
          </a:prstGeom>
          <a:noFill/>
        </p:spPr>
        <p:txBody>
          <a:bodyPr wrap="square" rtlCol="0">
            <a:spAutoFit/>
          </a:bodyPr>
          <a:lstStyle/>
          <a:p>
            <a:r>
              <a:rPr lang="en-US" sz="2800" dirty="0"/>
              <a:t>Constant gradient</a:t>
            </a:r>
          </a:p>
        </p:txBody>
      </p:sp>
      <p:cxnSp>
        <p:nvCxnSpPr>
          <p:cNvPr id="8" name="Straight Arrow Connector 7">
            <a:extLst>
              <a:ext uri="{FF2B5EF4-FFF2-40B4-BE49-F238E27FC236}">
                <a16:creationId xmlns:a16="http://schemas.microsoft.com/office/drawing/2014/main" id="{CB0C5C4E-BBA7-4991-8C56-4EB20B3C4B2C}"/>
              </a:ext>
            </a:extLst>
          </p:cNvPr>
          <p:cNvCxnSpPr>
            <a:cxnSpLocks/>
          </p:cNvCxnSpPr>
          <p:nvPr/>
        </p:nvCxnSpPr>
        <p:spPr>
          <a:xfrm>
            <a:off x="6726123" y="3319939"/>
            <a:ext cx="538677" cy="84166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ED3D44-D83F-4051-900F-0CE8DB3102A6}"/>
              </a:ext>
            </a:extLst>
          </p:cNvPr>
          <p:cNvSpPr txBox="1"/>
          <p:nvPr/>
        </p:nvSpPr>
        <p:spPr>
          <a:xfrm>
            <a:off x="4082939" y="4363992"/>
            <a:ext cx="2426401" cy="954107"/>
          </a:xfrm>
          <a:prstGeom prst="rect">
            <a:avLst/>
          </a:prstGeom>
          <a:noFill/>
        </p:spPr>
        <p:txBody>
          <a:bodyPr wrap="square" rtlCol="0">
            <a:spAutoFit/>
          </a:bodyPr>
          <a:lstStyle/>
          <a:p>
            <a:r>
              <a:rPr lang="en-US" sz="2800" dirty="0"/>
              <a:t>Gradient of Leaky </a:t>
            </a:r>
            <a:r>
              <a:rPr lang="en-US" sz="2800" dirty="0" err="1"/>
              <a:t>ReLU</a:t>
            </a:r>
            <a:r>
              <a:rPr lang="en-US" sz="2800" dirty="0"/>
              <a:t> &lt; 0</a:t>
            </a:r>
          </a:p>
        </p:txBody>
      </p:sp>
      <p:cxnSp>
        <p:nvCxnSpPr>
          <p:cNvPr id="10" name="Straight Arrow Connector 9">
            <a:extLst>
              <a:ext uri="{FF2B5EF4-FFF2-40B4-BE49-F238E27FC236}">
                <a16:creationId xmlns:a16="http://schemas.microsoft.com/office/drawing/2014/main" id="{9F611273-B483-402B-B572-A7B571F97C60}"/>
              </a:ext>
            </a:extLst>
          </p:cNvPr>
          <p:cNvCxnSpPr>
            <a:cxnSpLocks/>
          </p:cNvCxnSpPr>
          <p:nvPr/>
        </p:nvCxnSpPr>
        <p:spPr>
          <a:xfrm>
            <a:off x="5366339" y="5272200"/>
            <a:ext cx="321661" cy="323206"/>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13AFD055-59D9-4E10-8B82-56C7D0F1D4CB}"/>
              </a:ext>
            </a:extLst>
          </p:cNvPr>
          <p:cNvPicPr>
            <a:picLocks noChangeAspect="1"/>
          </p:cNvPicPr>
          <p:nvPr/>
        </p:nvPicPr>
        <p:blipFill>
          <a:blip r:embed="rId3"/>
          <a:stretch>
            <a:fillRect/>
          </a:stretch>
        </p:blipFill>
        <p:spPr>
          <a:xfrm>
            <a:off x="3750757" y="1883236"/>
            <a:ext cx="2729244" cy="548776"/>
          </a:xfrm>
          <a:prstGeom prst="rect">
            <a:avLst/>
          </a:prstGeom>
        </p:spPr>
      </p:pic>
    </p:spTree>
    <p:extLst>
      <p:ext uri="{BB962C8B-B14F-4D97-AF65-F5344CB8AC3E}">
        <p14:creationId xmlns:p14="http://schemas.microsoft.com/office/powerpoint/2010/main" val="288253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213169" y="1870781"/>
            <a:ext cx="9765662" cy="2015419"/>
          </a:xfrm>
        </p:spPr>
        <p:txBody>
          <a:bodyPr>
            <a:normAutofit/>
          </a:bodyPr>
          <a:lstStyle/>
          <a:p>
            <a:r>
              <a:rPr lang="en-US" sz="4400" b="1" dirty="0"/>
              <a:t>Learning Weights with Backpropagation</a:t>
            </a:r>
          </a:p>
        </p:txBody>
      </p:sp>
    </p:spTree>
    <p:extLst>
      <p:ext uri="{BB962C8B-B14F-4D97-AF65-F5344CB8AC3E}">
        <p14:creationId xmlns:p14="http://schemas.microsoft.com/office/powerpoint/2010/main" val="1280780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214963" y="1173339"/>
            <a:ext cx="11525250" cy="5502446"/>
          </a:xfrm>
        </p:spPr>
        <p:txBody>
          <a:bodyPr/>
          <a:lstStyle/>
          <a:p>
            <a:pPr marL="0" indent="0">
              <a:buNone/>
            </a:pPr>
            <a:r>
              <a:rPr lang="en-US" sz="2800" dirty="0">
                <a:latin typeface="Segoe UI" panose="020B0502040204020203" pitchFamily="34" charset="0"/>
                <a:cs typeface="Segoe UI" panose="020B0502040204020203" pitchFamily="34" charset="0"/>
              </a:rPr>
              <a:t>To find function approximation, f(x), we need to </a:t>
            </a:r>
            <a:r>
              <a:rPr lang="en-US" sz="2800" b="1" dirty="0">
                <a:latin typeface="Segoe UI" panose="020B0502040204020203" pitchFamily="34" charset="0"/>
                <a:cs typeface="Segoe UI" panose="020B0502040204020203" pitchFamily="34" charset="0"/>
              </a:rPr>
              <a:t>learn model weights</a:t>
            </a:r>
          </a:p>
          <a:p>
            <a:r>
              <a:rPr lang="en-US" sz="2800" dirty="0">
                <a:latin typeface="Segoe UI" panose="020B0502040204020203" pitchFamily="34" charset="0"/>
                <a:cs typeface="Segoe UI" panose="020B0502040204020203" pitchFamily="34" charset="0"/>
              </a:rPr>
              <a:t>The primary algorithm we use to learn model weights is known as </a:t>
            </a:r>
            <a:r>
              <a:rPr lang="en-US" sz="2800" b="1" dirty="0">
                <a:latin typeface="Segoe UI" panose="020B0502040204020203" pitchFamily="34" charset="0"/>
                <a:cs typeface="Segoe UI" panose="020B0502040204020203" pitchFamily="34" charset="0"/>
              </a:rPr>
              <a:t>backpropagation</a:t>
            </a:r>
          </a:p>
          <a:p>
            <a:r>
              <a:rPr lang="en-US" sz="2800" dirty="0">
                <a:latin typeface="Segoe UI" panose="020B0502040204020203" pitchFamily="34" charset="0"/>
                <a:cs typeface="Segoe UI" panose="020B0502040204020203" pitchFamily="34" charset="0"/>
              </a:rPr>
              <a:t>Backpropagation was applied to learning (system identification) for control problems as early as 1960 by Henry Kelly and 1961 by Arthur Bryson for dynamic programming</a:t>
            </a:r>
          </a:p>
          <a:p>
            <a:r>
              <a:rPr lang="en-US" sz="2800" dirty="0">
                <a:latin typeface="Segoe UI" panose="020B0502040204020203" pitchFamily="34" charset="0"/>
                <a:cs typeface="Segoe UI" panose="020B0502040204020203" pitchFamily="34" charset="0"/>
              </a:rPr>
              <a:t>First applied to neural networks by Paul </a:t>
            </a:r>
            <a:r>
              <a:rPr lang="en-US" sz="2800" dirty="0" err="1">
                <a:latin typeface="Segoe UI" panose="020B0502040204020203" pitchFamily="34" charset="0"/>
                <a:cs typeface="Segoe UI" panose="020B0502040204020203" pitchFamily="34" charset="0"/>
              </a:rPr>
              <a:t>Werbos</a:t>
            </a:r>
            <a:r>
              <a:rPr lang="en-US" sz="2800" dirty="0">
                <a:latin typeface="Segoe UI" panose="020B0502040204020203" pitchFamily="34" charset="0"/>
                <a:cs typeface="Segoe UI" panose="020B0502040204020203" pitchFamily="34" charset="0"/>
              </a:rPr>
              <a:t> in 1974 </a:t>
            </a:r>
          </a:p>
          <a:p>
            <a:r>
              <a:rPr lang="en-US" sz="2800" dirty="0">
                <a:latin typeface="Segoe UI" panose="020B0502040204020203" pitchFamily="34" charset="0"/>
                <a:cs typeface="Segoe UI" panose="020B0502040204020203" pitchFamily="34" charset="0"/>
              </a:rPr>
              <a:t>In 1986 by </a:t>
            </a:r>
            <a:r>
              <a:rPr lang="en-US" sz="2800" dirty="0" err="1">
                <a:latin typeface="Segoe UI" panose="020B0502040204020203" pitchFamily="34" charset="0"/>
                <a:cs typeface="Segoe UI" panose="020B0502040204020203" pitchFamily="34" charset="0"/>
              </a:rPr>
              <a:t>Rumelhart</a:t>
            </a:r>
            <a:r>
              <a:rPr lang="en-US" sz="2800" dirty="0">
                <a:latin typeface="Segoe UI" panose="020B0502040204020203" pitchFamily="34" charset="0"/>
                <a:cs typeface="Segoe UI" panose="020B0502040204020203" pitchFamily="34" charset="0"/>
              </a:rPr>
              <a:t>, Hinton and Williams showed that backpropagation was effective for learning the weights of multiple hidden layers</a:t>
            </a:r>
          </a:p>
          <a:p>
            <a:pPr lvl="1"/>
            <a:r>
              <a:rPr lang="en-US" sz="2400" b="1" dirty="0">
                <a:latin typeface="Segoe UI" panose="020B0502040204020203" pitchFamily="34" charset="0"/>
                <a:cs typeface="Segoe UI" panose="020B0502040204020203" pitchFamily="34" charset="0"/>
              </a:rPr>
              <a:t>The era of deep learning had begun!!</a:t>
            </a:r>
          </a:p>
        </p:txBody>
      </p:sp>
    </p:spTree>
    <p:extLst>
      <p:ext uri="{BB962C8B-B14F-4D97-AF65-F5344CB8AC3E}">
        <p14:creationId xmlns:p14="http://schemas.microsoft.com/office/powerpoint/2010/main" val="2973948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D1AAEA8E-E0E7-4C55-A1CF-AF1B96B7D513}"/>
              </a:ext>
            </a:extLst>
          </p:cNvPr>
          <p:cNvSpPr/>
          <p:nvPr/>
        </p:nvSpPr>
        <p:spPr>
          <a:xfrm>
            <a:off x="6803716" y="235734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14F9E361-E165-40D1-B714-E67D9900E562}"/>
              </a:ext>
            </a:extLst>
          </p:cNvPr>
          <p:cNvCxnSpPr>
            <a:cxnSpLocks/>
            <a:stCxn id="3" idx="6"/>
          </p:cNvCxnSpPr>
          <p:nvPr/>
        </p:nvCxnSpPr>
        <p:spPr>
          <a:xfrm>
            <a:off x="8905158" y="3328334"/>
            <a:ext cx="780997" cy="1588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FEA8519-63CC-43E3-9BB9-02E6936FC3AD}"/>
              </a:ext>
            </a:extLst>
          </p:cNvPr>
          <p:cNvSpPr txBox="1"/>
          <p:nvPr/>
        </p:nvSpPr>
        <p:spPr>
          <a:xfrm>
            <a:off x="314325" y="169090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6" name="TextBox 5">
            <a:extLst>
              <a:ext uri="{FF2B5EF4-FFF2-40B4-BE49-F238E27FC236}">
                <a16:creationId xmlns:a16="http://schemas.microsoft.com/office/drawing/2014/main" id="{0E74CFA3-5532-4C90-87B2-140C52C4227B}"/>
              </a:ext>
            </a:extLst>
          </p:cNvPr>
          <p:cNvSpPr txBox="1"/>
          <p:nvPr/>
        </p:nvSpPr>
        <p:spPr>
          <a:xfrm>
            <a:off x="6892260" y="3051827"/>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7" name="Straight Arrow Connector 6">
            <a:extLst>
              <a:ext uri="{FF2B5EF4-FFF2-40B4-BE49-F238E27FC236}">
                <a16:creationId xmlns:a16="http://schemas.microsoft.com/office/drawing/2014/main" id="{523064D0-6830-4BCA-B62D-5D038E560C6C}"/>
              </a:ext>
            </a:extLst>
          </p:cNvPr>
          <p:cNvCxnSpPr>
            <a:cxnSpLocks/>
            <a:stCxn id="5" idx="3"/>
          </p:cNvCxnSpPr>
          <p:nvPr/>
        </p:nvCxnSpPr>
        <p:spPr>
          <a:xfrm flipV="1">
            <a:off x="957420" y="1630368"/>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A65915-424C-4B17-B027-AE2748073352}"/>
              </a:ext>
            </a:extLst>
          </p:cNvPr>
          <p:cNvSpPr txBox="1"/>
          <p:nvPr/>
        </p:nvSpPr>
        <p:spPr>
          <a:xfrm>
            <a:off x="370316" y="3598216"/>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9" name="Straight Arrow Connector 8">
            <a:extLst>
              <a:ext uri="{FF2B5EF4-FFF2-40B4-BE49-F238E27FC236}">
                <a16:creationId xmlns:a16="http://schemas.microsoft.com/office/drawing/2014/main" id="{D13B5D6C-2491-4096-B273-51EC38304D64}"/>
              </a:ext>
            </a:extLst>
          </p:cNvPr>
          <p:cNvCxnSpPr>
            <a:cxnSpLocks/>
          </p:cNvCxnSpPr>
          <p:nvPr/>
        </p:nvCxnSpPr>
        <p:spPr>
          <a:xfrm>
            <a:off x="984634" y="2193216"/>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1DAEFA-CEBF-4620-AD87-874E9B09E176}"/>
              </a:ext>
            </a:extLst>
          </p:cNvPr>
          <p:cNvSpPr txBox="1"/>
          <p:nvPr/>
        </p:nvSpPr>
        <p:spPr>
          <a:xfrm>
            <a:off x="5881405" y="1710213"/>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1" name="Oval 10">
            <a:extLst>
              <a:ext uri="{FF2B5EF4-FFF2-40B4-BE49-F238E27FC236}">
                <a16:creationId xmlns:a16="http://schemas.microsoft.com/office/drawing/2014/main" id="{87668850-8671-4D89-9ADE-12B7E62BCCC8}"/>
              </a:ext>
            </a:extLst>
          </p:cNvPr>
          <p:cNvSpPr/>
          <p:nvPr/>
        </p:nvSpPr>
        <p:spPr>
          <a:xfrm>
            <a:off x="3380062" y="1043824"/>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B474654-22DD-44F7-8115-656C75EFBA57}"/>
              </a:ext>
            </a:extLst>
          </p:cNvPr>
          <p:cNvSpPr txBox="1"/>
          <p:nvPr/>
        </p:nvSpPr>
        <p:spPr>
          <a:xfrm>
            <a:off x="3380063" y="1804331"/>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3" name="Oval 12">
            <a:extLst>
              <a:ext uri="{FF2B5EF4-FFF2-40B4-BE49-F238E27FC236}">
                <a16:creationId xmlns:a16="http://schemas.microsoft.com/office/drawing/2014/main" id="{FE38B29A-B777-42DB-BF49-6A3F695A3C4E}"/>
              </a:ext>
            </a:extLst>
          </p:cNvPr>
          <p:cNvSpPr/>
          <p:nvPr/>
        </p:nvSpPr>
        <p:spPr>
          <a:xfrm>
            <a:off x="3457555" y="3566348"/>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9C4F589-B936-439F-B26A-544DC5E65057}"/>
              </a:ext>
            </a:extLst>
          </p:cNvPr>
          <p:cNvSpPr txBox="1"/>
          <p:nvPr/>
        </p:nvSpPr>
        <p:spPr>
          <a:xfrm>
            <a:off x="3514725" y="4260831"/>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5" name="Straight Arrow Connector 14">
            <a:extLst>
              <a:ext uri="{FF2B5EF4-FFF2-40B4-BE49-F238E27FC236}">
                <a16:creationId xmlns:a16="http://schemas.microsoft.com/office/drawing/2014/main" id="{B6A31ED5-1A12-4386-96AC-4990BFAE79C3}"/>
              </a:ext>
            </a:extLst>
          </p:cNvPr>
          <p:cNvCxnSpPr>
            <a:cxnSpLocks/>
          </p:cNvCxnSpPr>
          <p:nvPr/>
        </p:nvCxnSpPr>
        <p:spPr>
          <a:xfrm>
            <a:off x="5447718" y="2286009"/>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4BF3E5-9920-40EF-8ABC-F33625280E43}"/>
              </a:ext>
            </a:extLst>
          </p:cNvPr>
          <p:cNvCxnSpPr>
            <a:cxnSpLocks/>
          </p:cNvCxnSpPr>
          <p:nvPr/>
        </p:nvCxnSpPr>
        <p:spPr>
          <a:xfrm flipV="1">
            <a:off x="5592198" y="3822778"/>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6874676-2C51-439E-8B43-7D12802FE95A}"/>
              </a:ext>
            </a:extLst>
          </p:cNvPr>
          <p:cNvSpPr txBox="1"/>
          <p:nvPr/>
        </p:nvSpPr>
        <p:spPr>
          <a:xfrm>
            <a:off x="5742903" y="3471149"/>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8" name="Straight Arrow Connector 17">
            <a:extLst>
              <a:ext uri="{FF2B5EF4-FFF2-40B4-BE49-F238E27FC236}">
                <a16:creationId xmlns:a16="http://schemas.microsoft.com/office/drawing/2014/main" id="{C0AC225E-7B66-425E-83E2-D319B7A24CBA}"/>
              </a:ext>
            </a:extLst>
          </p:cNvPr>
          <p:cNvCxnSpPr>
            <a:cxnSpLocks/>
            <a:stCxn id="8" idx="3"/>
          </p:cNvCxnSpPr>
          <p:nvPr/>
        </p:nvCxnSpPr>
        <p:spPr>
          <a:xfrm flipV="1">
            <a:off x="1013411" y="2705489"/>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FD9AB54-370F-45C7-AD72-303F9F96BCA4}"/>
              </a:ext>
            </a:extLst>
          </p:cNvPr>
          <p:cNvCxnSpPr>
            <a:cxnSpLocks/>
          </p:cNvCxnSpPr>
          <p:nvPr/>
        </p:nvCxnSpPr>
        <p:spPr>
          <a:xfrm>
            <a:off x="1094501" y="4133328"/>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DAAF402-A705-4383-892A-CA3E9E762F52}"/>
              </a:ext>
            </a:extLst>
          </p:cNvPr>
          <p:cNvSpPr txBox="1"/>
          <p:nvPr/>
        </p:nvSpPr>
        <p:spPr>
          <a:xfrm>
            <a:off x="1582197" y="1094572"/>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1" name="TextBox 20">
            <a:extLst>
              <a:ext uri="{FF2B5EF4-FFF2-40B4-BE49-F238E27FC236}">
                <a16:creationId xmlns:a16="http://schemas.microsoft.com/office/drawing/2014/main" id="{52DA6726-2072-42E3-BD6E-49922B6D2CFB}"/>
              </a:ext>
            </a:extLst>
          </p:cNvPr>
          <p:cNvSpPr txBox="1"/>
          <p:nvPr/>
        </p:nvSpPr>
        <p:spPr>
          <a:xfrm>
            <a:off x="1660366" y="2019614"/>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2" name="TextBox 21">
            <a:extLst>
              <a:ext uri="{FF2B5EF4-FFF2-40B4-BE49-F238E27FC236}">
                <a16:creationId xmlns:a16="http://schemas.microsoft.com/office/drawing/2014/main" id="{59DAE396-4CE3-436B-A0A9-86A695CA314F}"/>
              </a:ext>
            </a:extLst>
          </p:cNvPr>
          <p:cNvSpPr txBox="1"/>
          <p:nvPr/>
        </p:nvSpPr>
        <p:spPr>
          <a:xfrm>
            <a:off x="1190383" y="2797950"/>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3" name="TextBox 22">
            <a:extLst>
              <a:ext uri="{FF2B5EF4-FFF2-40B4-BE49-F238E27FC236}">
                <a16:creationId xmlns:a16="http://schemas.microsoft.com/office/drawing/2014/main" id="{42DFEFAC-6D98-4746-96B2-D4B5C1AC43A0}"/>
              </a:ext>
            </a:extLst>
          </p:cNvPr>
          <p:cNvSpPr txBox="1"/>
          <p:nvPr/>
        </p:nvSpPr>
        <p:spPr>
          <a:xfrm>
            <a:off x="1459584" y="368132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4" name="Right Brace 23">
            <a:extLst>
              <a:ext uri="{FF2B5EF4-FFF2-40B4-BE49-F238E27FC236}">
                <a16:creationId xmlns:a16="http://schemas.microsoft.com/office/drawing/2014/main" id="{96D6117D-4019-4427-A18F-4260A079657B}"/>
              </a:ext>
            </a:extLst>
          </p:cNvPr>
          <p:cNvSpPr/>
          <p:nvPr/>
        </p:nvSpPr>
        <p:spPr>
          <a:xfrm rot="5400000">
            <a:off x="4345926" y="471526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DB815669-E028-4585-88F5-7E296B2C6175}"/>
              </a:ext>
            </a:extLst>
          </p:cNvPr>
          <p:cNvSpPr txBox="1"/>
          <p:nvPr/>
        </p:nvSpPr>
        <p:spPr>
          <a:xfrm>
            <a:off x="3651149" y="6206407"/>
            <a:ext cx="1860064" cy="420628"/>
          </a:xfrm>
          <a:prstGeom prst="rect">
            <a:avLst/>
          </a:prstGeom>
          <a:noFill/>
        </p:spPr>
        <p:txBody>
          <a:bodyPr wrap="square" rtlCol="0">
            <a:spAutoFit/>
          </a:bodyPr>
          <a:lstStyle/>
          <a:p>
            <a:pPr algn="ctr"/>
            <a:r>
              <a:rPr lang="en-US" sz="3200" b="1" baseline="-25000" dirty="0"/>
              <a:t>Hidden Layer</a:t>
            </a:r>
          </a:p>
        </p:txBody>
      </p:sp>
      <p:sp>
        <p:nvSpPr>
          <p:cNvPr id="26" name="Right Brace 25">
            <a:extLst>
              <a:ext uri="{FF2B5EF4-FFF2-40B4-BE49-F238E27FC236}">
                <a16:creationId xmlns:a16="http://schemas.microsoft.com/office/drawing/2014/main" id="{9B7E1084-AB93-4472-8E10-50647C11B1EC}"/>
              </a:ext>
            </a:extLst>
          </p:cNvPr>
          <p:cNvSpPr/>
          <p:nvPr/>
        </p:nvSpPr>
        <p:spPr>
          <a:xfrm rot="5400000">
            <a:off x="7588194" y="4714804"/>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327FD46C-7E7F-4E54-9633-5A9ECDDA00BD}"/>
              </a:ext>
            </a:extLst>
          </p:cNvPr>
          <p:cNvSpPr txBox="1"/>
          <p:nvPr/>
        </p:nvSpPr>
        <p:spPr>
          <a:xfrm>
            <a:off x="6893417" y="6205944"/>
            <a:ext cx="1860064" cy="420628"/>
          </a:xfrm>
          <a:prstGeom prst="rect">
            <a:avLst/>
          </a:prstGeom>
          <a:noFill/>
        </p:spPr>
        <p:txBody>
          <a:bodyPr wrap="square" rtlCol="0">
            <a:spAutoFit/>
          </a:bodyPr>
          <a:lstStyle/>
          <a:p>
            <a:pPr algn="ctr"/>
            <a:r>
              <a:rPr lang="en-US" sz="3200" b="1" baseline="-25000" dirty="0"/>
              <a:t>Output Layer</a:t>
            </a:r>
          </a:p>
        </p:txBody>
      </p:sp>
      <p:sp>
        <p:nvSpPr>
          <p:cNvPr id="28" name="Right Brace 27">
            <a:extLst>
              <a:ext uri="{FF2B5EF4-FFF2-40B4-BE49-F238E27FC236}">
                <a16:creationId xmlns:a16="http://schemas.microsoft.com/office/drawing/2014/main" id="{2661F912-56BE-499A-832C-19D7CDAF76C9}"/>
              </a:ext>
            </a:extLst>
          </p:cNvPr>
          <p:cNvSpPr/>
          <p:nvPr/>
        </p:nvSpPr>
        <p:spPr>
          <a:xfrm rot="5400000">
            <a:off x="861120" y="5417261"/>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TextBox 28">
            <a:extLst>
              <a:ext uri="{FF2B5EF4-FFF2-40B4-BE49-F238E27FC236}">
                <a16:creationId xmlns:a16="http://schemas.microsoft.com/office/drawing/2014/main" id="{579C8141-DFF0-4D5F-B1C7-286D1EE3A78C}"/>
              </a:ext>
            </a:extLst>
          </p:cNvPr>
          <p:cNvSpPr txBox="1"/>
          <p:nvPr/>
        </p:nvSpPr>
        <p:spPr>
          <a:xfrm>
            <a:off x="238707" y="6179150"/>
            <a:ext cx="1671234" cy="420628"/>
          </a:xfrm>
          <a:prstGeom prst="rect">
            <a:avLst/>
          </a:prstGeom>
          <a:noFill/>
        </p:spPr>
        <p:txBody>
          <a:bodyPr wrap="square" rtlCol="0">
            <a:spAutoFit/>
          </a:bodyPr>
          <a:lstStyle/>
          <a:p>
            <a:pPr algn="ctr"/>
            <a:r>
              <a:rPr lang="en-US" sz="3200" b="1" baseline="-25000" dirty="0"/>
              <a:t>Input Layer</a:t>
            </a:r>
          </a:p>
        </p:txBody>
      </p:sp>
      <p:sp>
        <p:nvSpPr>
          <p:cNvPr id="30" name="Oval 29">
            <a:extLst>
              <a:ext uri="{FF2B5EF4-FFF2-40B4-BE49-F238E27FC236}">
                <a16:creationId xmlns:a16="http://schemas.microsoft.com/office/drawing/2014/main" id="{2ECACC13-B2BB-449A-91D9-0AC30B3CB5CA}"/>
              </a:ext>
            </a:extLst>
          </p:cNvPr>
          <p:cNvSpPr/>
          <p:nvPr/>
        </p:nvSpPr>
        <p:spPr>
          <a:xfrm>
            <a:off x="9665146" y="2357343"/>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E110A2A-C91C-494F-96E7-BD4C529723F9}"/>
              </a:ext>
            </a:extLst>
          </p:cNvPr>
          <p:cNvSpPr txBox="1"/>
          <p:nvPr/>
        </p:nvSpPr>
        <p:spPr>
          <a:xfrm>
            <a:off x="9652348" y="3005658"/>
            <a:ext cx="1957555" cy="584775"/>
          </a:xfrm>
          <a:prstGeom prst="rect">
            <a:avLst/>
          </a:prstGeom>
          <a:noFill/>
        </p:spPr>
        <p:txBody>
          <a:bodyPr wrap="square" rtlCol="0">
            <a:spAutoFit/>
          </a:bodyPr>
          <a:lstStyle/>
          <a:p>
            <a:pPr algn="ctr"/>
            <a:r>
              <a:rPr lang="en-US" sz="3200" b="1" dirty="0"/>
              <a:t>J(W)</a:t>
            </a:r>
            <a:endParaRPr lang="en-US" sz="2800" b="1" dirty="0">
              <a:latin typeface="Symbol" panose="05050102010706020507" pitchFamily="18" charset="2"/>
            </a:endParaRPr>
          </a:p>
        </p:txBody>
      </p:sp>
      <p:sp>
        <p:nvSpPr>
          <p:cNvPr id="32" name="TextBox 31">
            <a:extLst>
              <a:ext uri="{FF2B5EF4-FFF2-40B4-BE49-F238E27FC236}">
                <a16:creationId xmlns:a16="http://schemas.microsoft.com/office/drawing/2014/main" id="{47B2BCD7-3BE7-4C44-8339-A559589BBC9F}"/>
              </a:ext>
            </a:extLst>
          </p:cNvPr>
          <p:cNvSpPr txBox="1"/>
          <p:nvPr/>
        </p:nvSpPr>
        <p:spPr>
          <a:xfrm>
            <a:off x="9511520" y="4870773"/>
            <a:ext cx="454339" cy="584775"/>
          </a:xfrm>
          <a:prstGeom prst="rect">
            <a:avLst/>
          </a:prstGeom>
          <a:noFill/>
        </p:spPr>
        <p:txBody>
          <a:bodyPr wrap="square" rtlCol="0">
            <a:spAutoFit/>
          </a:bodyPr>
          <a:lstStyle/>
          <a:p>
            <a:r>
              <a:rPr lang="en-US" sz="3200" b="1" dirty="0"/>
              <a:t>Y</a:t>
            </a:r>
          </a:p>
        </p:txBody>
      </p:sp>
      <p:cxnSp>
        <p:nvCxnSpPr>
          <p:cNvPr id="33" name="Straight Arrow Connector 32">
            <a:extLst>
              <a:ext uri="{FF2B5EF4-FFF2-40B4-BE49-F238E27FC236}">
                <a16:creationId xmlns:a16="http://schemas.microsoft.com/office/drawing/2014/main" id="{5CB66A7D-414A-46D8-BD98-E8547FA61BF9}"/>
              </a:ext>
            </a:extLst>
          </p:cNvPr>
          <p:cNvCxnSpPr>
            <a:cxnSpLocks/>
            <a:stCxn id="32" idx="0"/>
          </p:cNvCxnSpPr>
          <p:nvPr/>
        </p:nvCxnSpPr>
        <p:spPr>
          <a:xfrm flipV="1">
            <a:off x="9738690" y="4191417"/>
            <a:ext cx="454339" cy="6793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80ADD6CB-E516-457A-A87A-B3D394BA85AD}"/>
              </a:ext>
            </a:extLst>
          </p:cNvPr>
          <p:cNvSpPr/>
          <p:nvPr/>
        </p:nvSpPr>
        <p:spPr>
          <a:xfrm rot="5400000">
            <a:off x="10525075" y="4870081"/>
            <a:ext cx="381579" cy="2101440"/>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TextBox 34">
            <a:extLst>
              <a:ext uri="{FF2B5EF4-FFF2-40B4-BE49-F238E27FC236}">
                <a16:creationId xmlns:a16="http://schemas.microsoft.com/office/drawing/2014/main" id="{3D4DA628-CF2F-4BBD-8F88-60EADDA13EB1}"/>
              </a:ext>
            </a:extLst>
          </p:cNvPr>
          <p:cNvSpPr txBox="1"/>
          <p:nvPr/>
        </p:nvSpPr>
        <p:spPr>
          <a:xfrm>
            <a:off x="9665144" y="6192182"/>
            <a:ext cx="2101441" cy="420628"/>
          </a:xfrm>
          <a:prstGeom prst="rect">
            <a:avLst/>
          </a:prstGeom>
          <a:noFill/>
        </p:spPr>
        <p:txBody>
          <a:bodyPr wrap="square" rtlCol="0">
            <a:spAutoFit/>
          </a:bodyPr>
          <a:lstStyle/>
          <a:p>
            <a:pPr algn="ctr"/>
            <a:r>
              <a:rPr lang="en-US" sz="3200" b="1" baseline="-25000" dirty="0"/>
              <a:t>Loss Function</a:t>
            </a:r>
          </a:p>
        </p:txBody>
      </p:sp>
      <p:sp>
        <p:nvSpPr>
          <p:cNvPr id="38" name="Title 1">
            <a:extLst>
              <a:ext uri="{FF2B5EF4-FFF2-40B4-BE49-F238E27FC236}">
                <a16:creationId xmlns:a16="http://schemas.microsoft.com/office/drawing/2014/main" id="{C9F301F8-CF74-46E8-BD38-E5394C076C22}"/>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Tree>
    <p:extLst>
      <p:ext uri="{BB962C8B-B14F-4D97-AF65-F5344CB8AC3E}">
        <p14:creationId xmlns:p14="http://schemas.microsoft.com/office/powerpoint/2010/main" val="342623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P spid="8" grpId="0"/>
      <p:bldP spid="10" grpId="0"/>
      <p:bldP spid="11" grpId="0" animBg="1"/>
      <p:bldP spid="12" grpId="0"/>
      <p:bldP spid="13" grpId="0" animBg="1"/>
      <p:bldP spid="14" grpId="0"/>
      <p:bldP spid="17" grpId="0"/>
      <p:bldP spid="20" grpId="0"/>
      <p:bldP spid="21" grpId="0"/>
      <p:bldP spid="22" grpId="0"/>
      <p:bldP spid="23" grpId="0"/>
      <p:bldP spid="24" grpId="0" animBg="1"/>
      <p:bldP spid="25" grpId="0"/>
      <p:bldP spid="26" grpId="0" animBg="1"/>
      <p:bldP spid="27" grpId="0"/>
      <p:bldP spid="28" grpId="0" animBg="1"/>
      <p:bldP spid="29" grpId="0"/>
      <p:bldP spid="30" grpId="0" animBg="1"/>
      <p:bldP spid="31" grpId="0"/>
      <p:bldP spid="32" grpId="0"/>
      <p:bldP spid="34" grpId="0" animBg="1"/>
      <p:bldP spid="3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457853" y="1107590"/>
                <a:ext cx="11525250" cy="5370903"/>
              </a:xfrm>
            </p:spPr>
            <p:txBody>
              <a:bodyPr/>
              <a:lstStyle/>
              <a:p>
                <a:pPr marL="0" indent="0">
                  <a:buNone/>
                </a:pPr>
                <a:r>
                  <a:rPr lang="en-US" sz="2800" dirty="0">
                    <a:latin typeface="Segoe UI" panose="020B0502040204020203" pitchFamily="34" charset="0"/>
                    <a:cs typeface="Segoe UI" panose="020B0502040204020203" pitchFamily="34" charset="0"/>
                  </a:rPr>
                  <a:t>To </a:t>
                </a:r>
                <a:r>
                  <a:rPr lang="en-US" sz="2800" b="1" dirty="0">
                    <a:latin typeface="Segoe UI" panose="020B0502040204020203" pitchFamily="34" charset="0"/>
                    <a:cs typeface="Segoe UI" panose="020B0502040204020203" pitchFamily="34" charset="0"/>
                  </a:rPr>
                  <a:t>learn model weight tensor </a:t>
                </a:r>
                <a:r>
                  <a:rPr lang="en-US" sz="2800" dirty="0">
                    <a:latin typeface="Segoe UI" panose="020B0502040204020203" pitchFamily="34" charset="0"/>
                    <a:cs typeface="Segoe UI" panose="020B0502040204020203" pitchFamily="34" charset="0"/>
                  </a:rPr>
                  <a:t>we must </a:t>
                </a:r>
                <a:r>
                  <a:rPr lang="en-US" sz="2800" b="1" dirty="0">
                    <a:latin typeface="Segoe UI" panose="020B0502040204020203" pitchFamily="34" charset="0"/>
                    <a:cs typeface="Segoe UI" panose="020B0502040204020203" pitchFamily="34" charset="0"/>
                  </a:rPr>
                  <a:t>minimize the loss function </a:t>
                </a:r>
                <a:r>
                  <a:rPr lang="en-US" sz="2800" dirty="0">
                    <a:latin typeface="Segoe UI" panose="020B0502040204020203" pitchFamily="34" charset="0"/>
                    <a:cs typeface="Segoe UI" panose="020B0502040204020203" pitchFamily="34" charset="0"/>
                  </a:rPr>
                  <a:t>using the </a:t>
                </a:r>
                <a:r>
                  <a:rPr lang="en-US" sz="2800" b="1" dirty="0">
                    <a:latin typeface="Segoe UI" panose="020B0502040204020203" pitchFamily="34" charset="0"/>
                    <a:cs typeface="Segoe UI" panose="020B0502040204020203" pitchFamily="34" charset="0"/>
                  </a:rPr>
                  <a:t>gradient:</a:t>
                </a:r>
              </a:p>
              <a:p>
                <a:pPr marL="0" indent="0">
                  <a:buNone/>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𝑊</m:t>
                          </m:r>
                        </m:e>
                        <m:sub>
                          <m:r>
                            <a:rPr lang="en-US" sz="2800" b="0" i="1" smtClean="0">
                              <a:latin typeface="Cambria Math" panose="02040503050406030204" pitchFamily="18" charset="0"/>
                              <a:cs typeface="Segoe UI" panose="020B0502040204020203" pitchFamily="34" charset="0"/>
                            </a:rPr>
                            <m:t>𝑡</m:t>
                          </m:r>
                          <m:r>
                            <a:rPr lang="en-US" sz="2800" b="0" i="1" smtClean="0">
                              <a:latin typeface="Cambria Math" panose="02040503050406030204" pitchFamily="18" charset="0"/>
                              <a:cs typeface="Segoe UI" panose="020B0502040204020203" pitchFamily="34" charset="0"/>
                            </a:rPr>
                            <m:t>+1</m:t>
                          </m:r>
                        </m:sub>
                      </m:sSub>
                      <m:r>
                        <a:rPr lang="en-US" sz="2800" b="0" i="1" smtClean="0">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𝑊</m:t>
                          </m:r>
                        </m:e>
                        <m:sub>
                          <m:r>
                            <a:rPr lang="en-US" sz="2800" b="0" i="1" smtClean="0">
                              <a:latin typeface="Cambria Math" panose="02040503050406030204" pitchFamily="18" charset="0"/>
                              <a:cs typeface="Segoe UI" panose="020B0502040204020203" pitchFamily="34" charset="0"/>
                            </a:rPr>
                            <m:t>𝑡</m:t>
                          </m:r>
                        </m:sub>
                      </m:sSub>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𝛼</m:t>
                      </m:r>
                      <m:sSub>
                        <m:sSubPr>
                          <m:ctrlPr>
                            <a:rPr lang="en-US" sz="2800" i="1" smtClean="0">
                              <a:latin typeface="Cambria Math" panose="02040503050406030204" pitchFamily="18" charset="0"/>
                              <a:ea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sub>
                          <m:r>
                            <a:rPr lang="en-US" sz="2800" b="0" i="1" smtClean="0">
                              <a:latin typeface="Cambria Math" panose="02040503050406030204" pitchFamily="18" charset="0"/>
                              <a:ea typeface="Cambria Math" panose="02040503050406030204" pitchFamily="18" charset="0"/>
                              <a:cs typeface="Segoe UI" panose="020B0502040204020203" pitchFamily="34" charset="0"/>
                            </a:rPr>
                            <m:t>𝑤</m:t>
                          </m:r>
                        </m:sub>
                      </m:sSub>
                      <m:r>
                        <a:rPr lang="en-US" sz="2800" b="0" i="1" smtClean="0">
                          <a:latin typeface="Cambria Math" panose="02040503050406030204" pitchFamily="18" charset="0"/>
                          <a:ea typeface="Cambria Math" panose="02040503050406030204" pitchFamily="18" charset="0"/>
                          <a:cs typeface="Segoe UI" panose="020B0502040204020203" pitchFamily="34" charset="0"/>
                        </a:rPr>
                        <m:t>𝐿</m:t>
                      </m:r>
                      <m:d>
                        <m:dPr>
                          <m:ctrlPr>
                            <a:rPr lang="en-US" sz="2800" i="1" smtClean="0">
                              <a:latin typeface="Cambria Math" panose="02040503050406030204" pitchFamily="18" charset="0"/>
                              <a:ea typeface="Cambria Math" panose="02040503050406030204" pitchFamily="18" charset="0"/>
                              <a:cs typeface="Segoe UI" panose="020B0502040204020203" pitchFamily="34" charset="0"/>
                            </a:rPr>
                          </m:ctrlPr>
                        </m:dPr>
                        <m:e>
                          <m:sSub>
                            <m:sSubPr>
                              <m:ctrlPr>
                                <a:rPr lang="en-US" sz="2800" i="1" smtClean="0">
                                  <a:latin typeface="Cambria Math" panose="02040503050406030204" pitchFamily="18" charset="0"/>
                                  <a:ea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ea typeface="Cambria Math" panose="02040503050406030204" pitchFamily="18" charset="0"/>
                                  <a:cs typeface="Segoe UI" panose="020B0502040204020203" pitchFamily="34" charset="0"/>
                                </a:rPr>
                                <m:t>𝑊</m:t>
                              </m:r>
                            </m:e>
                            <m:sub>
                              <m:r>
                                <a:rPr lang="en-US" sz="2800" b="0" i="1" smtClean="0">
                                  <a:latin typeface="Cambria Math" panose="02040503050406030204" pitchFamily="18" charset="0"/>
                                  <a:ea typeface="Cambria Math" panose="02040503050406030204" pitchFamily="18" charset="0"/>
                                  <a:cs typeface="Segoe UI" panose="020B0502040204020203" pitchFamily="34" charset="0"/>
                                </a:rPr>
                                <m:t>𝑡</m:t>
                              </m:r>
                            </m:sub>
                          </m:sSub>
                        </m:e>
                      </m:d>
                    </m:oMath>
                  </m:oMathPara>
                </a14:m>
                <a:endParaRPr lang="en-US" sz="2800" dirty="0">
                  <a:latin typeface="Segoe UI" panose="020B0502040204020203" pitchFamily="34" charset="0"/>
                  <a:ea typeface="Cambria Math" panose="02040503050406030204" pitchFamily="18"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Where:   </a:t>
                </a:r>
              </a:p>
              <a:p>
                <a:pPr marL="0" indent="0">
                  <a:buNone/>
                </a:pPr>
                <a14:m>
                  <m:oMath xmlns:m="http://schemas.openxmlformats.org/officeDocument/2006/math">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𝑊</m:t>
                        </m:r>
                      </m:e>
                      <m:sub>
                        <m:r>
                          <a:rPr lang="en-US" sz="2800" i="1">
                            <a:latin typeface="Cambria Math" panose="02040503050406030204" pitchFamily="18" charset="0"/>
                            <a:cs typeface="Segoe UI" panose="020B0502040204020203" pitchFamily="34" charset="0"/>
                          </a:rPr>
                          <m:t>𝑡</m:t>
                        </m:r>
                      </m:sub>
                    </m:sSub>
                    <m:r>
                      <a:rPr lang="en-US" sz="2800" b="0" i="0" smtClean="0">
                        <a:latin typeface="Cambria Math" panose="02040503050406030204" pitchFamily="18" charset="0"/>
                        <a:cs typeface="Segoe UI" panose="020B0502040204020203" pitchFamily="34" charset="0"/>
                      </a:rPr>
                      <m:t>=</m:t>
                    </m:r>
                  </m:oMath>
                </a14:m>
                <a:r>
                  <a:rPr lang="en-US" sz="2800" dirty="0">
                    <a:latin typeface="Segoe UI" panose="020B0502040204020203" pitchFamily="34" charset="0"/>
                    <a:cs typeface="Segoe UI" panose="020B0502040204020203" pitchFamily="34" charset="0"/>
                  </a:rPr>
                  <a:t> model </a:t>
                </a:r>
                <a:r>
                  <a:rPr lang="en-US" sz="2800" b="1" dirty="0">
                    <a:latin typeface="Segoe UI" panose="020B0502040204020203" pitchFamily="34" charset="0"/>
                    <a:cs typeface="Segoe UI" panose="020B0502040204020203" pitchFamily="34" charset="0"/>
                  </a:rPr>
                  <a:t>weight tensor</a:t>
                </a:r>
              </a:p>
              <a:p>
                <a:pPr marL="0" indent="0">
                  <a:buNone/>
                </a:pPr>
                <a14:m>
                  <m:oMath xmlns:m="http://schemas.openxmlformats.org/officeDocument/2006/math">
                    <m:r>
                      <a:rPr lang="en-US" sz="2800" i="1">
                        <a:latin typeface="Cambria Math" panose="02040503050406030204" pitchFamily="18" charset="0"/>
                        <a:ea typeface="Cambria Math" panose="02040503050406030204" pitchFamily="18" charset="0"/>
                        <a:cs typeface="Segoe UI" panose="020B0502040204020203" pitchFamily="34" charset="0"/>
                      </a:rPr>
                      <m:t>𝐿</m:t>
                    </m:r>
                    <m:d>
                      <m:dPr>
                        <m:ctrlPr>
                          <a:rPr lang="en-US" sz="2800" i="1">
                            <a:latin typeface="Cambria Math" panose="02040503050406030204" pitchFamily="18" charset="0"/>
                            <a:ea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𝑊</m:t>
                            </m:r>
                          </m:e>
                          <m:sub>
                            <m:r>
                              <a:rPr lang="en-US" sz="2800" i="1">
                                <a:latin typeface="Cambria Math" panose="02040503050406030204" pitchFamily="18" charset="0"/>
                                <a:ea typeface="Cambria Math" panose="02040503050406030204" pitchFamily="18" charset="0"/>
                                <a:cs typeface="Segoe UI" panose="020B0502040204020203" pitchFamily="34" charset="0"/>
                              </a:rPr>
                              <m:t>𝑡</m:t>
                            </m:r>
                          </m:sub>
                        </m:sSub>
                      </m:e>
                    </m:d>
                    <m:r>
                      <a:rPr lang="en-US" sz="2800" b="0" i="1" smtClean="0">
                        <a:latin typeface="Cambria Math" panose="02040503050406030204" pitchFamily="18" charset="0"/>
                        <a:ea typeface="Cambria Math" panose="02040503050406030204" pitchFamily="18" charset="0"/>
                        <a:cs typeface="Segoe UI" panose="020B0502040204020203" pitchFamily="34" charset="0"/>
                      </a:rPr>
                      <m:t>=</m:t>
                    </m:r>
                  </m:oMath>
                </a14:m>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rPr>
                  <a:t>loss function </a:t>
                </a:r>
                <a:r>
                  <a:rPr lang="en-US" sz="2800" dirty="0">
                    <a:latin typeface="Segoe UI" panose="020B0502040204020203" pitchFamily="34" charset="0"/>
                    <a:cs typeface="Segoe UI" panose="020B0502040204020203" pitchFamily="34" charset="0"/>
                  </a:rPr>
                  <a:t>of model with weight tensor, </a:t>
                </a:r>
              </a:p>
              <a:p>
                <a:pPr marL="0" indent="0">
                  <a:buNone/>
                </a:pPr>
                <a14:m>
                  <m:oMath xmlns:m="http://schemas.openxmlformats.org/officeDocument/2006/math">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m:t>
                        </m:r>
                      </m:e>
                      <m:sub>
                        <m:r>
                          <a:rPr lang="en-US" sz="2800" i="1">
                            <a:latin typeface="Cambria Math" panose="02040503050406030204" pitchFamily="18" charset="0"/>
                            <a:ea typeface="Cambria Math" panose="02040503050406030204" pitchFamily="18" charset="0"/>
                            <a:cs typeface="Segoe UI" panose="020B0502040204020203" pitchFamily="34" charset="0"/>
                          </a:rPr>
                          <m:t>𝑤</m:t>
                        </m:r>
                      </m:sub>
                    </m:sSub>
                    <m:r>
                      <a:rPr lang="en-US" sz="2800" i="1">
                        <a:latin typeface="Cambria Math" panose="02040503050406030204" pitchFamily="18" charset="0"/>
                        <a:ea typeface="Cambria Math" panose="02040503050406030204" pitchFamily="18" charset="0"/>
                        <a:cs typeface="Segoe UI" panose="020B0502040204020203" pitchFamily="34" charset="0"/>
                      </a:rPr>
                      <m:t>𝐿</m:t>
                    </m:r>
                    <m:d>
                      <m:dPr>
                        <m:ctrlPr>
                          <a:rPr lang="en-US" sz="2800" i="1">
                            <a:latin typeface="Cambria Math" panose="02040503050406030204" pitchFamily="18" charset="0"/>
                            <a:ea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𝑊</m:t>
                            </m:r>
                          </m:e>
                          <m:sub>
                            <m:r>
                              <a:rPr lang="en-US" sz="2800" i="1">
                                <a:latin typeface="Cambria Math" panose="02040503050406030204" pitchFamily="18" charset="0"/>
                                <a:ea typeface="Cambria Math" panose="02040503050406030204" pitchFamily="18" charset="0"/>
                                <a:cs typeface="Segoe UI" panose="020B0502040204020203" pitchFamily="34" charset="0"/>
                              </a:rPr>
                              <m:t>𝑡</m:t>
                            </m:r>
                          </m:sub>
                        </m:sSub>
                      </m:e>
                    </m:d>
                    <m:r>
                      <a:rPr lang="en-US" sz="2800" b="0" i="1" smtClean="0">
                        <a:latin typeface="Cambria Math" panose="02040503050406030204" pitchFamily="18" charset="0"/>
                        <a:ea typeface="Cambria Math" panose="02040503050406030204" pitchFamily="18" charset="0"/>
                        <a:cs typeface="Segoe UI" panose="020B0502040204020203" pitchFamily="34" charset="0"/>
                      </a:rPr>
                      <m:t>=</m:t>
                    </m:r>
                  </m:oMath>
                </a14:m>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rPr>
                  <a:t>gradient</a:t>
                </a:r>
                <a:r>
                  <a:rPr lang="en-US" sz="2800" dirty="0">
                    <a:latin typeface="Segoe UI" panose="020B0502040204020203" pitchFamily="34" charset="0"/>
                    <a:cs typeface="Segoe UI" panose="020B0502040204020203" pitchFamily="34" charset="0"/>
                  </a:rPr>
                  <a:t> of the loss function    </a:t>
                </a:r>
              </a:p>
              <a:p>
                <a:pPr marL="0" indent="0">
                  <a:buNone/>
                </a:pPr>
                <a14:m>
                  <m:oMath xmlns:m="http://schemas.openxmlformats.org/officeDocument/2006/math">
                    <m:r>
                      <a:rPr lang="en-US" sz="2800" i="1">
                        <a:latin typeface="Cambria Math" panose="02040503050406030204" pitchFamily="18" charset="0"/>
                        <a:ea typeface="Cambria Math" panose="02040503050406030204" pitchFamily="18" charset="0"/>
                        <a:cs typeface="Segoe UI" panose="020B0502040204020203" pitchFamily="34" charset="0"/>
                      </a:rPr>
                      <m:t>𝛼</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oMath>
                </a14:m>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rPr>
                  <a:t>learning rate</a:t>
                </a:r>
                <a:r>
                  <a:rPr lang="en-US" sz="2800" dirty="0">
                    <a:latin typeface="Segoe UI" panose="020B0502040204020203" pitchFamily="34" charset="0"/>
                    <a:cs typeface="Segoe UI" panose="020B0502040204020203" pitchFamily="34" charset="0"/>
                  </a:rPr>
                  <a:t>   </a:t>
                </a:r>
              </a:p>
            </p:txBody>
          </p:sp>
        </mc:Choice>
        <mc:Fallback xmlns="">
          <p:sp>
            <p:nvSpPr>
              <p:cNvPr id="3" name="Content Placeholder 2">
                <a:extLst>
                  <a:ext uri="{FF2B5EF4-FFF2-40B4-BE49-F238E27FC236}">
                    <a16:creationId xmlns:a16="http://schemas.microsoft.com/office/drawing/2014/main" id="{16D79349-62D4-418A-8328-7BCEB2B0A95B}"/>
                  </a:ext>
                </a:extLst>
              </p:cNvPr>
              <p:cNvSpPr>
                <a:spLocks noGrp="1" noRot="1" noChangeAspect="1" noMove="1" noResize="1" noEditPoints="1" noAdjustHandles="1" noChangeArrowheads="1" noChangeShapeType="1" noTextEdit="1"/>
              </p:cNvSpPr>
              <p:nvPr>
                <p:ph sz="quarter" idx="10"/>
              </p:nvPr>
            </p:nvSpPr>
            <p:spPr>
              <a:xfrm>
                <a:off x="457853" y="1107590"/>
                <a:ext cx="11525250" cy="5370903"/>
              </a:xfrm>
              <a:blipFill>
                <a:blip r:embed="rId2"/>
                <a:stretch>
                  <a:fillRect l="-1058" t="-1249"/>
                </a:stretch>
              </a:blipFill>
            </p:spPr>
            <p:txBody>
              <a:bodyPr/>
              <a:lstStyle/>
              <a:p>
                <a:r>
                  <a:rPr lang="en-US">
                    <a:noFill/>
                  </a:rPr>
                  <a:t> </a:t>
                </a:r>
              </a:p>
            </p:txBody>
          </p:sp>
        </mc:Fallback>
      </mc:AlternateContent>
      <p:sp>
        <p:nvSpPr>
          <p:cNvPr id="12" name="Title 1">
            <a:extLst>
              <a:ext uri="{FF2B5EF4-FFF2-40B4-BE49-F238E27FC236}">
                <a16:creationId xmlns:a16="http://schemas.microsoft.com/office/drawing/2014/main" id="{26B3970E-6909-4F67-A60E-FAEB97D150B7}"/>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Tree>
    <p:extLst>
      <p:ext uri="{BB962C8B-B14F-4D97-AF65-F5344CB8AC3E}">
        <p14:creationId xmlns:p14="http://schemas.microsoft.com/office/powerpoint/2010/main" val="23336408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Back Propagation Algorithm</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E0180727-EC5F-4A0C-9F60-538290E60081}"/>
                  </a:ext>
                </a:extLst>
              </p:cNvPr>
              <p:cNvSpPr>
                <a:spLocks noGrp="1"/>
              </p:cNvSpPr>
              <p:nvPr>
                <p:ph sz="quarter" idx="10"/>
              </p:nvPr>
            </p:nvSpPr>
            <p:spPr>
              <a:xfrm>
                <a:off x="379413" y="1388226"/>
                <a:ext cx="11525250" cy="4385045"/>
              </a:xfrm>
            </p:spPr>
            <p:txBody>
              <a:bodyPr/>
              <a:lstStyle/>
              <a:p>
                <a:pPr marL="0" indent="0">
                  <a:buNone/>
                </a:pPr>
                <a:r>
                  <a:rPr lang="en-US" sz="2800" dirty="0">
                    <a:latin typeface="Segoe UI" panose="020B0502040204020203" pitchFamily="34" charset="0"/>
                    <a:cs typeface="Segoe UI" panose="020B0502040204020203" pitchFamily="34" charset="0"/>
                  </a:rPr>
                  <a:t>Backpropagation is a </a:t>
                </a:r>
                <a:r>
                  <a:rPr lang="en-US" sz="2800" b="1" dirty="0">
                    <a:latin typeface="Segoe UI" panose="020B0502040204020203" pitchFamily="34" charset="0"/>
                    <a:cs typeface="Segoe UI" panose="020B0502040204020203" pitchFamily="34" charset="0"/>
                  </a:rPr>
                  <a:t>gradient decent algorithm</a:t>
                </a:r>
              </a:p>
              <a:p>
                <a:r>
                  <a:rPr lang="en-US" sz="2800" dirty="0">
                    <a:latin typeface="Segoe UI" panose="020B0502040204020203" pitchFamily="34" charset="0"/>
                    <a:cs typeface="Segoe UI" panose="020B0502040204020203" pitchFamily="34" charset="0"/>
                  </a:rPr>
                  <a:t>Weight updates are taken as small steps in the direction of the gradient of the loss function</a:t>
                </a:r>
              </a:p>
              <a:p>
                <a:pPr marL="0" indent="0">
                  <a:buNone/>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Cambria Math" panose="02040503050406030204" pitchFamily="18" charset="0"/>
                          <a:cs typeface="Segoe UI" panose="020B0502040204020203" pitchFamily="34" charset="0"/>
                        </a:rPr>
                        <m:t>𝛼</m:t>
                      </m:r>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m:t>
                          </m:r>
                        </m:e>
                        <m:sub>
                          <m:r>
                            <a:rPr lang="en-US" sz="2800" i="1">
                              <a:latin typeface="Cambria Math" panose="02040503050406030204" pitchFamily="18" charset="0"/>
                              <a:ea typeface="Cambria Math" panose="02040503050406030204" pitchFamily="18" charset="0"/>
                              <a:cs typeface="Segoe UI" panose="020B0502040204020203" pitchFamily="34" charset="0"/>
                            </a:rPr>
                            <m:t>𝑤</m:t>
                          </m:r>
                        </m:sub>
                      </m:sSub>
                      <m:r>
                        <a:rPr lang="en-US" sz="2800" i="1">
                          <a:latin typeface="Cambria Math" panose="02040503050406030204" pitchFamily="18" charset="0"/>
                          <a:ea typeface="Cambria Math" panose="02040503050406030204" pitchFamily="18" charset="0"/>
                          <a:cs typeface="Segoe UI" panose="020B0502040204020203" pitchFamily="34" charset="0"/>
                        </a:rPr>
                        <m:t>𝐿</m:t>
                      </m:r>
                      <m:d>
                        <m:dPr>
                          <m:ctrlPr>
                            <a:rPr lang="en-US" sz="2800" i="1">
                              <a:latin typeface="Cambria Math" panose="02040503050406030204" pitchFamily="18" charset="0"/>
                              <a:ea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𝑊</m:t>
                              </m:r>
                            </m:e>
                            <m:sub>
                              <m:r>
                                <a:rPr lang="en-US" sz="2800" i="1">
                                  <a:latin typeface="Cambria Math" panose="02040503050406030204" pitchFamily="18" charset="0"/>
                                  <a:ea typeface="Cambria Math" panose="02040503050406030204" pitchFamily="18" charset="0"/>
                                  <a:cs typeface="Segoe UI" panose="020B0502040204020203" pitchFamily="34" charset="0"/>
                                </a:rPr>
                                <m:t>𝑡</m:t>
                              </m:r>
                            </m:sub>
                          </m:sSub>
                        </m:e>
                      </m:d>
                    </m:oMath>
                  </m:oMathPara>
                </a14:m>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Backpropagation converges when the gradient is approximately 0</a:t>
                </a:r>
              </a:p>
              <a:p>
                <a:endParaRPr lang="en-US" sz="2800" dirty="0">
                  <a:latin typeface="Segoe UI" panose="020B0502040204020203" pitchFamily="34" charset="0"/>
                  <a:cs typeface="Segoe UI" panose="020B0502040204020203" pitchFamily="34" charset="0"/>
                </a:endParaRPr>
              </a:p>
            </p:txBody>
          </p:sp>
        </mc:Choice>
        <mc:Fallback xmlns="">
          <p:sp>
            <p:nvSpPr>
              <p:cNvPr id="4" name="Content Placeholder 3">
                <a:extLst>
                  <a:ext uri="{FF2B5EF4-FFF2-40B4-BE49-F238E27FC236}">
                    <a16:creationId xmlns:a16="http://schemas.microsoft.com/office/drawing/2014/main" id="{E0180727-EC5F-4A0C-9F60-538290E60081}"/>
                  </a:ext>
                </a:extLst>
              </p:cNvPr>
              <p:cNvSpPr>
                <a:spLocks noGrp="1" noRot="1" noChangeAspect="1" noMove="1" noResize="1" noEditPoints="1" noAdjustHandles="1" noChangeArrowheads="1" noChangeShapeType="1" noTextEdit="1"/>
              </p:cNvSpPr>
              <p:nvPr>
                <p:ph sz="quarter" idx="10"/>
              </p:nvPr>
            </p:nvSpPr>
            <p:spPr>
              <a:xfrm>
                <a:off x="379413" y="1388226"/>
                <a:ext cx="11525250" cy="4385045"/>
              </a:xfrm>
              <a:blipFill>
                <a:blip r:embed="rId2"/>
                <a:stretch>
                  <a:fillRect l="-1058" t="-1530"/>
                </a:stretch>
              </a:blipFill>
            </p:spPr>
            <p:txBody>
              <a:bodyPr/>
              <a:lstStyle/>
              <a:p>
                <a:r>
                  <a:rPr lang="en-US">
                    <a:noFill/>
                  </a:rPr>
                  <a:t> </a:t>
                </a:r>
              </a:p>
            </p:txBody>
          </p:sp>
        </mc:Fallback>
      </mc:AlternateContent>
    </p:spTree>
    <p:extLst>
      <p:ext uri="{BB962C8B-B14F-4D97-AF65-F5344CB8AC3E}">
        <p14:creationId xmlns:p14="http://schemas.microsoft.com/office/powerpoint/2010/main" val="267475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11203" cy="2015419"/>
          </a:xfrm>
        </p:spPr>
        <p:txBody>
          <a:bodyPr>
            <a:normAutofit/>
          </a:bodyPr>
          <a:lstStyle/>
          <a:p>
            <a:r>
              <a:rPr lang="en-US" sz="4400" b="1" dirty="0"/>
              <a:t>Loss Functions</a:t>
            </a:r>
          </a:p>
        </p:txBody>
      </p:sp>
    </p:spTree>
    <p:extLst>
      <p:ext uri="{BB962C8B-B14F-4D97-AF65-F5344CB8AC3E}">
        <p14:creationId xmlns:p14="http://schemas.microsoft.com/office/powerpoint/2010/main" val="29313541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123302"/>
                <a:ext cx="11525250" cy="2613498"/>
              </a:xfrm>
            </p:spPr>
            <p:txBody>
              <a:bodyPr/>
              <a:lstStyle/>
              <a:p>
                <a:pPr marL="0" indent="0">
                  <a:buNone/>
                </a:pPr>
                <a:r>
                  <a:rPr lang="en-US" sz="2800" dirty="0">
                    <a:latin typeface="Segoe UI" panose="020B0502040204020203" pitchFamily="34" charset="0"/>
                    <a:cs typeface="Segoe UI" panose="020B0502040204020203" pitchFamily="34" charset="0"/>
                  </a:rPr>
                  <a:t>What are some choices for a loss function, </a:t>
                </a:r>
                <a14:m>
                  <m:oMath xmlns:m="http://schemas.openxmlformats.org/officeDocument/2006/math">
                    <m:r>
                      <a:rPr lang="en-US" sz="2800" b="0" i="1" smtClean="0">
                        <a:latin typeface="Cambria Math" panose="02040503050406030204" pitchFamily="18" charset="0"/>
                        <a:cs typeface="Segoe UI" panose="020B0502040204020203" pitchFamily="34" charset="0"/>
                      </a:rPr>
                      <m:t>𝐿</m:t>
                    </m:r>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𝑊</m:t>
                    </m:r>
                    <m:r>
                      <a:rPr lang="en-US" sz="2800" b="0" i="1" smtClean="0">
                        <a:latin typeface="Cambria Math" panose="02040503050406030204" pitchFamily="18" charset="0"/>
                        <a:cs typeface="Segoe UI" panose="020B0502040204020203" pitchFamily="34" charset="0"/>
                      </a:rPr>
                      <m:t>)</m:t>
                    </m:r>
                  </m:oMath>
                </a14:m>
                <a:r>
                  <a:rPr lang="en-US" sz="2800" dirty="0">
                    <a:latin typeface="Segoe UI" panose="020B0502040204020203" pitchFamily="34" charset="0"/>
                    <a:cs typeface="Segoe UI" panose="020B0502040204020203" pitchFamily="34" charset="0"/>
                  </a:rPr>
                  <a:t>, given the weight tensor?</a:t>
                </a:r>
              </a:p>
              <a:p>
                <a:r>
                  <a:rPr lang="en-US" sz="2800" dirty="0">
                    <a:latin typeface="Segoe UI" panose="020B0502040204020203" pitchFamily="34" charset="0"/>
                    <a:cs typeface="Segoe UI" panose="020B0502040204020203" pitchFamily="34" charset="0"/>
                  </a:rPr>
                  <a:t>For regression problems use MSE</a:t>
                </a:r>
                <a:endParaRPr lang="en-US" sz="2800" b="1"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Which loss function should we use for classification problems?</a:t>
                </a:r>
              </a:p>
              <a:p>
                <a:pPr>
                  <a:buFont typeface="Wingdings" panose="05000000000000000000" pitchFamily="2" charset="2"/>
                  <a:buChar char="§"/>
                </a:pPr>
                <a:r>
                  <a:rPr lang="en-US" sz="2800" b="1" dirty="0">
                    <a:latin typeface="Segoe UI" panose="020B0502040204020203" pitchFamily="34" charset="0"/>
                    <a:cs typeface="Segoe UI" panose="020B0502040204020203" pitchFamily="34" charset="0"/>
                  </a:rPr>
                  <a:t>Cross entropy </a:t>
                </a:r>
                <a:r>
                  <a:rPr lang="en-US" sz="2800" dirty="0">
                    <a:latin typeface="Segoe UI" panose="020B0502040204020203" pitchFamily="34" charset="0"/>
                    <a:cs typeface="Segoe UI" panose="020B0502040204020203" pitchFamily="34" charset="0"/>
                  </a:rPr>
                  <a:t>is a good choice, but is a bit abstract</a:t>
                </a:r>
              </a:p>
            </p:txBody>
          </p:sp>
        </mc:Choice>
        <mc:Fallback>
          <p:sp>
            <p:nvSpPr>
              <p:cNvPr id="3" name="Content Placeholder 2">
                <a:extLst>
                  <a:ext uri="{FF2B5EF4-FFF2-40B4-BE49-F238E27FC236}">
                    <a16:creationId xmlns:a16="http://schemas.microsoft.com/office/drawing/2014/main" id="{16D79349-62D4-418A-8328-7BCEB2B0A95B}"/>
                  </a:ext>
                </a:extLst>
              </p:cNvPr>
              <p:cNvSpPr>
                <a:spLocks noGrp="1" noRot="1" noChangeAspect="1" noMove="1" noResize="1" noEditPoints="1" noAdjustHandles="1" noChangeArrowheads="1" noChangeShapeType="1" noTextEdit="1"/>
              </p:cNvSpPr>
              <p:nvPr>
                <p:ph sz="quarter" idx="10"/>
              </p:nvPr>
            </p:nvSpPr>
            <p:spPr>
              <a:xfrm>
                <a:off x="379514" y="1123302"/>
                <a:ext cx="11525250" cy="2613498"/>
              </a:xfrm>
              <a:blipFill>
                <a:blip r:embed="rId2"/>
                <a:stretch>
                  <a:fillRect l="-1058" t="-2331" b="-11888"/>
                </a:stretch>
              </a:blipFill>
            </p:spPr>
            <p:txBody>
              <a:bodyPr/>
              <a:lstStyle/>
              <a:p>
                <a:r>
                  <a:rPr lang="en-US">
                    <a:noFill/>
                  </a:rPr>
                  <a:t> </a:t>
                </a:r>
              </a:p>
            </p:txBody>
          </p:sp>
        </mc:Fallback>
      </mc:AlternateContent>
    </p:spTree>
    <p:extLst>
      <p:ext uri="{BB962C8B-B14F-4D97-AF65-F5344CB8AC3E}">
        <p14:creationId xmlns:p14="http://schemas.microsoft.com/office/powerpoint/2010/main" val="108533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6"/>
              <p:cNvSpPr>
                <a:spLocks noGrp="1"/>
              </p:cNvSpPr>
              <p:nvPr>
                <p:ph sz="quarter" idx="10"/>
              </p:nvPr>
            </p:nvSpPr>
            <p:spPr>
              <a:xfrm>
                <a:off x="666750" y="1648800"/>
                <a:ext cx="11525250" cy="4942916"/>
              </a:xfrm>
            </p:spPr>
            <p:txBody>
              <a:bodyPr>
                <a:normAutofit/>
              </a:bodyPr>
              <a:lstStyle/>
              <a:p>
                <a:r>
                  <a:rPr lang="en-GB" dirty="0">
                    <a:latin typeface="+mn-lt"/>
                    <a:ea typeface="Segoe UI" panose="020B0502040204020203" pitchFamily="34" charset="0"/>
                    <a:cs typeface="Segoe UI" panose="020B0502040204020203" pitchFamily="34" charset="0"/>
                  </a:rPr>
                  <a:t>Deep neural networks are powerful </a:t>
                </a:r>
                <a:r>
                  <a:rPr lang="en-GB" b="1" dirty="0">
                    <a:latin typeface="+mn-lt"/>
                    <a:ea typeface="Segoe UI" panose="020B0502040204020203" pitchFamily="34" charset="0"/>
                    <a:cs typeface="Segoe UI" panose="020B0502040204020203" pitchFamily="34" charset="0"/>
                  </a:rPr>
                  <a:t>function approximators</a:t>
                </a:r>
                <a:endParaRPr lang="en-GB" dirty="0">
                  <a:latin typeface="+mn-lt"/>
                  <a:ea typeface="Segoe UI" panose="020B0502040204020203" pitchFamily="34" charset="0"/>
                  <a:cs typeface="Segoe UI" panose="020B0502040204020203" pitchFamily="34" charset="0"/>
                </a:endParaRPr>
              </a:p>
              <a:p>
                <a:pPr marL="0" indent="0">
                  <a:buNone/>
                </a:pPr>
                <a:r>
                  <a:rPr lang="en-GB" dirty="0">
                    <a:latin typeface="+mn-lt"/>
                    <a:ea typeface="Segoe UI" panose="020B0502040204020203" pitchFamily="34" charset="0"/>
                    <a:cs typeface="Segoe UI" panose="020B0502040204020203" pitchFamily="34" charset="0"/>
                  </a:rPr>
                  <a:t>                             </a:t>
                </a:r>
                <a14:m>
                  <m:oMath xmlns:m="http://schemas.openxmlformats.org/officeDocument/2006/math">
                    <m:r>
                      <a:rPr lang="en-US" b="0" i="1" smtClean="0">
                        <a:latin typeface="Cambria Math" panose="02040503050406030204" pitchFamily="18" charset="0"/>
                        <a:ea typeface="Segoe UI" panose="020B0502040204020203" pitchFamily="34" charset="0"/>
                        <a:cs typeface="Segoe UI" panose="020B0502040204020203" pitchFamily="34" charset="0"/>
                      </a:rPr>
                      <m:t>𝑦</m:t>
                    </m:r>
                    <m:r>
                      <a:rPr lang="en-US" b="0" i="1" smtClean="0">
                        <a:latin typeface="Cambria Math" panose="02040503050406030204" pitchFamily="18" charset="0"/>
                        <a:ea typeface="Segoe UI" panose="020B0502040204020203" pitchFamily="34" charset="0"/>
                        <a:cs typeface="Segoe UI" panose="020B0502040204020203" pitchFamily="34" charset="0"/>
                      </a:rPr>
                      <m:t>=</m:t>
                    </m:r>
                    <m:r>
                      <a:rPr lang="en-US" b="0" i="1" smtClean="0">
                        <a:latin typeface="Cambria Math" panose="02040503050406030204" pitchFamily="18" charset="0"/>
                        <a:ea typeface="Segoe UI" panose="020B0502040204020203" pitchFamily="34" charset="0"/>
                        <a:cs typeface="Segoe UI" panose="020B0502040204020203" pitchFamily="34" charset="0"/>
                      </a:rPr>
                      <m:t>𝑓</m:t>
                    </m:r>
                    <m:d>
                      <m:dPr>
                        <m:ctrlPr>
                          <a:rPr lang="en-US" b="0" i="1" smtClean="0">
                            <a:latin typeface="Cambria Math" panose="02040503050406030204" pitchFamily="18" charset="0"/>
                            <a:cs typeface="Segoe UI" panose="020B0502040204020203" pitchFamily="34" charset="0"/>
                          </a:rPr>
                        </m:ctrlPr>
                      </m:dPr>
                      <m:e>
                        <m:r>
                          <a:rPr lang="en-US" b="0" i="1" smtClean="0">
                            <a:latin typeface="Cambria Math" panose="02040503050406030204" pitchFamily="18" charset="0"/>
                            <a:cs typeface="Segoe UI" panose="020B0502040204020203" pitchFamily="34" charset="0"/>
                          </a:rPr>
                          <m:t>𝑥</m:t>
                        </m:r>
                        <m:r>
                          <a:rPr lang="en-US" b="0" i="1" smtClean="0">
                            <a:latin typeface="Cambria Math" panose="02040503050406030204" pitchFamily="18" charset="0"/>
                            <a:cs typeface="Segoe UI" panose="020B0502040204020203" pitchFamily="34" charset="0"/>
                          </a:rPr>
                          <m:t>;</m:t>
                        </m:r>
                        <m:r>
                          <a:rPr lang="en-US" b="0" i="1" smtClean="0">
                            <a:latin typeface="Cambria Math" panose="02040503050406030204" pitchFamily="18" charset="0"/>
                            <a:cs typeface="Segoe UI" panose="020B0502040204020203" pitchFamily="34" charset="0"/>
                          </a:rPr>
                          <m:t>𝑤</m:t>
                        </m:r>
                      </m:e>
                    </m:d>
                  </m:oMath>
                </a14:m>
                <a:endParaRPr lang="en-GB" dirty="0">
                  <a:latin typeface="+mn-lt"/>
                  <a:ea typeface="Segoe UI" panose="020B0502040204020203" pitchFamily="34" charset="0"/>
                  <a:cs typeface="Segoe UI" panose="020B0502040204020203" pitchFamily="34" charset="0"/>
                </a:endParaRPr>
              </a:p>
              <a:p>
                <a:r>
                  <a:rPr lang="en-GB" dirty="0">
                    <a:latin typeface="+mn-lt"/>
                    <a:ea typeface="Segoe UI" panose="020B0502040204020203" pitchFamily="34" charset="0"/>
                    <a:cs typeface="Segoe UI" panose="020B0502040204020203" pitchFamily="34" charset="0"/>
                  </a:rPr>
                  <a:t>CV tasks require complex function approximations  </a:t>
                </a:r>
              </a:p>
              <a:p>
                <a:r>
                  <a:rPr lang="en-GB" dirty="0">
                    <a:latin typeface="+mn-lt"/>
                    <a:ea typeface="Segoe UI" panose="020B0502040204020203" pitchFamily="34" charset="0"/>
                    <a:cs typeface="Segoe UI" panose="020B0502040204020203" pitchFamily="34" charset="0"/>
                  </a:rPr>
                  <a:t>Most deep neural networks use </a:t>
                </a:r>
                <a:r>
                  <a:rPr lang="en-GB" b="1" dirty="0">
                    <a:latin typeface="+mn-lt"/>
                    <a:ea typeface="Segoe UI" panose="020B0502040204020203" pitchFamily="34" charset="0"/>
                    <a:cs typeface="Segoe UI" panose="020B0502040204020203" pitchFamily="34" charset="0"/>
                  </a:rPr>
                  <a:t>supervised learning </a:t>
                </a:r>
              </a:p>
              <a:p>
                <a:pPr lvl="1">
                  <a:buFont typeface="Wingdings" panose="05000000000000000000" pitchFamily="2" charset="2"/>
                  <a:buChar char="§"/>
                </a:pPr>
                <a:r>
                  <a:rPr lang="en-GB" dirty="0">
                    <a:latin typeface="+mn-lt"/>
                    <a:ea typeface="Segoe UI" panose="020B0502040204020203" pitchFamily="34" charset="0"/>
                    <a:cs typeface="Segoe UI" panose="020B0502040204020203" pitchFamily="34" charset="0"/>
                  </a:rPr>
                  <a:t>Labelled cases used to </a:t>
                </a:r>
                <a:r>
                  <a:rPr lang="en-GB" b="1" dirty="0">
                    <a:latin typeface="+mn-lt"/>
                    <a:ea typeface="Segoe UI" panose="020B0502040204020203" pitchFamily="34" charset="0"/>
                    <a:cs typeface="Segoe UI" panose="020B0502040204020203" pitchFamily="34" charset="0"/>
                  </a:rPr>
                  <a:t>learn model weights</a:t>
                </a:r>
                <a:r>
                  <a:rPr lang="en-GB" dirty="0">
                    <a:latin typeface="+mn-lt"/>
                    <a:ea typeface="Segoe UI" panose="020B0502040204020203" pitchFamily="34" charset="0"/>
                    <a:cs typeface="Segoe UI" panose="020B0502040204020203" pitchFamily="34" charset="0"/>
                  </a:rPr>
                  <a:t>, </a:t>
                </a:r>
                <a14:m>
                  <m:oMath xmlns:m="http://schemas.openxmlformats.org/officeDocument/2006/math">
                    <m:r>
                      <a:rPr lang="en-US" b="1" i="1" smtClean="0">
                        <a:latin typeface="Cambria Math" panose="02040503050406030204" pitchFamily="18" charset="0"/>
                        <a:ea typeface="Segoe UI" panose="020B0502040204020203" pitchFamily="34" charset="0"/>
                        <a:cs typeface="Segoe UI" panose="020B0502040204020203" pitchFamily="34" charset="0"/>
                      </a:rPr>
                      <m:t>𝒘</m:t>
                    </m:r>
                  </m:oMath>
                </a14:m>
                <a:endParaRPr lang="en-GB" b="1" dirty="0">
                  <a:latin typeface="+mn-lt"/>
                  <a:ea typeface="Segoe UI" panose="020B0502040204020203" pitchFamily="34" charset="0"/>
                  <a:cs typeface="Segoe UI" panose="020B0502040204020203" pitchFamily="34" charset="0"/>
                </a:endParaRPr>
              </a:p>
              <a:p>
                <a:pPr lvl="1">
                  <a:buFont typeface="Wingdings" panose="05000000000000000000" pitchFamily="2" charset="2"/>
                  <a:buChar char="§"/>
                </a:pPr>
                <a14:m>
                  <m:oMath xmlns:m="http://schemas.openxmlformats.org/officeDocument/2006/math">
                    <m:r>
                      <a:rPr lang="en-US" i="1">
                        <a:latin typeface="Cambria Math" panose="02040503050406030204" pitchFamily="18" charset="0"/>
                        <a:ea typeface="Segoe UI" panose="020B0502040204020203" pitchFamily="34" charset="0"/>
                        <a:cs typeface="Segoe UI" panose="020B0502040204020203" pitchFamily="34" charset="0"/>
                      </a:rPr>
                      <m:t>𝑓</m:t>
                    </m:r>
                    <m:d>
                      <m:dPr>
                        <m:ctrlPr>
                          <a:rPr lang="en-US" i="1">
                            <a:latin typeface="Cambria Math" panose="02040503050406030204" pitchFamily="18" charset="0"/>
                            <a:cs typeface="Segoe UI" panose="020B0502040204020203" pitchFamily="34" charset="0"/>
                          </a:rPr>
                        </m:ctrlPr>
                      </m:dPr>
                      <m:e>
                        <m:r>
                          <a:rPr lang="en-US" i="1">
                            <a:latin typeface="Cambria Math" panose="02040503050406030204" pitchFamily="18" charset="0"/>
                            <a:cs typeface="Segoe UI" panose="020B0502040204020203" pitchFamily="34" charset="0"/>
                          </a:rPr>
                          <m:t>𝑥</m:t>
                        </m:r>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𝑤</m:t>
                        </m:r>
                      </m:e>
                    </m:d>
                    <m:r>
                      <a:rPr lang="en-US" i="1">
                        <a:latin typeface="Cambria Math" panose="02040503050406030204" pitchFamily="18" charset="0"/>
                        <a:cs typeface="Segoe UI" panose="020B0502040204020203" pitchFamily="34" charset="0"/>
                      </a:rPr>
                      <m:t> </m:t>
                    </m:r>
                  </m:oMath>
                </a14:m>
                <a:r>
                  <a:rPr lang="en-GB" dirty="0">
                    <a:latin typeface="+mn-lt"/>
                    <a:ea typeface="Segoe UI" panose="020B0502040204020203" pitchFamily="34" charset="0"/>
                    <a:cs typeface="Segoe UI" panose="020B0502040204020203" pitchFamily="34" charset="0"/>
                  </a:rPr>
                  <a:t>is nonlinear and can be quite complex</a:t>
                </a:r>
              </a:p>
              <a:p>
                <a:pPr lvl="1">
                  <a:buFont typeface="Wingdings" panose="05000000000000000000" pitchFamily="2" charset="2"/>
                  <a:buChar char="§"/>
                </a:pPr>
                <a:r>
                  <a:rPr lang="en-GB" dirty="0">
                    <a:latin typeface="+mn-lt"/>
                    <a:ea typeface="Segoe UI" panose="020B0502040204020203" pitchFamily="34" charset="0"/>
                    <a:cs typeface="Segoe UI" panose="020B0502040204020203" pitchFamily="34" charset="0"/>
                  </a:rPr>
                  <a:t>Complexity leads to problems with generalization</a:t>
                </a:r>
              </a:p>
              <a:p>
                <a:pPr marL="457046" lvl="1"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7" name="Content Placeholder 6"/>
              <p:cNvSpPr>
                <a:spLocks noGrp="1" noRot="1" noChangeAspect="1" noMove="1" noResize="1" noEditPoints="1" noAdjustHandles="1" noChangeArrowheads="1" noChangeShapeType="1" noTextEdit="1"/>
              </p:cNvSpPr>
              <p:nvPr>
                <p:ph sz="quarter" idx="10"/>
              </p:nvPr>
            </p:nvSpPr>
            <p:spPr>
              <a:xfrm>
                <a:off x="666750" y="1648800"/>
                <a:ext cx="11525250" cy="4942916"/>
              </a:xfrm>
              <a:blipFill>
                <a:blip r:embed="rId3"/>
                <a:stretch>
                  <a:fillRect l="-1216" t="-1603"/>
                </a:stretch>
              </a:blipFill>
            </p:spPr>
            <p:txBody>
              <a:bodyPr/>
              <a:lstStyle/>
              <a:p>
                <a:r>
                  <a:rPr lang="en-US">
                    <a:noFill/>
                  </a:rPr>
                  <a:t> </a:t>
                </a:r>
              </a:p>
            </p:txBody>
          </p:sp>
        </mc:Fallback>
      </mc:AlternateContent>
      <p:sp>
        <p:nvSpPr>
          <p:cNvPr id="2" name="Title 1"/>
          <p:cNvSpPr>
            <a:spLocks noGrp="1"/>
          </p:cNvSpPr>
          <p:nvPr>
            <p:ph type="title"/>
          </p:nvPr>
        </p:nvSpPr>
        <p:spPr>
          <a:xfrm>
            <a:off x="324000" y="1"/>
            <a:ext cx="11579845" cy="1388226"/>
          </a:xfrm>
        </p:spPr>
        <p:txBody>
          <a:bodyPr>
            <a:normAutofit fontScale="90000"/>
          </a:bodyPr>
          <a:lstStyle/>
          <a:p>
            <a:br>
              <a:rPr lang="en-US" dirty="0">
                <a:latin typeface="+mn-lt"/>
              </a:rPr>
            </a:br>
            <a:r>
              <a:rPr lang="en-US" dirty="0">
                <a:latin typeface="+mn-lt"/>
              </a:rPr>
              <a:t>Function Approximation with Deep Neural Networks </a:t>
            </a:r>
          </a:p>
        </p:txBody>
      </p:sp>
    </p:spTree>
    <p:extLst>
      <p:ext uri="{BB962C8B-B14F-4D97-AF65-F5344CB8AC3E}">
        <p14:creationId xmlns:p14="http://schemas.microsoft.com/office/powerpoint/2010/main" val="3263043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222480"/>
            <a:ext cx="11524432" cy="1023222"/>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094502"/>
                <a:ext cx="11525250" cy="5672058"/>
              </a:xfrm>
            </p:spPr>
            <p:txBody>
              <a:bodyPr/>
              <a:lstStyle/>
              <a:p>
                <a:pPr marL="0" indent="0">
                  <a:buNone/>
                </a:pPr>
                <a:r>
                  <a:rPr lang="en-US" sz="2800" dirty="0">
                    <a:latin typeface="Segoe UI" panose="020B0502040204020203" pitchFamily="34" charset="0"/>
                    <a:cs typeface="Segoe UI" panose="020B0502040204020203" pitchFamily="34" charset="0"/>
                  </a:rPr>
                  <a:t>What is </a:t>
                </a:r>
                <a:r>
                  <a:rPr lang="en-US" sz="2800" b="1" dirty="0">
                    <a:latin typeface="Segoe UI" panose="020B0502040204020203" pitchFamily="34" charset="0"/>
                    <a:cs typeface="Segoe UI" panose="020B0502040204020203" pitchFamily="34" charset="0"/>
                  </a:rPr>
                  <a:t> Shannon Entropy</a:t>
                </a:r>
                <a:r>
                  <a:rPr lang="en-US" sz="2800" dirty="0">
                    <a:latin typeface="Segoe UI" panose="020B0502040204020203" pitchFamily="34" charset="0"/>
                    <a:cs typeface="Segoe UI" panose="020B0502040204020203" pitchFamily="34" charset="0"/>
                  </a:rPr>
                  <a:t>?</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Segoe UI" panose="020B0502040204020203" pitchFamily="34" charset="0"/>
                        </a:rPr>
                        <m:t>𝐻</m:t>
                      </m:r>
                      <m:d>
                        <m:dPr>
                          <m:ctrlPr>
                            <a:rPr lang="en-US" sz="280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𝑋</m:t>
                          </m:r>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𝐸</m:t>
                      </m:r>
                      <m:d>
                        <m:dPr>
                          <m:begChr m:val="["/>
                          <m:endChr m:val="]"/>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𝐼</m:t>
                          </m:r>
                          <m:d>
                            <m:dPr>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𝑋</m:t>
                              </m:r>
                            </m:e>
                          </m:d>
                        </m:e>
                      </m:d>
                    </m:oMath>
                  </m:oMathPara>
                </a14:m>
                <a:endParaRPr lang="en-US" sz="2800"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Where, </a:t>
                </a:r>
              </a:p>
              <a:p>
                <a:pPr marL="399915" lvl="1" indent="0">
                  <a:buNone/>
                </a:pPr>
                <a14:m>
                  <m:oMath xmlns:m="http://schemas.openxmlformats.org/officeDocument/2006/math">
                    <m:r>
                      <a:rPr lang="en-US" sz="2400" i="1">
                        <a:latin typeface="Cambria Math" panose="02040503050406030204" pitchFamily="18" charset="0"/>
                        <a:cs typeface="Segoe UI" panose="020B0502040204020203" pitchFamily="34" charset="0"/>
                      </a:rPr>
                      <m:t>𝐸</m:t>
                    </m:r>
                    <m:d>
                      <m:dPr>
                        <m:begChr m:val="["/>
                        <m:endChr m:val="]"/>
                        <m:ctrlPr>
                          <a:rPr lang="en-US" sz="2400" i="1">
                            <a:latin typeface="Cambria Math" panose="02040503050406030204" pitchFamily="18" charset="0"/>
                            <a:cs typeface="Segoe UI" panose="020B0502040204020203" pitchFamily="34" charset="0"/>
                          </a:rPr>
                        </m:ctrlPr>
                      </m:dPr>
                      <m:e>
                        <m:r>
                          <a:rPr lang="en-US" sz="2400" b="0" i="1" smtClean="0">
                            <a:latin typeface="Cambria Math" panose="02040503050406030204" pitchFamily="18" charset="0"/>
                            <a:cs typeface="Segoe UI" panose="020B0502040204020203" pitchFamily="34" charset="0"/>
                          </a:rPr>
                          <m:t>𝑋</m:t>
                        </m:r>
                      </m:e>
                    </m:d>
                    <m:r>
                      <a:rPr lang="en-US" sz="2400" b="0" i="1" smtClean="0">
                        <a:latin typeface="Cambria Math" panose="02040503050406030204" pitchFamily="18" charset="0"/>
                        <a:cs typeface="Segoe UI" panose="020B0502040204020203" pitchFamily="34" charset="0"/>
                      </a:rPr>
                      <m:t>=</m:t>
                    </m:r>
                  </m:oMath>
                </a14:m>
                <a:r>
                  <a:rPr lang="en-US" sz="2400" dirty="0">
                    <a:latin typeface="Segoe UI" panose="020B0502040204020203" pitchFamily="34" charset="0"/>
                    <a:cs typeface="Segoe UI" panose="020B0502040204020203" pitchFamily="34" charset="0"/>
                  </a:rPr>
                  <a:t> Expected value of </a:t>
                </a:r>
                <a14:m>
                  <m:oMath xmlns:m="http://schemas.openxmlformats.org/officeDocument/2006/math">
                    <m:r>
                      <a:rPr lang="en-US" sz="2400" b="0" i="1" smtClean="0">
                        <a:latin typeface="Cambria Math" panose="02040503050406030204" pitchFamily="18" charset="0"/>
                        <a:cs typeface="Segoe UI" panose="020B0502040204020203" pitchFamily="34" charset="0"/>
                      </a:rPr>
                      <m:t>𝑋</m:t>
                    </m:r>
                  </m:oMath>
                </a14:m>
                <a:endParaRPr lang="en-US" sz="2400" dirty="0">
                  <a:latin typeface="Segoe UI" panose="020B0502040204020203" pitchFamily="34" charset="0"/>
                  <a:cs typeface="Segoe UI" panose="020B0502040204020203" pitchFamily="34" charset="0"/>
                </a:endParaRPr>
              </a:p>
              <a:p>
                <a:pPr marL="399915" lvl="1" indent="0">
                  <a:buNone/>
                </a:pPr>
                <a14:m>
                  <m:oMath xmlns:m="http://schemas.openxmlformats.org/officeDocument/2006/math">
                    <m:r>
                      <a:rPr lang="en-US" sz="2400" b="0" i="1" smtClean="0">
                        <a:latin typeface="Cambria Math" panose="02040503050406030204" pitchFamily="18" charset="0"/>
                        <a:cs typeface="Segoe UI" panose="020B0502040204020203" pitchFamily="34" charset="0"/>
                      </a:rPr>
                      <m:t>𝐼</m:t>
                    </m:r>
                    <m:d>
                      <m:dPr>
                        <m:ctrlPr>
                          <a:rPr lang="en-US" sz="2400" b="0" i="1" smtClean="0">
                            <a:latin typeface="Cambria Math" panose="02040503050406030204" pitchFamily="18" charset="0"/>
                            <a:cs typeface="Segoe UI" panose="020B0502040204020203" pitchFamily="34" charset="0"/>
                          </a:rPr>
                        </m:ctrlPr>
                      </m:dPr>
                      <m:e>
                        <m:r>
                          <a:rPr lang="en-US" sz="2400" b="0" i="1" smtClean="0">
                            <a:latin typeface="Cambria Math" panose="02040503050406030204" pitchFamily="18" charset="0"/>
                            <a:cs typeface="Segoe UI" panose="020B0502040204020203" pitchFamily="34" charset="0"/>
                          </a:rPr>
                          <m:t>𝑋</m:t>
                        </m:r>
                      </m:e>
                    </m:d>
                    <m:r>
                      <a:rPr lang="en-US" sz="2400" b="0" i="1" smtClean="0">
                        <a:latin typeface="Cambria Math" panose="02040503050406030204" pitchFamily="18" charset="0"/>
                        <a:cs typeface="Segoe UI" panose="020B0502040204020203" pitchFamily="34" charset="0"/>
                      </a:rPr>
                      <m:t>=</m:t>
                    </m:r>
                  </m:oMath>
                </a14:m>
                <a:r>
                  <a:rPr lang="en-US" sz="2400" dirty="0">
                    <a:latin typeface="Segoe UI" panose="020B0502040204020203" pitchFamily="34" charset="0"/>
                    <a:cs typeface="Segoe UI" panose="020B0502040204020203" pitchFamily="34" charset="0"/>
                  </a:rPr>
                  <a:t> Information content of </a:t>
                </a:r>
                <a14:m>
                  <m:oMath xmlns:m="http://schemas.openxmlformats.org/officeDocument/2006/math">
                    <m:r>
                      <a:rPr lang="en-US" sz="2400" b="0" i="1" smtClean="0">
                        <a:latin typeface="Cambria Math" panose="02040503050406030204" pitchFamily="18" charset="0"/>
                        <a:cs typeface="Segoe UI" panose="020B0502040204020203" pitchFamily="34" charset="0"/>
                      </a:rPr>
                      <m:t>𝑋</m:t>
                    </m:r>
                  </m:oMath>
                </a14:m>
                <a:endParaRPr lang="en-US" sz="2400"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We are working with probability distributions, therefore</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Segoe UI" panose="020B0502040204020203" pitchFamily="34" charset="0"/>
                        </a:rPr>
                        <m:t>𝐻</m:t>
                      </m:r>
                      <m:d>
                        <m:dPr>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𝑋</m:t>
                          </m:r>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𝐸</m:t>
                      </m:r>
                      <m:d>
                        <m:dPr>
                          <m:begChr m:val="["/>
                          <m:endChr m:val="]"/>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m:t>
                          </m:r>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𝑙𝑛</m:t>
                              </m:r>
                            </m:e>
                            <m:sub>
                              <m:r>
                                <a:rPr lang="en-US" sz="2800" b="0" i="1" smtClean="0">
                                  <a:latin typeface="Cambria Math" panose="02040503050406030204" pitchFamily="18" charset="0"/>
                                  <a:cs typeface="Segoe UI" panose="020B0502040204020203" pitchFamily="34" charset="0"/>
                                </a:rPr>
                                <m:t>𝑏</m:t>
                              </m:r>
                            </m:sub>
                          </m:sSub>
                          <m:d>
                            <m:dPr>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𝑃</m:t>
                              </m:r>
                              <m:d>
                                <m:dPr>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𝑋</m:t>
                                  </m:r>
                                </m:e>
                              </m:d>
                            </m:e>
                          </m:d>
                        </m:e>
                      </m:d>
                      <m:r>
                        <a:rPr lang="en-US" sz="2800" b="0" i="1" smtClean="0">
                          <a:latin typeface="Cambria Math" panose="02040503050406030204" pitchFamily="18" charset="0"/>
                          <a:cs typeface="Segoe UI" panose="020B0502040204020203" pitchFamily="34" charset="0"/>
                        </a:rPr>
                        <m:t>=−</m:t>
                      </m:r>
                      <m:nary>
                        <m:naryPr>
                          <m:chr m:val="∑"/>
                          <m:ctrlPr>
                            <a:rPr lang="en-US" sz="2800" b="0" i="1" smtClean="0">
                              <a:latin typeface="Cambria Math" panose="02040503050406030204" pitchFamily="18" charset="0"/>
                              <a:cs typeface="Segoe UI" panose="020B0502040204020203" pitchFamily="34" charset="0"/>
                            </a:rPr>
                          </m:ctrlPr>
                        </m:naryPr>
                        <m:sub>
                          <m:r>
                            <m:rPr>
                              <m:brk m:alnAt="23"/>
                            </m:rPr>
                            <a:rPr lang="en-US" sz="2800" b="0" i="1" smtClean="0">
                              <a:latin typeface="Cambria Math" panose="02040503050406030204" pitchFamily="18" charset="0"/>
                              <a:cs typeface="Segoe UI" panose="020B0502040204020203" pitchFamily="34" charset="0"/>
                            </a:rPr>
                            <m:t>𝑖</m:t>
                          </m:r>
                          <m:r>
                            <a:rPr lang="en-US" sz="2800" b="0" i="1" smtClean="0">
                              <a:latin typeface="Cambria Math" panose="02040503050406030204" pitchFamily="18" charset="0"/>
                              <a:cs typeface="Segoe UI" panose="020B0502040204020203" pitchFamily="34" charset="0"/>
                            </a:rPr>
                            <m:t>=1</m:t>
                          </m:r>
                        </m:sub>
                        <m:sup>
                          <m:r>
                            <a:rPr lang="en-US" sz="2800" b="0" i="1" smtClean="0">
                              <a:latin typeface="Cambria Math" panose="02040503050406030204" pitchFamily="18" charset="0"/>
                              <a:cs typeface="Segoe UI" panose="020B0502040204020203" pitchFamily="34" charset="0"/>
                            </a:rPr>
                            <m:t>𝑛</m:t>
                          </m:r>
                        </m:sup>
                        <m:e>
                          <m:r>
                            <a:rPr lang="en-US" sz="2800" b="0" i="1" smtClean="0">
                              <a:latin typeface="Cambria Math" panose="02040503050406030204" pitchFamily="18" charset="0"/>
                              <a:cs typeface="Segoe UI" panose="020B0502040204020203" pitchFamily="34" charset="0"/>
                            </a:rPr>
                            <m:t>𝑃</m:t>
                          </m:r>
                          <m:d>
                            <m:dPr>
                              <m:ctrlPr>
                                <a:rPr lang="en-US" sz="2800" b="0" i="1" smtClean="0">
                                  <a:latin typeface="Cambria Math" panose="02040503050406030204" pitchFamily="18" charset="0"/>
                                  <a:cs typeface="Segoe UI" panose="020B0502040204020203" pitchFamily="34" charset="0"/>
                                </a:rPr>
                              </m:ctrlPr>
                            </m:dPr>
                            <m:e>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e>
                          </m:d>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𝑙𝑛</m:t>
                              </m:r>
                            </m:e>
                            <m:sub>
                              <m:r>
                                <a:rPr lang="en-US" sz="2800" b="0" i="1" smtClean="0">
                                  <a:latin typeface="Cambria Math" panose="02040503050406030204" pitchFamily="18" charset="0"/>
                                  <a:cs typeface="Segoe UI" panose="020B0502040204020203" pitchFamily="34" charset="0"/>
                                </a:rPr>
                                <m:t>𝑏</m:t>
                              </m:r>
                            </m:sub>
                          </m:sSub>
                          <m:d>
                            <m:dPr>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𝑃</m:t>
                              </m:r>
                              <m:d>
                                <m:dPr>
                                  <m:ctrlPr>
                                    <a:rPr lang="en-US" sz="2800" b="0" i="1" smtClean="0">
                                      <a:latin typeface="Cambria Math" panose="02040503050406030204" pitchFamily="18" charset="0"/>
                                      <a:cs typeface="Segoe UI" panose="020B0502040204020203" pitchFamily="34" charset="0"/>
                                    </a:rPr>
                                  </m:ctrlPr>
                                </m:dPr>
                                <m:e>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e>
                              </m:d>
                            </m:e>
                          </m:d>
                        </m:e>
                      </m:nary>
                    </m:oMath>
                  </m:oMathPara>
                </a14:m>
                <a:endParaRPr lang="en-US" sz="2800"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And,</a:t>
                </a:r>
              </a:p>
              <a:p>
                <a:pPr marL="399915" lvl="1" indent="0">
                  <a:buNone/>
                </a:pPr>
                <a14:m>
                  <m:oMath xmlns:m="http://schemas.openxmlformats.org/officeDocument/2006/math">
                    <m:r>
                      <a:rPr lang="en-US" sz="2400" b="0" i="1" smtClean="0">
                        <a:latin typeface="Cambria Math" panose="02040503050406030204" pitchFamily="18" charset="0"/>
                        <a:cs typeface="Segoe UI" panose="020B0502040204020203" pitchFamily="34" charset="0"/>
                      </a:rPr>
                      <m:t>𝑃</m:t>
                    </m:r>
                    <m:d>
                      <m:dPr>
                        <m:ctrlPr>
                          <a:rPr lang="en-US" sz="2400" b="0" i="1" smtClean="0">
                            <a:latin typeface="Cambria Math" panose="02040503050406030204" pitchFamily="18" charset="0"/>
                            <a:cs typeface="Segoe UI" panose="020B0502040204020203" pitchFamily="34" charset="0"/>
                          </a:rPr>
                        </m:ctrlPr>
                      </m:dPr>
                      <m:e>
                        <m:r>
                          <a:rPr lang="en-US" sz="2400" b="0" i="1" smtClean="0">
                            <a:latin typeface="Cambria Math" panose="02040503050406030204" pitchFamily="18" charset="0"/>
                            <a:cs typeface="Segoe UI" panose="020B0502040204020203" pitchFamily="34" charset="0"/>
                          </a:rPr>
                          <m:t>𝑋</m:t>
                        </m:r>
                      </m:e>
                    </m:d>
                    <m:r>
                      <a:rPr lang="en-US" sz="2400" b="0" i="1" smtClean="0">
                        <a:latin typeface="Cambria Math" panose="02040503050406030204" pitchFamily="18" charset="0"/>
                        <a:cs typeface="Segoe UI" panose="020B0502040204020203" pitchFamily="34" charset="0"/>
                      </a:rPr>
                      <m:t>=</m:t>
                    </m:r>
                  </m:oMath>
                </a14:m>
                <a:r>
                  <a:rPr lang="en-US" sz="2400" dirty="0">
                    <a:latin typeface="Segoe UI" panose="020B0502040204020203" pitchFamily="34" charset="0"/>
                    <a:cs typeface="Segoe UI" panose="020B0502040204020203" pitchFamily="34" charset="0"/>
                  </a:rPr>
                  <a:t> probability of </a:t>
                </a:r>
                <a14:m>
                  <m:oMath xmlns:m="http://schemas.openxmlformats.org/officeDocument/2006/math">
                    <m:r>
                      <a:rPr lang="en-US" sz="2400" i="1">
                        <a:latin typeface="Cambria Math" panose="02040503050406030204" pitchFamily="18" charset="0"/>
                        <a:cs typeface="Segoe UI" panose="020B0502040204020203" pitchFamily="34" charset="0"/>
                      </a:rPr>
                      <m:t>𝑋</m:t>
                    </m:r>
                  </m:oMath>
                </a14:m>
                <a:endParaRPr lang="en-US" sz="2400" dirty="0">
                  <a:latin typeface="Segoe UI" panose="020B0502040204020203" pitchFamily="34" charset="0"/>
                  <a:cs typeface="Segoe UI" panose="020B0502040204020203" pitchFamily="34" charset="0"/>
                </a:endParaRPr>
              </a:p>
              <a:p>
                <a:pPr marL="399915" lvl="1" indent="0">
                  <a:buNone/>
                </a:pPr>
                <a14:m>
                  <m:oMath xmlns:m="http://schemas.openxmlformats.org/officeDocument/2006/math">
                    <m:r>
                      <a:rPr lang="en-US" sz="2400" b="0" i="1" smtClean="0">
                        <a:latin typeface="Cambria Math" panose="02040503050406030204" pitchFamily="18" charset="0"/>
                        <a:cs typeface="Segoe UI" panose="020B0502040204020203" pitchFamily="34" charset="0"/>
                      </a:rPr>
                      <m:t>𝑏</m:t>
                    </m:r>
                    <m:r>
                      <a:rPr lang="en-US" sz="2400" b="0" i="1" smtClean="0">
                        <a:latin typeface="Cambria Math" panose="02040503050406030204" pitchFamily="18" charset="0"/>
                        <a:cs typeface="Segoe UI" panose="020B0502040204020203" pitchFamily="34" charset="0"/>
                      </a:rPr>
                      <m:t>=</m:t>
                    </m:r>
                  </m:oMath>
                </a14:m>
                <a:r>
                  <a:rPr lang="en-US" sz="2400" dirty="0">
                    <a:latin typeface="Segoe UI" panose="020B0502040204020203" pitchFamily="34" charset="0"/>
                    <a:cs typeface="Segoe UI" panose="020B0502040204020203" pitchFamily="34" charset="0"/>
                  </a:rPr>
                  <a:t> base of the logarithm</a:t>
                </a:r>
              </a:p>
            </p:txBody>
          </p:sp>
        </mc:Choice>
        <mc:Fallback>
          <p:sp>
            <p:nvSpPr>
              <p:cNvPr id="3" name="Content Placeholder 2">
                <a:extLst>
                  <a:ext uri="{FF2B5EF4-FFF2-40B4-BE49-F238E27FC236}">
                    <a16:creationId xmlns:a16="http://schemas.microsoft.com/office/drawing/2014/main" id="{16D79349-62D4-418A-8328-7BCEB2B0A95B}"/>
                  </a:ext>
                </a:extLst>
              </p:cNvPr>
              <p:cNvSpPr>
                <a:spLocks noGrp="1" noRot="1" noChangeAspect="1" noMove="1" noResize="1" noEditPoints="1" noAdjustHandles="1" noChangeArrowheads="1" noChangeShapeType="1" noTextEdit="1"/>
              </p:cNvSpPr>
              <p:nvPr>
                <p:ph sz="quarter" idx="10"/>
              </p:nvPr>
            </p:nvSpPr>
            <p:spPr>
              <a:xfrm>
                <a:off x="379514" y="1094502"/>
                <a:ext cx="11525250" cy="5672058"/>
              </a:xfrm>
              <a:blipFill>
                <a:blip r:embed="rId3"/>
                <a:stretch>
                  <a:fillRect l="-1058" t="-1183" b="-2258"/>
                </a:stretch>
              </a:blipFill>
            </p:spPr>
            <p:txBody>
              <a:bodyPr/>
              <a:lstStyle/>
              <a:p>
                <a:r>
                  <a:rPr lang="en-US">
                    <a:noFill/>
                  </a:rPr>
                  <a:t> </a:t>
                </a:r>
              </a:p>
            </p:txBody>
          </p:sp>
        </mc:Fallback>
      </mc:AlternateContent>
    </p:spTree>
    <p:extLst>
      <p:ext uri="{BB962C8B-B14F-4D97-AF65-F5344CB8AC3E}">
        <p14:creationId xmlns:p14="http://schemas.microsoft.com/office/powerpoint/2010/main" val="19610484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Emoji" panose="020B0502040204020203" pitchFamily="34" charset="0"/>
                <a:ea typeface="Segoe UI Emoji" panose="020B0502040204020203" pitchFamily="34" charset="0"/>
              </a:rPr>
              <a:t>Loss Functions for Training Neural Networks </a:t>
            </a:r>
          </a:p>
        </p:txBody>
      </p:sp>
      <p:pic>
        <p:nvPicPr>
          <p:cNvPr id="5" name="Picture 4" descr="Screen Shot 2016-03-21 at 2.13.3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3964" y="1163648"/>
            <a:ext cx="6438900" cy="5003800"/>
          </a:xfrm>
          <a:prstGeom prst="rect">
            <a:avLst/>
          </a:prstGeom>
        </p:spPr>
      </p:pic>
      <p:sp>
        <p:nvSpPr>
          <p:cNvPr id="6" name="TextBox 5"/>
          <p:cNvSpPr txBox="1"/>
          <p:nvPr/>
        </p:nvSpPr>
        <p:spPr>
          <a:xfrm>
            <a:off x="8278607" y="6095271"/>
            <a:ext cx="2049810" cy="523220"/>
          </a:xfrm>
          <a:prstGeom prst="rect">
            <a:avLst/>
          </a:prstGeom>
          <a:noFill/>
        </p:spPr>
        <p:txBody>
          <a:bodyPr wrap="none" rtlCol="0">
            <a:spAutoFit/>
          </a:bodyPr>
          <a:lstStyle/>
          <a:p>
            <a:r>
              <a:rPr lang="en-US" sz="2800" dirty="0"/>
              <a:t>Probability p</a:t>
            </a:r>
          </a:p>
        </p:txBody>
      </p:sp>
      <p:sp>
        <p:nvSpPr>
          <p:cNvPr id="7" name="TextBox 6"/>
          <p:cNvSpPr txBox="1"/>
          <p:nvPr/>
        </p:nvSpPr>
        <p:spPr>
          <a:xfrm rot="16200000">
            <a:off x="4205442" y="3108224"/>
            <a:ext cx="2418350" cy="523220"/>
          </a:xfrm>
          <a:prstGeom prst="rect">
            <a:avLst/>
          </a:prstGeom>
          <a:noFill/>
        </p:spPr>
        <p:txBody>
          <a:bodyPr wrap="none" rtlCol="0">
            <a:spAutoFit/>
          </a:bodyPr>
          <a:lstStyle/>
          <a:p>
            <a:r>
              <a:rPr lang="en-US" sz="2800" dirty="0"/>
              <a:t>Entropy [p,1-p]</a:t>
            </a:r>
          </a:p>
        </p:txBody>
      </p:sp>
      <p:sp>
        <p:nvSpPr>
          <p:cNvPr id="8" name="Content Placeholder 2">
            <a:extLst>
              <a:ext uri="{FF2B5EF4-FFF2-40B4-BE49-F238E27FC236}">
                <a16:creationId xmlns:a16="http://schemas.microsoft.com/office/drawing/2014/main" id="{9EA42095-05EE-4832-A43A-F055BF586E26}"/>
              </a:ext>
            </a:extLst>
          </p:cNvPr>
          <p:cNvSpPr>
            <a:spLocks noGrp="1"/>
          </p:cNvSpPr>
          <p:nvPr>
            <p:ph sz="quarter" idx="10"/>
          </p:nvPr>
        </p:nvSpPr>
        <p:spPr>
          <a:xfrm>
            <a:off x="240317" y="1421238"/>
            <a:ext cx="4864953" cy="4746209"/>
          </a:xfrm>
        </p:spPr>
        <p:txBody>
          <a:bodyPr/>
          <a:lstStyle/>
          <a:p>
            <a:pPr marL="0" indent="0">
              <a:buNone/>
            </a:pPr>
            <a:r>
              <a:rPr lang="en-US" sz="2800" dirty="0">
                <a:latin typeface="+mj-lt"/>
              </a:rPr>
              <a:t>Entropy changes with the probability of an event</a:t>
            </a:r>
          </a:p>
          <a:p>
            <a:r>
              <a:rPr lang="en-US" sz="2800" dirty="0">
                <a:latin typeface="+mj-lt"/>
              </a:rPr>
              <a:t>Example binary variable:</a:t>
            </a:r>
          </a:p>
          <a:p>
            <a:r>
              <a:rPr lang="en-US" sz="2800" dirty="0">
                <a:latin typeface="+mj-lt"/>
              </a:rPr>
              <a:t>Max entropy when max uncertainty, </a:t>
            </a:r>
            <a:br>
              <a:rPr lang="en-US" sz="2800" dirty="0">
                <a:latin typeface="+mj-lt"/>
              </a:rPr>
            </a:br>
            <a:r>
              <a:rPr lang="en-US" sz="2800" dirty="0">
                <a:latin typeface="+mj-lt"/>
              </a:rPr>
              <a:t>p = 0.5 – can’t predict next event</a:t>
            </a:r>
          </a:p>
          <a:p>
            <a:r>
              <a:rPr lang="en-US" sz="2800" dirty="0">
                <a:latin typeface="+mj-lt"/>
              </a:rPr>
              <a:t>Min entropy when certainty, p = [0,1] – no uncertainty about next event</a:t>
            </a:r>
          </a:p>
        </p:txBody>
      </p:sp>
    </p:spTree>
    <p:extLst>
      <p:ext uri="{BB962C8B-B14F-4D97-AF65-F5344CB8AC3E}">
        <p14:creationId xmlns:p14="http://schemas.microsoft.com/office/powerpoint/2010/main" val="3705808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094502"/>
                <a:ext cx="11525250" cy="5489178"/>
              </a:xfrm>
            </p:spPr>
            <p:txBody>
              <a:bodyPr/>
              <a:lstStyle/>
              <a:p>
                <a:r>
                  <a:rPr lang="en-US" sz="2800" dirty="0">
                    <a:latin typeface="Segoe UI" panose="020B0502040204020203" pitchFamily="34" charset="0"/>
                    <a:cs typeface="Segoe UI" panose="020B0502040204020203" pitchFamily="34" charset="0"/>
                  </a:rPr>
                  <a:t>We need to measure the difference between the distribution of our function approximation and the distribution of the data </a:t>
                </a:r>
              </a:p>
              <a:p>
                <a:r>
                  <a:rPr lang="en-US" sz="2800" dirty="0">
                    <a:latin typeface="Segoe UI" panose="020B0502040204020203" pitchFamily="34" charset="0"/>
                    <a:cs typeface="Segoe UI" panose="020B0502040204020203" pitchFamily="34" charset="0"/>
                  </a:rPr>
                  <a:t>The </a:t>
                </a:r>
                <a:r>
                  <a:rPr lang="en-US" sz="2800" b="1" dirty="0" err="1">
                    <a:latin typeface="Segoe UI" panose="020B0502040204020203" pitchFamily="34" charset="0"/>
                    <a:cs typeface="Segoe UI" panose="020B0502040204020203" pitchFamily="34" charset="0"/>
                  </a:rPr>
                  <a:t>Kullback-Leibler</a:t>
                </a:r>
                <a:r>
                  <a:rPr lang="en-US" sz="2800" b="1" dirty="0">
                    <a:latin typeface="Segoe UI" panose="020B0502040204020203" pitchFamily="34" charset="0"/>
                    <a:cs typeface="Segoe UI" panose="020B0502040204020203" pitchFamily="34" charset="0"/>
                  </a:rPr>
                  <a:t> divergence </a:t>
                </a:r>
                <a:r>
                  <a:rPr lang="en-US" sz="2800" dirty="0">
                    <a:latin typeface="Segoe UI" panose="020B0502040204020203" pitchFamily="34" charset="0"/>
                    <a:cs typeface="Segoe UI" panose="020B0502040204020203" pitchFamily="34" charset="0"/>
                  </a:rPr>
                  <a:t>between</a:t>
                </a:r>
                <a:r>
                  <a:rPr lang="en-US" sz="2800" b="1" dirty="0">
                    <a:latin typeface="Segoe UI" panose="020B0502040204020203" pitchFamily="34" charset="0"/>
                    <a:cs typeface="Segoe UI" panose="020B0502040204020203" pitchFamily="34" charset="0"/>
                  </a:rPr>
                  <a:t> two distributions P(X) and Q(X) </a:t>
                </a:r>
                <a:r>
                  <a:rPr lang="en-US" sz="2800" dirty="0">
                    <a:latin typeface="Segoe UI" panose="020B0502040204020203" pitchFamily="34" charset="0"/>
                    <a:cs typeface="Segoe UI" panose="020B0502040204020203" pitchFamily="34" charset="0"/>
                  </a:rPr>
                  <a:t>is such a measure</a:t>
                </a:r>
                <a:r>
                  <a:rPr lang="en-US" sz="2800" b="1" dirty="0">
                    <a:latin typeface="Segoe UI" panose="020B0502040204020203" pitchFamily="34" charset="0"/>
                    <a:cs typeface="Segoe UI" panose="020B0502040204020203" pitchFamily="34" charset="0"/>
                  </a:rPr>
                  <a:t>:</a:t>
                </a:r>
              </a:p>
              <a:p>
                <a:pPr marL="0" indent="0">
                  <a:buNone/>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𝐷</m:t>
                          </m:r>
                        </m:e>
                        <m:sub>
                          <m:r>
                            <a:rPr lang="en-US" sz="2800" b="0" i="1" smtClean="0">
                              <a:latin typeface="Cambria Math" panose="02040503050406030204" pitchFamily="18" charset="0"/>
                              <a:cs typeface="Segoe UI" panose="020B0502040204020203" pitchFamily="34" charset="0"/>
                            </a:rPr>
                            <m:t>𝐾𝐿</m:t>
                          </m:r>
                        </m:sub>
                      </m:sSub>
                      <m:d>
                        <m:dPr>
                          <m:ctrlPr>
                            <a:rPr lang="en-US" sz="280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𝑃</m:t>
                          </m:r>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𝑄</m:t>
                          </m:r>
                        </m:e>
                      </m:d>
                      <m:r>
                        <a:rPr lang="en-US" sz="2800" b="0" i="1" smtClean="0">
                          <a:latin typeface="Cambria Math" panose="02040503050406030204" pitchFamily="18" charset="0"/>
                          <a:cs typeface="Segoe UI" panose="020B0502040204020203" pitchFamily="34" charset="0"/>
                        </a:rPr>
                        <m:t>=−</m:t>
                      </m:r>
                      <m:nary>
                        <m:naryPr>
                          <m:chr m:val="∑"/>
                          <m:ctrlPr>
                            <a:rPr lang="en-US" sz="2800" i="1" smtClean="0">
                              <a:latin typeface="Cambria Math" panose="02040503050406030204" pitchFamily="18" charset="0"/>
                              <a:cs typeface="Segoe UI" panose="020B0502040204020203" pitchFamily="34" charset="0"/>
                            </a:rPr>
                          </m:ctrlPr>
                        </m:naryPr>
                        <m:sub>
                          <m:r>
                            <m:rPr>
                              <m:brk m:alnAt="23"/>
                            </m:rPr>
                            <a:rPr lang="en-US" sz="2800" b="0" i="1" smtClean="0">
                              <a:latin typeface="Cambria Math" panose="02040503050406030204" pitchFamily="18" charset="0"/>
                              <a:cs typeface="Segoe UI" panose="020B0502040204020203" pitchFamily="34" charset="0"/>
                            </a:rPr>
                            <m:t>𝑖</m:t>
                          </m:r>
                          <m:r>
                            <a:rPr lang="en-US" sz="2800" b="0" i="1" smtClean="0">
                              <a:latin typeface="Cambria Math" panose="02040503050406030204" pitchFamily="18" charset="0"/>
                              <a:cs typeface="Segoe UI" panose="020B0502040204020203" pitchFamily="34" charset="0"/>
                            </a:rPr>
                            <m:t>=1</m:t>
                          </m:r>
                        </m:sub>
                        <m:sup>
                          <m:r>
                            <a:rPr lang="en-US" sz="2800" b="0" i="1" smtClean="0">
                              <a:latin typeface="Cambria Math" panose="02040503050406030204" pitchFamily="18" charset="0"/>
                              <a:cs typeface="Segoe UI" panose="020B0502040204020203" pitchFamily="34" charset="0"/>
                            </a:rPr>
                            <m:t>𝑛</m:t>
                          </m:r>
                        </m:sup>
                        <m:e>
                          <m:r>
                            <a:rPr lang="en-US" sz="2800" b="0" i="1" smtClean="0">
                              <a:latin typeface="Cambria Math" panose="02040503050406030204" pitchFamily="18" charset="0"/>
                              <a:cs typeface="Segoe UI" panose="020B0502040204020203" pitchFamily="34" charset="0"/>
                            </a:rPr>
                            <m:t>𝑝</m:t>
                          </m:r>
                          <m:d>
                            <m:dPr>
                              <m:ctrlPr>
                                <a:rPr lang="en-US" sz="2800" i="1" smtClean="0">
                                  <a:latin typeface="Cambria Math" panose="02040503050406030204" pitchFamily="18" charset="0"/>
                                  <a:cs typeface="Segoe UI" panose="020B0502040204020203" pitchFamily="34" charset="0"/>
                                </a:rPr>
                              </m:ctrlPr>
                            </m:dPr>
                            <m:e>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e>
                          </m:d>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𝑙𝑛</m:t>
                              </m:r>
                            </m:e>
                            <m:sub>
                              <m:r>
                                <a:rPr lang="en-US" sz="2800" b="0" i="1" smtClean="0">
                                  <a:latin typeface="Cambria Math" panose="02040503050406030204" pitchFamily="18" charset="0"/>
                                  <a:cs typeface="Segoe UI" panose="020B0502040204020203" pitchFamily="34" charset="0"/>
                                </a:rPr>
                                <m:t>𝑏</m:t>
                              </m:r>
                            </m:sub>
                          </m:sSub>
                          <m:f>
                            <m:fPr>
                              <m:ctrlPr>
                                <a:rPr lang="en-US" sz="2800" i="1" smtClean="0">
                                  <a:latin typeface="Cambria Math" panose="02040503050406030204" pitchFamily="18" charset="0"/>
                                  <a:cs typeface="Segoe UI" panose="020B0502040204020203" pitchFamily="34" charset="0"/>
                                </a:rPr>
                              </m:ctrlPr>
                            </m:fPr>
                            <m:num>
                              <m:r>
                                <a:rPr lang="en-US" sz="2800" b="0" i="1">
                                  <a:latin typeface="Cambria Math" panose="02040503050406030204" pitchFamily="18" charset="0"/>
                                  <a:cs typeface="Segoe UI" panose="020B0502040204020203" pitchFamily="34" charset="0"/>
                                </a:rPr>
                                <m:t>𝑝</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b="0" i="1">
                                          <a:latin typeface="Cambria Math" panose="02040503050406030204" pitchFamily="18" charset="0"/>
                                          <a:cs typeface="Segoe UI" panose="020B0502040204020203" pitchFamily="34" charset="0"/>
                                        </a:rPr>
                                        <m:t>𝑥</m:t>
                                      </m:r>
                                    </m:e>
                                    <m:sub>
                                      <m:r>
                                        <a:rPr lang="en-US" sz="2800" b="0" i="1">
                                          <a:latin typeface="Cambria Math" panose="02040503050406030204" pitchFamily="18" charset="0"/>
                                          <a:cs typeface="Segoe UI" panose="020B0502040204020203" pitchFamily="34" charset="0"/>
                                        </a:rPr>
                                        <m:t>𝑖</m:t>
                                      </m:r>
                                    </m:sub>
                                  </m:sSub>
                                </m:e>
                              </m:d>
                            </m:num>
                            <m:den>
                              <m:r>
                                <a:rPr lang="en-US" sz="2800" b="0" i="1" smtClean="0">
                                  <a:latin typeface="Cambria Math" panose="02040503050406030204" pitchFamily="18" charset="0"/>
                                  <a:cs typeface="Segoe UI" panose="020B0502040204020203" pitchFamily="34" charset="0"/>
                                </a:rPr>
                                <m:t>𝑞</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b="0" i="1">
                                          <a:latin typeface="Cambria Math" panose="02040503050406030204" pitchFamily="18" charset="0"/>
                                          <a:cs typeface="Segoe UI" panose="020B0502040204020203" pitchFamily="34" charset="0"/>
                                        </a:rPr>
                                        <m:t>𝑥</m:t>
                                      </m:r>
                                    </m:e>
                                    <m:sub>
                                      <m:r>
                                        <a:rPr lang="en-US" sz="2800" b="0" i="1">
                                          <a:latin typeface="Cambria Math" panose="02040503050406030204" pitchFamily="18" charset="0"/>
                                          <a:cs typeface="Segoe UI" panose="020B0502040204020203" pitchFamily="34" charset="0"/>
                                        </a:rPr>
                                        <m:t>𝑖</m:t>
                                      </m:r>
                                    </m:sub>
                                  </m:sSub>
                                </m:e>
                              </m:d>
                            </m:den>
                          </m:f>
                        </m:e>
                      </m:nary>
                    </m:oMath>
                  </m:oMathPara>
                </a14:m>
                <a:endParaRPr lang="en-US" sz="2800" dirty="0">
                  <a:latin typeface="Segoe UI" panose="020B0502040204020203" pitchFamily="34" charset="0"/>
                  <a:cs typeface="Segoe UI" panose="020B0502040204020203" pitchFamily="34" charset="0"/>
                </a:endParaRPr>
              </a:p>
            </p:txBody>
          </p:sp>
        </mc:Choice>
        <mc:Fallback>
          <p:sp>
            <p:nvSpPr>
              <p:cNvPr id="3" name="Content Placeholder 2">
                <a:extLst>
                  <a:ext uri="{FF2B5EF4-FFF2-40B4-BE49-F238E27FC236}">
                    <a16:creationId xmlns:a16="http://schemas.microsoft.com/office/drawing/2014/main" id="{16D79349-62D4-418A-8328-7BCEB2B0A95B}"/>
                  </a:ext>
                </a:extLst>
              </p:cNvPr>
              <p:cNvSpPr>
                <a:spLocks noGrp="1" noRot="1" noChangeAspect="1" noMove="1" noResize="1" noEditPoints="1" noAdjustHandles="1" noChangeArrowheads="1" noChangeShapeType="1" noTextEdit="1"/>
              </p:cNvSpPr>
              <p:nvPr>
                <p:ph sz="quarter" idx="10"/>
              </p:nvPr>
            </p:nvSpPr>
            <p:spPr>
              <a:xfrm>
                <a:off x="379514" y="1094502"/>
                <a:ext cx="11525250" cy="5489178"/>
              </a:xfrm>
              <a:blipFill>
                <a:blip r:embed="rId3"/>
                <a:stretch>
                  <a:fillRect l="-952" t="-1222"/>
                </a:stretch>
              </a:blipFill>
            </p:spPr>
            <p:txBody>
              <a:bodyPr/>
              <a:lstStyle/>
              <a:p>
                <a:r>
                  <a:rPr lang="en-US">
                    <a:noFill/>
                  </a:rPr>
                  <a:t> </a:t>
                </a:r>
              </a:p>
            </p:txBody>
          </p:sp>
        </mc:Fallback>
      </mc:AlternateContent>
    </p:spTree>
    <p:extLst>
      <p:ext uri="{BB962C8B-B14F-4D97-AF65-F5344CB8AC3E}">
        <p14:creationId xmlns:p14="http://schemas.microsoft.com/office/powerpoint/2010/main" val="806810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33375" y="1245702"/>
                <a:ext cx="11525250" cy="5327528"/>
              </a:xfrm>
            </p:spPr>
            <p:txBody>
              <a:bodyPr/>
              <a:lstStyle/>
              <a:p>
                <a:pPr marL="0" indent="0">
                  <a:buNone/>
                </a:pPr>
                <a:r>
                  <a:rPr lang="en-US" sz="2800" dirty="0">
                    <a:latin typeface="Segoe UI" panose="020B0502040204020203" pitchFamily="34" charset="0"/>
                    <a:cs typeface="Segoe UI" panose="020B0502040204020203" pitchFamily="34" charset="0"/>
                  </a:rPr>
                  <a:t>How do we compute KL divergence?</a:t>
                </a:r>
              </a:p>
              <a:p>
                <a:r>
                  <a:rPr lang="en-US" sz="2800" dirty="0">
                    <a:latin typeface="Segoe UI" panose="020B0502040204020203" pitchFamily="34" charset="0"/>
                    <a:cs typeface="Segoe UI" panose="020B0502040204020203" pitchFamily="34" charset="0"/>
                  </a:rPr>
                  <a:t>If we knew P(X) we would not need to compute KL divergence</a:t>
                </a:r>
              </a:p>
              <a:p>
                <a:r>
                  <a:rPr lang="en-US" sz="2800" dirty="0">
                    <a:latin typeface="Segoe UI" panose="020B0502040204020203" pitchFamily="34" charset="0"/>
                    <a:cs typeface="Segoe UI" panose="020B0502040204020203" pitchFamily="34" charset="0"/>
                  </a:rPr>
                  <a:t>We can expand KL divergence as:</a:t>
                </a:r>
              </a:p>
              <a:p>
                <a:pPr marL="0" indent="0">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𝐷</m:t>
                          </m:r>
                        </m:e>
                        <m:sub>
                          <m:r>
                            <a:rPr lang="en-US" sz="2800" i="1">
                              <a:latin typeface="Cambria Math" panose="02040503050406030204" pitchFamily="18" charset="0"/>
                              <a:cs typeface="Segoe UI" panose="020B0502040204020203" pitchFamily="34" charset="0"/>
                            </a:rPr>
                            <m:t>𝐾𝐿</m:t>
                          </m:r>
                        </m:sub>
                      </m:sSub>
                      <m:d>
                        <m:dPr>
                          <m:ctrlPr>
                            <a:rPr lang="en-US" sz="2800" i="1">
                              <a:latin typeface="Cambria Math" panose="02040503050406030204" pitchFamily="18" charset="0"/>
                              <a:cs typeface="Segoe UI" panose="020B0502040204020203" pitchFamily="34" charset="0"/>
                            </a:rPr>
                          </m:ctrlPr>
                        </m:dPr>
                        <m:e>
                          <m:r>
                            <a:rPr lang="en-US" sz="2800" i="1">
                              <a:latin typeface="Cambria Math" panose="02040503050406030204" pitchFamily="18" charset="0"/>
                              <a:cs typeface="Segoe UI" panose="020B0502040204020203" pitchFamily="34" charset="0"/>
                            </a:rPr>
                            <m:t>𝑃</m:t>
                          </m:r>
                          <m:r>
                            <a:rPr lang="en-US" sz="2800" i="1">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𝑄</m:t>
                          </m:r>
                        </m:e>
                      </m:d>
                      <m:r>
                        <a:rPr lang="en-US" sz="2800" i="1">
                          <a:latin typeface="Cambria Math" panose="02040503050406030204" pitchFamily="18" charset="0"/>
                          <a:cs typeface="Segoe UI" panose="020B0502040204020203" pitchFamily="34" charset="0"/>
                        </a:rPr>
                        <m:t>=</m:t>
                      </m:r>
                      <m:nary>
                        <m:naryPr>
                          <m:chr m:val="∑"/>
                          <m:ctrlPr>
                            <a:rPr lang="en-US" sz="2800" i="1">
                              <a:latin typeface="Cambria Math" panose="02040503050406030204" pitchFamily="18" charset="0"/>
                              <a:cs typeface="Segoe UI" panose="020B0502040204020203" pitchFamily="34" charset="0"/>
                            </a:rPr>
                          </m:ctrlPr>
                        </m:naryPr>
                        <m:sub>
                          <m:r>
                            <m:rPr>
                              <m:brk m:alnAt="23"/>
                            </m:rPr>
                            <a:rPr lang="en-US" sz="2800" i="1">
                              <a:latin typeface="Cambria Math" panose="02040503050406030204" pitchFamily="18" charset="0"/>
                              <a:cs typeface="Segoe UI" panose="020B0502040204020203" pitchFamily="34" charset="0"/>
                            </a:rPr>
                            <m:t>𝑖</m:t>
                          </m:r>
                          <m:r>
                            <a:rPr lang="en-US" sz="2800" i="1">
                              <a:latin typeface="Cambria Math" panose="02040503050406030204" pitchFamily="18" charset="0"/>
                              <a:cs typeface="Segoe UI" panose="020B0502040204020203" pitchFamily="34" charset="0"/>
                            </a:rPr>
                            <m:t>=1</m:t>
                          </m:r>
                        </m:sub>
                        <m:sup>
                          <m:r>
                            <a:rPr lang="en-US" sz="2800" i="1">
                              <a:latin typeface="Cambria Math" panose="02040503050406030204" pitchFamily="18" charset="0"/>
                              <a:cs typeface="Segoe UI" panose="020B0502040204020203" pitchFamily="34" charset="0"/>
                            </a:rPr>
                            <m:t>𝑛</m:t>
                          </m:r>
                        </m:sup>
                        <m:e>
                          <m:r>
                            <a:rPr lang="en-US" sz="2800" i="1">
                              <a:latin typeface="Cambria Math" panose="02040503050406030204" pitchFamily="18" charset="0"/>
                              <a:cs typeface="Segoe UI" panose="020B0502040204020203" pitchFamily="34" charset="0"/>
                            </a:rPr>
                            <m:t>𝑝</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e>
                          </m:d>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𝑙𝑛</m:t>
                              </m:r>
                            </m:e>
                            <m:sub>
                              <m:r>
                                <a:rPr lang="en-US" sz="2800" i="1">
                                  <a:latin typeface="Cambria Math" panose="02040503050406030204" pitchFamily="18" charset="0"/>
                                  <a:cs typeface="Segoe UI" panose="020B0502040204020203" pitchFamily="34" charset="0"/>
                                </a:rPr>
                                <m:t>𝑏</m:t>
                              </m:r>
                            </m:sub>
                          </m:sSub>
                          <m:r>
                            <a:rPr lang="en-US" sz="2800" i="1">
                              <a:latin typeface="Cambria Math" panose="02040503050406030204" pitchFamily="18" charset="0"/>
                              <a:cs typeface="Segoe UI" panose="020B0502040204020203" pitchFamily="34" charset="0"/>
                            </a:rPr>
                            <m:t>𝑞</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e>
                          </m:d>
                        </m:e>
                      </m:nary>
                      <m:r>
                        <a:rPr lang="en-US" sz="2800" i="1">
                          <a:latin typeface="Cambria Math" panose="02040503050406030204" pitchFamily="18" charset="0"/>
                          <a:cs typeface="Segoe UI" panose="020B0502040204020203" pitchFamily="34" charset="0"/>
                        </a:rPr>
                        <m:t>−</m:t>
                      </m:r>
                      <m:nary>
                        <m:naryPr>
                          <m:chr m:val="∑"/>
                          <m:ctrlPr>
                            <a:rPr lang="en-US" sz="2800" i="1">
                              <a:latin typeface="Cambria Math" panose="02040503050406030204" pitchFamily="18" charset="0"/>
                              <a:cs typeface="Segoe UI" panose="020B0502040204020203" pitchFamily="34" charset="0"/>
                            </a:rPr>
                          </m:ctrlPr>
                        </m:naryPr>
                        <m:sub>
                          <m:r>
                            <m:rPr>
                              <m:brk m:alnAt="23"/>
                            </m:rPr>
                            <a:rPr lang="en-US" sz="2800" i="1">
                              <a:latin typeface="Cambria Math" panose="02040503050406030204" pitchFamily="18" charset="0"/>
                              <a:cs typeface="Segoe UI" panose="020B0502040204020203" pitchFamily="34" charset="0"/>
                            </a:rPr>
                            <m:t>𝑖</m:t>
                          </m:r>
                          <m:r>
                            <a:rPr lang="en-US" sz="2800" i="1">
                              <a:latin typeface="Cambria Math" panose="02040503050406030204" pitchFamily="18" charset="0"/>
                              <a:cs typeface="Segoe UI" panose="020B0502040204020203" pitchFamily="34" charset="0"/>
                            </a:rPr>
                            <m:t>=1</m:t>
                          </m:r>
                        </m:sub>
                        <m:sup>
                          <m:r>
                            <a:rPr lang="en-US" sz="2800" i="1">
                              <a:latin typeface="Cambria Math" panose="02040503050406030204" pitchFamily="18" charset="0"/>
                              <a:cs typeface="Segoe UI" panose="020B0502040204020203" pitchFamily="34" charset="0"/>
                            </a:rPr>
                            <m:t>𝑛</m:t>
                          </m:r>
                        </m:sup>
                        <m:e>
                          <m:r>
                            <a:rPr lang="en-US" sz="2800" i="1">
                              <a:latin typeface="Cambria Math" panose="02040503050406030204" pitchFamily="18" charset="0"/>
                              <a:cs typeface="Segoe UI" panose="020B0502040204020203" pitchFamily="34" charset="0"/>
                            </a:rPr>
                            <m:t>𝑝</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e>
                          </m:d>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𝑙𝑛</m:t>
                              </m:r>
                            </m:e>
                            <m:sub>
                              <m:r>
                                <a:rPr lang="en-US" sz="2800" i="1">
                                  <a:latin typeface="Cambria Math" panose="02040503050406030204" pitchFamily="18" charset="0"/>
                                  <a:cs typeface="Segoe UI" panose="020B0502040204020203" pitchFamily="34" charset="0"/>
                                </a:rPr>
                                <m:t>𝑏</m:t>
                              </m:r>
                            </m:sub>
                          </m:sSub>
                          <m:r>
                            <a:rPr lang="en-US" sz="2800" i="1">
                              <a:latin typeface="Cambria Math" panose="02040503050406030204" pitchFamily="18" charset="0"/>
                              <a:cs typeface="Segoe UI" panose="020B0502040204020203" pitchFamily="34" charset="0"/>
                            </a:rPr>
                            <m:t>𝑝</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e>
                          </m:d>
                        </m:e>
                      </m:nary>
                    </m:oMath>
                  </m:oMathPara>
                </a14:m>
                <a:endParaRPr lang="en-US" sz="2800" dirty="0">
                  <a:latin typeface="Segoe UI" panose="020B0502040204020203" pitchFamily="34" charset="0"/>
                  <a:cs typeface="Segoe UI" panose="020B0502040204020203"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𝐷</m:t>
                          </m:r>
                        </m:e>
                        <m:sub>
                          <m:r>
                            <a:rPr lang="en-US" sz="2800" i="1">
                              <a:latin typeface="Cambria Math" panose="02040503050406030204" pitchFamily="18" charset="0"/>
                              <a:cs typeface="Segoe UI" panose="020B0502040204020203" pitchFamily="34" charset="0"/>
                            </a:rPr>
                            <m:t>𝐾𝐿</m:t>
                          </m:r>
                        </m:sub>
                      </m:sSub>
                      <m:d>
                        <m:dPr>
                          <m:ctrlPr>
                            <a:rPr lang="en-US" sz="2800" i="1">
                              <a:latin typeface="Cambria Math" panose="02040503050406030204" pitchFamily="18" charset="0"/>
                              <a:cs typeface="Segoe UI" panose="020B0502040204020203" pitchFamily="34" charset="0"/>
                            </a:rPr>
                          </m:ctrlPr>
                        </m:dPr>
                        <m:e>
                          <m:r>
                            <a:rPr lang="en-US" sz="2800" i="1">
                              <a:latin typeface="Cambria Math" panose="02040503050406030204" pitchFamily="18" charset="0"/>
                              <a:cs typeface="Segoe UI" panose="020B0502040204020203" pitchFamily="34" charset="0"/>
                            </a:rPr>
                            <m:t>𝑃</m:t>
                          </m:r>
                          <m:r>
                            <a:rPr lang="en-US" sz="2800" i="1">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𝑄</m:t>
                          </m:r>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𝐻</m:t>
                      </m:r>
                      <m:d>
                        <m:dPr>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𝑃</m:t>
                          </m:r>
                        </m:e>
                      </m:d>
                      <m:r>
                        <a:rPr lang="en-US" sz="2800" b="0" i="1" smtClean="0">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𝐻</m:t>
                      </m:r>
                      <m:d>
                        <m:dPr>
                          <m:ctrlPr>
                            <a:rPr lang="en-US" sz="2800" i="1">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𝑃</m:t>
                          </m:r>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𝑄</m:t>
                          </m:r>
                        </m:e>
                      </m:d>
                    </m:oMath>
                  </m:oMathPara>
                </a14:m>
                <a:endParaRPr lang="en-US" sz="2800" dirty="0">
                  <a:latin typeface="Segoe UI" panose="020B0502040204020203" pitchFamily="34" charset="0"/>
                  <a:cs typeface="Segoe UI" panose="020B0502040204020203"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𝐷</m:t>
                          </m:r>
                        </m:e>
                        <m:sub>
                          <m:r>
                            <a:rPr lang="en-US" sz="2800" i="1">
                              <a:latin typeface="Cambria Math" panose="02040503050406030204" pitchFamily="18" charset="0"/>
                              <a:cs typeface="Segoe UI" panose="020B0502040204020203" pitchFamily="34" charset="0"/>
                            </a:rPr>
                            <m:t>𝐾𝐿</m:t>
                          </m:r>
                        </m:sub>
                      </m:sSub>
                      <m:d>
                        <m:dPr>
                          <m:ctrlPr>
                            <a:rPr lang="en-US" sz="2800" i="1">
                              <a:latin typeface="Cambria Math" panose="02040503050406030204" pitchFamily="18" charset="0"/>
                              <a:cs typeface="Segoe UI" panose="020B0502040204020203" pitchFamily="34" charset="0"/>
                            </a:rPr>
                          </m:ctrlPr>
                        </m:dPr>
                        <m:e>
                          <m:r>
                            <a:rPr lang="en-US" sz="2800" i="1">
                              <a:latin typeface="Cambria Math" panose="02040503050406030204" pitchFamily="18" charset="0"/>
                              <a:cs typeface="Segoe UI" panose="020B0502040204020203" pitchFamily="34" charset="0"/>
                            </a:rPr>
                            <m:t>𝑃</m:t>
                          </m:r>
                          <m:r>
                            <a:rPr lang="en-US" sz="2800" i="1">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𝑄</m:t>
                          </m:r>
                        </m:e>
                      </m:d>
                      <m:r>
                        <a:rPr lang="en-US" sz="2800" i="1">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𝐸𝑛𝑡𝑟𝑜𝑝𝑦</m:t>
                      </m:r>
                      <m:d>
                        <m:dPr>
                          <m:ctrlPr>
                            <a:rPr lang="en-US" sz="2800" i="1">
                              <a:latin typeface="Cambria Math" panose="02040503050406030204" pitchFamily="18" charset="0"/>
                              <a:cs typeface="Segoe UI" panose="020B0502040204020203" pitchFamily="34" charset="0"/>
                            </a:rPr>
                          </m:ctrlPr>
                        </m:dPr>
                        <m:e>
                          <m:r>
                            <a:rPr lang="en-US" sz="2800" i="1">
                              <a:latin typeface="Cambria Math" panose="02040503050406030204" pitchFamily="18" charset="0"/>
                              <a:cs typeface="Segoe UI" panose="020B0502040204020203" pitchFamily="34" charset="0"/>
                            </a:rPr>
                            <m:t>𝑃</m:t>
                          </m:r>
                        </m:e>
                      </m:d>
                      <m:r>
                        <a:rPr lang="en-US" sz="2800" i="1">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𝐶𝑟𝑜𝑠𝑠</m:t>
                      </m:r>
                      <m:r>
                        <a:rPr lang="en-US" sz="2800" b="0" i="1" smtClean="0">
                          <a:latin typeface="Cambria Math" panose="02040503050406030204" pitchFamily="18" charset="0"/>
                          <a:cs typeface="Segoe UI" panose="020B0502040204020203" pitchFamily="34" charset="0"/>
                        </a:rPr>
                        <m:t> </m:t>
                      </m:r>
                      <m:r>
                        <a:rPr lang="en-US" sz="2800" b="0" i="1" smtClean="0">
                          <a:latin typeface="Cambria Math" panose="02040503050406030204" pitchFamily="18" charset="0"/>
                          <a:cs typeface="Segoe UI" panose="020B0502040204020203" pitchFamily="34" charset="0"/>
                        </a:rPr>
                        <m:t>𝐸𝑛𝑡𝑟𝑜𝑝𝑦</m:t>
                      </m:r>
                      <m:d>
                        <m:dPr>
                          <m:ctrlPr>
                            <a:rPr lang="en-US" sz="2800" i="1">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𝑃</m:t>
                          </m:r>
                          <m:r>
                            <a:rPr lang="en-US" sz="2800" b="0" i="1" smtClean="0">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𝑄</m:t>
                          </m:r>
                        </m:e>
                      </m:d>
                    </m:oMath>
                  </m:oMathPara>
                </a14:m>
                <a:endParaRPr lang="en-US" sz="2800" dirty="0">
                  <a:latin typeface="Segoe UI" panose="020B0502040204020203" pitchFamily="34" charset="0"/>
                  <a:cs typeface="Segoe UI" panose="020B0502040204020203" pitchFamily="34" charset="0"/>
                </a:endParaRPr>
              </a:p>
            </p:txBody>
          </p:sp>
        </mc:Choice>
        <mc:Fallback>
          <p:sp>
            <p:nvSpPr>
              <p:cNvPr id="3" name="Content Placeholder 2">
                <a:extLst>
                  <a:ext uri="{FF2B5EF4-FFF2-40B4-BE49-F238E27FC236}">
                    <a16:creationId xmlns:a16="http://schemas.microsoft.com/office/drawing/2014/main" id="{16D79349-62D4-418A-8328-7BCEB2B0A95B}"/>
                  </a:ext>
                </a:extLst>
              </p:cNvPr>
              <p:cNvSpPr>
                <a:spLocks noGrp="1" noRot="1" noChangeAspect="1" noMove="1" noResize="1" noEditPoints="1" noAdjustHandles="1" noChangeArrowheads="1" noChangeShapeType="1" noTextEdit="1"/>
              </p:cNvSpPr>
              <p:nvPr>
                <p:ph sz="quarter" idx="10"/>
              </p:nvPr>
            </p:nvSpPr>
            <p:spPr>
              <a:xfrm>
                <a:off x="333375" y="1245702"/>
                <a:ext cx="11525250" cy="5327528"/>
              </a:xfrm>
              <a:blipFill>
                <a:blip r:embed="rId3"/>
                <a:stretch>
                  <a:fillRect l="-1111" t="-1144"/>
                </a:stretch>
              </a:blipFill>
            </p:spPr>
            <p:txBody>
              <a:bodyPr/>
              <a:lstStyle/>
              <a:p>
                <a:r>
                  <a:rPr lang="en-US">
                    <a:noFill/>
                  </a:rPr>
                  <a:t> </a:t>
                </a:r>
              </a:p>
            </p:txBody>
          </p:sp>
        </mc:Fallback>
      </mc:AlternateContent>
    </p:spTree>
    <p:extLst>
      <p:ext uri="{BB962C8B-B14F-4D97-AF65-F5344CB8AC3E}">
        <p14:creationId xmlns:p14="http://schemas.microsoft.com/office/powerpoint/2010/main" val="26626130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459913" y="1177302"/>
                <a:ext cx="11108553" cy="5249624"/>
              </a:xfrm>
            </p:spPr>
            <p:txBody>
              <a:bodyPr/>
              <a:lstStyle/>
              <a:p>
                <a:pPr marL="0" indent="0">
                  <a:buNone/>
                </a:pPr>
                <a:r>
                  <a:rPr lang="en-US" sz="2800" dirty="0">
                    <a:latin typeface="Segoe UI" panose="020B0502040204020203" pitchFamily="34" charset="0"/>
                    <a:cs typeface="Segoe UI" panose="020B0502040204020203" pitchFamily="34" charset="0"/>
                  </a:rPr>
                  <a:t>Given: </a:t>
                </a:r>
                <a14:m>
                  <m:oMath xmlns:m="http://schemas.openxmlformats.org/officeDocument/2006/math">
                    <m:sSub>
                      <m:sSubPr>
                        <m:ctrlPr>
                          <a:rPr lang="en-US" sz="2800" i="1" smtClean="0">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𝐷</m:t>
                        </m:r>
                      </m:e>
                      <m:sub>
                        <m:r>
                          <a:rPr lang="en-US" sz="2800" i="1">
                            <a:latin typeface="Cambria Math" panose="02040503050406030204" pitchFamily="18" charset="0"/>
                            <a:cs typeface="Segoe UI" panose="020B0502040204020203" pitchFamily="34" charset="0"/>
                          </a:rPr>
                          <m:t>𝐾𝐿</m:t>
                        </m:r>
                      </m:sub>
                    </m:sSub>
                    <m:d>
                      <m:dPr>
                        <m:ctrlPr>
                          <a:rPr lang="en-US" sz="2800" i="1">
                            <a:latin typeface="Cambria Math" panose="02040503050406030204" pitchFamily="18" charset="0"/>
                            <a:cs typeface="Segoe UI" panose="020B0502040204020203" pitchFamily="34" charset="0"/>
                          </a:rPr>
                        </m:ctrlPr>
                      </m:dPr>
                      <m:e>
                        <m:r>
                          <a:rPr lang="en-US" sz="2800" i="1">
                            <a:latin typeface="Cambria Math" panose="02040503050406030204" pitchFamily="18" charset="0"/>
                            <a:cs typeface="Segoe UI" panose="020B0502040204020203" pitchFamily="34" charset="0"/>
                          </a:rPr>
                          <m:t>𝑃</m:t>
                        </m:r>
                        <m:r>
                          <a:rPr lang="en-US" sz="2800" i="1">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𝑄</m:t>
                        </m:r>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𝐻</m:t>
                    </m:r>
                    <m:d>
                      <m:dPr>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𝑃</m:t>
                        </m:r>
                      </m:e>
                    </m:d>
                    <m:r>
                      <a:rPr lang="en-US" sz="2800" b="0" i="1" smtClean="0">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𝐻</m:t>
                    </m:r>
                    <m:d>
                      <m:dPr>
                        <m:ctrlPr>
                          <a:rPr lang="en-US" sz="2800" i="1">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𝑃</m:t>
                        </m:r>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𝑄</m:t>
                        </m:r>
                      </m:e>
                    </m:d>
                  </m:oMath>
                </a14:m>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The entropy term, </a:t>
                </a:r>
                <a14:m>
                  <m:oMath xmlns:m="http://schemas.openxmlformats.org/officeDocument/2006/math">
                    <m:r>
                      <a:rPr lang="en-US" sz="2800" b="0" i="1" smtClean="0">
                        <a:latin typeface="Cambria Math" panose="02040503050406030204" pitchFamily="18" charset="0"/>
                        <a:cs typeface="Segoe UI" panose="020B0502040204020203" pitchFamily="34" charset="0"/>
                      </a:rPr>
                      <m:t>𝐻</m:t>
                    </m:r>
                    <m:d>
                      <m:dPr>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𝑃</m:t>
                        </m:r>
                      </m:e>
                    </m:d>
                  </m:oMath>
                </a14:m>
                <a:r>
                  <a:rPr lang="en-US" sz="2800" dirty="0">
                    <a:latin typeface="Segoe UI" panose="020B0502040204020203" pitchFamily="34" charset="0"/>
                    <a:cs typeface="Segoe UI" panose="020B0502040204020203" pitchFamily="34" charset="0"/>
                  </a:rPr>
                  <a:t>, is constant</a:t>
                </a:r>
              </a:p>
              <a:p>
                <a:r>
                  <a:rPr lang="en-US" sz="2800" dirty="0">
                    <a:latin typeface="Segoe UI" panose="020B0502040204020203" pitchFamily="34" charset="0"/>
                    <a:cs typeface="Segoe UI" panose="020B0502040204020203" pitchFamily="34" charset="0"/>
                  </a:rPr>
                  <a:t>So, we can find </a:t>
                </a:r>
                <a14:m>
                  <m:oMath xmlns:m="http://schemas.openxmlformats.org/officeDocument/2006/math">
                    <m:r>
                      <a:rPr lang="en-US" sz="2800" b="0" i="1" smtClean="0">
                        <a:latin typeface="Cambria Math" panose="02040503050406030204" pitchFamily="18" charset="0"/>
                        <a:cs typeface="Segoe UI" panose="020B0502040204020203" pitchFamily="34" charset="0"/>
                      </a:rPr>
                      <m:t>𝑃</m:t>
                    </m:r>
                    <m:d>
                      <m:dPr>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𝑋</m:t>
                        </m:r>
                      </m:e>
                    </m:d>
                  </m:oMath>
                </a14:m>
                <a:r>
                  <a:rPr lang="en-US" sz="2800" dirty="0">
                    <a:latin typeface="Segoe UI" panose="020B0502040204020203" pitchFamily="34" charset="0"/>
                    <a:cs typeface="Segoe UI" panose="020B0502040204020203" pitchFamily="34" charset="0"/>
                  </a:rPr>
                  <a:t> that minimizes KL Divergence by </a:t>
                </a:r>
                <a:r>
                  <a:rPr lang="en-US" sz="2800" b="1" dirty="0">
                    <a:latin typeface="Segoe UI" panose="020B0502040204020203" pitchFamily="34" charset="0"/>
                    <a:cs typeface="Segoe UI" panose="020B0502040204020203" pitchFamily="34" charset="0"/>
                  </a:rPr>
                  <a:t>minimizing cross-entropy</a:t>
                </a:r>
                <a:endParaRPr lang="en-US" sz="2800" dirty="0">
                  <a:latin typeface="Segoe UI" panose="020B0502040204020203" pitchFamily="34" charset="0"/>
                  <a:cs typeface="Segoe UI" panose="020B0502040204020203" pitchFamily="34" charset="0"/>
                </a:endParaRPr>
              </a:p>
              <a:p>
                <a:pPr marL="0" indent="0">
                  <a:buNone/>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cs typeface="Segoe UI" panose="020B0502040204020203" pitchFamily="34" charset="0"/>
                        </a:rPr>
                        <m:t>𝐻</m:t>
                      </m:r>
                      <m:d>
                        <m:dPr>
                          <m:ctrlPr>
                            <a:rPr lang="en-US" sz="2800" i="1">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𝑃</m:t>
                          </m:r>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𝑄</m:t>
                          </m:r>
                        </m:e>
                      </m:d>
                      <m:r>
                        <a:rPr lang="en-US" sz="2800" b="0" i="1" smtClean="0">
                          <a:latin typeface="Cambria Math" panose="02040503050406030204" pitchFamily="18" charset="0"/>
                          <a:cs typeface="Segoe UI" panose="020B0502040204020203" pitchFamily="34" charset="0"/>
                        </a:rPr>
                        <m:t>=</m:t>
                      </m:r>
                      <m:nary>
                        <m:naryPr>
                          <m:chr m:val="∑"/>
                          <m:ctrlPr>
                            <a:rPr lang="en-US" sz="2800" i="1">
                              <a:latin typeface="Cambria Math" panose="02040503050406030204" pitchFamily="18" charset="0"/>
                              <a:cs typeface="Segoe UI" panose="020B0502040204020203" pitchFamily="34" charset="0"/>
                            </a:rPr>
                          </m:ctrlPr>
                        </m:naryPr>
                        <m:sub>
                          <m:r>
                            <m:rPr>
                              <m:brk m:alnAt="23"/>
                            </m:rPr>
                            <a:rPr lang="en-US" sz="2800" i="1">
                              <a:latin typeface="Cambria Math" panose="02040503050406030204" pitchFamily="18" charset="0"/>
                              <a:cs typeface="Segoe UI" panose="020B0502040204020203" pitchFamily="34" charset="0"/>
                            </a:rPr>
                            <m:t>𝑖</m:t>
                          </m:r>
                          <m:r>
                            <a:rPr lang="en-US" sz="2800" i="1">
                              <a:latin typeface="Cambria Math" panose="02040503050406030204" pitchFamily="18" charset="0"/>
                              <a:cs typeface="Segoe UI" panose="020B0502040204020203" pitchFamily="34" charset="0"/>
                            </a:rPr>
                            <m:t>=1</m:t>
                          </m:r>
                        </m:sub>
                        <m:sup>
                          <m:r>
                            <a:rPr lang="en-US" sz="2800" i="1">
                              <a:latin typeface="Cambria Math" panose="02040503050406030204" pitchFamily="18" charset="0"/>
                              <a:cs typeface="Segoe UI" panose="020B0502040204020203" pitchFamily="34" charset="0"/>
                            </a:rPr>
                            <m:t>𝑛</m:t>
                          </m:r>
                        </m:sup>
                        <m:e>
                          <m:r>
                            <a:rPr lang="en-US" sz="2800" i="1">
                              <a:latin typeface="Cambria Math" panose="02040503050406030204" pitchFamily="18" charset="0"/>
                              <a:cs typeface="Segoe UI" panose="020B0502040204020203" pitchFamily="34" charset="0"/>
                            </a:rPr>
                            <m:t>𝑝</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e>
                          </m:d>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𝑙𝑛</m:t>
                              </m:r>
                            </m:e>
                            <m:sub>
                              <m:r>
                                <a:rPr lang="en-US" sz="2800" i="1">
                                  <a:latin typeface="Cambria Math" panose="02040503050406030204" pitchFamily="18" charset="0"/>
                                  <a:cs typeface="Segoe UI" panose="020B0502040204020203" pitchFamily="34" charset="0"/>
                                </a:rPr>
                                <m:t>𝑏</m:t>
                              </m:r>
                            </m:sub>
                          </m:sSub>
                          <m:r>
                            <a:rPr lang="en-US" sz="2800" i="1">
                              <a:latin typeface="Cambria Math" panose="02040503050406030204" pitchFamily="18" charset="0"/>
                              <a:cs typeface="Segoe UI" panose="020B0502040204020203" pitchFamily="34" charset="0"/>
                            </a:rPr>
                            <m:t>𝑞</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e>
                          </m:d>
                        </m:e>
                      </m:nary>
                    </m:oMath>
                  </m:oMathPara>
                </a14:m>
                <a:endParaRPr lang="en-US" sz="2800" dirty="0">
                  <a:latin typeface="Segoe UI" panose="020B0502040204020203" pitchFamily="34" charset="0"/>
                  <a:cs typeface="Segoe UI" panose="020B0502040204020203" pitchFamily="34" charset="0"/>
                </a:endParaRPr>
              </a:p>
            </p:txBody>
          </p:sp>
        </mc:Choice>
        <mc:Fallback>
          <p:sp>
            <p:nvSpPr>
              <p:cNvPr id="3" name="Content Placeholder 2">
                <a:extLst>
                  <a:ext uri="{FF2B5EF4-FFF2-40B4-BE49-F238E27FC236}">
                    <a16:creationId xmlns:a16="http://schemas.microsoft.com/office/drawing/2014/main" id="{16D79349-62D4-418A-8328-7BCEB2B0A95B}"/>
                  </a:ext>
                </a:extLst>
              </p:cNvPr>
              <p:cNvSpPr>
                <a:spLocks noGrp="1" noRot="1" noChangeAspect="1" noMove="1" noResize="1" noEditPoints="1" noAdjustHandles="1" noChangeArrowheads="1" noChangeShapeType="1" noTextEdit="1"/>
              </p:cNvSpPr>
              <p:nvPr>
                <p:ph sz="quarter" idx="10"/>
              </p:nvPr>
            </p:nvSpPr>
            <p:spPr>
              <a:xfrm>
                <a:off x="459913" y="1177302"/>
                <a:ext cx="11108553" cy="5249624"/>
              </a:xfrm>
              <a:blipFill>
                <a:blip r:embed="rId3"/>
                <a:stretch>
                  <a:fillRect l="-1097" t="-1161" r="-219"/>
                </a:stretch>
              </a:blipFill>
            </p:spPr>
            <p:txBody>
              <a:bodyPr/>
              <a:lstStyle/>
              <a:p>
                <a:r>
                  <a:rPr lang="en-US">
                    <a:noFill/>
                  </a:rPr>
                  <a:t> </a:t>
                </a:r>
              </a:p>
            </p:txBody>
          </p:sp>
        </mc:Fallback>
      </mc:AlternateContent>
    </p:spTree>
    <p:extLst>
      <p:ext uri="{BB962C8B-B14F-4D97-AF65-F5344CB8AC3E}">
        <p14:creationId xmlns:p14="http://schemas.microsoft.com/office/powerpoint/2010/main" val="8813168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mc:AlternateContent xmlns:mc="http://schemas.openxmlformats.org/markup-compatibility/2006">
        <mc:Choice xmlns:a14="http://schemas.microsoft.com/office/drawing/2010/main" Requires="a14">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379514" y="1245701"/>
                <a:ext cx="11524432" cy="5332753"/>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How can we compute cross entropy when we don’t know Q</a:t>
                </a:r>
                <a14:m>
                  <m:oMath xmlns:m="http://schemas.openxmlformats.org/officeDocument/2006/math">
                    <m:d>
                      <m:dPr>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𝑋</m:t>
                        </m:r>
                      </m:e>
                    </m:d>
                  </m:oMath>
                </a14:m>
                <a:r>
                  <a:rPr lang="en-US" sz="2800" dirty="0">
                    <a:latin typeface="Segoe UI" panose="020B0502040204020203" pitchFamily="34" charset="0"/>
                    <a:cs typeface="Segoe UI" panose="020B0502040204020203" pitchFamily="34" charset="0"/>
                  </a:rPr>
                  <a:t> or </a:t>
                </a:r>
                <a14:m>
                  <m:oMath xmlns:m="http://schemas.openxmlformats.org/officeDocument/2006/math">
                    <m:r>
                      <a:rPr lang="en-US" sz="2800" i="1">
                        <a:latin typeface="Cambria Math" panose="02040503050406030204" pitchFamily="18" charset="0"/>
                        <a:cs typeface="Segoe UI" panose="020B0502040204020203" pitchFamily="34" charset="0"/>
                      </a:rPr>
                      <m:t>𝑃</m:t>
                    </m:r>
                    <m:d>
                      <m:dPr>
                        <m:ctrlPr>
                          <a:rPr lang="en-US" sz="2800" i="1">
                            <a:latin typeface="Cambria Math" panose="02040503050406030204" pitchFamily="18" charset="0"/>
                            <a:cs typeface="Segoe UI" panose="020B0502040204020203" pitchFamily="34" charset="0"/>
                          </a:rPr>
                        </m:ctrlPr>
                      </m:dPr>
                      <m:e>
                        <m:r>
                          <a:rPr lang="en-US" sz="2800" i="1">
                            <a:latin typeface="Cambria Math" panose="02040503050406030204" pitchFamily="18" charset="0"/>
                            <a:cs typeface="Segoe UI" panose="020B0502040204020203" pitchFamily="34" charset="0"/>
                          </a:rPr>
                          <m:t>𝑋</m:t>
                        </m:r>
                      </m:e>
                    </m:d>
                  </m:oMath>
                </a14:m>
                <a:r>
                  <a:rPr lang="en-US" sz="2800" dirty="0">
                    <a:latin typeface="Segoe UI" panose="020B0502040204020203" pitchFamily="34" charset="0"/>
                    <a:cs typeface="Segoe UI" panose="020B0502040204020203" pitchFamily="34" charset="0"/>
                  </a:rPr>
                  <a:t>?</a:t>
                </a:r>
              </a:p>
              <a:p>
                <a:pPr marL="0" indent="0">
                  <a:buFont typeface="Arial" pitchFamily="34" charset="0"/>
                  <a:buNone/>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cs typeface="Segoe UI" panose="020B0502040204020203" pitchFamily="34" charset="0"/>
                        </a:rPr>
                        <m:t>𝐻</m:t>
                      </m:r>
                      <m:d>
                        <m:dPr>
                          <m:ctrlPr>
                            <a:rPr lang="en-US" sz="2800" i="1">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𝑃</m:t>
                          </m:r>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𝑄</m:t>
                          </m:r>
                        </m:e>
                      </m:d>
                      <m:r>
                        <a:rPr lang="en-US" sz="2800" b="0" i="1" smtClean="0">
                          <a:latin typeface="Cambria Math" panose="02040503050406030204" pitchFamily="18" charset="0"/>
                          <a:cs typeface="Segoe UI" panose="020B0502040204020203" pitchFamily="34" charset="0"/>
                        </a:rPr>
                        <m:t>=</m:t>
                      </m:r>
                      <m:nary>
                        <m:naryPr>
                          <m:chr m:val="∑"/>
                          <m:ctrlPr>
                            <a:rPr lang="en-US" sz="2800" i="1">
                              <a:latin typeface="Cambria Math" panose="02040503050406030204" pitchFamily="18" charset="0"/>
                              <a:cs typeface="Segoe UI" panose="020B0502040204020203" pitchFamily="34" charset="0"/>
                            </a:rPr>
                          </m:ctrlPr>
                        </m:naryPr>
                        <m:sub>
                          <m:r>
                            <m:rPr>
                              <m:brk m:alnAt="23"/>
                            </m:rPr>
                            <a:rPr lang="en-US" sz="2800" i="1">
                              <a:latin typeface="Cambria Math" panose="02040503050406030204" pitchFamily="18" charset="0"/>
                              <a:cs typeface="Segoe UI" panose="020B0502040204020203" pitchFamily="34" charset="0"/>
                            </a:rPr>
                            <m:t>𝑖</m:t>
                          </m:r>
                          <m:r>
                            <a:rPr lang="en-US" sz="2800" i="1">
                              <a:latin typeface="Cambria Math" panose="02040503050406030204" pitchFamily="18" charset="0"/>
                              <a:cs typeface="Segoe UI" panose="020B0502040204020203" pitchFamily="34" charset="0"/>
                            </a:rPr>
                            <m:t>=1</m:t>
                          </m:r>
                        </m:sub>
                        <m:sup>
                          <m:r>
                            <a:rPr lang="en-US" sz="2800" i="1">
                              <a:latin typeface="Cambria Math" panose="02040503050406030204" pitchFamily="18" charset="0"/>
                              <a:cs typeface="Segoe UI" panose="020B0502040204020203" pitchFamily="34" charset="0"/>
                            </a:rPr>
                            <m:t>𝑛</m:t>
                          </m:r>
                        </m:sup>
                        <m:e>
                          <m:r>
                            <a:rPr lang="en-US" sz="2800" i="1">
                              <a:latin typeface="Cambria Math" panose="02040503050406030204" pitchFamily="18" charset="0"/>
                              <a:cs typeface="Segoe UI" panose="020B0502040204020203" pitchFamily="34" charset="0"/>
                            </a:rPr>
                            <m:t>𝑝</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e>
                          </m:d>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𝑙𝑛</m:t>
                              </m:r>
                            </m:e>
                            <m:sub>
                              <m:r>
                                <a:rPr lang="en-US" sz="2800" i="1">
                                  <a:latin typeface="Cambria Math" panose="02040503050406030204" pitchFamily="18" charset="0"/>
                                  <a:cs typeface="Segoe UI" panose="020B0502040204020203" pitchFamily="34" charset="0"/>
                                </a:rPr>
                                <m:t>𝑏</m:t>
                              </m:r>
                            </m:sub>
                          </m:sSub>
                          <m:r>
                            <a:rPr lang="en-US" sz="2800" i="1">
                              <a:latin typeface="Cambria Math" panose="02040503050406030204" pitchFamily="18" charset="0"/>
                              <a:cs typeface="Segoe UI" panose="020B0502040204020203" pitchFamily="34" charset="0"/>
                            </a:rPr>
                            <m:t>𝑞</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e>
                          </m:d>
                        </m:e>
                      </m:nary>
                    </m:oMath>
                  </m:oMathPara>
                </a14:m>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We can use an empirical estimate based on the labels from a training set, </a:t>
                </a:r>
                <a14:m>
                  <m:oMath xmlns:m="http://schemas.openxmlformats.org/officeDocument/2006/math">
                    <m:r>
                      <m:rPr>
                        <m:sty m:val="p"/>
                      </m:rPr>
                      <a:rPr lang="el-GR" sz="2800" i="1" smtClean="0">
                        <a:latin typeface="Cambria Math" panose="02040503050406030204" pitchFamily="18" charset="0"/>
                        <a:ea typeface="Cambria Math" panose="02040503050406030204" pitchFamily="18" charset="0"/>
                        <a:cs typeface="Segoe UI" panose="020B0502040204020203" pitchFamily="34" charset="0"/>
                      </a:rPr>
                      <m:t>Γ</m:t>
                    </m:r>
                  </m:oMath>
                </a14:m>
                <a:r>
                  <a:rPr lang="en-US" sz="2800" dirty="0">
                    <a:latin typeface="Segoe UI" panose="020B0502040204020203" pitchFamily="34" charset="0"/>
                    <a:cs typeface="Segoe UI" panose="020B0502040204020203" pitchFamily="34" charset="0"/>
                  </a:rPr>
                  <a:t>, of size </a:t>
                </a:r>
                <a14:m>
                  <m:oMath xmlns:m="http://schemas.openxmlformats.org/officeDocument/2006/math">
                    <m:r>
                      <a:rPr lang="en-US" sz="2800" i="1">
                        <a:latin typeface="Cambria Math" panose="02040503050406030204" pitchFamily="18" charset="0"/>
                        <a:ea typeface="Cambria Math" panose="02040503050406030204" pitchFamily="18" charset="0"/>
                        <a:cs typeface="Segoe UI" panose="020B0502040204020203" pitchFamily="34" charset="0"/>
                      </a:rPr>
                      <m:t>𝑁</m:t>
                    </m:r>
                  </m:oMath>
                </a14:m>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For example, </a:t>
                </a:r>
                <a:r>
                  <a:rPr lang="en-US" sz="2800" b="1" dirty="0">
                    <a:latin typeface="Segoe UI" panose="020B0502040204020203" pitchFamily="34" charset="0"/>
                    <a:cs typeface="Segoe UI" panose="020B0502040204020203" pitchFamily="34" charset="0"/>
                  </a:rPr>
                  <a:t>binary cross-entropy </a:t>
                </a:r>
                <a:r>
                  <a:rPr lang="en-US" sz="2800" dirty="0">
                    <a:latin typeface="Segoe UI" panose="020B0502040204020203" pitchFamily="34" charset="0"/>
                    <a:cs typeface="Segoe UI" panose="020B0502040204020203" pitchFamily="34" charset="0"/>
                  </a:rPr>
                  <a:t>can be expressed</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Segoe UI" panose="020B0502040204020203" pitchFamily="34" charset="0"/>
                        </a:rPr>
                        <m:t>𝐻</m:t>
                      </m:r>
                      <m:d>
                        <m:dPr>
                          <m:ctrlPr>
                            <a:rPr lang="en-US" sz="2800" b="0" i="1" smtClean="0">
                              <a:latin typeface="Cambria Math" panose="02040503050406030204" pitchFamily="18" charset="0"/>
                              <a:cs typeface="Segoe UI" panose="020B0502040204020203" pitchFamily="34" charset="0"/>
                            </a:rPr>
                          </m:ctrlPr>
                        </m:dPr>
                        <m:e>
                          <m:r>
                            <m:rPr>
                              <m:sty m:val="p"/>
                            </m:rPr>
                            <a:rPr lang="el-GR" sz="2800" b="0" i="1" smtClean="0">
                              <a:latin typeface="Cambria Math" panose="02040503050406030204" pitchFamily="18" charset="0"/>
                              <a:ea typeface="Cambria Math" panose="02040503050406030204" pitchFamily="18" charset="0"/>
                              <a:cs typeface="Segoe UI" panose="020B0502040204020203" pitchFamily="34" charset="0"/>
                            </a:rPr>
                            <m:t>Γ</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𝑞</m:t>
                          </m:r>
                        </m:e>
                      </m:d>
                      <m:r>
                        <a:rPr lang="en-US" sz="2800" b="0" i="1" smtClean="0">
                          <a:latin typeface="Cambria Math" panose="02040503050406030204" pitchFamily="18" charset="0"/>
                          <a:ea typeface="Cambria Math" panose="02040503050406030204" pitchFamily="18" charset="0"/>
                          <a:cs typeface="Segoe UI" panose="020B0502040204020203" pitchFamily="34" charset="0"/>
                        </a:rPr>
                        <m:t>=−</m:t>
                      </m:r>
                      <m:nary>
                        <m:naryPr>
                          <m:chr m:val="∑"/>
                          <m:ctrlPr>
                            <a:rPr lang="en-US" sz="2800" b="0" i="1" smtClean="0">
                              <a:latin typeface="Cambria Math" panose="02040503050406030204" pitchFamily="18" charset="0"/>
                              <a:ea typeface="Cambria Math" panose="02040503050406030204" pitchFamily="18" charset="0"/>
                              <a:cs typeface="Segoe UI" panose="020B0502040204020203" pitchFamily="34" charset="0"/>
                            </a:rPr>
                          </m:ctrlPr>
                        </m:naryPr>
                        <m:sub>
                          <m:r>
                            <m:rPr>
                              <m:brk m:alnAt="23"/>
                            </m:rPr>
                            <a:rPr lang="en-US" sz="2800" b="0" i="1" smtClean="0">
                              <a:latin typeface="Cambria Math" panose="02040503050406030204" pitchFamily="18" charset="0"/>
                              <a:ea typeface="Cambria Math" panose="02040503050406030204" pitchFamily="18" charset="0"/>
                              <a:cs typeface="Segoe UI" panose="020B0502040204020203" pitchFamily="34" charset="0"/>
                            </a:rPr>
                            <m:t>𝑖</m:t>
                          </m:r>
                          <m:r>
                            <a:rPr lang="en-US" sz="2800" b="0" i="1" smtClean="0">
                              <a:latin typeface="Cambria Math" panose="02040503050406030204" pitchFamily="18" charset="0"/>
                              <a:ea typeface="Cambria Math" panose="02040503050406030204" pitchFamily="18" charset="0"/>
                              <a:cs typeface="Segoe UI" panose="020B0502040204020203" pitchFamily="34" charset="0"/>
                            </a:rPr>
                            <m:t>=1</m:t>
                          </m:r>
                        </m:sub>
                        <m:sup>
                          <m:r>
                            <a:rPr lang="en-US" sz="2800" b="0" i="1" smtClean="0">
                              <a:latin typeface="Cambria Math" panose="02040503050406030204" pitchFamily="18" charset="0"/>
                              <a:ea typeface="Cambria Math" panose="02040503050406030204" pitchFamily="18" charset="0"/>
                              <a:cs typeface="Segoe UI" panose="020B0502040204020203" pitchFamily="34" charset="0"/>
                            </a:rPr>
                            <m:t>𝑛</m:t>
                          </m:r>
                        </m:sup>
                        <m:e>
                          <m:f>
                            <m:fPr>
                              <m:ctrlPr>
                                <a:rPr lang="en-US" sz="2800" b="0" i="1" smtClean="0">
                                  <a:latin typeface="Cambria Math" panose="02040503050406030204" pitchFamily="18" charset="0"/>
                                  <a:ea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ea typeface="Cambria Math" panose="02040503050406030204" pitchFamily="18" charset="0"/>
                                  <a:cs typeface="Segoe UI" panose="020B0502040204020203" pitchFamily="34" charset="0"/>
                                </a:rPr>
                                <m:t>1</m:t>
                              </m:r>
                            </m:num>
                            <m:den>
                              <m:r>
                                <a:rPr lang="en-US" sz="2800" b="0" i="1" smtClean="0">
                                  <a:latin typeface="Cambria Math" panose="02040503050406030204" pitchFamily="18" charset="0"/>
                                  <a:ea typeface="Cambria Math" panose="02040503050406030204" pitchFamily="18" charset="0"/>
                                  <a:cs typeface="Segoe UI" panose="020B0502040204020203" pitchFamily="34" charset="0"/>
                                </a:rPr>
                                <m:t>𝑁</m:t>
                              </m:r>
                            </m:den>
                          </m:f>
                        </m:e>
                      </m:nary>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𝑙𝑛</m:t>
                          </m:r>
                        </m:e>
                        <m:sub>
                          <m:r>
                            <a:rPr lang="en-US" sz="2800" i="1">
                              <a:latin typeface="Cambria Math" panose="02040503050406030204" pitchFamily="18" charset="0"/>
                              <a:cs typeface="Segoe UI" panose="020B0502040204020203" pitchFamily="34" charset="0"/>
                            </a:rPr>
                            <m:t>𝑏</m:t>
                          </m:r>
                        </m:sub>
                      </m:sSub>
                      <m:r>
                        <a:rPr lang="en-US" sz="2800" i="1">
                          <a:latin typeface="Cambria Math" panose="02040503050406030204" pitchFamily="18" charset="0"/>
                          <a:cs typeface="Segoe UI" panose="020B0502040204020203" pitchFamily="34" charset="0"/>
                        </a:rPr>
                        <m:t>𝑞</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e>
                      </m:d>
                    </m:oMath>
                  </m:oMathPara>
                </a14:m>
                <a:endParaRPr lang="en-US" sz="2800" dirty="0">
                  <a:latin typeface="Segoe UI" panose="020B0502040204020203" pitchFamily="34" charset="0"/>
                  <a:cs typeface="Segoe UI" panose="020B0502040204020203" pitchFamily="34" charset="0"/>
                </a:endParaRPr>
              </a:p>
            </p:txBody>
          </p:sp>
        </mc:Choice>
        <mc:Fallback>
          <p:sp>
            <p:nvSpPr>
              <p:cNvPr id="10" name="Content Placeholder 2">
                <a:extLst>
                  <a:ext uri="{FF2B5EF4-FFF2-40B4-BE49-F238E27FC236}">
                    <a16:creationId xmlns:a16="http://schemas.microsoft.com/office/drawing/2014/main" id="{5365446E-D017-44C8-923A-238A368AB6D5}"/>
                  </a:ext>
                </a:extLst>
              </p:cNvPr>
              <p:cNvSpPr txBox="1">
                <a:spLocks noRot="1" noChangeAspect="1" noMove="1" noResize="1" noEditPoints="1" noAdjustHandles="1" noChangeArrowheads="1" noChangeShapeType="1" noTextEdit="1"/>
              </p:cNvSpPr>
              <p:nvPr/>
            </p:nvSpPr>
            <p:spPr>
              <a:xfrm>
                <a:off x="379514" y="1245701"/>
                <a:ext cx="11524432" cy="5332753"/>
              </a:xfrm>
              <a:prstGeom prst="rect">
                <a:avLst/>
              </a:prstGeom>
              <a:blipFill>
                <a:blip r:embed="rId3"/>
                <a:stretch>
                  <a:fillRect l="-1058" t="-1143" r="-582"/>
                </a:stretch>
              </a:blipFill>
            </p:spPr>
            <p:txBody>
              <a:bodyPr/>
              <a:lstStyle/>
              <a:p>
                <a:r>
                  <a:rPr lang="en-US">
                    <a:noFill/>
                  </a:rPr>
                  <a:t> </a:t>
                </a:r>
              </a:p>
            </p:txBody>
          </p:sp>
        </mc:Fallback>
      </mc:AlternateContent>
    </p:spTree>
    <p:extLst>
      <p:ext uri="{BB962C8B-B14F-4D97-AF65-F5344CB8AC3E}">
        <p14:creationId xmlns:p14="http://schemas.microsoft.com/office/powerpoint/2010/main" val="15743282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mc:AlternateContent xmlns:mc="http://schemas.openxmlformats.org/markup-compatibility/2006">
        <mc:Choice xmlns:a14="http://schemas.microsoft.com/office/drawing/2010/main" Requires="a14">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379514" y="857952"/>
                <a:ext cx="11524432" cy="5542847"/>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Example, consider the case of </a:t>
                </a:r>
                <a:r>
                  <a:rPr lang="en-US" sz="2800" b="1" dirty="0">
                    <a:latin typeface="Segoe UI" panose="020B0502040204020203" pitchFamily="34" charset="0"/>
                    <a:cs typeface="Segoe UI" panose="020B0502040204020203" pitchFamily="34" charset="0"/>
                  </a:rPr>
                  <a:t>Gaussian likelihood</a:t>
                </a:r>
                <a:r>
                  <a:rPr lang="en-US" sz="2800" dirty="0">
                    <a:latin typeface="Segoe UI" panose="020B0502040204020203" pitchFamily="34" charset="0"/>
                    <a:cs typeface="Segoe UI" panose="020B0502040204020203" pitchFamily="34" charset="0"/>
                  </a:rPr>
                  <a:t> for an approximation, </a:t>
                </a:r>
                <a14:m>
                  <m:oMath xmlns:m="http://schemas.openxmlformats.org/officeDocument/2006/math">
                    <m:r>
                      <a:rPr lang="en-US" sz="2800" i="1">
                        <a:latin typeface="Cambria Math" panose="02040503050406030204" pitchFamily="18" charset="0"/>
                        <a:cs typeface="Segoe UI" panose="020B0502040204020203" pitchFamily="34" charset="0"/>
                      </a:rPr>
                      <m:t>𝑓</m:t>
                    </m:r>
                    <m:d>
                      <m:dPr>
                        <m:ctrlPr>
                          <a:rPr lang="en-US" sz="2800" i="1">
                            <a:latin typeface="Cambria Math" panose="02040503050406030204" pitchFamily="18" charset="0"/>
                            <a:cs typeface="Segoe UI" panose="020B0502040204020203" pitchFamily="34" charset="0"/>
                          </a:rPr>
                        </m:ctrlPr>
                      </m:dPr>
                      <m:e>
                        <m:acc>
                          <m:accPr>
                            <m:chr m:val="̂"/>
                            <m:ctrlPr>
                              <a:rPr lang="en-US" sz="2800" i="1">
                                <a:latin typeface="Cambria Math" panose="02040503050406030204" pitchFamily="18" charset="0"/>
                                <a:cs typeface="Segoe UI" panose="020B0502040204020203" pitchFamily="34" charset="0"/>
                              </a:rPr>
                            </m:ctrlPr>
                          </m:accPr>
                          <m:e>
                            <m:r>
                              <a:rPr lang="en-US" sz="2800" i="1">
                                <a:latin typeface="Cambria Math" panose="02040503050406030204" pitchFamily="18" charset="0"/>
                                <a:cs typeface="Segoe UI" panose="020B0502040204020203" pitchFamily="34" charset="0"/>
                              </a:rPr>
                              <m:t>𝑢</m:t>
                            </m:r>
                          </m:e>
                        </m:acc>
                        <m:r>
                          <a:rPr lang="en-US" sz="2800" i="1">
                            <a:latin typeface="Cambria Math" panose="02040503050406030204" pitchFamily="18" charset="0"/>
                            <a:cs typeface="Segoe UI" panose="020B0502040204020203" pitchFamily="34" charset="0"/>
                          </a:rPr>
                          <m:t>,</m:t>
                        </m:r>
                        <m:r>
                          <a:rPr lang="en-US" sz="2800" i="1">
                            <a:latin typeface="Cambria Math" panose="02040503050406030204" pitchFamily="18" charset="0"/>
                            <a:ea typeface="Cambria Math" panose="02040503050406030204" pitchFamily="18" charset="0"/>
                            <a:cs typeface="Segoe UI" panose="020B0502040204020203" pitchFamily="34" charset="0"/>
                          </a:rPr>
                          <m:t>𝜎</m:t>
                        </m:r>
                      </m:e>
                    </m:d>
                  </m:oMath>
                </a14:m>
                <a:r>
                  <a:rPr lang="en-US" sz="2800" dirty="0">
                    <a:latin typeface="Segoe UI" panose="020B0502040204020203" pitchFamily="34" charset="0"/>
                    <a:cs typeface="Segoe UI" panose="020B0502040204020203" pitchFamily="34" charset="0"/>
                  </a:rPr>
                  <a:t>, with estimated mean, </a:t>
                </a:r>
                <a14:m>
                  <m:oMath xmlns:m="http://schemas.openxmlformats.org/officeDocument/2006/math">
                    <m:acc>
                      <m:accPr>
                        <m:chr m:val="̂"/>
                        <m:ctrlPr>
                          <a:rPr lang="en-US" sz="2800" i="1">
                            <a:latin typeface="Cambria Math" panose="02040503050406030204" pitchFamily="18" charset="0"/>
                            <a:cs typeface="Segoe UI" panose="020B0502040204020203" pitchFamily="34" charset="0"/>
                          </a:rPr>
                        </m:ctrlPr>
                      </m:accPr>
                      <m:e>
                        <m:r>
                          <a:rPr lang="en-US" sz="2800" i="1">
                            <a:latin typeface="Cambria Math" panose="02040503050406030204" pitchFamily="18" charset="0"/>
                            <a:cs typeface="Segoe UI" panose="020B0502040204020203" pitchFamily="34" charset="0"/>
                          </a:rPr>
                          <m:t>𝑢</m:t>
                        </m:r>
                      </m:e>
                    </m:acc>
                  </m:oMath>
                </a14:m>
                <a:r>
                  <a:rPr lang="en-US" sz="2800" dirty="0">
                    <a:latin typeface="Segoe UI" panose="020B0502040204020203" pitchFamily="34" charset="0"/>
                    <a:cs typeface="Segoe UI" panose="020B0502040204020203" pitchFamily="34" charset="0"/>
                  </a:rPr>
                  <a:t>, for an observation, </a:t>
                </a:r>
                <a14:m>
                  <m:oMath xmlns:m="http://schemas.openxmlformats.org/officeDocument/2006/math">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r>
                      <a:rPr lang="en-US" sz="2800" b="0" i="1" smtClean="0">
                        <a:latin typeface="Cambria Math" panose="02040503050406030204" pitchFamily="18" charset="0"/>
                        <a:cs typeface="Segoe UI" panose="020B0502040204020203" pitchFamily="34" charset="0"/>
                      </a:rPr>
                      <m:t> </m:t>
                    </m:r>
                  </m:oMath>
                </a14:m>
                <a:r>
                  <a:rPr lang="en-US" sz="2800" dirty="0">
                    <a:latin typeface="Segoe UI" panose="020B0502040204020203" pitchFamily="34" charset="0"/>
                    <a:cs typeface="Segoe UI" panose="020B0502040204020203" pitchFamily="34" charset="0"/>
                  </a:rPr>
                  <a:t>:</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Segoe UI" panose="020B0502040204020203" pitchFamily="34" charset="0"/>
                        </a:rPr>
                        <m:t>𝑃</m:t>
                      </m:r>
                      <m:d>
                        <m:dPr>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𝑑𝑎𝑡𝑎</m:t>
                          </m:r>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𝑚𝑜𝑑𝑒𝑙</m:t>
                          </m:r>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𝑃</m:t>
                      </m:r>
                      <m:d>
                        <m:dPr>
                          <m:ctrlPr>
                            <a:rPr lang="en-US" sz="2800" b="0" i="1" smtClean="0">
                              <a:latin typeface="Cambria Math" panose="02040503050406030204" pitchFamily="18" charset="0"/>
                              <a:cs typeface="Segoe UI" panose="020B0502040204020203" pitchFamily="34" charset="0"/>
                            </a:rPr>
                          </m:ctrlPr>
                        </m:dPr>
                        <m:e>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e>
                        <m:e>
                          <m:r>
                            <a:rPr lang="en-US" sz="2800" b="0" i="1" smtClean="0">
                              <a:latin typeface="Cambria Math" panose="02040503050406030204" pitchFamily="18" charset="0"/>
                              <a:cs typeface="Segoe UI" panose="020B0502040204020203" pitchFamily="34" charset="0"/>
                            </a:rPr>
                            <m:t>𝑓</m:t>
                          </m:r>
                          <m:d>
                            <m:dPr>
                              <m:ctrlPr>
                                <a:rPr lang="en-US" sz="2800" b="0" i="1" smtClean="0">
                                  <a:latin typeface="Cambria Math" panose="02040503050406030204" pitchFamily="18" charset="0"/>
                                  <a:cs typeface="Segoe UI" panose="020B0502040204020203" pitchFamily="34" charset="0"/>
                                </a:rPr>
                              </m:ctrlPr>
                            </m:dPr>
                            <m:e>
                              <m:acc>
                                <m:accPr>
                                  <m:chr m:val="̂"/>
                                  <m:ctrlPr>
                                    <a:rPr lang="en-US" sz="2800" b="0" i="1" smtClean="0">
                                      <a:latin typeface="Cambria Math" panose="02040503050406030204" pitchFamily="18" charset="0"/>
                                      <a:cs typeface="Segoe UI" panose="020B0502040204020203" pitchFamily="34" charset="0"/>
                                    </a:rPr>
                                  </m:ctrlPr>
                                </m:accPr>
                                <m:e>
                                  <m:r>
                                    <a:rPr lang="en-US" sz="2800" b="0" i="1" smtClean="0">
                                      <a:latin typeface="Cambria Math" panose="02040503050406030204" pitchFamily="18" charset="0"/>
                                      <a:cs typeface="Segoe UI" panose="020B0502040204020203" pitchFamily="34" charset="0"/>
                                    </a:rPr>
                                    <m:t>𝑢</m:t>
                                  </m:r>
                                </m:e>
                              </m:acc>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𝜎</m:t>
                              </m:r>
                            </m:e>
                          </m:d>
                        </m:e>
                      </m:d>
                      <m:r>
                        <a:rPr lang="en-US" sz="2800" b="0" i="1" smtClean="0">
                          <a:latin typeface="Cambria Math" panose="02040503050406030204" pitchFamily="18" charset="0"/>
                          <a:cs typeface="Segoe UI" panose="020B0502040204020203" pitchFamily="34" charset="0"/>
                        </a:rPr>
                        <m:t>=</m:t>
                      </m:r>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1</m:t>
                          </m:r>
                        </m:num>
                        <m:den>
                          <m:r>
                            <a:rPr lang="en-US" sz="2800" b="0" i="1" smtClean="0">
                              <a:latin typeface="Cambria Math" panose="02040503050406030204" pitchFamily="18" charset="0"/>
                              <a:cs typeface="Segoe UI" panose="020B0502040204020203" pitchFamily="34" charset="0"/>
                            </a:rPr>
                            <m:t>2</m:t>
                          </m:r>
                          <m:r>
                            <a:rPr lang="en-US" sz="2800" b="0" i="1" smtClean="0">
                              <a:latin typeface="Cambria Math" panose="02040503050406030204" pitchFamily="18" charset="0"/>
                              <a:ea typeface="Cambria Math" panose="02040503050406030204" pitchFamily="18" charset="0"/>
                              <a:cs typeface="Segoe UI" panose="020B0502040204020203" pitchFamily="34" charset="0"/>
                            </a:rPr>
                            <m:t>𝜋</m:t>
                          </m:r>
                          <m:sSup>
                            <m:sSupPr>
                              <m:ctrlPr>
                                <a:rPr lang="en-US" sz="2800" b="0" i="1" smtClean="0">
                                  <a:latin typeface="Cambria Math" panose="02040503050406030204" pitchFamily="18" charset="0"/>
                                  <a:ea typeface="Cambria Math" panose="02040503050406030204" pitchFamily="18" charset="0"/>
                                  <a:cs typeface="Segoe UI" panose="020B0502040204020203" pitchFamily="34" charset="0"/>
                                </a:rPr>
                              </m:ctrlPr>
                            </m:sSupPr>
                            <m:e>
                              <m:r>
                                <a:rPr lang="en-US" sz="2800" b="0" i="1" smtClean="0">
                                  <a:latin typeface="Cambria Math" panose="02040503050406030204" pitchFamily="18" charset="0"/>
                                  <a:ea typeface="Cambria Math" panose="02040503050406030204" pitchFamily="18" charset="0"/>
                                  <a:cs typeface="Segoe UI" panose="020B0502040204020203" pitchFamily="34" charset="0"/>
                                </a:rPr>
                                <m:t>𝜎</m:t>
                              </m:r>
                            </m:e>
                            <m:sup>
                              <m:r>
                                <a:rPr lang="en-US" sz="2800" b="0" i="1" smtClean="0">
                                  <a:latin typeface="Cambria Math" panose="02040503050406030204" pitchFamily="18" charset="0"/>
                                  <a:ea typeface="Cambria Math" panose="02040503050406030204" pitchFamily="18" charset="0"/>
                                  <a:cs typeface="Segoe UI" panose="020B0502040204020203" pitchFamily="34" charset="0"/>
                                </a:rPr>
                                <m:t>2</m:t>
                              </m:r>
                            </m:sup>
                          </m:sSup>
                        </m:den>
                      </m:f>
                      <m:sSup>
                        <m:sSupPr>
                          <m:ctrlPr>
                            <a:rPr lang="en-US" sz="2800" b="0" i="1" smtClean="0">
                              <a:latin typeface="Cambria Math" panose="02040503050406030204" pitchFamily="18" charset="0"/>
                              <a:cs typeface="Segoe UI" panose="020B0502040204020203" pitchFamily="34" charset="0"/>
                            </a:rPr>
                          </m:ctrlPr>
                        </m:sSupPr>
                        <m:e>
                          <m:r>
                            <a:rPr lang="en-US" sz="2800" b="0" i="1" smtClean="0">
                              <a:latin typeface="Cambria Math" panose="02040503050406030204" pitchFamily="18" charset="0"/>
                              <a:cs typeface="Segoe UI" panose="020B0502040204020203" pitchFamily="34" charset="0"/>
                            </a:rPr>
                            <m:t>𝑒</m:t>
                          </m:r>
                        </m:e>
                        <m:sup>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sSup>
                                <m:sSupPr>
                                  <m:ctrlPr>
                                    <a:rPr lang="en-US" sz="2800" b="0" i="1" smtClean="0">
                                      <a:latin typeface="Cambria Math" panose="02040503050406030204" pitchFamily="18" charset="0"/>
                                      <a:cs typeface="Segoe UI" panose="020B0502040204020203" pitchFamily="34" charset="0"/>
                                    </a:rPr>
                                  </m:ctrlPr>
                                </m:sSupPr>
                                <m:e>
                                  <m:d>
                                    <m:dPr>
                                      <m:ctrlPr>
                                        <a:rPr lang="en-US" sz="2800" b="0" i="1" smtClean="0">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r>
                                        <a:rPr lang="en-US" sz="2800" b="0" i="1" smtClean="0">
                                          <a:latin typeface="Cambria Math" panose="02040503050406030204" pitchFamily="18" charset="0"/>
                                          <a:cs typeface="Segoe UI" panose="020B0502040204020203" pitchFamily="34" charset="0"/>
                                        </a:rPr>
                                        <m:t>−</m:t>
                                      </m:r>
                                      <m:acc>
                                        <m:accPr>
                                          <m:chr m:val="̂"/>
                                          <m:ctrlPr>
                                            <a:rPr lang="en-US" sz="2800" i="1">
                                              <a:latin typeface="Cambria Math" panose="02040503050406030204" pitchFamily="18" charset="0"/>
                                              <a:cs typeface="Segoe UI" panose="020B0502040204020203" pitchFamily="34" charset="0"/>
                                            </a:rPr>
                                          </m:ctrlPr>
                                        </m:accPr>
                                        <m:e>
                                          <m:r>
                                            <a:rPr lang="en-US" sz="2800" i="1">
                                              <a:latin typeface="Cambria Math" panose="02040503050406030204" pitchFamily="18" charset="0"/>
                                              <a:cs typeface="Segoe UI" panose="020B0502040204020203" pitchFamily="34" charset="0"/>
                                            </a:rPr>
                                            <m:t>𝑢</m:t>
                                          </m:r>
                                        </m:e>
                                      </m:acc>
                                    </m:e>
                                  </m:d>
                                </m:e>
                                <m:sup>
                                  <m:r>
                                    <a:rPr lang="en-US" sz="2800" b="0" i="1" smtClean="0">
                                      <a:latin typeface="Cambria Math" panose="02040503050406030204" pitchFamily="18" charset="0"/>
                                      <a:cs typeface="Segoe UI" panose="020B0502040204020203" pitchFamily="34" charset="0"/>
                                    </a:rPr>
                                    <m:t>2</m:t>
                                  </m:r>
                                </m:sup>
                              </m:sSup>
                            </m:num>
                            <m:den>
                              <m:r>
                                <a:rPr lang="en-US" sz="2800" i="1">
                                  <a:latin typeface="Cambria Math" panose="02040503050406030204" pitchFamily="18" charset="0"/>
                                  <a:cs typeface="Segoe UI" panose="020B0502040204020203" pitchFamily="34" charset="0"/>
                                </a:rPr>
                                <m:t>2</m:t>
                              </m:r>
                              <m:sSup>
                                <m:sSupPr>
                                  <m:ctrlPr>
                                    <a:rPr lang="en-US" sz="2800" i="1">
                                      <a:latin typeface="Cambria Math" panose="02040503050406030204" pitchFamily="18" charset="0"/>
                                      <a:ea typeface="Cambria Math" panose="02040503050406030204" pitchFamily="18" charset="0"/>
                                      <a:cs typeface="Segoe UI" panose="020B0502040204020203" pitchFamily="34" charset="0"/>
                                    </a:rPr>
                                  </m:ctrlPr>
                                </m:sSupPr>
                                <m:e>
                                  <m:r>
                                    <a:rPr lang="en-US" sz="2800" i="1">
                                      <a:latin typeface="Cambria Math" panose="02040503050406030204" pitchFamily="18" charset="0"/>
                                      <a:ea typeface="Cambria Math" panose="02040503050406030204" pitchFamily="18" charset="0"/>
                                      <a:cs typeface="Segoe UI" panose="020B0502040204020203" pitchFamily="34" charset="0"/>
                                    </a:rPr>
                                    <m:t>𝜎</m:t>
                                  </m:r>
                                </m:e>
                                <m:sup>
                                  <m:r>
                                    <a:rPr lang="en-US" sz="2800" i="1">
                                      <a:latin typeface="Cambria Math" panose="02040503050406030204" pitchFamily="18" charset="0"/>
                                      <a:ea typeface="Cambria Math" panose="02040503050406030204" pitchFamily="18" charset="0"/>
                                      <a:cs typeface="Segoe UI" panose="020B0502040204020203" pitchFamily="34" charset="0"/>
                                    </a:rPr>
                                    <m:t>2</m:t>
                                  </m:r>
                                </m:sup>
                              </m:sSup>
                            </m:den>
                          </m:f>
                        </m:sup>
                      </m:sSup>
                    </m:oMath>
                  </m:oMathPara>
                </a14:m>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Taking the negative logarithm   </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𝑙𝑜𝑔</m:t>
                      </m:r>
                      <m:d>
                        <m:dPr>
                          <m:ctrlPr>
                            <a:rPr lang="en-US" sz="2800" b="0" i="1" smtClean="0">
                              <a:latin typeface="Cambria Math" panose="02040503050406030204" pitchFamily="18" charset="0"/>
                              <a:cs typeface="Segoe UI" panose="020B0502040204020203" pitchFamily="34" charset="0"/>
                            </a:rPr>
                          </m:ctrlPr>
                        </m:dPr>
                        <m:e>
                          <m:r>
                            <a:rPr lang="en-US" sz="2800" i="1">
                              <a:latin typeface="Cambria Math" panose="02040503050406030204" pitchFamily="18" charset="0"/>
                              <a:cs typeface="Segoe UI" panose="020B0502040204020203" pitchFamily="34" charset="0"/>
                            </a:rPr>
                            <m:t>𝑃</m:t>
                          </m:r>
                          <m:d>
                            <m:dPr>
                              <m:ctrlPr>
                                <a:rPr lang="en-US" sz="2800" i="1">
                                  <a:latin typeface="Cambria Math" panose="02040503050406030204" pitchFamily="18" charset="0"/>
                                  <a:cs typeface="Segoe UI" panose="020B0502040204020203" pitchFamily="34" charset="0"/>
                                </a:rPr>
                              </m:ctrlPr>
                            </m:dPr>
                            <m:e>
                              <m:r>
                                <a:rPr lang="en-US" sz="2800" i="1">
                                  <a:latin typeface="Cambria Math" panose="02040503050406030204" pitchFamily="18" charset="0"/>
                                  <a:cs typeface="Segoe UI" panose="020B0502040204020203" pitchFamily="34" charset="0"/>
                                </a:rPr>
                                <m:t>𝑑𝑎𝑡𝑎</m:t>
                              </m:r>
                              <m:r>
                                <a:rPr lang="en-US" sz="2800" i="1">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𝑚𝑜𝑑𝑒𝑙</m:t>
                              </m:r>
                            </m:e>
                          </m:d>
                        </m:e>
                      </m:d>
                      <m:r>
                        <a:rPr lang="en-US" sz="2800" b="0" i="1" smtClean="0">
                          <a:latin typeface="Cambria Math" panose="02040503050406030204" pitchFamily="18" charset="0"/>
                          <a:cs typeface="Segoe UI" panose="020B0502040204020203" pitchFamily="34" charset="0"/>
                        </a:rPr>
                        <m:t>=−</m:t>
                      </m:r>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1</m:t>
                          </m:r>
                        </m:num>
                        <m:den>
                          <m:r>
                            <a:rPr lang="en-US" sz="2800" b="0" i="1" smtClean="0">
                              <a:latin typeface="Cambria Math" panose="02040503050406030204" pitchFamily="18" charset="0"/>
                              <a:cs typeface="Segoe UI" panose="020B0502040204020203" pitchFamily="34" charset="0"/>
                            </a:rPr>
                            <m:t>2</m:t>
                          </m:r>
                        </m:den>
                      </m:f>
                      <m:d>
                        <m:dPr>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𝑙𝑜𝑔</m:t>
                          </m:r>
                          <m:d>
                            <m:dPr>
                              <m:ctrlPr>
                                <a:rPr lang="en-US" sz="2800" b="0" i="1" smtClean="0">
                                  <a:latin typeface="Cambria Math" panose="02040503050406030204" pitchFamily="18" charset="0"/>
                                  <a:cs typeface="Segoe UI" panose="020B0502040204020203" pitchFamily="34" charset="0"/>
                                </a:rPr>
                              </m:ctrlPr>
                            </m:dPr>
                            <m:e>
                              <m:r>
                                <a:rPr lang="en-US" sz="2800" i="1">
                                  <a:latin typeface="Cambria Math" panose="02040503050406030204" pitchFamily="18" charset="0"/>
                                  <a:cs typeface="Segoe UI" panose="020B0502040204020203" pitchFamily="34" charset="0"/>
                                </a:rPr>
                                <m:t>2</m:t>
                              </m:r>
                              <m:r>
                                <a:rPr lang="en-US" sz="2800" i="1">
                                  <a:latin typeface="Cambria Math" panose="02040503050406030204" pitchFamily="18" charset="0"/>
                                  <a:ea typeface="Cambria Math" panose="02040503050406030204" pitchFamily="18" charset="0"/>
                                  <a:cs typeface="Segoe UI" panose="020B0502040204020203" pitchFamily="34" charset="0"/>
                                </a:rPr>
                                <m:t>𝜋</m:t>
                              </m:r>
                              <m:sSup>
                                <m:sSupPr>
                                  <m:ctrlPr>
                                    <a:rPr lang="en-US" sz="2800" i="1">
                                      <a:latin typeface="Cambria Math" panose="02040503050406030204" pitchFamily="18" charset="0"/>
                                      <a:ea typeface="Cambria Math" panose="02040503050406030204" pitchFamily="18" charset="0"/>
                                      <a:cs typeface="Segoe UI" panose="020B0502040204020203" pitchFamily="34" charset="0"/>
                                    </a:rPr>
                                  </m:ctrlPr>
                                </m:sSupPr>
                                <m:e>
                                  <m:r>
                                    <a:rPr lang="en-US" sz="2800" i="1">
                                      <a:latin typeface="Cambria Math" panose="02040503050406030204" pitchFamily="18" charset="0"/>
                                      <a:ea typeface="Cambria Math" panose="02040503050406030204" pitchFamily="18" charset="0"/>
                                      <a:cs typeface="Segoe UI" panose="020B0502040204020203" pitchFamily="34" charset="0"/>
                                    </a:rPr>
                                    <m:t>𝜎</m:t>
                                  </m:r>
                                </m:e>
                                <m:sup>
                                  <m:r>
                                    <a:rPr lang="en-US" sz="2800" i="1">
                                      <a:latin typeface="Cambria Math" panose="02040503050406030204" pitchFamily="18" charset="0"/>
                                      <a:ea typeface="Cambria Math" panose="02040503050406030204" pitchFamily="18" charset="0"/>
                                      <a:cs typeface="Segoe UI" panose="020B0502040204020203" pitchFamily="34" charset="0"/>
                                    </a:rPr>
                                    <m:t>2</m:t>
                                  </m:r>
                                </m:sup>
                              </m:sSup>
                            </m:e>
                          </m:d>
                        </m:e>
                      </m:d>
                      <m:r>
                        <a:rPr lang="en-US" sz="2800" b="0" i="1" smtClean="0">
                          <a:latin typeface="Cambria Math" panose="02040503050406030204" pitchFamily="18" charset="0"/>
                          <a:cs typeface="Segoe UI" panose="020B0502040204020203" pitchFamily="34" charset="0"/>
                        </a:rPr>
                        <m:t>+</m:t>
                      </m:r>
                      <m:f>
                        <m:fPr>
                          <m:ctrlPr>
                            <a:rPr lang="en-US" sz="2800" i="1">
                              <a:latin typeface="Cambria Math" panose="02040503050406030204" pitchFamily="18" charset="0"/>
                              <a:cs typeface="Segoe UI" panose="020B0502040204020203" pitchFamily="34" charset="0"/>
                            </a:rPr>
                          </m:ctrlPr>
                        </m:fPr>
                        <m:num>
                          <m:sSup>
                            <m:sSupPr>
                              <m:ctrlPr>
                                <a:rPr lang="en-US" sz="2800" i="1" smtClean="0">
                                  <a:latin typeface="Cambria Math" panose="02040503050406030204" pitchFamily="18" charset="0"/>
                                  <a:cs typeface="Segoe UI" panose="020B0502040204020203" pitchFamily="34" charset="0"/>
                                </a:rPr>
                              </m:ctrlPr>
                            </m:sSupPr>
                            <m:e>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r>
                                    <a:rPr lang="en-US" sz="2800" i="1">
                                      <a:latin typeface="Cambria Math" panose="02040503050406030204" pitchFamily="18" charset="0"/>
                                      <a:cs typeface="Segoe UI" panose="020B0502040204020203" pitchFamily="34" charset="0"/>
                                    </a:rPr>
                                    <m:t>−</m:t>
                                  </m:r>
                                  <m:acc>
                                    <m:accPr>
                                      <m:chr m:val="̂"/>
                                      <m:ctrlPr>
                                        <a:rPr lang="en-US" sz="2800" i="1">
                                          <a:latin typeface="Cambria Math" panose="02040503050406030204" pitchFamily="18" charset="0"/>
                                          <a:cs typeface="Segoe UI" panose="020B0502040204020203" pitchFamily="34" charset="0"/>
                                        </a:rPr>
                                      </m:ctrlPr>
                                    </m:accPr>
                                    <m:e>
                                      <m:r>
                                        <a:rPr lang="en-US" sz="2800" i="1">
                                          <a:latin typeface="Cambria Math" panose="02040503050406030204" pitchFamily="18" charset="0"/>
                                          <a:cs typeface="Segoe UI" panose="020B0502040204020203" pitchFamily="34" charset="0"/>
                                        </a:rPr>
                                        <m:t>𝑢</m:t>
                                      </m:r>
                                    </m:e>
                                  </m:acc>
                                </m:e>
                              </m:d>
                            </m:e>
                            <m:sup>
                              <m:r>
                                <a:rPr lang="en-US" sz="2800" i="1">
                                  <a:latin typeface="Cambria Math" panose="02040503050406030204" pitchFamily="18" charset="0"/>
                                  <a:cs typeface="Segoe UI" panose="020B0502040204020203" pitchFamily="34" charset="0"/>
                                </a:rPr>
                                <m:t>2</m:t>
                              </m:r>
                            </m:sup>
                          </m:sSup>
                        </m:num>
                        <m:den>
                          <m:r>
                            <a:rPr lang="en-US" sz="2800" i="1">
                              <a:latin typeface="Cambria Math" panose="02040503050406030204" pitchFamily="18" charset="0"/>
                              <a:cs typeface="Segoe UI" panose="020B0502040204020203" pitchFamily="34" charset="0"/>
                            </a:rPr>
                            <m:t>2</m:t>
                          </m:r>
                          <m:sSup>
                            <m:sSupPr>
                              <m:ctrlPr>
                                <a:rPr lang="en-US" sz="2800" i="1">
                                  <a:latin typeface="Cambria Math" panose="02040503050406030204" pitchFamily="18" charset="0"/>
                                  <a:ea typeface="Cambria Math" panose="02040503050406030204" pitchFamily="18" charset="0"/>
                                  <a:cs typeface="Segoe UI" panose="020B0502040204020203" pitchFamily="34" charset="0"/>
                                </a:rPr>
                              </m:ctrlPr>
                            </m:sSupPr>
                            <m:e>
                              <m:r>
                                <a:rPr lang="en-US" sz="2800" i="1">
                                  <a:latin typeface="Cambria Math" panose="02040503050406030204" pitchFamily="18" charset="0"/>
                                  <a:ea typeface="Cambria Math" panose="02040503050406030204" pitchFamily="18" charset="0"/>
                                  <a:cs typeface="Segoe UI" panose="020B0502040204020203" pitchFamily="34" charset="0"/>
                                </a:rPr>
                                <m:t>𝜎</m:t>
                              </m:r>
                            </m:e>
                            <m:sup>
                              <m:r>
                                <a:rPr lang="en-US" sz="2800" i="1">
                                  <a:latin typeface="Cambria Math" panose="02040503050406030204" pitchFamily="18" charset="0"/>
                                  <a:ea typeface="Cambria Math" panose="02040503050406030204" pitchFamily="18" charset="0"/>
                                  <a:cs typeface="Segoe UI" panose="020B0502040204020203" pitchFamily="34" charset="0"/>
                                </a:rPr>
                                <m:t>2</m:t>
                              </m:r>
                            </m:sup>
                          </m:sSup>
                        </m:den>
                      </m:f>
                    </m:oMath>
                  </m:oMathPara>
                </a14:m>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Find empirical mean estimate, </a:t>
                </a:r>
                <a14:m>
                  <m:oMath xmlns:m="http://schemas.openxmlformats.org/officeDocument/2006/math">
                    <m:acc>
                      <m:accPr>
                        <m:chr m:val="̂"/>
                        <m:ctrlPr>
                          <a:rPr lang="en-US" sz="2800" i="1" smtClean="0">
                            <a:latin typeface="Cambria Math" panose="02040503050406030204" pitchFamily="18" charset="0"/>
                            <a:cs typeface="Segoe UI" panose="020B0502040204020203" pitchFamily="34" charset="0"/>
                          </a:rPr>
                        </m:ctrlPr>
                      </m:accPr>
                      <m:e>
                        <m:r>
                          <a:rPr lang="en-US" sz="2800" i="1">
                            <a:latin typeface="Cambria Math" panose="02040503050406030204" pitchFamily="18" charset="0"/>
                            <a:cs typeface="Segoe UI" panose="020B0502040204020203" pitchFamily="34" charset="0"/>
                          </a:rPr>
                          <m:t>𝑢</m:t>
                        </m:r>
                      </m:e>
                    </m:acc>
                  </m:oMath>
                </a14:m>
                <a:r>
                  <a:rPr lang="en-US" sz="2800" dirty="0">
                    <a:latin typeface="Segoe UI" panose="020B0502040204020203" pitchFamily="34" charset="0"/>
                    <a:cs typeface="Segoe UI" panose="020B0502040204020203" pitchFamily="34" charset="0"/>
                  </a:rPr>
                  <a:t>, given set or observations, </a:t>
                </a:r>
                <a14:m>
                  <m:oMath xmlns:m="http://schemas.openxmlformats.org/officeDocument/2006/math">
                    <m:r>
                      <a:rPr lang="en-US" sz="2800" b="0" i="1" smtClean="0">
                        <a:latin typeface="Cambria Math" panose="02040503050406030204" pitchFamily="18" charset="0"/>
                        <a:cs typeface="Segoe UI" panose="020B0502040204020203" pitchFamily="34" charset="0"/>
                      </a:rPr>
                      <m:t>𝑋</m:t>
                    </m:r>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1</m:t>
                            </m:r>
                          </m:sub>
                        </m:sSub>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2</m:t>
                            </m:r>
                          </m:sub>
                        </m:sSub>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3</m:t>
                            </m:r>
                          </m:sub>
                        </m:sSub>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𝑛</m:t>
                            </m:r>
                          </m:sub>
                        </m:sSub>
                      </m:e>
                    </m:d>
                  </m:oMath>
                </a14:m>
                <a:r>
                  <a:rPr lang="en-US" sz="2800" dirty="0">
                    <a:latin typeface="Segoe UI" panose="020B0502040204020203" pitchFamily="34" charset="0"/>
                    <a:cs typeface="Segoe UI" panose="020B0502040204020203" pitchFamily="34" charset="0"/>
                  </a:rPr>
                  <a:t>, by minimizing Gaussian cross-entropy, ignoring the constant terms, which is just the </a:t>
                </a:r>
                <a:r>
                  <a:rPr lang="en-US" sz="2800" b="1" dirty="0">
                    <a:latin typeface="Segoe UI" panose="020B0502040204020203" pitchFamily="34" charset="0"/>
                    <a:cs typeface="Segoe UI" panose="020B0502040204020203" pitchFamily="34" charset="0"/>
                  </a:rPr>
                  <a:t>least squares solution</a:t>
                </a:r>
                <a:r>
                  <a:rPr lang="en-US" sz="2800" dirty="0">
                    <a:latin typeface="Segoe UI" panose="020B0502040204020203" pitchFamily="34" charset="0"/>
                    <a:cs typeface="Segoe UI" panose="020B0502040204020203" pitchFamily="34" charset="0"/>
                  </a:rPr>
                  <a:t>!</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Segoe UI" panose="020B0502040204020203" pitchFamily="34" charset="0"/>
                        </a:rPr>
                        <m:t>𝑚𝑖𝑛</m:t>
                      </m:r>
                      <m:d>
                        <m:dPr>
                          <m:ctrlPr>
                            <a:rPr lang="en-US" sz="2800" b="0" i="1" smtClean="0">
                              <a:latin typeface="Cambria Math" panose="02040503050406030204" pitchFamily="18" charset="0"/>
                              <a:cs typeface="Segoe UI" panose="020B0502040204020203" pitchFamily="34" charset="0"/>
                            </a:rPr>
                          </m:ctrlPr>
                        </m:dPr>
                        <m:e>
                          <m:r>
                            <a:rPr lang="en-US" sz="2800" i="1">
                              <a:latin typeface="Cambria Math" panose="02040503050406030204" pitchFamily="18" charset="0"/>
                              <a:cs typeface="Segoe UI" panose="020B0502040204020203" pitchFamily="34" charset="0"/>
                            </a:rPr>
                            <m:t>𝐻</m:t>
                          </m:r>
                          <m:d>
                            <m:dPr>
                              <m:ctrlPr>
                                <a:rPr lang="en-US" sz="2800" i="1">
                                  <a:latin typeface="Cambria Math" panose="02040503050406030204" pitchFamily="18" charset="0"/>
                                  <a:cs typeface="Segoe UI" panose="020B0502040204020203" pitchFamily="34" charset="0"/>
                                </a:rPr>
                              </m:ctrlPr>
                            </m:dPr>
                            <m:e>
                              <m:r>
                                <a:rPr lang="en-US" sz="2800" i="1">
                                  <a:latin typeface="Cambria Math" panose="02040503050406030204" pitchFamily="18" charset="0"/>
                                  <a:cs typeface="Segoe UI" panose="020B0502040204020203" pitchFamily="34" charset="0"/>
                                </a:rPr>
                                <m:t>𝑃</m:t>
                              </m:r>
                              <m:r>
                                <a:rPr lang="en-US" sz="2800" i="1">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𝑄</m:t>
                              </m:r>
                            </m:e>
                          </m:d>
                        </m:e>
                      </m:d>
                      <m:r>
                        <a:rPr lang="en-US" sz="2800" i="1">
                          <a:latin typeface="Cambria Math" panose="02040503050406030204" pitchFamily="18" charset="0"/>
                          <a:ea typeface="Cambria Math" panose="02040503050406030204" pitchFamily="18" charset="0"/>
                          <a:cs typeface="Segoe UI" panose="020B0502040204020203" pitchFamily="34" charset="0"/>
                        </a:rPr>
                        <m:t>⇒</m:t>
                      </m:r>
                      <m:func>
                        <m:funcPr>
                          <m:ctrlPr>
                            <a:rPr lang="en-US" sz="2800" i="1" smtClean="0">
                              <a:latin typeface="Cambria Math" panose="02040503050406030204" pitchFamily="18" charset="0"/>
                              <a:ea typeface="Cambria Math" panose="02040503050406030204" pitchFamily="18" charset="0"/>
                              <a:cs typeface="Segoe UI" panose="020B0502040204020203" pitchFamily="34" charset="0"/>
                            </a:rPr>
                          </m:ctrlPr>
                        </m:funcPr>
                        <m:fName>
                          <m:limLow>
                            <m:limLowPr>
                              <m:ctrlPr>
                                <a:rPr lang="en-US" sz="2800" i="1" smtClean="0">
                                  <a:latin typeface="Cambria Math" panose="02040503050406030204" pitchFamily="18" charset="0"/>
                                  <a:ea typeface="Cambria Math" panose="02040503050406030204" pitchFamily="18" charset="0"/>
                                  <a:cs typeface="Segoe UI" panose="020B0502040204020203" pitchFamily="34" charset="0"/>
                                </a:rPr>
                              </m:ctrlPr>
                            </m:limLowPr>
                            <m:e>
                              <m:r>
                                <a:rPr lang="en-US" sz="2800" b="0" i="1" smtClean="0">
                                  <a:latin typeface="Cambria Math" panose="02040503050406030204" pitchFamily="18" charset="0"/>
                                  <a:ea typeface="Cambria Math" panose="02040503050406030204" pitchFamily="18" charset="0"/>
                                  <a:cs typeface="Segoe UI" panose="020B0502040204020203" pitchFamily="34" charset="0"/>
                                </a:rPr>
                                <m:t>𝑎𝑟𝑔</m:t>
                              </m:r>
                              <m:r>
                                <m:rPr>
                                  <m:sty m:val="p"/>
                                </m:rPr>
                                <a:rPr lang="en-US" sz="2800" i="0" smtClean="0">
                                  <a:latin typeface="Cambria Math" panose="02040503050406030204" pitchFamily="18" charset="0"/>
                                  <a:ea typeface="Cambria Math" panose="02040503050406030204" pitchFamily="18" charset="0"/>
                                  <a:cs typeface="Segoe UI" panose="020B0502040204020203" pitchFamily="34" charset="0"/>
                                </a:rPr>
                                <m:t>min</m:t>
                              </m:r>
                            </m:e>
                            <m:lim>
                              <m:acc>
                                <m:accPr>
                                  <m:chr m:val="̂"/>
                                  <m:ctrlPr>
                                    <a:rPr lang="en-US" sz="2800" i="1">
                                      <a:latin typeface="Cambria Math" panose="02040503050406030204" pitchFamily="18" charset="0"/>
                                      <a:cs typeface="Segoe UI" panose="020B0502040204020203" pitchFamily="34" charset="0"/>
                                    </a:rPr>
                                  </m:ctrlPr>
                                </m:accPr>
                                <m:e>
                                  <m:r>
                                    <a:rPr lang="en-US" sz="2800" i="1">
                                      <a:latin typeface="Cambria Math" panose="02040503050406030204" pitchFamily="18" charset="0"/>
                                      <a:cs typeface="Segoe UI" panose="020B0502040204020203" pitchFamily="34" charset="0"/>
                                    </a:rPr>
                                    <m:t>𝑢</m:t>
                                  </m:r>
                                </m:e>
                              </m:acc>
                            </m:lim>
                          </m:limLow>
                        </m:fName>
                        <m:e>
                          <m:nary>
                            <m:naryPr>
                              <m:chr m:val="∑"/>
                              <m:ctrlPr>
                                <a:rPr lang="en-US" sz="2800" i="1" smtClean="0">
                                  <a:latin typeface="Cambria Math" panose="02040503050406030204" pitchFamily="18" charset="0"/>
                                  <a:ea typeface="Cambria Math" panose="02040503050406030204" pitchFamily="18" charset="0"/>
                                  <a:cs typeface="Segoe UI" panose="020B0502040204020203" pitchFamily="34" charset="0"/>
                                </a:rPr>
                              </m:ctrlPr>
                            </m:naryPr>
                            <m:sub>
                              <m:r>
                                <m:rPr>
                                  <m:brk m:alnAt="23"/>
                                </m:rPr>
                                <a:rPr lang="en-US" sz="2800" b="0" i="1" smtClean="0">
                                  <a:latin typeface="Cambria Math" panose="02040503050406030204" pitchFamily="18" charset="0"/>
                                  <a:ea typeface="Cambria Math" panose="02040503050406030204" pitchFamily="18" charset="0"/>
                                  <a:cs typeface="Segoe UI" panose="020B0502040204020203" pitchFamily="34" charset="0"/>
                                </a:rPr>
                                <m:t>𝑖</m:t>
                              </m:r>
                              <m:r>
                                <a:rPr lang="en-US" sz="2800" b="0" i="1" smtClean="0">
                                  <a:latin typeface="Cambria Math" panose="02040503050406030204" pitchFamily="18" charset="0"/>
                                  <a:ea typeface="Cambria Math" panose="02040503050406030204" pitchFamily="18" charset="0"/>
                                  <a:cs typeface="Segoe UI" panose="020B0502040204020203" pitchFamily="34" charset="0"/>
                                </a:rPr>
                                <m:t>=1</m:t>
                              </m:r>
                            </m:sub>
                            <m:sup>
                              <m:r>
                                <a:rPr lang="en-US" sz="2800" b="0" i="1" smtClean="0">
                                  <a:latin typeface="Cambria Math" panose="02040503050406030204" pitchFamily="18" charset="0"/>
                                  <a:ea typeface="Cambria Math" panose="02040503050406030204" pitchFamily="18" charset="0"/>
                                  <a:cs typeface="Segoe UI" panose="020B0502040204020203" pitchFamily="34" charset="0"/>
                                </a:rPr>
                                <m:t>𝑛</m:t>
                              </m:r>
                            </m:sup>
                            <m:e>
                              <m:sSup>
                                <m:sSupPr>
                                  <m:ctrlPr>
                                    <a:rPr lang="en-US" sz="2800" i="1">
                                      <a:latin typeface="Cambria Math" panose="02040503050406030204" pitchFamily="18" charset="0"/>
                                      <a:cs typeface="Segoe UI" panose="020B0502040204020203" pitchFamily="34" charset="0"/>
                                    </a:rPr>
                                  </m:ctrlPr>
                                </m:sSupPr>
                                <m:e>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r>
                                        <a:rPr lang="en-US" sz="2800" i="1">
                                          <a:latin typeface="Cambria Math" panose="02040503050406030204" pitchFamily="18" charset="0"/>
                                          <a:cs typeface="Segoe UI" panose="020B0502040204020203" pitchFamily="34" charset="0"/>
                                        </a:rPr>
                                        <m:t>−</m:t>
                                      </m:r>
                                      <m:acc>
                                        <m:accPr>
                                          <m:chr m:val="̂"/>
                                          <m:ctrlPr>
                                            <a:rPr lang="en-US" sz="2800" i="1">
                                              <a:latin typeface="Cambria Math" panose="02040503050406030204" pitchFamily="18" charset="0"/>
                                              <a:cs typeface="Segoe UI" panose="020B0502040204020203" pitchFamily="34" charset="0"/>
                                            </a:rPr>
                                          </m:ctrlPr>
                                        </m:accPr>
                                        <m:e>
                                          <m:r>
                                            <a:rPr lang="en-US" sz="2800" i="1">
                                              <a:latin typeface="Cambria Math" panose="02040503050406030204" pitchFamily="18" charset="0"/>
                                              <a:cs typeface="Segoe UI" panose="020B0502040204020203" pitchFamily="34" charset="0"/>
                                            </a:rPr>
                                            <m:t>𝑢</m:t>
                                          </m:r>
                                        </m:e>
                                      </m:acc>
                                    </m:e>
                                  </m:d>
                                </m:e>
                                <m:sup>
                                  <m:r>
                                    <a:rPr lang="en-US" sz="2800" i="1">
                                      <a:latin typeface="Cambria Math" panose="02040503050406030204" pitchFamily="18" charset="0"/>
                                      <a:cs typeface="Segoe UI" panose="020B0502040204020203" pitchFamily="34" charset="0"/>
                                    </a:rPr>
                                    <m:t>2</m:t>
                                  </m:r>
                                </m:sup>
                              </m:sSup>
                            </m:e>
                          </m:nary>
                        </m:e>
                      </m:func>
                    </m:oMath>
                  </m:oMathPara>
                </a14:m>
                <a:endParaRPr lang="en-US" sz="2800" dirty="0">
                  <a:latin typeface="Segoe UI" panose="020B0502040204020203" pitchFamily="34" charset="0"/>
                  <a:cs typeface="Segoe UI" panose="020B0502040204020203" pitchFamily="34" charset="0"/>
                </a:endParaRPr>
              </a:p>
            </p:txBody>
          </p:sp>
        </mc:Choice>
        <mc:Fallback>
          <p:sp>
            <p:nvSpPr>
              <p:cNvPr id="10" name="Content Placeholder 2">
                <a:extLst>
                  <a:ext uri="{FF2B5EF4-FFF2-40B4-BE49-F238E27FC236}">
                    <a16:creationId xmlns:a16="http://schemas.microsoft.com/office/drawing/2014/main" id="{5365446E-D017-44C8-923A-238A368AB6D5}"/>
                  </a:ext>
                </a:extLst>
              </p:cNvPr>
              <p:cNvSpPr txBox="1">
                <a:spLocks noRot="1" noChangeAspect="1" noMove="1" noResize="1" noEditPoints="1" noAdjustHandles="1" noChangeArrowheads="1" noChangeShapeType="1" noTextEdit="1"/>
              </p:cNvSpPr>
              <p:nvPr/>
            </p:nvSpPr>
            <p:spPr>
              <a:xfrm>
                <a:off x="379514" y="857952"/>
                <a:ext cx="11524432" cy="5542847"/>
              </a:xfrm>
              <a:prstGeom prst="rect">
                <a:avLst/>
              </a:prstGeom>
              <a:blipFill>
                <a:blip r:embed="rId3"/>
                <a:stretch>
                  <a:fillRect l="-1058" t="-1210" b="-5721"/>
                </a:stretch>
              </a:blipFill>
            </p:spPr>
            <p:txBody>
              <a:bodyPr/>
              <a:lstStyle/>
              <a:p>
                <a:r>
                  <a:rPr lang="en-US">
                    <a:noFill/>
                  </a:rPr>
                  <a:t> </a:t>
                </a:r>
              </a:p>
            </p:txBody>
          </p:sp>
        </mc:Fallback>
      </mc:AlternateContent>
    </p:spTree>
    <p:extLst>
      <p:ext uri="{BB962C8B-B14F-4D97-AF65-F5344CB8AC3E}">
        <p14:creationId xmlns:p14="http://schemas.microsoft.com/office/powerpoint/2010/main" val="2793126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172A5-938E-49B7-9DF3-6D9A4E539C14}"/>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Performance Metrics for Deep NNs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1670FF8-606A-466B-9B2C-4529AD5625F8}"/>
                  </a:ext>
                </a:extLst>
              </p:cNvPr>
              <p:cNvSpPr>
                <a:spLocks noGrp="1"/>
              </p:cNvSpPr>
              <p:nvPr>
                <p:ph sz="quarter" idx="10"/>
              </p:nvPr>
            </p:nvSpPr>
            <p:spPr/>
            <p:txBody>
              <a:bodyPr/>
              <a:lstStyle/>
              <a:p>
                <a:pPr marL="0" indent="0">
                  <a:buNone/>
                </a:pPr>
                <a:r>
                  <a:rPr lang="en-US" sz="2800" dirty="0">
                    <a:latin typeface="Segoe UI" panose="020B0502040204020203" pitchFamily="34" charset="0"/>
                    <a:cs typeface="Segoe UI" panose="020B0502040204020203" pitchFamily="34" charset="0"/>
                  </a:rPr>
                  <a:t>How can we measure the performance of deep neural networks?</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Use the same metrics used for other machine learning algorithms</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RMSE, </a:t>
                </a:r>
                <a14:m>
                  <m:oMath xmlns:m="http://schemas.openxmlformats.org/officeDocument/2006/math">
                    <m:sSup>
                      <m:sSupPr>
                        <m:ctrlPr>
                          <a:rPr lang="en-US" sz="2800" i="1" smtClean="0">
                            <a:latin typeface="Cambria Math" panose="02040503050406030204" pitchFamily="18" charset="0"/>
                            <a:cs typeface="Segoe UI" panose="020B0502040204020203" pitchFamily="34" charset="0"/>
                          </a:rPr>
                        </m:ctrlPr>
                      </m:sSupPr>
                      <m:e>
                        <m:r>
                          <a:rPr lang="en-US" sz="2800" b="0" i="1" smtClean="0">
                            <a:latin typeface="Cambria Math" panose="02040503050406030204" pitchFamily="18" charset="0"/>
                            <a:cs typeface="Segoe UI" panose="020B0502040204020203" pitchFamily="34" charset="0"/>
                          </a:rPr>
                          <m:t>𝑅</m:t>
                        </m:r>
                      </m:e>
                      <m:sup>
                        <m:r>
                          <a:rPr lang="en-US" sz="2800" b="0" i="1" smtClean="0">
                            <a:latin typeface="Cambria Math" panose="02040503050406030204" pitchFamily="18" charset="0"/>
                            <a:cs typeface="Segoe UI" panose="020B0502040204020203" pitchFamily="34" charset="0"/>
                          </a:rPr>
                          <m:t>2</m:t>
                        </m:r>
                      </m:sup>
                    </m:sSup>
                  </m:oMath>
                </a14:m>
                <a:r>
                  <a:rPr lang="en-US" sz="2800" dirty="0">
                    <a:latin typeface="Segoe UI" panose="020B0502040204020203" pitchFamily="34" charset="0"/>
                    <a:cs typeface="Segoe UI" panose="020B0502040204020203" pitchFamily="34" charset="0"/>
                  </a:rPr>
                  <a:t>, etc. for regression</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Accuracy, precision, recall, F1, etc. for classification</a:t>
                </a:r>
              </a:p>
            </p:txBody>
          </p:sp>
        </mc:Choice>
        <mc:Fallback>
          <p:sp>
            <p:nvSpPr>
              <p:cNvPr id="3" name="Content Placeholder 2">
                <a:extLst>
                  <a:ext uri="{FF2B5EF4-FFF2-40B4-BE49-F238E27FC236}">
                    <a16:creationId xmlns:a16="http://schemas.microsoft.com/office/drawing/2014/main" id="{B1670FF8-606A-466B-9B2C-4529AD5625F8}"/>
                  </a:ext>
                </a:extLst>
              </p:cNvPr>
              <p:cNvSpPr>
                <a:spLocks noGrp="1" noRot="1" noChangeAspect="1" noMove="1" noResize="1" noEditPoints="1" noAdjustHandles="1" noChangeArrowheads="1" noChangeShapeType="1" noTextEdit="1"/>
              </p:cNvSpPr>
              <p:nvPr>
                <p:ph sz="quarter" idx="10"/>
              </p:nvPr>
            </p:nvSpPr>
            <p:spPr>
              <a:blipFill>
                <a:blip r:embed="rId2"/>
                <a:stretch>
                  <a:fillRect l="-1058" t="-1267"/>
                </a:stretch>
              </a:blipFill>
            </p:spPr>
            <p:txBody>
              <a:bodyPr/>
              <a:lstStyle/>
              <a:p>
                <a:r>
                  <a:rPr lang="en-US">
                    <a:noFill/>
                  </a:rPr>
                  <a:t> </a:t>
                </a:r>
              </a:p>
            </p:txBody>
          </p:sp>
        </mc:Fallback>
      </mc:AlternateContent>
    </p:spTree>
    <p:extLst>
      <p:ext uri="{BB962C8B-B14F-4D97-AF65-F5344CB8AC3E}">
        <p14:creationId xmlns:p14="http://schemas.microsoft.com/office/powerpoint/2010/main" val="4557643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10091259" cy="2015419"/>
          </a:xfrm>
        </p:spPr>
        <p:txBody>
          <a:bodyPr>
            <a:normAutofit/>
          </a:bodyPr>
          <a:lstStyle/>
          <a:p>
            <a:r>
              <a:rPr lang="en-US" sz="4400" b="1" dirty="0"/>
              <a:t>Regularization for Deep Learning Models</a:t>
            </a:r>
          </a:p>
        </p:txBody>
      </p:sp>
    </p:spTree>
    <p:extLst>
      <p:ext uri="{BB962C8B-B14F-4D97-AF65-F5344CB8AC3E}">
        <p14:creationId xmlns:p14="http://schemas.microsoft.com/office/powerpoint/2010/main" val="15234806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Content Placeholder 6"/>
              <p:cNvSpPr>
                <a:spLocks noGrp="1"/>
              </p:cNvSpPr>
              <p:nvPr>
                <p:ph sz="quarter" idx="10"/>
              </p:nvPr>
            </p:nvSpPr>
            <p:spPr>
              <a:xfrm>
                <a:off x="666750" y="1301328"/>
                <a:ext cx="11525250" cy="5290388"/>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Regularization is essential for complex DL models</a:t>
                </a:r>
              </a:p>
              <a:p>
                <a:r>
                  <a:rPr lang="en-GB" sz="2800" dirty="0">
                    <a:latin typeface="Segoe UI" panose="020B0502040204020203" pitchFamily="34" charset="0"/>
                    <a:ea typeface="Segoe UI" panose="020B0502040204020203" pitchFamily="34" charset="0"/>
                    <a:cs typeface="Segoe UI" panose="020B0502040204020203" pitchFamily="34" charset="0"/>
                  </a:rPr>
                  <a:t>Training deep NN models requires learning very large numbers of parameters</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Even with large training datasets there are only a few samples per parameters</a:t>
                </a:r>
              </a:p>
              <a:p>
                <a:r>
                  <a:rPr lang="en-GB" sz="2800" dirty="0">
                    <a:latin typeface="Segoe UI" panose="020B0502040204020203" pitchFamily="34" charset="0"/>
                    <a:ea typeface="Segoe UI" panose="020B0502040204020203" pitchFamily="34" charset="0"/>
                    <a:cs typeface="Segoe UI" panose="020B0502040204020203" pitchFamily="34" charset="0"/>
                  </a:rPr>
                  <a:t>Large number of parameters </a:t>
                </a:r>
                <a14:m>
                  <m:oMath xmlns:m="http://schemas.openxmlformats.org/officeDocument/2006/math">
                    <m:r>
                      <a:rPr lang="en-GB" sz="2800" i="1" smtClean="0">
                        <a:latin typeface="Cambria Math" panose="02040503050406030204" pitchFamily="18" charset="0"/>
                        <a:ea typeface="Cambria Math" panose="02040503050406030204" pitchFamily="18" charset="0"/>
                        <a:cs typeface="Segoe UI" panose="020B0502040204020203" pitchFamily="34" charset="0"/>
                      </a:rPr>
                      <m:t>⟹</m:t>
                    </m:r>
                  </m:oMath>
                </a14:m>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high chance of over-fitting</a:t>
                </a:r>
                <a:r>
                  <a:rPr lang="en-GB" sz="2800" dirty="0">
                    <a:latin typeface="Segoe UI" panose="020B0502040204020203" pitchFamily="34" charset="0"/>
                    <a:ea typeface="Segoe UI" panose="020B0502040204020203" pitchFamily="34" charset="0"/>
                    <a:cs typeface="Segoe UI" panose="020B0502040204020203" pitchFamily="34" charset="0"/>
                  </a:rPr>
                  <a:t> ML  models </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Over-fit models learn the training data too well </a:t>
                </a:r>
              </a:p>
              <a:p>
                <a:pPr lvl="1">
                  <a:buFont typeface="Wingdings" panose="05000000000000000000" pitchFamily="2" charset="2"/>
                  <a:buChar char="§"/>
                </a:pPr>
                <a:r>
                  <a:rPr lang="en-GB" sz="2400" b="1" dirty="0">
                    <a:latin typeface="Segoe UI" panose="020B0502040204020203" pitchFamily="34" charset="0"/>
                    <a:ea typeface="Segoe UI" panose="020B0502040204020203" pitchFamily="34" charset="0"/>
                    <a:cs typeface="Segoe UI" panose="020B0502040204020203" pitchFamily="34" charset="0"/>
                  </a:rPr>
                  <a:t>Over-fit models do not generalize</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Over-fit models have poor response to input noise</a:t>
                </a:r>
              </a:p>
              <a:p>
                <a:r>
                  <a:rPr lang="en-GB" sz="2800" dirty="0">
                    <a:latin typeface="Segoe UI" panose="020B0502040204020203" pitchFamily="34" charset="0"/>
                    <a:ea typeface="Segoe UI" panose="020B0502040204020203" pitchFamily="34" charset="0"/>
                    <a:cs typeface="Segoe UI" panose="020B0502040204020203" pitchFamily="34" charset="0"/>
                  </a:rPr>
                  <a:t>To prevent over-fitting we apply </a:t>
                </a:r>
                <a:r>
                  <a:rPr lang="en-GB" sz="2800" b="1" dirty="0">
                    <a:latin typeface="Segoe UI" panose="020B0502040204020203" pitchFamily="34" charset="0"/>
                    <a:ea typeface="Segoe UI" panose="020B0502040204020203" pitchFamily="34" charset="0"/>
                    <a:cs typeface="Segoe UI" panose="020B0502040204020203" pitchFamily="34" charset="0"/>
                  </a:rPr>
                  <a:t>regularization methods</a:t>
                </a: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p:sp>
            <p:nvSpPr>
              <p:cNvPr id="7" name="Content Placeholder 6"/>
              <p:cNvSpPr>
                <a:spLocks noGrp="1" noRot="1" noChangeAspect="1" noMove="1" noResize="1" noEditPoints="1" noAdjustHandles="1" noChangeArrowheads="1" noChangeShapeType="1" noTextEdit="1"/>
              </p:cNvSpPr>
              <p:nvPr>
                <p:ph sz="quarter" idx="10"/>
              </p:nvPr>
            </p:nvSpPr>
            <p:spPr>
              <a:xfrm>
                <a:off x="666750" y="1301328"/>
                <a:ext cx="11525250" cy="5290388"/>
              </a:xfrm>
              <a:blipFill>
                <a:blip r:embed="rId3"/>
                <a:stretch>
                  <a:fillRect l="-1058" t="-1152"/>
                </a:stretch>
              </a:blipFill>
            </p:spPr>
            <p:txBody>
              <a:bodyPr/>
              <a:lstStyle/>
              <a:p>
                <a:r>
                  <a:rPr lang="en-US">
                    <a:noFill/>
                  </a:rPr>
                  <a:t> </a:t>
                </a:r>
              </a:p>
            </p:txBody>
          </p:sp>
        </mc:Fallback>
      </mc:AlternateContent>
      <p:sp>
        <p:nvSpPr>
          <p:cNvPr id="2" name="Title 1"/>
          <p:cNvSpPr>
            <a:spLocks noGrp="1"/>
          </p:cNvSpPr>
          <p:nvPr>
            <p:ph type="title"/>
          </p:nvPr>
        </p:nvSpPr>
        <p:spPr>
          <a:xfrm>
            <a:off x="753626" y="1"/>
            <a:ext cx="11150219" cy="1388226"/>
          </a:xfrm>
        </p:spPr>
        <p:txBody>
          <a:bodyPr>
            <a:normAutofit/>
          </a:bodyPr>
          <a:lstStyle/>
          <a:p>
            <a:br>
              <a:rPr lang="en-US" dirty="0">
                <a:latin typeface="Segoe"/>
              </a:rPr>
            </a:br>
            <a:r>
              <a:rPr lang="en-US" sz="4000" dirty="0">
                <a:latin typeface="Segoe UI" panose="020B0502040204020203" pitchFamily="34" charset="0"/>
                <a:cs typeface="Segoe UI" panose="020B0502040204020203" pitchFamily="34" charset="0"/>
              </a:rPr>
              <a:t>Regularization for Deep Learning</a:t>
            </a:r>
          </a:p>
        </p:txBody>
      </p:sp>
    </p:spTree>
    <p:extLst>
      <p:ext uri="{BB962C8B-B14F-4D97-AF65-F5344CB8AC3E}">
        <p14:creationId xmlns:p14="http://schemas.microsoft.com/office/powerpoint/2010/main" val="147640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98064-B113-4202-BE3C-04CCC3015D0B}"/>
              </a:ext>
            </a:extLst>
          </p:cNvPr>
          <p:cNvSpPr>
            <a:spLocks noGrp="1"/>
          </p:cNvSpPr>
          <p:nvPr>
            <p:ph type="title"/>
          </p:nvPr>
        </p:nvSpPr>
        <p:spPr>
          <a:xfrm>
            <a:off x="379514" y="182215"/>
            <a:ext cx="11524432" cy="1063487"/>
          </a:xfrm>
        </p:spPr>
        <p:txBody>
          <a:bodyPr>
            <a:normAutofit/>
          </a:bodyPr>
          <a:lstStyle/>
          <a:p>
            <a:r>
              <a:rPr lang="en-US" sz="4000" dirty="0">
                <a:latin typeface="+mn-lt"/>
                <a:cs typeface="Segoe UI" panose="020B0502040204020203" pitchFamily="34" charset="0"/>
              </a:rPr>
              <a:t>Essential Elements of AI Agents </a:t>
            </a:r>
          </a:p>
        </p:txBody>
      </p:sp>
      <p:sp>
        <p:nvSpPr>
          <p:cNvPr id="4" name="TextBox 3">
            <a:extLst>
              <a:ext uri="{FF2B5EF4-FFF2-40B4-BE49-F238E27FC236}">
                <a16:creationId xmlns:a16="http://schemas.microsoft.com/office/drawing/2014/main" id="{F206BFC6-5F2D-4DD5-9F12-E3BFB8A203A9}"/>
              </a:ext>
            </a:extLst>
          </p:cNvPr>
          <p:cNvSpPr txBox="1"/>
          <p:nvPr/>
        </p:nvSpPr>
        <p:spPr>
          <a:xfrm>
            <a:off x="213528" y="2268703"/>
            <a:ext cx="1864215" cy="584775"/>
          </a:xfrm>
          <a:prstGeom prst="rect">
            <a:avLst/>
          </a:prstGeom>
          <a:noFill/>
        </p:spPr>
        <p:txBody>
          <a:bodyPr wrap="square" rtlCol="0">
            <a:spAutoFit/>
          </a:bodyPr>
          <a:lstStyle/>
          <a:p>
            <a:r>
              <a:rPr lang="en-US" sz="3200" b="1" dirty="0"/>
              <a:t>Input  = X</a:t>
            </a:r>
          </a:p>
        </p:txBody>
      </p:sp>
      <p:sp>
        <p:nvSpPr>
          <p:cNvPr id="5" name="Rectangle: Rounded Corners 4">
            <a:extLst>
              <a:ext uri="{FF2B5EF4-FFF2-40B4-BE49-F238E27FC236}">
                <a16:creationId xmlns:a16="http://schemas.microsoft.com/office/drawing/2014/main" id="{DA4BB109-1C90-41A8-B86F-061F0C0488C5}"/>
              </a:ext>
            </a:extLst>
          </p:cNvPr>
          <p:cNvSpPr/>
          <p:nvPr/>
        </p:nvSpPr>
        <p:spPr>
          <a:xfrm>
            <a:off x="2475272" y="1651802"/>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Representation</a:t>
            </a:r>
          </a:p>
        </p:txBody>
      </p:sp>
      <p:sp>
        <p:nvSpPr>
          <p:cNvPr id="6" name="Rectangle: Rounded Corners 5">
            <a:extLst>
              <a:ext uri="{FF2B5EF4-FFF2-40B4-BE49-F238E27FC236}">
                <a16:creationId xmlns:a16="http://schemas.microsoft.com/office/drawing/2014/main" id="{4D14C783-1BEF-4F5C-8C6A-8696AC3437F6}"/>
              </a:ext>
            </a:extLst>
          </p:cNvPr>
          <p:cNvSpPr/>
          <p:nvPr/>
        </p:nvSpPr>
        <p:spPr>
          <a:xfrm>
            <a:off x="2512870" y="4587622"/>
            <a:ext cx="3078258"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Learning</a:t>
            </a:r>
          </a:p>
        </p:txBody>
      </p:sp>
      <p:cxnSp>
        <p:nvCxnSpPr>
          <p:cNvPr id="7" name="Straight Arrow Connector 6">
            <a:extLst>
              <a:ext uri="{FF2B5EF4-FFF2-40B4-BE49-F238E27FC236}">
                <a16:creationId xmlns:a16="http://schemas.microsoft.com/office/drawing/2014/main" id="{ED761516-E494-4DF9-B54B-B1B7CB1CCA55}"/>
              </a:ext>
            </a:extLst>
          </p:cNvPr>
          <p:cNvCxnSpPr>
            <a:cxnSpLocks/>
            <a:endCxn id="13" idx="1"/>
          </p:cNvCxnSpPr>
          <p:nvPr/>
        </p:nvCxnSpPr>
        <p:spPr>
          <a:xfrm>
            <a:off x="5602736" y="2590211"/>
            <a:ext cx="493264" cy="1297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630745A-DB10-4E13-86AB-CC89CAE6C316}"/>
              </a:ext>
            </a:extLst>
          </p:cNvPr>
          <p:cNvCxnSpPr>
            <a:cxnSpLocks/>
          </p:cNvCxnSpPr>
          <p:nvPr/>
        </p:nvCxnSpPr>
        <p:spPr>
          <a:xfrm>
            <a:off x="1985330" y="2561091"/>
            <a:ext cx="489941"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D1DB747-018A-4DE9-9ACC-531D5BAAFCFF}"/>
              </a:ext>
            </a:extLst>
          </p:cNvPr>
          <p:cNvCxnSpPr>
            <a:cxnSpLocks/>
          </p:cNvCxnSpPr>
          <p:nvPr/>
        </p:nvCxnSpPr>
        <p:spPr>
          <a:xfrm>
            <a:off x="3593066" y="3551909"/>
            <a:ext cx="0" cy="107630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94C8B49-5782-4833-B83B-D62CD0C53512}"/>
              </a:ext>
            </a:extLst>
          </p:cNvPr>
          <p:cNvCxnSpPr>
            <a:cxnSpLocks/>
          </p:cNvCxnSpPr>
          <p:nvPr/>
        </p:nvCxnSpPr>
        <p:spPr>
          <a:xfrm flipH="1" flipV="1">
            <a:off x="4667460" y="3551909"/>
            <a:ext cx="5804" cy="103571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141B768-58D5-405D-A8B8-AAA9A07E246A}"/>
              </a:ext>
            </a:extLst>
          </p:cNvPr>
          <p:cNvCxnSpPr>
            <a:cxnSpLocks/>
            <a:endCxn id="6" idx="3"/>
          </p:cNvCxnSpPr>
          <p:nvPr/>
        </p:nvCxnSpPr>
        <p:spPr>
          <a:xfrm flipH="1">
            <a:off x="5591128" y="5537675"/>
            <a:ext cx="206860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51EA0EB-83EC-41E8-BD6A-F4D56AC916DC}"/>
              </a:ext>
            </a:extLst>
          </p:cNvPr>
          <p:cNvCxnSpPr>
            <a:cxnSpLocks/>
          </p:cNvCxnSpPr>
          <p:nvPr/>
        </p:nvCxnSpPr>
        <p:spPr>
          <a:xfrm>
            <a:off x="7659732" y="3540264"/>
            <a:ext cx="0" cy="1997411"/>
          </a:xfrm>
          <a:prstGeom prst="straightConnector1">
            <a:avLst/>
          </a:prstGeom>
          <a:ln w="31750">
            <a:tailEnd type="non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05E8FA41-15E4-4953-9C3D-58BE73FB5ADC}"/>
              </a:ext>
            </a:extLst>
          </p:cNvPr>
          <p:cNvSpPr/>
          <p:nvPr/>
        </p:nvSpPr>
        <p:spPr>
          <a:xfrm>
            <a:off x="6096000" y="1653128"/>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Inference</a:t>
            </a:r>
          </a:p>
        </p:txBody>
      </p:sp>
      <p:cxnSp>
        <p:nvCxnSpPr>
          <p:cNvPr id="14" name="Straight Arrow Connector 13">
            <a:extLst>
              <a:ext uri="{FF2B5EF4-FFF2-40B4-BE49-F238E27FC236}">
                <a16:creationId xmlns:a16="http://schemas.microsoft.com/office/drawing/2014/main" id="{A04C0963-E770-402C-BEF3-B09E35E580DB}"/>
              </a:ext>
            </a:extLst>
          </p:cNvPr>
          <p:cNvCxnSpPr>
            <a:cxnSpLocks/>
          </p:cNvCxnSpPr>
          <p:nvPr/>
        </p:nvCxnSpPr>
        <p:spPr>
          <a:xfrm flipV="1">
            <a:off x="9223464" y="2596696"/>
            <a:ext cx="493264" cy="648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9AB5DF0-86A4-4911-817A-C77AEE52CA0A}"/>
              </a:ext>
            </a:extLst>
          </p:cNvPr>
          <p:cNvSpPr txBox="1"/>
          <p:nvPr/>
        </p:nvSpPr>
        <p:spPr>
          <a:xfrm>
            <a:off x="9782951" y="2297823"/>
            <a:ext cx="2226340" cy="584775"/>
          </a:xfrm>
          <a:prstGeom prst="rect">
            <a:avLst/>
          </a:prstGeom>
          <a:noFill/>
        </p:spPr>
        <p:txBody>
          <a:bodyPr wrap="square" rtlCol="0">
            <a:spAutoFit/>
          </a:bodyPr>
          <a:lstStyle/>
          <a:p>
            <a:r>
              <a:rPr lang="en-US" sz="3200" b="1" dirty="0"/>
              <a:t>Output  = Y</a:t>
            </a:r>
          </a:p>
        </p:txBody>
      </p:sp>
    </p:spTree>
    <p:extLst>
      <p:ext uri="{BB962C8B-B14F-4D97-AF65-F5344CB8AC3E}">
        <p14:creationId xmlns:p14="http://schemas.microsoft.com/office/powerpoint/2010/main" val="225863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13" grpId="0" animBg="1"/>
      <p:bldP spid="1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01328"/>
            <a:ext cx="11525250" cy="5290388"/>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Regularization is essential for complex DL models</a:t>
            </a:r>
          </a:p>
          <a:p>
            <a:r>
              <a:rPr lang="en-GB" sz="2800" dirty="0">
                <a:latin typeface="Segoe UI" panose="020B0502040204020203" pitchFamily="34" charset="0"/>
                <a:ea typeface="Segoe UI" panose="020B0502040204020203" pitchFamily="34" charset="0"/>
                <a:cs typeface="Segoe UI" panose="020B0502040204020203" pitchFamily="34" charset="0"/>
              </a:rPr>
              <a:t>Classical regularization routinely applied</a:t>
            </a:r>
          </a:p>
          <a:p>
            <a:pPr lvl="1"/>
            <a:r>
              <a:rPr lang="en-GB" sz="2400" b="1" dirty="0">
                <a:latin typeface="Segoe UI" panose="020B0502040204020203" pitchFamily="34" charset="0"/>
                <a:ea typeface="Segoe UI" panose="020B0502040204020203" pitchFamily="34" charset="0"/>
                <a:cs typeface="Segoe UI" panose="020B0502040204020203" pitchFamily="34" charset="0"/>
              </a:rPr>
              <a:t>L2, L1, </a:t>
            </a:r>
            <a:r>
              <a:rPr lang="en-GB" sz="2400" b="1" dirty="0" err="1">
                <a:latin typeface="Segoe UI" panose="020B0502040204020203" pitchFamily="34" charset="0"/>
                <a:ea typeface="Segoe UI" panose="020B0502040204020203" pitchFamily="34" charset="0"/>
                <a:cs typeface="Segoe UI" panose="020B0502040204020203" pitchFamily="34" charset="0"/>
              </a:rPr>
              <a:t>ElasticNet</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lvl="1"/>
            <a:r>
              <a:rPr lang="en-GB" sz="2400" b="1" dirty="0">
                <a:latin typeface="Segoe UI" panose="020B0502040204020203" pitchFamily="34" charset="0"/>
                <a:ea typeface="Segoe UI" panose="020B0502040204020203" pitchFamily="34" charset="0"/>
                <a:cs typeface="Segoe UI" panose="020B0502040204020203" pitchFamily="34" charset="0"/>
              </a:rPr>
              <a:t>Reduced learning rate</a:t>
            </a:r>
          </a:p>
          <a:p>
            <a:pPr lvl="1"/>
            <a:r>
              <a:rPr lang="en-GB" sz="2400" b="1" dirty="0">
                <a:latin typeface="Segoe UI" panose="020B0502040204020203" pitchFamily="34" charset="0"/>
                <a:ea typeface="Segoe UI" panose="020B0502040204020203" pitchFamily="34" charset="0"/>
                <a:cs typeface="Segoe UI" panose="020B0502040204020203" pitchFamily="34" charset="0"/>
              </a:rPr>
              <a:t>Early stopping</a:t>
            </a:r>
            <a:r>
              <a:rPr lang="en-GB" sz="2400" dirty="0">
                <a:latin typeface="Segoe UI" panose="020B0502040204020203" pitchFamily="34" charset="0"/>
                <a:ea typeface="Segoe UI" panose="020B0502040204020203" pitchFamily="34" charset="0"/>
                <a:cs typeface="Segoe UI" panose="020B0502040204020203" pitchFamily="34" charset="0"/>
              </a:rPr>
              <a:t> </a:t>
            </a:r>
            <a:endParaRPr lang="en-GB" sz="2400" b="1"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Deep NN specific regularization methods</a:t>
            </a:r>
          </a:p>
          <a:p>
            <a:pPr lvl="1"/>
            <a:r>
              <a:rPr lang="en-GB" sz="2400" b="1" dirty="0">
                <a:latin typeface="Segoe UI" panose="020B0502040204020203" pitchFamily="34" charset="0"/>
                <a:ea typeface="Segoe UI" panose="020B0502040204020203" pitchFamily="34" charset="0"/>
                <a:cs typeface="Segoe UI" panose="020B0502040204020203" pitchFamily="34" charset="0"/>
              </a:rPr>
              <a:t>Dropout regularization   </a:t>
            </a:r>
          </a:p>
          <a:p>
            <a:pPr lvl="1"/>
            <a:r>
              <a:rPr lang="en-GB" sz="2400" b="1" dirty="0">
                <a:latin typeface="Segoe UI" panose="020B0502040204020203" pitchFamily="34" charset="0"/>
                <a:ea typeface="Segoe UI" panose="020B0502040204020203" pitchFamily="34" charset="0"/>
                <a:cs typeface="Segoe UI" panose="020B0502040204020203" pitchFamily="34" charset="0"/>
              </a:rPr>
              <a:t>Batch normalization </a:t>
            </a:r>
          </a:p>
          <a:p>
            <a:pPr lvl="1"/>
            <a:r>
              <a:rPr lang="en-GB" sz="2400" b="1" dirty="0">
                <a:latin typeface="Segoe UI" panose="020B0502040204020203" pitchFamily="34" charset="0"/>
                <a:ea typeface="Segoe UI" panose="020B0502040204020203" pitchFamily="34" charset="0"/>
                <a:cs typeface="Segoe UI" panose="020B0502040204020203" pitchFamily="34" charset="0"/>
              </a:rPr>
              <a:t>Weight decay </a:t>
            </a:r>
            <a:r>
              <a:rPr lang="en-GB" sz="2400" dirty="0">
                <a:latin typeface="Segoe UI" panose="020B0502040204020203" pitchFamily="34" charset="0"/>
                <a:ea typeface="Segoe UI" panose="020B0502040204020203" pitchFamily="34" charset="0"/>
                <a:cs typeface="Segoe UI" panose="020B0502040204020203" pitchFamily="34" charset="0"/>
              </a:rPr>
              <a:t>– slowly forget weights during training  </a:t>
            </a:r>
          </a:p>
          <a:p>
            <a:pPr lvl="1"/>
            <a:r>
              <a:rPr lang="en-GB" sz="2400" b="1" dirty="0">
                <a:latin typeface="Segoe UI" panose="020B0502040204020203" pitchFamily="34" charset="0"/>
                <a:ea typeface="Segoe UI" panose="020B0502040204020203" pitchFamily="34" charset="0"/>
                <a:cs typeface="Segoe UI" panose="020B0502040204020203" pitchFamily="34" charset="0"/>
              </a:rPr>
              <a:t>Gradient normalization </a:t>
            </a:r>
            <a:r>
              <a:rPr lang="en-GB" sz="2400" dirty="0">
                <a:latin typeface="Segoe UI" panose="020B0502040204020203" pitchFamily="34" charset="0"/>
                <a:ea typeface="Segoe UI" panose="020B0502040204020203" pitchFamily="34" charset="0"/>
                <a:cs typeface="Segoe UI" panose="020B0502040204020203" pitchFamily="34" charset="0"/>
              </a:rPr>
              <a:t>– More on this later   </a:t>
            </a:r>
            <a:endParaRPr lang="en-GB"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753626" y="1"/>
            <a:ext cx="11150219" cy="1388226"/>
          </a:xfrm>
        </p:spPr>
        <p:txBody>
          <a:bodyPr>
            <a:normAutofit/>
          </a:bodyPr>
          <a:lstStyle/>
          <a:p>
            <a:br>
              <a:rPr lang="en-US" dirty="0">
                <a:latin typeface="Segoe"/>
              </a:rPr>
            </a:br>
            <a:r>
              <a:rPr lang="en-US" sz="4000" dirty="0">
                <a:latin typeface="Segoe UI" panose="020B0502040204020203" pitchFamily="34" charset="0"/>
                <a:cs typeface="Segoe UI" panose="020B0502040204020203" pitchFamily="34" charset="0"/>
              </a:rPr>
              <a:t>Regularization for Deep Learning</a:t>
            </a:r>
          </a:p>
        </p:txBody>
      </p:sp>
    </p:spTree>
    <p:extLst>
      <p:ext uri="{BB962C8B-B14F-4D97-AF65-F5344CB8AC3E}">
        <p14:creationId xmlns:p14="http://schemas.microsoft.com/office/powerpoint/2010/main" val="3754098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Dropout Regularization</a:t>
            </a:r>
          </a:p>
        </p:txBody>
      </p:sp>
    </p:spTree>
    <p:extLst>
      <p:ext uri="{BB962C8B-B14F-4D97-AF65-F5344CB8AC3E}">
        <p14:creationId xmlns:p14="http://schemas.microsoft.com/office/powerpoint/2010/main" val="3712794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p:txBody>
          <a:bodyPr/>
          <a:lstStyle/>
          <a:p>
            <a:pPr marL="0" indent="0">
              <a:buNone/>
            </a:pPr>
            <a:r>
              <a:rPr lang="en-US" sz="2800" dirty="0">
                <a:latin typeface="Segoe UI" panose="020B0502040204020203" pitchFamily="34" charset="0"/>
                <a:cs typeface="Segoe UI" panose="020B0502040204020203" pitchFamily="34" charset="0"/>
              </a:rPr>
              <a:t>Overfit deep network models tend to suffer from a problem of co-adaptation</a:t>
            </a:r>
          </a:p>
          <a:p>
            <a:r>
              <a:rPr lang="en-US" sz="2800" dirty="0">
                <a:latin typeface="Segoe UI" panose="020B0502040204020203" pitchFamily="34" charset="0"/>
                <a:cs typeface="Segoe UI" panose="020B0502040204020203" pitchFamily="34" charset="0"/>
              </a:rPr>
              <a:t>With limited training data weight tensors become adapted to the training data</a:t>
            </a:r>
          </a:p>
          <a:p>
            <a:r>
              <a:rPr lang="en-US" sz="2800" dirty="0">
                <a:latin typeface="Segoe UI" panose="020B0502040204020203" pitchFamily="34" charset="0"/>
                <a:cs typeface="Segoe UI" panose="020B0502040204020203" pitchFamily="34" charset="0"/>
              </a:rPr>
              <a:t>Such a model is unlikely to generalize</a:t>
            </a:r>
          </a:p>
          <a:p>
            <a:r>
              <a:rPr lang="en-US" sz="2800" dirty="0">
                <a:latin typeface="Segoe UI" panose="020B0502040204020203" pitchFamily="34" charset="0"/>
                <a:cs typeface="Segoe UI" panose="020B0502040204020203" pitchFamily="34" charset="0"/>
              </a:rPr>
              <a:t>We need a way to break the </a:t>
            </a:r>
            <a:r>
              <a:rPr lang="en-US" sz="2800" b="1" dirty="0">
                <a:latin typeface="Segoe UI" panose="020B0502040204020203" pitchFamily="34" charset="0"/>
                <a:cs typeface="Segoe UI" panose="020B0502040204020203" pitchFamily="34" charset="0"/>
              </a:rPr>
              <a:t>co-adaptation</a:t>
            </a:r>
            <a:r>
              <a:rPr lang="en-US" sz="2800" dirty="0">
                <a:latin typeface="Segoe UI" panose="020B0502040204020203" pitchFamily="34" charset="0"/>
                <a:cs typeface="Segoe UI" panose="020B0502040204020203" pitchFamily="34" charset="0"/>
              </a:rPr>
              <a:t> of the weight tensor</a:t>
            </a:r>
          </a:p>
          <a:p>
            <a:endParaRPr lang="en-US" sz="2800" dirty="0">
              <a:latin typeface="Segoe UI" panose="020B0502040204020203" pitchFamily="34" charset="0"/>
              <a:cs typeface="Segoe UI" panose="020B0502040204020203" pitchFamily="34" charset="0"/>
            </a:endParaRPr>
          </a:p>
          <a:p>
            <a:pPr marL="0" indent="0">
              <a:buNone/>
            </a:pPr>
            <a:r>
              <a:rPr lang="en-US" sz="2800" b="1" dirty="0">
                <a:latin typeface="Segoe UI" panose="020B0502040204020203" pitchFamily="34" charset="0"/>
                <a:cs typeface="Segoe UI" panose="020B0502040204020203" pitchFamily="34" charset="0"/>
              </a:rPr>
              <a:t>Note: </a:t>
            </a:r>
            <a:r>
              <a:rPr lang="en-US" sz="2800" dirty="0">
                <a:latin typeface="Segoe UI" panose="020B0502040204020203" pitchFamily="34" charset="0"/>
                <a:cs typeface="Segoe UI" panose="020B0502040204020203" pitchFamily="34" charset="0"/>
              </a:rPr>
              <a:t>Recently, some researchers have questioned the co-adaptation theory, but there is no consensus for an alternative theory  </a:t>
            </a: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94625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a:xfrm>
            <a:off x="378696" y="1039611"/>
            <a:ext cx="11525250" cy="5290388"/>
          </a:xfrm>
        </p:spPr>
        <p:txBody>
          <a:bodyPr/>
          <a:lstStyle/>
          <a:p>
            <a:pPr marL="0" indent="0">
              <a:buNone/>
            </a:pPr>
            <a:r>
              <a:rPr lang="en-US" sz="2800" b="1" dirty="0">
                <a:latin typeface="Segoe UI" panose="020B0502040204020203" pitchFamily="34" charset="0"/>
                <a:cs typeface="Segoe UI" panose="020B0502040204020203" pitchFamily="34" charset="0"/>
              </a:rPr>
              <a:t>Dropout regularization </a:t>
            </a:r>
            <a:r>
              <a:rPr lang="en-US" sz="2800" dirty="0">
                <a:latin typeface="Segoe UI" panose="020B0502040204020203" pitchFamily="34" charset="0"/>
                <a:cs typeface="Segoe UI" panose="020B0502040204020203" pitchFamily="34" charset="0"/>
              </a:rPr>
              <a:t>is a conceptually simple method unique to deep learning</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At each step of the gradient decent some </a:t>
            </a:r>
            <a:r>
              <a:rPr lang="en-US" sz="2800" b="1" dirty="0">
                <a:latin typeface="Segoe UI" panose="020B0502040204020203" pitchFamily="34" charset="0"/>
                <a:cs typeface="Segoe UI" panose="020B0502040204020203" pitchFamily="34" charset="0"/>
              </a:rPr>
              <a:t>fraction, p, of the weights are dropped-out </a:t>
            </a:r>
            <a:r>
              <a:rPr lang="en-US" sz="2800" dirty="0">
                <a:latin typeface="Segoe UI" panose="020B0502040204020203" pitchFamily="34" charset="0"/>
                <a:cs typeface="Segoe UI" panose="020B0502040204020203" pitchFamily="34" charset="0"/>
              </a:rPr>
              <a:t>of each layer</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The result is a series of models trained for each dropout sample</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The final model is </a:t>
            </a:r>
            <a:r>
              <a:rPr lang="en-US" sz="2800" b="1" dirty="0">
                <a:latin typeface="Segoe UI" panose="020B0502040204020203" pitchFamily="34" charset="0"/>
                <a:cs typeface="Segoe UI" panose="020B0502040204020203" pitchFamily="34" charset="0"/>
              </a:rPr>
              <a:t>geometric mean</a:t>
            </a:r>
            <a:r>
              <a:rPr lang="en-US" sz="2800" dirty="0">
                <a:latin typeface="Segoe UI" panose="020B0502040204020203" pitchFamily="34" charset="0"/>
                <a:cs typeface="Segoe UI" panose="020B0502040204020203" pitchFamily="34" charset="0"/>
              </a:rPr>
              <a:t> of the individual models</a:t>
            </a:r>
          </a:p>
          <a:p>
            <a:r>
              <a:rPr lang="en-US" sz="2800" dirty="0">
                <a:latin typeface="Segoe UI" panose="020B0502040204020203" pitchFamily="34" charset="0"/>
                <a:cs typeface="Segoe UI" panose="020B0502040204020203" pitchFamily="34" charset="0"/>
              </a:rPr>
              <a:t>Weight values are clipped in a small range as a further regularization</a:t>
            </a:r>
          </a:p>
          <a:p>
            <a:r>
              <a:rPr lang="en-US" sz="2800" dirty="0">
                <a:latin typeface="Segoe UI" panose="020B0502040204020203" pitchFamily="34" charset="0"/>
                <a:cs typeface="Segoe UI" panose="020B0502040204020203" pitchFamily="34" charset="0"/>
              </a:rPr>
              <a:t>Result is an </a:t>
            </a:r>
            <a:r>
              <a:rPr lang="en-US" sz="2800" b="1" dirty="0">
                <a:latin typeface="Segoe UI" panose="020B0502040204020203" pitchFamily="34" charset="0"/>
                <a:cs typeface="Segoe UI" panose="020B0502040204020203" pitchFamily="34" charset="0"/>
              </a:rPr>
              <a:t>ensemble model</a:t>
            </a:r>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For full details see the readable paper by Srivastava et. al., 2014 </a:t>
            </a:r>
            <a:r>
              <a:rPr lang="en-US" sz="2800" dirty="0">
                <a:hlinkClick r:id="rId2"/>
              </a:rPr>
              <a:t>http://www.cs.toronto.edu/~rsalakhu/papers/srivastava14a.pdf</a:t>
            </a:r>
            <a:endParaRPr lang="en-US" sz="2800"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35253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a:xfrm>
            <a:off x="287236" y="1245702"/>
            <a:ext cx="11525250" cy="571668"/>
          </a:xfrm>
        </p:spPr>
        <p:txBody>
          <a:bodyPr/>
          <a:lstStyle/>
          <a:p>
            <a:pPr marL="0" indent="0">
              <a:buNone/>
            </a:pPr>
            <a:r>
              <a:rPr lang="en-US" sz="2800" dirty="0">
                <a:latin typeface="Segoe UI" panose="020B0502040204020203" pitchFamily="34" charset="0"/>
                <a:cs typeface="Segoe UI" panose="020B0502040204020203" pitchFamily="34" charset="0"/>
              </a:rPr>
              <a:t>Let’s look at a simple example of a network with one hidden layer: </a:t>
            </a:r>
          </a:p>
          <a:p>
            <a:endParaRPr lang="en-US" dirty="0">
              <a:latin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D1D30B78-2222-4252-B595-4B7C11F57150}"/>
              </a:ext>
            </a:extLst>
          </p:cNvPr>
          <p:cNvSpPr/>
          <p:nvPr/>
        </p:nvSpPr>
        <p:spPr>
          <a:xfrm>
            <a:off x="4872020" y="2187960"/>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5" name="Oval 4">
            <a:extLst>
              <a:ext uri="{FF2B5EF4-FFF2-40B4-BE49-F238E27FC236}">
                <a16:creationId xmlns:a16="http://schemas.microsoft.com/office/drawing/2014/main" id="{AFAE59D2-7CFE-4B28-876E-6342E7BCCF53}"/>
              </a:ext>
            </a:extLst>
          </p:cNvPr>
          <p:cNvSpPr/>
          <p:nvPr/>
        </p:nvSpPr>
        <p:spPr>
          <a:xfrm>
            <a:off x="3887656" y="2691328"/>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1</a:t>
            </a:r>
          </a:p>
        </p:txBody>
      </p:sp>
      <p:sp>
        <p:nvSpPr>
          <p:cNvPr id="6" name="Oval 5">
            <a:extLst>
              <a:ext uri="{FF2B5EF4-FFF2-40B4-BE49-F238E27FC236}">
                <a16:creationId xmlns:a16="http://schemas.microsoft.com/office/drawing/2014/main" id="{6758BF8B-B90C-4F9E-937E-595B3922FBAE}"/>
              </a:ext>
            </a:extLst>
          </p:cNvPr>
          <p:cNvSpPr/>
          <p:nvPr/>
        </p:nvSpPr>
        <p:spPr>
          <a:xfrm>
            <a:off x="4513764" y="2692465"/>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2</a:t>
            </a:r>
          </a:p>
        </p:txBody>
      </p:sp>
      <p:sp>
        <p:nvSpPr>
          <p:cNvPr id="7" name="Oval 6">
            <a:extLst>
              <a:ext uri="{FF2B5EF4-FFF2-40B4-BE49-F238E27FC236}">
                <a16:creationId xmlns:a16="http://schemas.microsoft.com/office/drawing/2014/main" id="{222D7A64-E1E7-4384-B939-68278FC2F616}"/>
              </a:ext>
            </a:extLst>
          </p:cNvPr>
          <p:cNvSpPr/>
          <p:nvPr/>
        </p:nvSpPr>
        <p:spPr>
          <a:xfrm>
            <a:off x="4404539" y="3321435"/>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8" name="Oval 7">
            <a:extLst>
              <a:ext uri="{FF2B5EF4-FFF2-40B4-BE49-F238E27FC236}">
                <a16:creationId xmlns:a16="http://schemas.microsoft.com/office/drawing/2014/main" id="{FEB204C8-F2CE-4D5C-8440-534D447C3067}"/>
              </a:ext>
            </a:extLst>
          </p:cNvPr>
          <p:cNvSpPr/>
          <p:nvPr/>
        </p:nvSpPr>
        <p:spPr>
          <a:xfrm>
            <a:off x="5253745" y="3321435"/>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9" name="Straight Arrow Connector 8">
            <a:extLst>
              <a:ext uri="{FF2B5EF4-FFF2-40B4-BE49-F238E27FC236}">
                <a16:creationId xmlns:a16="http://schemas.microsoft.com/office/drawing/2014/main" id="{7452C480-2A70-40D3-9F37-D265BBA2F997}"/>
              </a:ext>
            </a:extLst>
          </p:cNvPr>
          <p:cNvCxnSpPr>
            <a:cxnSpLocks/>
            <a:stCxn id="5" idx="7"/>
            <a:endCxn id="4" idx="2"/>
          </p:cNvCxnSpPr>
          <p:nvPr/>
        </p:nvCxnSpPr>
        <p:spPr>
          <a:xfrm flipV="1">
            <a:off x="4355137" y="2395129"/>
            <a:ext cx="516883" cy="36733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D325B18-FB35-4F30-B1B5-A32C8FC6AF29}"/>
              </a:ext>
            </a:extLst>
          </p:cNvPr>
          <p:cNvCxnSpPr>
            <a:cxnSpLocks/>
            <a:stCxn id="6" idx="1"/>
            <a:endCxn id="4" idx="3"/>
          </p:cNvCxnSpPr>
          <p:nvPr/>
        </p:nvCxnSpPr>
        <p:spPr>
          <a:xfrm flipV="1">
            <a:off x="4593971" y="2541620"/>
            <a:ext cx="345496" cy="22198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91B4F7B-765A-44AC-AF03-BA35649EA5EB}"/>
              </a:ext>
            </a:extLst>
          </p:cNvPr>
          <p:cNvCxnSpPr>
            <a:cxnSpLocks/>
            <a:stCxn id="7" idx="0"/>
            <a:endCxn id="5" idx="4"/>
          </p:cNvCxnSpPr>
          <p:nvPr/>
        </p:nvCxnSpPr>
        <p:spPr>
          <a:xfrm flipH="1" flipV="1">
            <a:off x="4161500" y="3177103"/>
            <a:ext cx="516883" cy="1443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9D7B723-1F30-47AB-84E6-C3472D80CC3E}"/>
              </a:ext>
            </a:extLst>
          </p:cNvPr>
          <p:cNvCxnSpPr>
            <a:cxnSpLocks/>
            <a:stCxn id="8" idx="0"/>
            <a:endCxn id="6" idx="4"/>
          </p:cNvCxnSpPr>
          <p:nvPr/>
        </p:nvCxnSpPr>
        <p:spPr>
          <a:xfrm flipH="1" flipV="1">
            <a:off x="4787608" y="3178240"/>
            <a:ext cx="739981" cy="14319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1F7DFF2-F233-4C9C-AA6B-8ECF48EBD09B}"/>
              </a:ext>
            </a:extLst>
          </p:cNvPr>
          <p:cNvCxnSpPr>
            <a:cxnSpLocks/>
            <a:stCxn id="8" idx="1"/>
            <a:endCxn id="5" idx="5"/>
          </p:cNvCxnSpPr>
          <p:nvPr/>
        </p:nvCxnSpPr>
        <p:spPr>
          <a:xfrm flipH="1" flipV="1">
            <a:off x="4355137" y="3105963"/>
            <a:ext cx="978815" cy="28661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6A41DD7-0DF0-49EF-9E49-B42F5931CD8D}"/>
              </a:ext>
            </a:extLst>
          </p:cNvPr>
          <p:cNvCxnSpPr>
            <a:cxnSpLocks/>
            <a:endCxn id="6" idx="3"/>
          </p:cNvCxnSpPr>
          <p:nvPr/>
        </p:nvCxnSpPr>
        <p:spPr>
          <a:xfrm flipH="1" flipV="1">
            <a:off x="4593971" y="3107100"/>
            <a:ext cx="230966" cy="27592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FAF6E3FD-A3CD-44AC-AB55-F5D88E893FBD}"/>
              </a:ext>
            </a:extLst>
          </p:cNvPr>
          <p:cNvSpPr/>
          <p:nvPr/>
        </p:nvSpPr>
        <p:spPr>
          <a:xfrm>
            <a:off x="5167960" y="267435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3</a:t>
            </a:r>
          </a:p>
        </p:txBody>
      </p:sp>
      <p:sp>
        <p:nvSpPr>
          <p:cNvPr id="16" name="Oval 15">
            <a:extLst>
              <a:ext uri="{FF2B5EF4-FFF2-40B4-BE49-F238E27FC236}">
                <a16:creationId xmlns:a16="http://schemas.microsoft.com/office/drawing/2014/main" id="{CBAD44A9-0F98-4DB3-A791-B750243F3E35}"/>
              </a:ext>
            </a:extLst>
          </p:cNvPr>
          <p:cNvSpPr/>
          <p:nvPr/>
        </p:nvSpPr>
        <p:spPr>
          <a:xfrm>
            <a:off x="5822156" y="2706454"/>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4</a:t>
            </a:r>
          </a:p>
        </p:txBody>
      </p:sp>
      <p:cxnSp>
        <p:nvCxnSpPr>
          <p:cNvPr id="17" name="Straight Arrow Connector 16">
            <a:extLst>
              <a:ext uri="{FF2B5EF4-FFF2-40B4-BE49-F238E27FC236}">
                <a16:creationId xmlns:a16="http://schemas.microsoft.com/office/drawing/2014/main" id="{29CB43AE-9AA9-46D2-AB7B-1D44D813DE81}"/>
              </a:ext>
            </a:extLst>
          </p:cNvPr>
          <p:cNvCxnSpPr>
            <a:cxnSpLocks/>
            <a:stCxn id="15" idx="0"/>
            <a:endCxn id="4" idx="5"/>
          </p:cNvCxnSpPr>
          <p:nvPr/>
        </p:nvCxnSpPr>
        <p:spPr>
          <a:xfrm flipH="1" flipV="1">
            <a:off x="5265132" y="2541620"/>
            <a:ext cx="176672" cy="1327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CD5AE45-8BBD-40DD-866D-32A8361AA14C}"/>
              </a:ext>
            </a:extLst>
          </p:cNvPr>
          <p:cNvCxnSpPr>
            <a:cxnSpLocks/>
            <a:stCxn id="16" idx="1"/>
            <a:endCxn id="4" idx="6"/>
          </p:cNvCxnSpPr>
          <p:nvPr/>
        </p:nvCxnSpPr>
        <p:spPr>
          <a:xfrm flipH="1" flipV="1">
            <a:off x="5332579" y="2395129"/>
            <a:ext cx="569784" cy="38246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8CE8428-5105-43E1-8189-97B844DA7BA4}"/>
              </a:ext>
            </a:extLst>
          </p:cNvPr>
          <p:cNvCxnSpPr>
            <a:cxnSpLocks/>
            <a:stCxn id="7" idx="7"/>
            <a:endCxn id="15" idx="3"/>
          </p:cNvCxnSpPr>
          <p:nvPr/>
        </p:nvCxnSpPr>
        <p:spPr>
          <a:xfrm flipV="1">
            <a:off x="4872020" y="3088987"/>
            <a:ext cx="376147" cy="30358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074930E-951A-442C-B036-9DE21A4BF7CA}"/>
              </a:ext>
            </a:extLst>
          </p:cNvPr>
          <p:cNvCxnSpPr>
            <a:cxnSpLocks/>
            <a:stCxn id="8" idx="7"/>
            <a:endCxn id="16" idx="4"/>
          </p:cNvCxnSpPr>
          <p:nvPr/>
        </p:nvCxnSpPr>
        <p:spPr>
          <a:xfrm flipV="1">
            <a:off x="5721226" y="3192229"/>
            <a:ext cx="374774" cy="20034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908D0C1-4B19-4357-8740-3244F7F7BCD6}"/>
              </a:ext>
            </a:extLst>
          </p:cNvPr>
          <p:cNvCxnSpPr>
            <a:cxnSpLocks/>
            <a:stCxn id="8" idx="0"/>
            <a:endCxn id="15" idx="4"/>
          </p:cNvCxnSpPr>
          <p:nvPr/>
        </p:nvCxnSpPr>
        <p:spPr>
          <a:xfrm flipH="1" flipV="1">
            <a:off x="5441804" y="3160127"/>
            <a:ext cx="85785" cy="16130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86D3362-8879-4110-86AB-5C3F44FEBF3F}"/>
              </a:ext>
            </a:extLst>
          </p:cNvPr>
          <p:cNvCxnSpPr>
            <a:cxnSpLocks/>
            <a:stCxn id="7" idx="7"/>
            <a:endCxn id="16" idx="3"/>
          </p:cNvCxnSpPr>
          <p:nvPr/>
        </p:nvCxnSpPr>
        <p:spPr>
          <a:xfrm flipV="1">
            <a:off x="4872020" y="3121089"/>
            <a:ext cx="1030343" cy="27148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9629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a:xfrm>
            <a:off x="287236" y="973745"/>
            <a:ext cx="11525250" cy="512155"/>
          </a:xfrm>
        </p:spPr>
        <p:txBody>
          <a:bodyPr/>
          <a:lstStyle/>
          <a:p>
            <a:pPr marL="0" indent="0">
              <a:buNone/>
            </a:pPr>
            <a:r>
              <a:rPr lang="en-US" sz="2800" dirty="0">
                <a:latin typeface="Segoe UI" panose="020B0502040204020203" pitchFamily="34" charset="0"/>
                <a:cs typeface="Segoe UI" panose="020B0502040204020203" pitchFamily="34" charset="0"/>
              </a:rPr>
              <a:t>Six of the possible models with 2 hidden units: </a:t>
            </a:r>
          </a:p>
          <a:p>
            <a:endParaRPr lang="en-US" dirty="0">
              <a:latin typeface="Segoe UI" panose="020B0502040204020203" pitchFamily="34" charset="0"/>
              <a:cs typeface="Segoe UI" panose="020B0502040204020203" pitchFamily="34" charset="0"/>
            </a:endParaRPr>
          </a:p>
        </p:txBody>
      </p:sp>
      <p:sp>
        <p:nvSpPr>
          <p:cNvPr id="23" name="Oval 22">
            <a:extLst>
              <a:ext uri="{FF2B5EF4-FFF2-40B4-BE49-F238E27FC236}">
                <a16:creationId xmlns:a16="http://schemas.microsoft.com/office/drawing/2014/main" id="{89697D5C-3B56-4330-916B-207CCAD2BFFE}"/>
              </a:ext>
            </a:extLst>
          </p:cNvPr>
          <p:cNvSpPr/>
          <p:nvPr/>
        </p:nvSpPr>
        <p:spPr>
          <a:xfrm>
            <a:off x="2644088" y="1746885"/>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24" name="Oval 23">
            <a:extLst>
              <a:ext uri="{FF2B5EF4-FFF2-40B4-BE49-F238E27FC236}">
                <a16:creationId xmlns:a16="http://schemas.microsoft.com/office/drawing/2014/main" id="{A42981B3-3CCE-4BDF-84D0-F2BE40C777A3}"/>
              </a:ext>
            </a:extLst>
          </p:cNvPr>
          <p:cNvSpPr/>
          <p:nvPr/>
        </p:nvSpPr>
        <p:spPr>
          <a:xfrm>
            <a:off x="2176607" y="2880360"/>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25" name="Oval 24">
            <a:extLst>
              <a:ext uri="{FF2B5EF4-FFF2-40B4-BE49-F238E27FC236}">
                <a16:creationId xmlns:a16="http://schemas.microsoft.com/office/drawing/2014/main" id="{0E635669-0F51-48FB-91B1-CA5DED1DFD88}"/>
              </a:ext>
            </a:extLst>
          </p:cNvPr>
          <p:cNvSpPr/>
          <p:nvPr/>
        </p:nvSpPr>
        <p:spPr>
          <a:xfrm>
            <a:off x="3025813" y="2880360"/>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sp>
        <p:nvSpPr>
          <p:cNvPr id="26" name="Oval 25">
            <a:extLst>
              <a:ext uri="{FF2B5EF4-FFF2-40B4-BE49-F238E27FC236}">
                <a16:creationId xmlns:a16="http://schemas.microsoft.com/office/drawing/2014/main" id="{EC48F8D9-499A-43E4-9F53-79AA5E5F173C}"/>
              </a:ext>
            </a:extLst>
          </p:cNvPr>
          <p:cNvSpPr/>
          <p:nvPr/>
        </p:nvSpPr>
        <p:spPr>
          <a:xfrm>
            <a:off x="2940028" y="2233277"/>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3</a:t>
            </a:r>
          </a:p>
        </p:txBody>
      </p:sp>
      <p:sp>
        <p:nvSpPr>
          <p:cNvPr id="27" name="Oval 26">
            <a:extLst>
              <a:ext uri="{FF2B5EF4-FFF2-40B4-BE49-F238E27FC236}">
                <a16:creationId xmlns:a16="http://schemas.microsoft.com/office/drawing/2014/main" id="{9E5AA8A1-2A38-4204-8DB1-F5DA8B6C6029}"/>
              </a:ext>
            </a:extLst>
          </p:cNvPr>
          <p:cNvSpPr/>
          <p:nvPr/>
        </p:nvSpPr>
        <p:spPr>
          <a:xfrm>
            <a:off x="3594224" y="2265379"/>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4</a:t>
            </a:r>
          </a:p>
        </p:txBody>
      </p:sp>
      <p:cxnSp>
        <p:nvCxnSpPr>
          <p:cNvPr id="28" name="Straight Arrow Connector 27">
            <a:extLst>
              <a:ext uri="{FF2B5EF4-FFF2-40B4-BE49-F238E27FC236}">
                <a16:creationId xmlns:a16="http://schemas.microsoft.com/office/drawing/2014/main" id="{EDA1C878-02D3-408F-A8A3-87C833D52989}"/>
              </a:ext>
            </a:extLst>
          </p:cNvPr>
          <p:cNvCxnSpPr>
            <a:cxnSpLocks/>
            <a:stCxn id="26" idx="0"/>
            <a:endCxn id="23" idx="5"/>
          </p:cNvCxnSpPr>
          <p:nvPr/>
        </p:nvCxnSpPr>
        <p:spPr>
          <a:xfrm flipH="1" flipV="1">
            <a:off x="3037200" y="2100545"/>
            <a:ext cx="176672" cy="1327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E03D1AE-C973-45D5-A11C-1E213EDCCFEC}"/>
              </a:ext>
            </a:extLst>
          </p:cNvPr>
          <p:cNvCxnSpPr>
            <a:cxnSpLocks/>
            <a:stCxn id="27" idx="1"/>
            <a:endCxn id="23" idx="6"/>
          </p:cNvCxnSpPr>
          <p:nvPr/>
        </p:nvCxnSpPr>
        <p:spPr>
          <a:xfrm flipH="1" flipV="1">
            <a:off x="3104647" y="1954054"/>
            <a:ext cx="569784" cy="38246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D2C6B30-6C78-4929-B89C-0D71263F262E}"/>
              </a:ext>
            </a:extLst>
          </p:cNvPr>
          <p:cNvCxnSpPr>
            <a:cxnSpLocks/>
            <a:stCxn id="24" idx="7"/>
            <a:endCxn id="26" idx="3"/>
          </p:cNvCxnSpPr>
          <p:nvPr/>
        </p:nvCxnSpPr>
        <p:spPr>
          <a:xfrm flipV="1">
            <a:off x="2644088" y="2647912"/>
            <a:ext cx="376147" cy="30358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DE82BF7-908B-4D07-A1BB-CC2794E4C5E4}"/>
              </a:ext>
            </a:extLst>
          </p:cNvPr>
          <p:cNvCxnSpPr>
            <a:cxnSpLocks/>
            <a:stCxn id="25" idx="7"/>
            <a:endCxn id="27" idx="4"/>
          </p:cNvCxnSpPr>
          <p:nvPr/>
        </p:nvCxnSpPr>
        <p:spPr>
          <a:xfrm flipV="1">
            <a:off x="3493294" y="2751154"/>
            <a:ext cx="374774" cy="20034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544F57F-EC3E-4CAF-BACF-E7B8953A4774}"/>
              </a:ext>
            </a:extLst>
          </p:cNvPr>
          <p:cNvCxnSpPr>
            <a:cxnSpLocks/>
            <a:stCxn id="25" idx="0"/>
            <a:endCxn id="26" idx="4"/>
          </p:cNvCxnSpPr>
          <p:nvPr/>
        </p:nvCxnSpPr>
        <p:spPr>
          <a:xfrm flipH="1" flipV="1">
            <a:off x="3213872" y="2719052"/>
            <a:ext cx="85785" cy="16130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ADED465-AF7A-4660-B7DD-4BCD4A4FB3B3}"/>
              </a:ext>
            </a:extLst>
          </p:cNvPr>
          <p:cNvCxnSpPr>
            <a:cxnSpLocks/>
            <a:stCxn id="24" idx="7"/>
            <a:endCxn id="27" idx="3"/>
          </p:cNvCxnSpPr>
          <p:nvPr/>
        </p:nvCxnSpPr>
        <p:spPr>
          <a:xfrm flipV="1">
            <a:off x="2644088" y="2680014"/>
            <a:ext cx="1030343" cy="27148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6D6ABF08-194F-40A4-BAEF-11875850B037}"/>
              </a:ext>
            </a:extLst>
          </p:cNvPr>
          <p:cNvSpPr/>
          <p:nvPr/>
        </p:nvSpPr>
        <p:spPr>
          <a:xfrm>
            <a:off x="5304410" y="1778987"/>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35" name="Oval 34">
            <a:extLst>
              <a:ext uri="{FF2B5EF4-FFF2-40B4-BE49-F238E27FC236}">
                <a16:creationId xmlns:a16="http://schemas.microsoft.com/office/drawing/2014/main" id="{1C82FE78-E6AC-4082-8B4F-70C7ECB27ADE}"/>
              </a:ext>
            </a:extLst>
          </p:cNvPr>
          <p:cNvSpPr/>
          <p:nvPr/>
        </p:nvSpPr>
        <p:spPr>
          <a:xfrm>
            <a:off x="4946154" y="228349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2</a:t>
            </a:r>
          </a:p>
        </p:txBody>
      </p:sp>
      <p:sp>
        <p:nvSpPr>
          <p:cNvPr id="36" name="Oval 35">
            <a:extLst>
              <a:ext uri="{FF2B5EF4-FFF2-40B4-BE49-F238E27FC236}">
                <a16:creationId xmlns:a16="http://schemas.microsoft.com/office/drawing/2014/main" id="{AF9ECB5C-BEDA-4441-8D09-2EDFA953EE65}"/>
              </a:ext>
            </a:extLst>
          </p:cNvPr>
          <p:cNvSpPr/>
          <p:nvPr/>
        </p:nvSpPr>
        <p:spPr>
          <a:xfrm>
            <a:off x="4836929" y="291246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37" name="Oval 36">
            <a:extLst>
              <a:ext uri="{FF2B5EF4-FFF2-40B4-BE49-F238E27FC236}">
                <a16:creationId xmlns:a16="http://schemas.microsoft.com/office/drawing/2014/main" id="{A04FC4F3-8C46-4B37-911B-2186D07624A0}"/>
              </a:ext>
            </a:extLst>
          </p:cNvPr>
          <p:cNvSpPr/>
          <p:nvPr/>
        </p:nvSpPr>
        <p:spPr>
          <a:xfrm>
            <a:off x="5686135" y="291246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38" name="Straight Arrow Connector 37">
            <a:extLst>
              <a:ext uri="{FF2B5EF4-FFF2-40B4-BE49-F238E27FC236}">
                <a16:creationId xmlns:a16="http://schemas.microsoft.com/office/drawing/2014/main" id="{F65276EE-A49B-44B8-A9FF-A7F50E7745B3}"/>
              </a:ext>
            </a:extLst>
          </p:cNvPr>
          <p:cNvCxnSpPr>
            <a:cxnSpLocks/>
            <a:stCxn id="35" idx="1"/>
            <a:endCxn id="34" idx="3"/>
          </p:cNvCxnSpPr>
          <p:nvPr/>
        </p:nvCxnSpPr>
        <p:spPr>
          <a:xfrm flipV="1">
            <a:off x="5026361" y="2132647"/>
            <a:ext cx="345496" cy="22198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C921FAE-1324-4171-A96A-E1163D16B4E1}"/>
              </a:ext>
            </a:extLst>
          </p:cNvPr>
          <p:cNvCxnSpPr>
            <a:cxnSpLocks/>
            <a:stCxn id="37" idx="0"/>
            <a:endCxn id="35" idx="4"/>
          </p:cNvCxnSpPr>
          <p:nvPr/>
        </p:nvCxnSpPr>
        <p:spPr>
          <a:xfrm flipH="1" flipV="1">
            <a:off x="5219998" y="2769267"/>
            <a:ext cx="739981" cy="14319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B904B3D-373D-41D9-B30B-00E5154F7581}"/>
              </a:ext>
            </a:extLst>
          </p:cNvPr>
          <p:cNvCxnSpPr>
            <a:cxnSpLocks/>
            <a:endCxn id="35" idx="3"/>
          </p:cNvCxnSpPr>
          <p:nvPr/>
        </p:nvCxnSpPr>
        <p:spPr>
          <a:xfrm flipH="1" flipV="1">
            <a:off x="5026361" y="2698127"/>
            <a:ext cx="230966" cy="27592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59E15E28-EE19-4C7A-87CE-1ACE242F88C0}"/>
              </a:ext>
            </a:extLst>
          </p:cNvPr>
          <p:cNvSpPr/>
          <p:nvPr/>
        </p:nvSpPr>
        <p:spPr>
          <a:xfrm>
            <a:off x="6254546" y="2297481"/>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4</a:t>
            </a:r>
          </a:p>
        </p:txBody>
      </p:sp>
      <p:cxnSp>
        <p:nvCxnSpPr>
          <p:cNvPr id="42" name="Straight Arrow Connector 41">
            <a:extLst>
              <a:ext uri="{FF2B5EF4-FFF2-40B4-BE49-F238E27FC236}">
                <a16:creationId xmlns:a16="http://schemas.microsoft.com/office/drawing/2014/main" id="{4D057BA6-0BAE-4E2F-8DD4-5652E3186DC4}"/>
              </a:ext>
            </a:extLst>
          </p:cNvPr>
          <p:cNvCxnSpPr>
            <a:cxnSpLocks/>
            <a:stCxn id="41" idx="1"/>
            <a:endCxn id="34" idx="6"/>
          </p:cNvCxnSpPr>
          <p:nvPr/>
        </p:nvCxnSpPr>
        <p:spPr>
          <a:xfrm flipH="1" flipV="1">
            <a:off x="5764969" y="1986156"/>
            <a:ext cx="569784" cy="38246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BAC20E95-F2B1-4331-A578-B03A732926C6}"/>
              </a:ext>
            </a:extLst>
          </p:cNvPr>
          <p:cNvCxnSpPr>
            <a:cxnSpLocks/>
            <a:stCxn id="37" idx="7"/>
            <a:endCxn id="41" idx="4"/>
          </p:cNvCxnSpPr>
          <p:nvPr/>
        </p:nvCxnSpPr>
        <p:spPr>
          <a:xfrm flipV="1">
            <a:off x="6153616" y="2783256"/>
            <a:ext cx="374774" cy="20034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00A7A57-8101-4800-ACB6-9B18026D7ACB}"/>
              </a:ext>
            </a:extLst>
          </p:cNvPr>
          <p:cNvCxnSpPr>
            <a:cxnSpLocks/>
            <a:stCxn id="36" idx="7"/>
            <a:endCxn id="41" idx="3"/>
          </p:cNvCxnSpPr>
          <p:nvPr/>
        </p:nvCxnSpPr>
        <p:spPr>
          <a:xfrm flipV="1">
            <a:off x="5304410" y="2712116"/>
            <a:ext cx="1030343" cy="27148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ACDCE49D-C7BB-4131-BA9F-587F62D1B5E7}"/>
              </a:ext>
            </a:extLst>
          </p:cNvPr>
          <p:cNvSpPr/>
          <p:nvPr/>
        </p:nvSpPr>
        <p:spPr>
          <a:xfrm>
            <a:off x="7964732" y="1811089"/>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46" name="Oval 45">
            <a:extLst>
              <a:ext uri="{FF2B5EF4-FFF2-40B4-BE49-F238E27FC236}">
                <a16:creationId xmlns:a16="http://schemas.microsoft.com/office/drawing/2014/main" id="{35FCD115-4E5E-4CDA-ACE4-4AE731A4B1F8}"/>
              </a:ext>
            </a:extLst>
          </p:cNvPr>
          <p:cNvSpPr/>
          <p:nvPr/>
        </p:nvSpPr>
        <p:spPr>
          <a:xfrm>
            <a:off x="7606476" y="2315594"/>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2</a:t>
            </a:r>
          </a:p>
        </p:txBody>
      </p:sp>
      <p:sp>
        <p:nvSpPr>
          <p:cNvPr id="47" name="Oval 46">
            <a:extLst>
              <a:ext uri="{FF2B5EF4-FFF2-40B4-BE49-F238E27FC236}">
                <a16:creationId xmlns:a16="http://schemas.microsoft.com/office/drawing/2014/main" id="{42F6587C-3B86-48E7-A0C8-BBB5EFB9C497}"/>
              </a:ext>
            </a:extLst>
          </p:cNvPr>
          <p:cNvSpPr/>
          <p:nvPr/>
        </p:nvSpPr>
        <p:spPr>
          <a:xfrm>
            <a:off x="7497251" y="2944564"/>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48" name="Oval 47">
            <a:extLst>
              <a:ext uri="{FF2B5EF4-FFF2-40B4-BE49-F238E27FC236}">
                <a16:creationId xmlns:a16="http://schemas.microsoft.com/office/drawing/2014/main" id="{02A98208-B63F-4265-82AD-4E7270C56709}"/>
              </a:ext>
            </a:extLst>
          </p:cNvPr>
          <p:cNvSpPr/>
          <p:nvPr/>
        </p:nvSpPr>
        <p:spPr>
          <a:xfrm>
            <a:off x="8346457" y="2944564"/>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49" name="Straight Arrow Connector 48">
            <a:extLst>
              <a:ext uri="{FF2B5EF4-FFF2-40B4-BE49-F238E27FC236}">
                <a16:creationId xmlns:a16="http://schemas.microsoft.com/office/drawing/2014/main" id="{2769939A-B113-4EF5-938E-A3FAB3A773A3}"/>
              </a:ext>
            </a:extLst>
          </p:cNvPr>
          <p:cNvCxnSpPr>
            <a:cxnSpLocks/>
            <a:stCxn id="46" idx="1"/>
            <a:endCxn id="45" idx="3"/>
          </p:cNvCxnSpPr>
          <p:nvPr/>
        </p:nvCxnSpPr>
        <p:spPr>
          <a:xfrm flipV="1">
            <a:off x="7686683" y="2164749"/>
            <a:ext cx="345496" cy="22198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E45452F-7F22-4BEF-9BEE-FCC8E62F6C9B}"/>
              </a:ext>
            </a:extLst>
          </p:cNvPr>
          <p:cNvCxnSpPr>
            <a:cxnSpLocks/>
            <a:stCxn id="48" idx="0"/>
            <a:endCxn id="46" idx="4"/>
          </p:cNvCxnSpPr>
          <p:nvPr/>
        </p:nvCxnSpPr>
        <p:spPr>
          <a:xfrm flipH="1" flipV="1">
            <a:off x="7880320" y="2801369"/>
            <a:ext cx="739981" cy="14319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5FCBEB6-DC52-4DFC-BF17-DE066A1EAD55}"/>
              </a:ext>
            </a:extLst>
          </p:cNvPr>
          <p:cNvCxnSpPr>
            <a:cxnSpLocks/>
            <a:endCxn id="46" idx="3"/>
          </p:cNvCxnSpPr>
          <p:nvPr/>
        </p:nvCxnSpPr>
        <p:spPr>
          <a:xfrm flipH="1" flipV="1">
            <a:off x="7686683" y="2730229"/>
            <a:ext cx="230966" cy="27592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D5DB1716-988D-4A04-B181-02127D3C431D}"/>
              </a:ext>
            </a:extLst>
          </p:cNvPr>
          <p:cNvSpPr/>
          <p:nvPr/>
        </p:nvSpPr>
        <p:spPr>
          <a:xfrm>
            <a:off x="8260672" y="2297481"/>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3</a:t>
            </a:r>
          </a:p>
        </p:txBody>
      </p:sp>
      <p:cxnSp>
        <p:nvCxnSpPr>
          <p:cNvPr id="53" name="Straight Arrow Connector 52">
            <a:extLst>
              <a:ext uri="{FF2B5EF4-FFF2-40B4-BE49-F238E27FC236}">
                <a16:creationId xmlns:a16="http://schemas.microsoft.com/office/drawing/2014/main" id="{1C323C0D-21E2-4AC4-9077-B3A93718965F}"/>
              </a:ext>
            </a:extLst>
          </p:cNvPr>
          <p:cNvCxnSpPr>
            <a:cxnSpLocks/>
            <a:stCxn id="52" idx="0"/>
            <a:endCxn id="45" idx="5"/>
          </p:cNvCxnSpPr>
          <p:nvPr/>
        </p:nvCxnSpPr>
        <p:spPr>
          <a:xfrm flipH="1" flipV="1">
            <a:off x="8357844" y="2164749"/>
            <a:ext cx="176672" cy="1327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FC376FF-6C96-4EA5-B4B5-1449F908D2F5}"/>
              </a:ext>
            </a:extLst>
          </p:cNvPr>
          <p:cNvCxnSpPr>
            <a:cxnSpLocks/>
            <a:stCxn id="47" idx="7"/>
            <a:endCxn id="52" idx="3"/>
          </p:cNvCxnSpPr>
          <p:nvPr/>
        </p:nvCxnSpPr>
        <p:spPr>
          <a:xfrm flipV="1">
            <a:off x="7964732" y="2712116"/>
            <a:ext cx="376147" cy="30358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9A495079-723A-4389-BCC3-D41E31C56127}"/>
              </a:ext>
            </a:extLst>
          </p:cNvPr>
          <p:cNvCxnSpPr>
            <a:cxnSpLocks/>
            <a:stCxn id="48" idx="0"/>
            <a:endCxn id="52" idx="4"/>
          </p:cNvCxnSpPr>
          <p:nvPr/>
        </p:nvCxnSpPr>
        <p:spPr>
          <a:xfrm flipH="1" flipV="1">
            <a:off x="8534516" y="2783256"/>
            <a:ext cx="85785" cy="16130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E4012B3D-C7B0-45C5-BE25-AAAE290627F9}"/>
              </a:ext>
            </a:extLst>
          </p:cNvPr>
          <p:cNvSpPr/>
          <p:nvPr/>
        </p:nvSpPr>
        <p:spPr>
          <a:xfrm>
            <a:off x="2778807" y="3684465"/>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57" name="Oval 56">
            <a:extLst>
              <a:ext uri="{FF2B5EF4-FFF2-40B4-BE49-F238E27FC236}">
                <a16:creationId xmlns:a16="http://schemas.microsoft.com/office/drawing/2014/main" id="{BA554F68-0D9B-4AE6-B155-66DEB3BB0E53}"/>
              </a:ext>
            </a:extLst>
          </p:cNvPr>
          <p:cNvSpPr/>
          <p:nvPr/>
        </p:nvSpPr>
        <p:spPr>
          <a:xfrm>
            <a:off x="1794443" y="4187833"/>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1</a:t>
            </a:r>
          </a:p>
        </p:txBody>
      </p:sp>
      <p:sp>
        <p:nvSpPr>
          <p:cNvPr id="58" name="Oval 57">
            <a:extLst>
              <a:ext uri="{FF2B5EF4-FFF2-40B4-BE49-F238E27FC236}">
                <a16:creationId xmlns:a16="http://schemas.microsoft.com/office/drawing/2014/main" id="{5DE09A09-B739-4F94-8919-890DF83151F5}"/>
              </a:ext>
            </a:extLst>
          </p:cNvPr>
          <p:cNvSpPr/>
          <p:nvPr/>
        </p:nvSpPr>
        <p:spPr>
          <a:xfrm>
            <a:off x="2311326" y="4817940"/>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59" name="Oval 58">
            <a:extLst>
              <a:ext uri="{FF2B5EF4-FFF2-40B4-BE49-F238E27FC236}">
                <a16:creationId xmlns:a16="http://schemas.microsoft.com/office/drawing/2014/main" id="{BA764506-123B-4C98-A067-75F2A498123D}"/>
              </a:ext>
            </a:extLst>
          </p:cNvPr>
          <p:cNvSpPr/>
          <p:nvPr/>
        </p:nvSpPr>
        <p:spPr>
          <a:xfrm>
            <a:off x="3160532" y="4817940"/>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60" name="Straight Arrow Connector 59">
            <a:extLst>
              <a:ext uri="{FF2B5EF4-FFF2-40B4-BE49-F238E27FC236}">
                <a16:creationId xmlns:a16="http://schemas.microsoft.com/office/drawing/2014/main" id="{A2E912D7-4A56-4618-BC8F-F3D1A8F65396}"/>
              </a:ext>
            </a:extLst>
          </p:cNvPr>
          <p:cNvCxnSpPr>
            <a:cxnSpLocks/>
            <a:stCxn id="57" idx="7"/>
            <a:endCxn id="56" idx="2"/>
          </p:cNvCxnSpPr>
          <p:nvPr/>
        </p:nvCxnSpPr>
        <p:spPr>
          <a:xfrm flipV="1">
            <a:off x="2261924" y="3891634"/>
            <a:ext cx="516883" cy="36733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2396BE8-AD4D-42B1-BAF3-1C9EDC99B8D5}"/>
              </a:ext>
            </a:extLst>
          </p:cNvPr>
          <p:cNvCxnSpPr>
            <a:cxnSpLocks/>
            <a:stCxn id="58" idx="0"/>
            <a:endCxn id="57" idx="4"/>
          </p:cNvCxnSpPr>
          <p:nvPr/>
        </p:nvCxnSpPr>
        <p:spPr>
          <a:xfrm flipH="1" flipV="1">
            <a:off x="2068287" y="4673608"/>
            <a:ext cx="516883" cy="1443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A1D1A8D-3CFA-4970-AF22-9FF19C2788D1}"/>
              </a:ext>
            </a:extLst>
          </p:cNvPr>
          <p:cNvCxnSpPr>
            <a:cxnSpLocks/>
            <a:stCxn id="59" idx="1"/>
            <a:endCxn id="57" idx="5"/>
          </p:cNvCxnSpPr>
          <p:nvPr/>
        </p:nvCxnSpPr>
        <p:spPr>
          <a:xfrm flipH="1" flipV="1">
            <a:off x="2261924" y="4602468"/>
            <a:ext cx="978815" cy="28661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862F142E-3A54-44F9-A5FB-08D09B60FD61}"/>
              </a:ext>
            </a:extLst>
          </p:cNvPr>
          <p:cNvSpPr/>
          <p:nvPr/>
        </p:nvSpPr>
        <p:spPr>
          <a:xfrm>
            <a:off x="3728943" y="4202959"/>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4</a:t>
            </a:r>
          </a:p>
        </p:txBody>
      </p:sp>
      <p:cxnSp>
        <p:nvCxnSpPr>
          <p:cNvPr id="64" name="Straight Arrow Connector 63">
            <a:extLst>
              <a:ext uri="{FF2B5EF4-FFF2-40B4-BE49-F238E27FC236}">
                <a16:creationId xmlns:a16="http://schemas.microsoft.com/office/drawing/2014/main" id="{D61B2915-B978-4461-A272-6557630E882F}"/>
              </a:ext>
            </a:extLst>
          </p:cNvPr>
          <p:cNvCxnSpPr>
            <a:cxnSpLocks/>
            <a:stCxn id="63" idx="1"/>
            <a:endCxn id="56" idx="6"/>
          </p:cNvCxnSpPr>
          <p:nvPr/>
        </p:nvCxnSpPr>
        <p:spPr>
          <a:xfrm flipH="1" flipV="1">
            <a:off x="3239366" y="3891634"/>
            <a:ext cx="569784" cy="38246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694C7CAB-5A25-4ABC-8AF1-0F8FA364FB31}"/>
              </a:ext>
            </a:extLst>
          </p:cNvPr>
          <p:cNvCxnSpPr>
            <a:cxnSpLocks/>
            <a:stCxn id="59" idx="7"/>
            <a:endCxn id="63" idx="4"/>
          </p:cNvCxnSpPr>
          <p:nvPr/>
        </p:nvCxnSpPr>
        <p:spPr>
          <a:xfrm flipV="1">
            <a:off x="3628013" y="4688734"/>
            <a:ext cx="374774" cy="20034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A733A225-063A-436A-976B-5FCDD2C462B2}"/>
              </a:ext>
            </a:extLst>
          </p:cNvPr>
          <p:cNvCxnSpPr>
            <a:cxnSpLocks/>
            <a:stCxn id="58" idx="7"/>
            <a:endCxn id="63" idx="3"/>
          </p:cNvCxnSpPr>
          <p:nvPr/>
        </p:nvCxnSpPr>
        <p:spPr>
          <a:xfrm flipV="1">
            <a:off x="2778807" y="4617594"/>
            <a:ext cx="1030343" cy="27148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2F43BAE6-F51D-4842-827E-935F45363297}"/>
              </a:ext>
            </a:extLst>
          </p:cNvPr>
          <p:cNvSpPr/>
          <p:nvPr/>
        </p:nvSpPr>
        <p:spPr>
          <a:xfrm>
            <a:off x="5384617" y="3716567"/>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68" name="Oval 67">
            <a:extLst>
              <a:ext uri="{FF2B5EF4-FFF2-40B4-BE49-F238E27FC236}">
                <a16:creationId xmlns:a16="http://schemas.microsoft.com/office/drawing/2014/main" id="{0A5D4327-C879-4C15-A7B4-712C0C419B38}"/>
              </a:ext>
            </a:extLst>
          </p:cNvPr>
          <p:cNvSpPr/>
          <p:nvPr/>
        </p:nvSpPr>
        <p:spPr>
          <a:xfrm>
            <a:off x="4400253" y="4219935"/>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1</a:t>
            </a:r>
          </a:p>
        </p:txBody>
      </p:sp>
      <p:sp>
        <p:nvSpPr>
          <p:cNvPr id="69" name="Oval 68">
            <a:extLst>
              <a:ext uri="{FF2B5EF4-FFF2-40B4-BE49-F238E27FC236}">
                <a16:creationId xmlns:a16="http://schemas.microsoft.com/office/drawing/2014/main" id="{2E6561E4-1443-40ED-8285-F93776DAE6C8}"/>
              </a:ext>
            </a:extLst>
          </p:cNvPr>
          <p:cNvSpPr/>
          <p:nvPr/>
        </p:nvSpPr>
        <p:spPr>
          <a:xfrm>
            <a:off x="4917136" y="485004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70" name="Oval 69">
            <a:extLst>
              <a:ext uri="{FF2B5EF4-FFF2-40B4-BE49-F238E27FC236}">
                <a16:creationId xmlns:a16="http://schemas.microsoft.com/office/drawing/2014/main" id="{1A5472B1-03E9-4EDD-B862-D6693D26C70F}"/>
              </a:ext>
            </a:extLst>
          </p:cNvPr>
          <p:cNvSpPr/>
          <p:nvPr/>
        </p:nvSpPr>
        <p:spPr>
          <a:xfrm>
            <a:off x="5766342" y="485004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71" name="Straight Arrow Connector 70">
            <a:extLst>
              <a:ext uri="{FF2B5EF4-FFF2-40B4-BE49-F238E27FC236}">
                <a16:creationId xmlns:a16="http://schemas.microsoft.com/office/drawing/2014/main" id="{3A44BFF7-8410-4A0E-8895-2E60BA19E166}"/>
              </a:ext>
            </a:extLst>
          </p:cNvPr>
          <p:cNvCxnSpPr>
            <a:cxnSpLocks/>
            <a:stCxn id="68" idx="7"/>
            <a:endCxn id="67" idx="2"/>
          </p:cNvCxnSpPr>
          <p:nvPr/>
        </p:nvCxnSpPr>
        <p:spPr>
          <a:xfrm flipV="1">
            <a:off x="4867734" y="3923736"/>
            <a:ext cx="516883" cy="36733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C42B1457-29E0-424E-9AAE-5E57B6FD3A95}"/>
              </a:ext>
            </a:extLst>
          </p:cNvPr>
          <p:cNvCxnSpPr>
            <a:cxnSpLocks/>
            <a:stCxn id="69" idx="0"/>
            <a:endCxn id="68" idx="4"/>
          </p:cNvCxnSpPr>
          <p:nvPr/>
        </p:nvCxnSpPr>
        <p:spPr>
          <a:xfrm flipH="1" flipV="1">
            <a:off x="4674097" y="4705710"/>
            <a:ext cx="516883" cy="1443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C2966B2F-9DD9-4A48-B95B-B0AE1C92F1B5}"/>
              </a:ext>
            </a:extLst>
          </p:cNvPr>
          <p:cNvCxnSpPr>
            <a:cxnSpLocks/>
            <a:stCxn id="70" idx="1"/>
            <a:endCxn id="68" idx="5"/>
          </p:cNvCxnSpPr>
          <p:nvPr/>
        </p:nvCxnSpPr>
        <p:spPr>
          <a:xfrm flipH="1" flipV="1">
            <a:off x="4867734" y="4634570"/>
            <a:ext cx="978815" cy="28661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220F4BB3-9C8F-4C11-B70F-78D585AE8BD4}"/>
              </a:ext>
            </a:extLst>
          </p:cNvPr>
          <p:cNvSpPr/>
          <p:nvPr/>
        </p:nvSpPr>
        <p:spPr>
          <a:xfrm>
            <a:off x="5680557" y="4202959"/>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3</a:t>
            </a:r>
          </a:p>
        </p:txBody>
      </p:sp>
      <p:cxnSp>
        <p:nvCxnSpPr>
          <p:cNvPr id="75" name="Straight Arrow Connector 74">
            <a:extLst>
              <a:ext uri="{FF2B5EF4-FFF2-40B4-BE49-F238E27FC236}">
                <a16:creationId xmlns:a16="http://schemas.microsoft.com/office/drawing/2014/main" id="{5DC4A6E3-54C8-451E-86CD-4415D08193D0}"/>
              </a:ext>
            </a:extLst>
          </p:cNvPr>
          <p:cNvCxnSpPr>
            <a:cxnSpLocks/>
            <a:stCxn id="74" idx="0"/>
            <a:endCxn id="67" idx="5"/>
          </p:cNvCxnSpPr>
          <p:nvPr/>
        </p:nvCxnSpPr>
        <p:spPr>
          <a:xfrm flipH="1" flipV="1">
            <a:off x="5777729" y="4070227"/>
            <a:ext cx="176672" cy="1327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E385F8F7-F5C8-4944-8A72-6ACB29EFE224}"/>
              </a:ext>
            </a:extLst>
          </p:cNvPr>
          <p:cNvCxnSpPr>
            <a:cxnSpLocks/>
            <a:stCxn id="69" idx="7"/>
            <a:endCxn id="74" idx="3"/>
          </p:cNvCxnSpPr>
          <p:nvPr/>
        </p:nvCxnSpPr>
        <p:spPr>
          <a:xfrm flipV="1">
            <a:off x="5384617" y="4617594"/>
            <a:ext cx="376147" cy="30358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D125B2DB-EECF-430B-91B7-74A864ABE17A}"/>
              </a:ext>
            </a:extLst>
          </p:cNvPr>
          <p:cNvCxnSpPr>
            <a:cxnSpLocks/>
            <a:stCxn id="70" idx="0"/>
            <a:endCxn id="74" idx="4"/>
          </p:cNvCxnSpPr>
          <p:nvPr/>
        </p:nvCxnSpPr>
        <p:spPr>
          <a:xfrm flipH="1" flipV="1">
            <a:off x="5954401" y="4688734"/>
            <a:ext cx="85785" cy="16130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45FD0260-65C9-464A-BC15-319AB003AB4F}"/>
              </a:ext>
            </a:extLst>
          </p:cNvPr>
          <p:cNvSpPr/>
          <p:nvPr/>
        </p:nvSpPr>
        <p:spPr>
          <a:xfrm>
            <a:off x="8113262" y="3699591"/>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79" name="Oval 78">
            <a:extLst>
              <a:ext uri="{FF2B5EF4-FFF2-40B4-BE49-F238E27FC236}">
                <a16:creationId xmlns:a16="http://schemas.microsoft.com/office/drawing/2014/main" id="{75527E0C-925F-47F2-BD4B-F3446ABFC7E2}"/>
              </a:ext>
            </a:extLst>
          </p:cNvPr>
          <p:cNvSpPr/>
          <p:nvPr/>
        </p:nvSpPr>
        <p:spPr>
          <a:xfrm>
            <a:off x="7128898" y="4202959"/>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1</a:t>
            </a:r>
          </a:p>
        </p:txBody>
      </p:sp>
      <p:sp>
        <p:nvSpPr>
          <p:cNvPr id="80" name="Oval 79">
            <a:extLst>
              <a:ext uri="{FF2B5EF4-FFF2-40B4-BE49-F238E27FC236}">
                <a16:creationId xmlns:a16="http://schemas.microsoft.com/office/drawing/2014/main" id="{BE9A494C-526B-4109-BE75-5EC69D334E75}"/>
              </a:ext>
            </a:extLst>
          </p:cNvPr>
          <p:cNvSpPr/>
          <p:nvPr/>
        </p:nvSpPr>
        <p:spPr>
          <a:xfrm>
            <a:off x="7755006" y="4204096"/>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2</a:t>
            </a:r>
          </a:p>
        </p:txBody>
      </p:sp>
      <p:sp>
        <p:nvSpPr>
          <p:cNvPr id="81" name="Oval 80">
            <a:extLst>
              <a:ext uri="{FF2B5EF4-FFF2-40B4-BE49-F238E27FC236}">
                <a16:creationId xmlns:a16="http://schemas.microsoft.com/office/drawing/2014/main" id="{4E2C5AAC-4D6B-4F47-BC53-4F33DB383576}"/>
              </a:ext>
            </a:extLst>
          </p:cNvPr>
          <p:cNvSpPr/>
          <p:nvPr/>
        </p:nvSpPr>
        <p:spPr>
          <a:xfrm>
            <a:off x="7645781" y="4833066"/>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82" name="Oval 81">
            <a:extLst>
              <a:ext uri="{FF2B5EF4-FFF2-40B4-BE49-F238E27FC236}">
                <a16:creationId xmlns:a16="http://schemas.microsoft.com/office/drawing/2014/main" id="{2E0FEE23-1155-42F6-9943-AA8CAD095D48}"/>
              </a:ext>
            </a:extLst>
          </p:cNvPr>
          <p:cNvSpPr/>
          <p:nvPr/>
        </p:nvSpPr>
        <p:spPr>
          <a:xfrm>
            <a:off x="8494987" y="4833066"/>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83" name="Straight Arrow Connector 82">
            <a:extLst>
              <a:ext uri="{FF2B5EF4-FFF2-40B4-BE49-F238E27FC236}">
                <a16:creationId xmlns:a16="http://schemas.microsoft.com/office/drawing/2014/main" id="{1BA3C3B1-29CC-423F-8A27-BF87E7472493}"/>
              </a:ext>
            </a:extLst>
          </p:cNvPr>
          <p:cNvCxnSpPr>
            <a:cxnSpLocks/>
            <a:stCxn id="79" idx="7"/>
            <a:endCxn id="78" idx="2"/>
          </p:cNvCxnSpPr>
          <p:nvPr/>
        </p:nvCxnSpPr>
        <p:spPr>
          <a:xfrm flipV="1">
            <a:off x="7596379" y="3906760"/>
            <a:ext cx="516883" cy="36733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2DD15905-DF69-4D74-BFCF-CC1005B44D20}"/>
              </a:ext>
            </a:extLst>
          </p:cNvPr>
          <p:cNvCxnSpPr>
            <a:cxnSpLocks/>
            <a:stCxn id="80" idx="1"/>
            <a:endCxn id="78" idx="3"/>
          </p:cNvCxnSpPr>
          <p:nvPr/>
        </p:nvCxnSpPr>
        <p:spPr>
          <a:xfrm flipV="1">
            <a:off x="7835213" y="4053251"/>
            <a:ext cx="345496" cy="22198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3019E952-8048-40D0-B4BE-89176066FA2B}"/>
              </a:ext>
            </a:extLst>
          </p:cNvPr>
          <p:cNvCxnSpPr>
            <a:cxnSpLocks/>
            <a:stCxn id="81" idx="0"/>
            <a:endCxn id="79" idx="4"/>
          </p:cNvCxnSpPr>
          <p:nvPr/>
        </p:nvCxnSpPr>
        <p:spPr>
          <a:xfrm flipH="1" flipV="1">
            <a:off x="7402742" y="4688734"/>
            <a:ext cx="516883" cy="1443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BB801113-CBE3-4089-9271-8D6528099ED8}"/>
              </a:ext>
            </a:extLst>
          </p:cNvPr>
          <p:cNvCxnSpPr>
            <a:cxnSpLocks/>
            <a:stCxn id="82" idx="0"/>
            <a:endCxn id="80" idx="4"/>
          </p:cNvCxnSpPr>
          <p:nvPr/>
        </p:nvCxnSpPr>
        <p:spPr>
          <a:xfrm flipH="1" flipV="1">
            <a:off x="8028850" y="4689871"/>
            <a:ext cx="739981" cy="14319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4CD149C8-684E-4B58-9234-A42398997F79}"/>
              </a:ext>
            </a:extLst>
          </p:cNvPr>
          <p:cNvCxnSpPr>
            <a:cxnSpLocks/>
            <a:stCxn id="82" idx="1"/>
            <a:endCxn id="79" idx="5"/>
          </p:cNvCxnSpPr>
          <p:nvPr/>
        </p:nvCxnSpPr>
        <p:spPr>
          <a:xfrm flipH="1" flipV="1">
            <a:off x="7596379" y="4617594"/>
            <a:ext cx="978815" cy="28661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7D6FD110-F0C0-439C-810A-D4B43BC045B0}"/>
              </a:ext>
            </a:extLst>
          </p:cNvPr>
          <p:cNvCxnSpPr>
            <a:cxnSpLocks/>
            <a:endCxn id="80" idx="3"/>
          </p:cNvCxnSpPr>
          <p:nvPr/>
        </p:nvCxnSpPr>
        <p:spPr>
          <a:xfrm flipH="1" flipV="1">
            <a:off x="7835213" y="4618731"/>
            <a:ext cx="230966" cy="27592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9" name="Content Placeholder 2">
            <a:extLst>
              <a:ext uri="{FF2B5EF4-FFF2-40B4-BE49-F238E27FC236}">
                <a16:creationId xmlns:a16="http://schemas.microsoft.com/office/drawing/2014/main" id="{93E69586-1A19-4F1C-B562-012D49B5E3B0}"/>
              </a:ext>
            </a:extLst>
          </p:cNvPr>
          <p:cNvSpPr txBox="1">
            <a:spLocks/>
          </p:cNvSpPr>
          <p:nvPr/>
        </p:nvSpPr>
        <p:spPr>
          <a:xfrm>
            <a:off x="379514" y="5852359"/>
            <a:ext cx="11525250" cy="51215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Can also sample models with 1 or 3 </a:t>
            </a:r>
            <a:r>
              <a:rPr lang="en-US" sz="2800">
                <a:latin typeface="Segoe UI" panose="020B0502040204020203" pitchFamily="34" charset="0"/>
                <a:cs typeface="Segoe UI" panose="020B0502040204020203" pitchFamily="34" charset="0"/>
              </a:rPr>
              <a:t>hidden units – total of 14 </a:t>
            </a:r>
            <a:endParaRPr lang="en-US" sz="2800"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5834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1"/>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3"/>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4"/>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5"/>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6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67"/>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8"/>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9"/>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70"/>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71"/>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72"/>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73"/>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7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75"/>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76"/>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77"/>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78"/>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79"/>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80"/>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81"/>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82"/>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8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84"/>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85"/>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86"/>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87"/>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88"/>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34" grpId="0" animBg="1"/>
      <p:bldP spid="35" grpId="0" animBg="1"/>
      <p:bldP spid="36" grpId="0" animBg="1"/>
      <p:bldP spid="37" grpId="0" animBg="1"/>
      <p:bldP spid="41" grpId="0" animBg="1"/>
      <p:bldP spid="45" grpId="0" animBg="1"/>
      <p:bldP spid="46" grpId="0" animBg="1"/>
      <p:bldP spid="47" grpId="0" animBg="1"/>
      <p:bldP spid="48" grpId="0" animBg="1"/>
      <p:bldP spid="52" grpId="0" animBg="1"/>
      <p:bldP spid="56" grpId="0" animBg="1"/>
      <p:bldP spid="57" grpId="0" animBg="1"/>
      <p:bldP spid="58" grpId="0" animBg="1"/>
      <p:bldP spid="59" grpId="0" animBg="1"/>
      <p:bldP spid="63" grpId="0" animBg="1"/>
      <p:bldP spid="67" grpId="0" animBg="1"/>
      <p:bldP spid="68" grpId="0" animBg="1"/>
      <p:bldP spid="69" grpId="0" animBg="1"/>
      <p:bldP spid="70" grpId="0" animBg="1"/>
      <p:bldP spid="74" grpId="0" animBg="1"/>
      <p:bldP spid="78" grpId="0" animBg="1"/>
      <p:bldP spid="79" grpId="0" animBg="1"/>
      <p:bldP spid="80" grpId="0" animBg="1"/>
      <p:bldP spid="81" grpId="0" animBg="1"/>
      <p:bldP spid="82" grpId="0" animBg="1"/>
      <p:bldP spid="8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a:xfrm>
            <a:off x="378696" y="1039611"/>
            <a:ext cx="11525250" cy="5290388"/>
          </a:xfrm>
        </p:spPr>
        <p:txBody>
          <a:bodyPr/>
          <a:lstStyle/>
          <a:p>
            <a:pPr marL="0" indent="0">
              <a:buNone/>
            </a:pPr>
            <a:r>
              <a:rPr lang="en-US" sz="2800" dirty="0">
                <a:latin typeface="Segoe UI" panose="020B0502040204020203" pitchFamily="34" charset="0"/>
                <a:cs typeface="Segoe UI" panose="020B0502040204020203" pitchFamily="34" charset="0"/>
              </a:rPr>
              <a:t>How can the </a:t>
            </a:r>
            <a:r>
              <a:rPr lang="en-US" sz="2800" b="1" dirty="0">
                <a:latin typeface="Segoe UI" panose="020B0502040204020203" pitchFamily="34" charset="0"/>
                <a:cs typeface="Segoe UI" panose="020B0502040204020203" pitchFamily="34" charset="0"/>
              </a:rPr>
              <a:t>partial derivatives for backpropagation be computed </a:t>
            </a:r>
            <a:r>
              <a:rPr lang="en-US" sz="2800" dirty="0">
                <a:latin typeface="Segoe UI" panose="020B0502040204020203" pitchFamily="34" charset="0"/>
                <a:cs typeface="Segoe UI" panose="020B0502040204020203" pitchFamily="34" charset="0"/>
              </a:rPr>
              <a:t>with dropout regularization?</a:t>
            </a:r>
          </a:p>
          <a:p>
            <a:r>
              <a:rPr lang="en-US" sz="2800" dirty="0">
                <a:latin typeface="Segoe UI" panose="020B0502040204020203" pitchFamily="34" charset="0"/>
                <a:cs typeface="Segoe UI" panose="020B0502040204020203" pitchFamily="34" charset="0"/>
              </a:rPr>
              <a:t>The probability of a weight being in a given model is:</a:t>
            </a:r>
          </a:p>
          <a:p>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The forward propagation equations then become:</a:t>
            </a:r>
          </a:p>
          <a:p>
            <a:endParaRPr lang="en-US"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2530479-1D78-4908-A9EB-4121E401A736}"/>
              </a:ext>
            </a:extLst>
          </p:cNvPr>
          <p:cNvPicPr>
            <a:picLocks noChangeAspect="1"/>
          </p:cNvPicPr>
          <p:nvPr/>
        </p:nvPicPr>
        <p:blipFill>
          <a:blip r:embed="rId2"/>
          <a:stretch>
            <a:fillRect/>
          </a:stretch>
        </p:blipFill>
        <p:spPr>
          <a:xfrm>
            <a:off x="1891226" y="2615364"/>
            <a:ext cx="3053778" cy="630755"/>
          </a:xfrm>
          <a:prstGeom prst="rect">
            <a:avLst/>
          </a:prstGeom>
        </p:spPr>
      </p:pic>
      <p:pic>
        <p:nvPicPr>
          <p:cNvPr id="5" name="Picture 4">
            <a:extLst>
              <a:ext uri="{FF2B5EF4-FFF2-40B4-BE49-F238E27FC236}">
                <a16:creationId xmlns:a16="http://schemas.microsoft.com/office/drawing/2014/main" id="{BC8FF867-4439-4EA2-ADF6-E37F5BE72FA8}"/>
              </a:ext>
            </a:extLst>
          </p:cNvPr>
          <p:cNvPicPr>
            <a:picLocks noChangeAspect="1"/>
          </p:cNvPicPr>
          <p:nvPr/>
        </p:nvPicPr>
        <p:blipFill>
          <a:blip r:embed="rId3"/>
          <a:stretch>
            <a:fillRect/>
          </a:stretch>
        </p:blipFill>
        <p:spPr>
          <a:xfrm>
            <a:off x="2127317" y="3834825"/>
            <a:ext cx="2701620" cy="691679"/>
          </a:xfrm>
          <a:prstGeom prst="rect">
            <a:avLst/>
          </a:prstGeom>
        </p:spPr>
      </p:pic>
      <p:pic>
        <p:nvPicPr>
          <p:cNvPr id="6" name="Picture 5">
            <a:extLst>
              <a:ext uri="{FF2B5EF4-FFF2-40B4-BE49-F238E27FC236}">
                <a16:creationId xmlns:a16="http://schemas.microsoft.com/office/drawing/2014/main" id="{35BBD9EC-B945-4F40-B5C6-D2F43FD705BF}"/>
              </a:ext>
            </a:extLst>
          </p:cNvPr>
          <p:cNvPicPr>
            <a:picLocks noChangeAspect="1"/>
          </p:cNvPicPr>
          <p:nvPr/>
        </p:nvPicPr>
        <p:blipFill>
          <a:blip r:embed="rId4"/>
          <a:stretch>
            <a:fillRect/>
          </a:stretch>
        </p:blipFill>
        <p:spPr>
          <a:xfrm>
            <a:off x="1762238" y="4631563"/>
            <a:ext cx="4798382" cy="664641"/>
          </a:xfrm>
          <a:prstGeom prst="rect">
            <a:avLst/>
          </a:prstGeom>
        </p:spPr>
      </p:pic>
      <p:pic>
        <p:nvPicPr>
          <p:cNvPr id="7" name="Picture 6">
            <a:extLst>
              <a:ext uri="{FF2B5EF4-FFF2-40B4-BE49-F238E27FC236}">
                <a16:creationId xmlns:a16="http://schemas.microsoft.com/office/drawing/2014/main" id="{D88A11CE-EA04-401F-AC8F-3B440C9B28D9}"/>
              </a:ext>
            </a:extLst>
          </p:cNvPr>
          <p:cNvPicPr>
            <a:picLocks noChangeAspect="1"/>
          </p:cNvPicPr>
          <p:nvPr/>
        </p:nvPicPr>
        <p:blipFill>
          <a:blip r:embed="rId5"/>
          <a:stretch>
            <a:fillRect/>
          </a:stretch>
        </p:blipFill>
        <p:spPr>
          <a:xfrm>
            <a:off x="1849120" y="5480781"/>
            <a:ext cx="2917936" cy="664641"/>
          </a:xfrm>
          <a:prstGeom prst="rect">
            <a:avLst/>
          </a:prstGeom>
        </p:spPr>
      </p:pic>
    </p:spTree>
    <p:extLst>
      <p:ext uri="{BB962C8B-B14F-4D97-AF65-F5344CB8AC3E}">
        <p14:creationId xmlns:p14="http://schemas.microsoft.com/office/powerpoint/2010/main" val="1218696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a:xfrm>
            <a:off x="378696" y="932035"/>
            <a:ext cx="11525250" cy="5290388"/>
          </a:xfrm>
        </p:spPr>
        <p:txBody>
          <a:bodyPr/>
          <a:lstStyle/>
          <a:p>
            <a:pPr marL="0" indent="0">
              <a:buNone/>
            </a:pPr>
            <a:r>
              <a:rPr lang="en-US" sz="2800" dirty="0">
                <a:latin typeface="Segoe UI" panose="020B0502040204020203" pitchFamily="34" charset="0"/>
                <a:cs typeface="Segoe UI" panose="020B0502040204020203" pitchFamily="34" charset="0"/>
              </a:rPr>
              <a:t>How can the </a:t>
            </a:r>
            <a:r>
              <a:rPr lang="en-US" sz="2800" b="1" dirty="0">
                <a:latin typeface="Segoe UI" panose="020B0502040204020203" pitchFamily="34" charset="0"/>
                <a:cs typeface="Segoe UI" panose="020B0502040204020203" pitchFamily="34" charset="0"/>
              </a:rPr>
              <a:t>partial derivatives for backpropagation be computed </a:t>
            </a:r>
            <a:r>
              <a:rPr lang="en-US" sz="2800" dirty="0">
                <a:latin typeface="Segoe UI" panose="020B0502040204020203" pitchFamily="34" charset="0"/>
                <a:cs typeface="Segoe UI" panose="020B0502040204020203" pitchFamily="34" charset="0"/>
              </a:rPr>
              <a:t>with dropout regularization?</a:t>
            </a:r>
          </a:p>
          <a:p>
            <a:r>
              <a:rPr lang="en-US" sz="2800" dirty="0">
                <a:latin typeface="Segoe UI" panose="020B0502040204020203" pitchFamily="34" charset="0"/>
                <a:cs typeface="Segoe UI" panose="020B0502040204020203" pitchFamily="34" charset="0"/>
              </a:rPr>
              <a:t>We need partial derivatives of </a:t>
            </a:r>
          </a:p>
          <a:p>
            <a:endParaRPr lang="en-US" sz="2800" dirty="0">
              <a:latin typeface="Segoe UI" panose="020B0502040204020203" pitchFamily="34" charset="0"/>
              <a:cs typeface="Segoe UI" panose="020B0502040204020203" pitchFamily="34" charset="0"/>
            </a:endParaRPr>
          </a:p>
          <a:p>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For the dropout layer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 is linear, and the derivatives with respect to the weights are: </a:t>
            </a:r>
          </a:p>
          <a:p>
            <a:pPr lvl="1"/>
            <a:r>
              <a:rPr lang="en-US" dirty="0">
                <a:latin typeface="Segoe UI" panose="020B0502040204020203" pitchFamily="34" charset="0"/>
                <a:cs typeface="Segoe UI" panose="020B0502040204020203" pitchFamily="34" charset="0"/>
              </a:rPr>
              <a:t>            , in which case the partial derivative = 1</a:t>
            </a:r>
          </a:p>
          <a:p>
            <a:pPr lvl="1"/>
            <a:r>
              <a:rPr lang="en-US" dirty="0">
                <a:latin typeface="Segoe UI" panose="020B0502040204020203" pitchFamily="34" charset="0"/>
                <a:cs typeface="Segoe UI" panose="020B0502040204020203" pitchFamily="34" charset="0"/>
              </a:rPr>
              <a:t>            , in which case the partial derivative = 0</a:t>
            </a:r>
          </a:p>
          <a:p>
            <a:endParaRPr lang="en-US" dirty="0">
              <a:latin typeface="Segoe UI" panose="020B0502040204020203" pitchFamily="34" charset="0"/>
              <a:cs typeface="Segoe UI" panose="020B0502040204020203" pitchFamily="34" charset="0"/>
            </a:endParaRPr>
          </a:p>
          <a:p>
            <a:endParaRPr lang="en-US" u="sng" dirty="0">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D88A11CE-EA04-401F-AC8F-3B440C9B28D9}"/>
              </a:ext>
            </a:extLst>
          </p:cNvPr>
          <p:cNvPicPr>
            <a:picLocks noChangeAspect="1"/>
          </p:cNvPicPr>
          <p:nvPr/>
        </p:nvPicPr>
        <p:blipFill>
          <a:blip r:embed="rId2"/>
          <a:stretch>
            <a:fillRect/>
          </a:stretch>
        </p:blipFill>
        <p:spPr>
          <a:xfrm>
            <a:off x="1854648" y="2655001"/>
            <a:ext cx="3139513" cy="715111"/>
          </a:xfrm>
          <a:prstGeom prst="rect">
            <a:avLst/>
          </a:prstGeom>
        </p:spPr>
      </p:pic>
      <p:pic>
        <p:nvPicPr>
          <p:cNvPr id="8" name="Picture 7">
            <a:extLst>
              <a:ext uri="{FF2B5EF4-FFF2-40B4-BE49-F238E27FC236}">
                <a16:creationId xmlns:a16="http://schemas.microsoft.com/office/drawing/2014/main" id="{EADFBE0E-8D9D-4883-A612-4C607FBF51E8}"/>
              </a:ext>
            </a:extLst>
          </p:cNvPr>
          <p:cNvPicPr>
            <a:picLocks noChangeAspect="1"/>
          </p:cNvPicPr>
          <p:nvPr/>
        </p:nvPicPr>
        <p:blipFill>
          <a:blip r:embed="rId3"/>
          <a:stretch>
            <a:fillRect/>
          </a:stretch>
        </p:blipFill>
        <p:spPr>
          <a:xfrm>
            <a:off x="1314535" y="4732201"/>
            <a:ext cx="1019608" cy="487074"/>
          </a:xfrm>
          <a:prstGeom prst="rect">
            <a:avLst/>
          </a:prstGeom>
        </p:spPr>
      </p:pic>
      <p:pic>
        <p:nvPicPr>
          <p:cNvPr id="9" name="Picture 8">
            <a:extLst>
              <a:ext uri="{FF2B5EF4-FFF2-40B4-BE49-F238E27FC236}">
                <a16:creationId xmlns:a16="http://schemas.microsoft.com/office/drawing/2014/main" id="{7B4285A5-ABC8-4220-8F76-E504227A7E00}"/>
              </a:ext>
            </a:extLst>
          </p:cNvPr>
          <p:cNvPicPr>
            <a:picLocks noChangeAspect="1"/>
          </p:cNvPicPr>
          <p:nvPr/>
        </p:nvPicPr>
        <p:blipFill>
          <a:blip r:embed="rId4"/>
          <a:stretch>
            <a:fillRect/>
          </a:stretch>
        </p:blipFill>
        <p:spPr>
          <a:xfrm>
            <a:off x="1314535" y="5269044"/>
            <a:ext cx="1019608" cy="444920"/>
          </a:xfrm>
          <a:prstGeom prst="rect">
            <a:avLst/>
          </a:prstGeom>
        </p:spPr>
      </p:pic>
    </p:spTree>
    <p:extLst>
      <p:ext uri="{BB962C8B-B14F-4D97-AF65-F5344CB8AC3E}">
        <p14:creationId xmlns:p14="http://schemas.microsoft.com/office/powerpoint/2010/main" val="371207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Batch Normalization</a:t>
            </a:r>
          </a:p>
        </p:txBody>
      </p:sp>
    </p:spTree>
    <p:extLst>
      <p:ext uri="{BB962C8B-B14F-4D97-AF65-F5344CB8AC3E}">
        <p14:creationId xmlns:p14="http://schemas.microsoft.com/office/powerpoint/2010/main" val="4323975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5565E-0BBD-47F6-AFDE-8A88263104FF}"/>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Batch Normalization</a:t>
            </a:r>
          </a:p>
        </p:txBody>
      </p:sp>
      <p:sp>
        <p:nvSpPr>
          <p:cNvPr id="3" name="Content Placeholder 2">
            <a:extLst>
              <a:ext uri="{FF2B5EF4-FFF2-40B4-BE49-F238E27FC236}">
                <a16:creationId xmlns:a16="http://schemas.microsoft.com/office/drawing/2014/main" id="{006E686C-9E4A-4E92-A621-E08A30C30394}"/>
              </a:ext>
            </a:extLst>
          </p:cNvPr>
          <p:cNvSpPr>
            <a:spLocks noGrp="1"/>
          </p:cNvSpPr>
          <p:nvPr>
            <p:ph sz="quarter" idx="10"/>
          </p:nvPr>
        </p:nvSpPr>
        <p:spPr>
          <a:xfrm>
            <a:off x="379514" y="982461"/>
            <a:ext cx="11525250" cy="5693324"/>
          </a:xfrm>
        </p:spPr>
        <p:txBody>
          <a:bodyPr/>
          <a:lstStyle/>
          <a:p>
            <a:r>
              <a:rPr lang="en-US" sz="2800" dirty="0">
                <a:latin typeface="Segoe UI" panose="020B0502040204020203" pitchFamily="34" charset="0"/>
                <a:cs typeface="Segoe UI" panose="020B0502040204020203" pitchFamily="34" charset="0"/>
              </a:rPr>
              <a:t>In deep neural networks there is a high chance that units in a hidden layer have a </a:t>
            </a:r>
            <a:r>
              <a:rPr lang="en-US" sz="2800" b="1" dirty="0">
                <a:latin typeface="Segoe UI" panose="020B0502040204020203" pitchFamily="34" charset="0"/>
                <a:cs typeface="Segoe UI" panose="020B0502040204020203" pitchFamily="34" charset="0"/>
              </a:rPr>
              <a:t>large range of output values</a:t>
            </a:r>
            <a:r>
              <a:rPr lang="en-US" sz="2400" dirty="0">
                <a:latin typeface="Segoe UI" panose="020B0502040204020203" pitchFamily="34" charset="0"/>
                <a:cs typeface="Segoe UI" panose="020B0502040204020203" pitchFamily="34" charset="0"/>
              </a:rPr>
              <a:t> </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Leads to </a:t>
            </a:r>
            <a:r>
              <a:rPr lang="en-US" sz="2400" b="1" dirty="0">
                <a:latin typeface="Segoe UI" panose="020B0502040204020203" pitchFamily="34" charset="0"/>
                <a:cs typeface="Segoe UI" panose="020B0502040204020203" pitchFamily="34" charset="0"/>
              </a:rPr>
              <a:t>difficulty computing the gradient</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Slows convergence</a:t>
            </a:r>
          </a:p>
          <a:p>
            <a:r>
              <a:rPr lang="en-US" sz="2800" dirty="0">
                <a:latin typeface="Segoe UI" panose="020B0502040204020203" pitchFamily="34" charset="0"/>
                <a:cs typeface="Segoe UI" panose="020B0502040204020203" pitchFamily="34" charset="0"/>
              </a:rPr>
              <a:t>A solution is to normalize the output of the hidden layers in the network as a batch  </a:t>
            </a:r>
          </a:p>
          <a:p>
            <a:r>
              <a:rPr lang="en-US" sz="2800" dirty="0">
                <a:latin typeface="Segoe UI" panose="020B0502040204020203" pitchFamily="34" charset="0"/>
                <a:cs typeface="Segoe UI" panose="020B0502040204020203" pitchFamily="34" charset="0"/>
              </a:rPr>
              <a:t>This simple idea can be really effective</a:t>
            </a:r>
          </a:p>
          <a:p>
            <a:r>
              <a:rPr lang="en-US" sz="2800" dirty="0">
                <a:latin typeface="Segoe UI" panose="020B0502040204020203" pitchFamily="34" charset="0"/>
                <a:cs typeface="Segoe UI" panose="020B0502040204020203" pitchFamily="34" charset="0"/>
              </a:rPr>
              <a:t>For more details see </a:t>
            </a:r>
            <a:r>
              <a:rPr lang="en-US" sz="2800" dirty="0">
                <a:latin typeface="Segoe UI" panose="020B0502040204020203" pitchFamily="34" charset="0"/>
                <a:cs typeface="Segoe UI" panose="020B0502040204020203" pitchFamily="34" charset="0"/>
                <a:hlinkClick r:id="rId2"/>
              </a:rPr>
              <a:t>Sergey and </a:t>
            </a:r>
            <a:r>
              <a:rPr lang="en-US" sz="2800" dirty="0" err="1">
                <a:latin typeface="Segoe UI" panose="020B0502040204020203" pitchFamily="34" charset="0"/>
                <a:cs typeface="Segoe UI" panose="020B0502040204020203" pitchFamily="34" charset="0"/>
                <a:hlinkClick r:id="rId2"/>
              </a:rPr>
              <a:t>Szegedy</a:t>
            </a:r>
            <a:r>
              <a:rPr lang="en-US" sz="2800" u="sng" dirty="0">
                <a:latin typeface="Segoe UI" panose="020B0502040204020203" pitchFamily="34" charset="0"/>
                <a:cs typeface="Segoe UI" panose="020B0502040204020203" pitchFamily="34" charset="0"/>
                <a:hlinkClick r:id="rId2"/>
              </a:rPr>
              <a:t>, </a:t>
            </a:r>
            <a:r>
              <a:rPr lang="en-US" sz="2800" dirty="0">
                <a:latin typeface="Segoe UI" panose="020B0502040204020203" pitchFamily="34" charset="0"/>
                <a:cs typeface="Segoe UI" panose="020B0502040204020203" pitchFamily="34" charset="0"/>
                <a:hlinkClick r:id="rId2"/>
              </a:rPr>
              <a:t>2015</a:t>
            </a:r>
            <a:endParaRPr lang="en-US" sz="2800" dirty="0"/>
          </a:p>
          <a:p>
            <a:r>
              <a:rPr lang="en-US" sz="2800" dirty="0">
                <a:latin typeface="Segoe UI" panose="020B0502040204020203" pitchFamily="34" charset="0"/>
                <a:cs typeface="Segoe UI" panose="020B0502040204020203" pitchFamily="34" charset="0"/>
              </a:rPr>
              <a:t>For alternative view of smoothing gradient, see </a:t>
            </a:r>
            <a:r>
              <a:rPr lang="en-US" sz="2800" dirty="0" err="1">
                <a:latin typeface="Segoe UI" panose="020B0502040204020203" pitchFamily="34" charset="0"/>
                <a:cs typeface="Segoe UI" panose="020B0502040204020203" pitchFamily="34" charset="0"/>
                <a:hlinkClick r:id="rId3"/>
              </a:rPr>
              <a:t>Santurkar</a:t>
            </a:r>
            <a:r>
              <a:rPr lang="en-US" sz="2800" dirty="0">
                <a:latin typeface="Segoe UI" panose="020B0502040204020203" pitchFamily="34" charset="0"/>
                <a:cs typeface="Segoe UI" panose="020B0502040204020203" pitchFamily="34" charset="0"/>
                <a:hlinkClick r:id="rId3"/>
              </a:rPr>
              <a:t>, et. al., 2019</a:t>
            </a:r>
            <a:endParaRPr 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27800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6BCA87-A6F4-FCED-74FA-3E5BF9FB68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96474C-5849-12AE-9C63-E238DC01136C}"/>
              </a:ext>
            </a:extLst>
          </p:cNvPr>
          <p:cNvSpPr>
            <a:spLocks noGrp="1"/>
          </p:cNvSpPr>
          <p:nvPr>
            <p:ph type="title"/>
          </p:nvPr>
        </p:nvSpPr>
        <p:spPr>
          <a:xfrm>
            <a:off x="144077" y="328838"/>
            <a:ext cx="11903845" cy="683617"/>
          </a:xfrm>
        </p:spPr>
        <p:txBody>
          <a:bodyPr>
            <a:normAutofit/>
          </a:bodyPr>
          <a:lstStyle/>
          <a:p>
            <a:r>
              <a:rPr lang="en-US" sz="4000" dirty="0">
                <a:latin typeface="Segoe"/>
              </a:rPr>
              <a:t>Why Fully Connected Neural Networks in CV</a:t>
            </a:r>
          </a:p>
        </p:txBody>
      </p:sp>
      <p:sp>
        <p:nvSpPr>
          <p:cNvPr id="330" name="TextBox 329">
            <a:extLst>
              <a:ext uri="{FF2B5EF4-FFF2-40B4-BE49-F238E27FC236}">
                <a16:creationId xmlns:a16="http://schemas.microsoft.com/office/drawing/2014/main" id="{711093C3-E191-1415-23C6-EC7B136A3D95}"/>
              </a:ext>
            </a:extLst>
          </p:cNvPr>
          <p:cNvSpPr txBox="1"/>
          <p:nvPr/>
        </p:nvSpPr>
        <p:spPr>
          <a:xfrm>
            <a:off x="409876" y="1205070"/>
            <a:ext cx="11163815" cy="646331"/>
          </a:xfrm>
          <a:prstGeom prst="rect">
            <a:avLst/>
          </a:prstGeom>
          <a:noFill/>
        </p:spPr>
        <p:txBody>
          <a:bodyPr wrap="square" rtlCol="0">
            <a:spAutoFit/>
          </a:bodyPr>
          <a:lstStyle/>
          <a:p>
            <a:r>
              <a:rPr lang="en-US" sz="3600" dirty="0"/>
              <a:t>Pipelines for many CV tasks require fully connected NNs</a:t>
            </a:r>
          </a:p>
        </p:txBody>
      </p:sp>
      <p:cxnSp>
        <p:nvCxnSpPr>
          <p:cNvPr id="155" name="Straight Connector 154">
            <a:extLst>
              <a:ext uri="{FF2B5EF4-FFF2-40B4-BE49-F238E27FC236}">
                <a16:creationId xmlns:a16="http://schemas.microsoft.com/office/drawing/2014/main" id="{3C8A95DC-3125-4F88-41F6-A967D27BFB81}"/>
              </a:ext>
            </a:extLst>
          </p:cNvPr>
          <p:cNvCxnSpPr>
            <a:cxnSpLocks/>
          </p:cNvCxnSpPr>
          <p:nvPr/>
        </p:nvCxnSpPr>
        <p:spPr>
          <a:xfrm>
            <a:off x="5599967" y="336981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539690F1-AE6A-0500-68A0-49E5D5905615}"/>
              </a:ext>
            </a:extLst>
          </p:cNvPr>
          <p:cNvCxnSpPr>
            <a:cxnSpLocks/>
          </p:cNvCxnSpPr>
          <p:nvPr/>
        </p:nvCxnSpPr>
        <p:spPr>
          <a:xfrm>
            <a:off x="5599967" y="353174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B9EFB9B6-2A8E-78E7-8E85-A5850893D62D}"/>
              </a:ext>
            </a:extLst>
          </p:cNvPr>
          <p:cNvCxnSpPr>
            <a:cxnSpLocks/>
          </p:cNvCxnSpPr>
          <p:nvPr/>
        </p:nvCxnSpPr>
        <p:spPr>
          <a:xfrm>
            <a:off x="5123717" y="258400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8937038A-F428-8F70-1534-2822427FB64C}"/>
              </a:ext>
            </a:extLst>
          </p:cNvPr>
          <p:cNvCxnSpPr>
            <a:cxnSpLocks/>
          </p:cNvCxnSpPr>
          <p:nvPr/>
        </p:nvCxnSpPr>
        <p:spPr>
          <a:xfrm>
            <a:off x="7290457" y="259952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F4BA4856-1CC5-6CE9-EB68-6A4949BA02F1}"/>
              </a:ext>
            </a:extLst>
          </p:cNvPr>
          <p:cNvCxnSpPr>
            <a:cxnSpLocks/>
          </p:cNvCxnSpPr>
          <p:nvPr/>
        </p:nvCxnSpPr>
        <p:spPr>
          <a:xfrm>
            <a:off x="5080854" y="293166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33FC87E-3683-9656-ABA6-14D730D40D19}"/>
              </a:ext>
            </a:extLst>
          </p:cNvPr>
          <p:cNvCxnSpPr>
            <a:cxnSpLocks/>
          </p:cNvCxnSpPr>
          <p:nvPr/>
        </p:nvCxnSpPr>
        <p:spPr>
          <a:xfrm>
            <a:off x="5080853" y="309359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B22B670B-B3DF-E1A0-96C0-B2B4300497AD}"/>
              </a:ext>
            </a:extLst>
          </p:cNvPr>
          <p:cNvCxnSpPr>
            <a:cxnSpLocks/>
          </p:cNvCxnSpPr>
          <p:nvPr/>
        </p:nvCxnSpPr>
        <p:spPr>
          <a:xfrm>
            <a:off x="7781557" y="337941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5BC0A7A9-CAAA-0B73-856A-992035D46F92}"/>
              </a:ext>
            </a:extLst>
          </p:cNvPr>
          <p:cNvCxnSpPr>
            <a:cxnSpLocks/>
          </p:cNvCxnSpPr>
          <p:nvPr/>
        </p:nvCxnSpPr>
        <p:spPr>
          <a:xfrm>
            <a:off x="5599966" y="336981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92052343-37D2-8FB4-1ED7-4EAF9FEE087B}"/>
              </a:ext>
            </a:extLst>
          </p:cNvPr>
          <p:cNvCxnSpPr>
            <a:cxnSpLocks/>
          </p:cNvCxnSpPr>
          <p:nvPr/>
        </p:nvCxnSpPr>
        <p:spPr>
          <a:xfrm>
            <a:off x="5080852" y="294595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5F7C0554-1429-97A6-6653-802FB9706C56}"/>
              </a:ext>
            </a:extLst>
          </p:cNvPr>
          <p:cNvCxnSpPr>
            <a:cxnSpLocks/>
          </p:cNvCxnSpPr>
          <p:nvPr/>
        </p:nvCxnSpPr>
        <p:spPr>
          <a:xfrm>
            <a:off x="5599966" y="319360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C5CF0A70-2B45-46FE-969F-13265EAF2039}"/>
              </a:ext>
            </a:extLst>
          </p:cNvPr>
          <p:cNvCxnSpPr>
            <a:cxnSpLocks/>
          </p:cNvCxnSpPr>
          <p:nvPr/>
        </p:nvCxnSpPr>
        <p:spPr>
          <a:xfrm>
            <a:off x="5599966" y="335552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B0C67461-5783-7F4A-9B0D-491B925F4FFC}"/>
              </a:ext>
            </a:extLst>
          </p:cNvPr>
          <p:cNvCxnSpPr>
            <a:cxnSpLocks/>
          </p:cNvCxnSpPr>
          <p:nvPr/>
        </p:nvCxnSpPr>
        <p:spPr>
          <a:xfrm>
            <a:off x="5080853" y="275545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4DC861F7-AFDC-E3FC-4933-0D6691F3F304}"/>
              </a:ext>
            </a:extLst>
          </p:cNvPr>
          <p:cNvCxnSpPr>
            <a:cxnSpLocks/>
          </p:cNvCxnSpPr>
          <p:nvPr/>
        </p:nvCxnSpPr>
        <p:spPr>
          <a:xfrm>
            <a:off x="5080852" y="291737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647499EF-915A-E2CD-3C21-C4C9E7AD37E0}"/>
              </a:ext>
            </a:extLst>
          </p:cNvPr>
          <p:cNvCxnSpPr>
            <a:cxnSpLocks/>
          </p:cNvCxnSpPr>
          <p:nvPr/>
        </p:nvCxnSpPr>
        <p:spPr>
          <a:xfrm>
            <a:off x="7783592" y="321503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84D5FE9C-B299-0C53-3CE4-64E7AACAF11E}"/>
              </a:ext>
            </a:extLst>
          </p:cNvPr>
          <p:cNvCxnSpPr>
            <a:cxnSpLocks/>
          </p:cNvCxnSpPr>
          <p:nvPr/>
        </p:nvCxnSpPr>
        <p:spPr>
          <a:xfrm>
            <a:off x="5599965" y="319360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ABE59A3C-640C-81E7-B56B-A7D902C26D2D}"/>
              </a:ext>
            </a:extLst>
          </p:cNvPr>
          <p:cNvCxnSpPr>
            <a:cxnSpLocks/>
          </p:cNvCxnSpPr>
          <p:nvPr/>
        </p:nvCxnSpPr>
        <p:spPr>
          <a:xfrm>
            <a:off x="5080851" y="276974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F6C7A497-02A0-8AF4-AFF3-82B24CCC83B3}"/>
              </a:ext>
            </a:extLst>
          </p:cNvPr>
          <p:cNvCxnSpPr>
            <a:cxnSpLocks/>
          </p:cNvCxnSpPr>
          <p:nvPr/>
        </p:nvCxnSpPr>
        <p:spPr>
          <a:xfrm>
            <a:off x="5599965" y="301738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BCBC5E13-1F47-F39D-3A30-45EDDC03D8F4}"/>
              </a:ext>
            </a:extLst>
          </p:cNvPr>
          <p:cNvCxnSpPr>
            <a:cxnSpLocks/>
          </p:cNvCxnSpPr>
          <p:nvPr/>
        </p:nvCxnSpPr>
        <p:spPr>
          <a:xfrm>
            <a:off x="5599965" y="317931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4627CD65-DC73-3138-991F-5DB7184BF6DA}"/>
              </a:ext>
            </a:extLst>
          </p:cNvPr>
          <p:cNvCxnSpPr>
            <a:cxnSpLocks/>
          </p:cNvCxnSpPr>
          <p:nvPr/>
        </p:nvCxnSpPr>
        <p:spPr>
          <a:xfrm>
            <a:off x="5080852" y="257923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0CE6A696-11F1-C765-1224-A3CA4E18E28F}"/>
              </a:ext>
            </a:extLst>
          </p:cNvPr>
          <p:cNvCxnSpPr>
            <a:cxnSpLocks/>
          </p:cNvCxnSpPr>
          <p:nvPr/>
        </p:nvCxnSpPr>
        <p:spPr>
          <a:xfrm>
            <a:off x="5080851" y="274116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A9754930-5B0B-175A-59C8-71F60B923C55}"/>
              </a:ext>
            </a:extLst>
          </p:cNvPr>
          <p:cNvCxnSpPr>
            <a:cxnSpLocks/>
          </p:cNvCxnSpPr>
          <p:nvPr/>
        </p:nvCxnSpPr>
        <p:spPr>
          <a:xfrm>
            <a:off x="7781557" y="303882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2938FC45-3D2C-10B6-0B15-25B234F3C605}"/>
              </a:ext>
            </a:extLst>
          </p:cNvPr>
          <p:cNvCxnSpPr>
            <a:cxnSpLocks/>
          </p:cNvCxnSpPr>
          <p:nvPr/>
        </p:nvCxnSpPr>
        <p:spPr>
          <a:xfrm>
            <a:off x="5599964" y="301738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04D9169E-4A2C-0F5F-C4AA-22E9460F9933}"/>
              </a:ext>
            </a:extLst>
          </p:cNvPr>
          <p:cNvCxnSpPr>
            <a:cxnSpLocks/>
          </p:cNvCxnSpPr>
          <p:nvPr/>
        </p:nvCxnSpPr>
        <p:spPr>
          <a:xfrm>
            <a:off x="5080850" y="25935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2F9056E1-8DDB-1432-CA4D-C1807272A409}"/>
              </a:ext>
            </a:extLst>
          </p:cNvPr>
          <p:cNvCxnSpPr>
            <a:cxnSpLocks/>
          </p:cNvCxnSpPr>
          <p:nvPr/>
        </p:nvCxnSpPr>
        <p:spPr>
          <a:xfrm>
            <a:off x="5599964" y="387463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51F5BB11-4A6E-9D2B-CB0F-1913589513F0}"/>
              </a:ext>
            </a:extLst>
          </p:cNvPr>
          <p:cNvCxnSpPr>
            <a:cxnSpLocks/>
          </p:cNvCxnSpPr>
          <p:nvPr/>
        </p:nvCxnSpPr>
        <p:spPr>
          <a:xfrm>
            <a:off x="5599964" y="403656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E46330C5-5B91-28D1-660A-E497A40A60E4}"/>
              </a:ext>
            </a:extLst>
          </p:cNvPr>
          <p:cNvCxnSpPr>
            <a:cxnSpLocks/>
          </p:cNvCxnSpPr>
          <p:nvPr/>
        </p:nvCxnSpPr>
        <p:spPr>
          <a:xfrm>
            <a:off x="5080851" y="343648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61768F9F-65F7-58A9-155A-4AA5572DC6CA}"/>
              </a:ext>
            </a:extLst>
          </p:cNvPr>
          <p:cNvCxnSpPr>
            <a:cxnSpLocks/>
          </p:cNvCxnSpPr>
          <p:nvPr/>
        </p:nvCxnSpPr>
        <p:spPr>
          <a:xfrm>
            <a:off x="5080850" y="359841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4E1AB82B-D8AA-FF3E-2B6A-C1BA89F77CA3}"/>
              </a:ext>
            </a:extLst>
          </p:cNvPr>
          <p:cNvCxnSpPr>
            <a:cxnSpLocks/>
          </p:cNvCxnSpPr>
          <p:nvPr/>
        </p:nvCxnSpPr>
        <p:spPr>
          <a:xfrm>
            <a:off x="7788134" y="388015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1C28FEA7-A514-C8A1-6B36-D3A37D25E3DD}"/>
              </a:ext>
            </a:extLst>
          </p:cNvPr>
          <p:cNvCxnSpPr>
            <a:cxnSpLocks/>
          </p:cNvCxnSpPr>
          <p:nvPr/>
        </p:nvCxnSpPr>
        <p:spPr>
          <a:xfrm>
            <a:off x="5599963" y="387463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C103535A-BA13-F146-516A-6ECDF8719756}"/>
              </a:ext>
            </a:extLst>
          </p:cNvPr>
          <p:cNvCxnSpPr>
            <a:cxnSpLocks/>
          </p:cNvCxnSpPr>
          <p:nvPr/>
        </p:nvCxnSpPr>
        <p:spPr>
          <a:xfrm>
            <a:off x="5080849" y="345077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392D8EE-2F84-AAFB-7628-833C7C0BEFAC}"/>
              </a:ext>
            </a:extLst>
          </p:cNvPr>
          <p:cNvCxnSpPr>
            <a:cxnSpLocks/>
          </p:cNvCxnSpPr>
          <p:nvPr/>
        </p:nvCxnSpPr>
        <p:spPr>
          <a:xfrm>
            <a:off x="5599963" y="369842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584B9CC1-7DC3-2A39-087C-9328DAE8B505}"/>
              </a:ext>
            </a:extLst>
          </p:cNvPr>
          <p:cNvCxnSpPr>
            <a:cxnSpLocks/>
          </p:cNvCxnSpPr>
          <p:nvPr/>
        </p:nvCxnSpPr>
        <p:spPr>
          <a:xfrm>
            <a:off x="5599963" y="386035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6CA3AFFE-2031-C3F3-0134-603B46310BE5}"/>
              </a:ext>
            </a:extLst>
          </p:cNvPr>
          <p:cNvCxnSpPr>
            <a:cxnSpLocks/>
          </p:cNvCxnSpPr>
          <p:nvPr/>
        </p:nvCxnSpPr>
        <p:spPr>
          <a:xfrm>
            <a:off x="5080850" y="326027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20AC712B-DF70-3DC8-9CE8-41101D8C7A35}"/>
              </a:ext>
            </a:extLst>
          </p:cNvPr>
          <p:cNvCxnSpPr>
            <a:cxnSpLocks/>
          </p:cNvCxnSpPr>
          <p:nvPr/>
        </p:nvCxnSpPr>
        <p:spPr>
          <a:xfrm>
            <a:off x="5080849" y="342220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7109314-3042-310F-33D5-1CD3B198160F}"/>
              </a:ext>
            </a:extLst>
          </p:cNvPr>
          <p:cNvCxnSpPr>
            <a:cxnSpLocks/>
          </p:cNvCxnSpPr>
          <p:nvPr/>
        </p:nvCxnSpPr>
        <p:spPr>
          <a:xfrm>
            <a:off x="7785494" y="37055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44A3DE13-77B7-CC62-CA95-6627DA25C9CB}"/>
              </a:ext>
            </a:extLst>
          </p:cNvPr>
          <p:cNvCxnSpPr>
            <a:cxnSpLocks/>
          </p:cNvCxnSpPr>
          <p:nvPr/>
        </p:nvCxnSpPr>
        <p:spPr>
          <a:xfrm>
            <a:off x="5599962" y="369842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E42D1638-0975-0749-A818-85739F364A78}"/>
              </a:ext>
            </a:extLst>
          </p:cNvPr>
          <p:cNvCxnSpPr>
            <a:cxnSpLocks/>
          </p:cNvCxnSpPr>
          <p:nvPr/>
        </p:nvCxnSpPr>
        <p:spPr>
          <a:xfrm>
            <a:off x="5080848" y="327456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6503FF22-0C5D-4E8B-5665-2F2624058580}"/>
              </a:ext>
            </a:extLst>
          </p:cNvPr>
          <p:cNvCxnSpPr>
            <a:cxnSpLocks/>
          </p:cNvCxnSpPr>
          <p:nvPr/>
        </p:nvCxnSpPr>
        <p:spPr>
          <a:xfrm>
            <a:off x="5599962" y="352221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364C3256-5971-0342-B3A5-03EE0FCDFC03}"/>
              </a:ext>
            </a:extLst>
          </p:cNvPr>
          <p:cNvCxnSpPr>
            <a:cxnSpLocks/>
          </p:cNvCxnSpPr>
          <p:nvPr/>
        </p:nvCxnSpPr>
        <p:spPr>
          <a:xfrm>
            <a:off x="5599962" y="368413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3DDECE6D-59CD-7705-C359-9679CFCA5570}"/>
              </a:ext>
            </a:extLst>
          </p:cNvPr>
          <p:cNvCxnSpPr>
            <a:cxnSpLocks/>
          </p:cNvCxnSpPr>
          <p:nvPr/>
        </p:nvCxnSpPr>
        <p:spPr>
          <a:xfrm>
            <a:off x="5080849" y="308406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B3BAB469-8279-041F-029E-10A2950FE318}"/>
              </a:ext>
            </a:extLst>
          </p:cNvPr>
          <p:cNvCxnSpPr>
            <a:cxnSpLocks/>
          </p:cNvCxnSpPr>
          <p:nvPr/>
        </p:nvCxnSpPr>
        <p:spPr>
          <a:xfrm>
            <a:off x="5080848" y="324598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80BEBFE-4764-ABB5-5395-91F2A64C801F}"/>
              </a:ext>
            </a:extLst>
          </p:cNvPr>
          <p:cNvCxnSpPr>
            <a:cxnSpLocks/>
          </p:cNvCxnSpPr>
          <p:nvPr/>
        </p:nvCxnSpPr>
        <p:spPr>
          <a:xfrm>
            <a:off x="7781557" y="355393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5ADA37D1-DE53-9F35-1342-40D927BDABD3}"/>
              </a:ext>
            </a:extLst>
          </p:cNvPr>
          <p:cNvCxnSpPr>
            <a:cxnSpLocks/>
          </p:cNvCxnSpPr>
          <p:nvPr/>
        </p:nvCxnSpPr>
        <p:spPr>
          <a:xfrm>
            <a:off x="5599961" y="352221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5EC968BF-77C9-0538-9757-3E8AC64EB3AF}"/>
              </a:ext>
            </a:extLst>
          </p:cNvPr>
          <p:cNvCxnSpPr>
            <a:cxnSpLocks/>
          </p:cNvCxnSpPr>
          <p:nvPr/>
        </p:nvCxnSpPr>
        <p:spPr>
          <a:xfrm>
            <a:off x="5080847" y="309835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8CD610E-87FA-A28C-7ABE-32D543A66130}"/>
              </a:ext>
            </a:extLst>
          </p:cNvPr>
          <p:cNvCxnSpPr>
            <a:cxnSpLocks/>
          </p:cNvCxnSpPr>
          <p:nvPr/>
        </p:nvCxnSpPr>
        <p:spPr>
          <a:xfrm>
            <a:off x="5599961" y="437946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F7302348-80EC-F9AA-C643-83BA3D7EB056}"/>
              </a:ext>
            </a:extLst>
          </p:cNvPr>
          <p:cNvCxnSpPr>
            <a:cxnSpLocks/>
          </p:cNvCxnSpPr>
          <p:nvPr/>
        </p:nvCxnSpPr>
        <p:spPr>
          <a:xfrm>
            <a:off x="5599961" y="454138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30BE062F-4CB3-078B-891E-50035D468A79}"/>
              </a:ext>
            </a:extLst>
          </p:cNvPr>
          <p:cNvCxnSpPr>
            <a:cxnSpLocks/>
          </p:cNvCxnSpPr>
          <p:nvPr/>
        </p:nvCxnSpPr>
        <p:spPr>
          <a:xfrm>
            <a:off x="5080848" y="3941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E0B973E7-6DB3-E0B9-0D78-983D59F0BE28}"/>
              </a:ext>
            </a:extLst>
          </p:cNvPr>
          <p:cNvCxnSpPr>
            <a:cxnSpLocks/>
          </p:cNvCxnSpPr>
          <p:nvPr/>
        </p:nvCxnSpPr>
        <p:spPr>
          <a:xfrm>
            <a:off x="5080847" y="410323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E633041-A197-345C-4382-30B974E2AC4C}"/>
              </a:ext>
            </a:extLst>
          </p:cNvPr>
          <p:cNvCxnSpPr>
            <a:cxnSpLocks/>
          </p:cNvCxnSpPr>
          <p:nvPr/>
        </p:nvCxnSpPr>
        <p:spPr>
          <a:xfrm>
            <a:off x="7788131" y="438497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DFC668CE-E5C5-7247-7BE4-1489E9D454A4}"/>
              </a:ext>
            </a:extLst>
          </p:cNvPr>
          <p:cNvCxnSpPr>
            <a:cxnSpLocks/>
          </p:cNvCxnSpPr>
          <p:nvPr/>
        </p:nvCxnSpPr>
        <p:spPr>
          <a:xfrm>
            <a:off x="5599960" y="437946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BB165B2A-69AE-E846-6F35-E11AA12584D2}"/>
              </a:ext>
            </a:extLst>
          </p:cNvPr>
          <p:cNvCxnSpPr>
            <a:cxnSpLocks/>
          </p:cNvCxnSpPr>
          <p:nvPr/>
        </p:nvCxnSpPr>
        <p:spPr>
          <a:xfrm>
            <a:off x="5080846" y="3955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61EC346-E963-1780-EE9B-6DA7208FAF1C}"/>
              </a:ext>
            </a:extLst>
          </p:cNvPr>
          <p:cNvCxnSpPr>
            <a:cxnSpLocks/>
          </p:cNvCxnSpPr>
          <p:nvPr/>
        </p:nvCxnSpPr>
        <p:spPr>
          <a:xfrm>
            <a:off x="5599960" y="420325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E95266CE-F15E-A4C1-3695-23FB6F9340CD}"/>
              </a:ext>
            </a:extLst>
          </p:cNvPr>
          <p:cNvCxnSpPr>
            <a:cxnSpLocks/>
          </p:cNvCxnSpPr>
          <p:nvPr/>
        </p:nvCxnSpPr>
        <p:spPr>
          <a:xfrm>
            <a:off x="5599960" y="436517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0ADBF258-41FD-0516-DE28-FC3FBF38D868}"/>
              </a:ext>
            </a:extLst>
          </p:cNvPr>
          <p:cNvCxnSpPr>
            <a:cxnSpLocks/>
          </p:cNvCxnSpPr>
          <p:nvPr/>
        </p:nvCxnSpPr>
        <p:spPr>
          <a:xfrm>
            <a:off x="5080847" y="376510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9B49EEE6-C756-1C86-7E2C-E25F87B32FB6}"/>
              </a:ext>
            </a:extLst>
          </p:cNvPr>
          <p:cNvCxnSpPr>
            <a:cxnSpLocks/>
          </p:cNvCxnSpPr>
          <p:nvPr/>
        </p:nvCxnSpPr>
        <p:spPr>
          <a:xfrm>
            <a:off x="5080846" y="392702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8B682D5B-4C4B-AA44-5AAD-0900556C5C54}"/>
              </a:ext>
            </a:extLst>
          </p:cNvPr>
          <p:cNvCxnSpPr>
            <a:cxnSpLocks/>
          </p:cNvCxnSpPr>
          <p:nvPr/>
        </p:nvCxnSpPr>
        <p:spPr>
          <a:xfrm>
            <a:off x="7788130" y="420876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61CCB107-1EC1-76AC-A517-C3C481510505}"/>
              </a:ext>
            </a:extLst>
          </p:cNvPr>
          <p:cNvCxnSpPr>
            <a:cxnSpLocks/>
          </p:cNvCxnSpPr>
          <p:nvPr/>
        </p:nvCxnSpPr>
        <p:spPr>
          <a:xfrm>
            <a:off x="5599959" y="420325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F224AC72-1E8A-D313-6435-92DD32FC05C4}"/>
              </a:ext>
            </a:extLst>
          </p:cNvPr>
          <p:cNvCxnSpPr>
            <a:cxnSpLocks/>
          </p:cNvCxnSpPr>
          <p:nvPr/>
        </p:nvCxnSpPr>
        <p:spPr>
          <a:xfrm>
            <a:off x="5080845" y="377938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C44DF02C-4B91-4952-9A8D-DB7487018821}"/>
              </a:ext>
            </a:extLst>
          </p:cNvPr>
          <p:cNvCxnSpPr>
            <a:cxnSpLocks/>
          </p:cNvCxnSpPr>
          <p:nvPr/>
        </p:nvCxnSpPr>
        <p:spPr>
          <a:xfrm>
            <a:off x="5599959" y="402703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E863A9DA-0021-C7B2-325F-8AA56BE46F2C}"/>
              </a:ext>
            </a:extLst>
          </p:cNvPr>
          <p:cNvCxnSpPr>
            <a:cxnSpLocks/>
          </p:cNvCxnSpPr>
          <p:nvPr/>
        </p:nvCxnSpPr>
        <p:spPr>
          <a:xfrm>
            <a:off x="5599959" y="418896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F8056EE2-69E5-4D67-E397-165EAA0678F8}"/>
              </a:ext>
            </a:extLst>
          </p:cNvPr>
          <p:cNvCxnSpPr>
            <a:cxnSpLocks/>
          </p:cNvCxnSpPr>
          <p:nvPr/>
        </p:nvCxnSpPr>
        <p:spPr>
          <a:xfrm>
            <a:off x="5080846" y="35888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E255BA3C-BEEB-EA00-5B19-09ADF61B04BA}"/>
              </a:ext>
            </a:extLst>
          </p:cNvPr>
          <p:cNvCxnSpPr>
            <a:cxnSpLocks/>
          </p:cNvCxnSpPr>
          <p:nvPr/>
        </p:nvCxnSpPr>
        <p:spPr>
          <a:xfrm>
            <a:off x="5080845" y="37508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06C58867-52C0-AC62-3946-B5636FE7DF30}"/>
              </a:ext>
            </a:extLst>
          </p:cNvPr>
          <p:cNvCxnSpPr>
            <a:cxnSpLocks/>
          </p:cNvCxnSpPr>
          <p:nvPr/>
        </p:nvCxnSpPr>
        <p:spPr>
          <a:xfrm>
            <a:off x="7788129" y="403255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04AA6D82-7046-8BD5-5183-10308C0775CC}"/>
              </a:ext>
            </a:extLst>
          </p:cNvPr>
          <p:cNvCxnSpPr>
            <a:cxnSpLocks/>
          </p:cNvCxnSpPr>
          <p:nvPr/>
        </p:nvCxnSpPr>
        <p:spPr>
          <a:xfrm>
            <a:off x="5599958" y="40270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0EF31ACB-A6E8-8632-F8FB-315B16B88BCF}"/>
              </a:ext>
            </a:extLst>
          </p:cNvPr>
          <p:cNvCxnSpPr>
            <a:cxnSpLocks/>
          </p:cNvCxnSpPr>
          <p:nvPr/>
        </p:nvCxnSpPr>
        <p:spPr>
          <a:xfrm>
            <a:off x="5080844" y="36031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1306FF56-43F9-3D5D-BF7E-19AF0724D64A}"/>
              </a:ext>
            </a:extLst>
          </p:cNvPr>
          <p:cNvCxnSpPr>
            <a:cxnSpLocks/>
          </p:cNvCxnSpPr>
          <p:nvPr/>
        </p:nvCxnSpPr>
        <p:spPr>
          <a:xfrm>
            <a:off x="5599958" y="488428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0371445B-E042-9E35-FBA5-AA0DA4341008}"/>
              </a:ext>
            </a:extLst>
          </p:cNvPr>
          <p:cNvCxnSpPr>
            <a:cxnSpLocks/>
          </p:cNvCxnSpPr>
          <p:nvPr/>
        </p:nvCxnSpPr>
        <p:spPr>
          <a:xfrm>
            <a:off x="5599958" y="504621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9F6AA832-A46F-A1DE-34A6-73B3FFE53707}"/>
              </a:ext>
            </a:extLst>
          </p:cNvPr>
          <p:cNvCxnSpPr>
            <a:cxnSpLocks/>
          </p:cNvCxnSpPr>
          <p:nvPr/>
        </p:nvCxnSpPr>
        <p:spPr>
          <a:xfrm>
            <a:off x="5080845" y="444613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C138A334-F0DD-464C-A035-40ED0B3CF692}"/>
              </a:ext>
            </a:extLst>
          </p:cNvPr>
          <p:cNvCxnSpPr>
            <a:cxnSpLocks/>
          </p:cNvCxnSpPr>
          <p:nvPr/>
        </p:nvCxnSpPr>
        <p:spPr>
          <a:xfrm>
            <a:off x="5080844" y="460806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0CCB8252-6C11-C817-BF0D-8A4710015230}"/>
              </a:ext>
            </a:extLst>
          </p:cNvPr>
          <p:cNvCxnSpPr>
            <a:cxnSpLocks/>
          </p:cNvCxnSpPr>
          <p:nvPr/>
        </p:nvCxnSpPr>
        <p:spPr>
          <a:xfrm>
            <a:off x="7785111" y="4801696"/>
            <a:ext cx="3017" cy="2643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5BC11643-9517-4D36-AF8B-0A25F25EC24B}"/>
              </a:ext>
            </a:extLst>
          </p:cNvPr>
          <p:cNvCxnSpPr>
            <a:cxnSpLocks/>
          </p:cNvCxnSpPr>
          <p:nvPr/>
        </p:nvCxnSpPr>
        <p:spPr>
          <a:xfrm>
            <a:off x="5599957" y="488428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0EC048A1-5ECC-3040-E4A7-D010150876D3}"/>
              </a:ext>
            </a:extLst>
          </p:cNvPr>
          <p:cNvCxnSpPr>
            <a:cxnSpLocks/>
          </p:cNvCxnSpPr>
          <p:nvPr/>
        </p:nvCxnSpPr>
        <p:spPr>
          <a:xfrm>
            <a:off x="5080843" y="446042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C7BB1656-AEBE-122D-B622-FDCC0673D10B}"/>
              </a:ext>
            </a:extLst>
          </p:cNvPr>
          <p:cNvCxnSpPr>
            <a:cxnSpLocks/>
          </p:cNvCxnSpPr>
          <p:nvPr/>
        </p:nvCxnSpPr>
        <p:spPr>
          <a:xfrm>
            <a:off x="5599957" y="470807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D147E7DD-C95C-EFCE-95E1-951628A5DE4C}"/>
              </a:ext>
            </a:extLst>
          </p:cNvPr>
          <p:cNvCxnSpPr>
            <a:cxnSpLocks/>
          </p:cNvCxnSpPr>
          <p:nvPr/>
        </p:nvCxnSpPr>
        <p:spPr>
          <a:xfrm>
            <a:off x="5599957" y="486999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D38072FA-C76D-8956-E214-EF3582E531DE}"/>
              </a:ext>
            </a:extLst>
          </p:cNvPr>
          <p:cNvCxnSpPr>
            <a:cxnSpLocks/>
          </p:cNvCxnSpPr>
          <p:nvPr/>
        </p:nvCxnSpPr>
        <p:spPr>
          <a:xfrm>
            <a:off x="5080844" y="426992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A2D81437-0801-6E32-C290-ED3CBA064156}"/>
              </a:ext>
            </a:extLst>
          </p:cNvPr>
          <p:cNvCxnSpPr>
            <a:cxnSpLocks/>
          </p:cNvCxnSpPr>
          <p:nvPr/>
        </p:nvCxnSpPr>
        <p:spPr>
          <a:xfrm>
            <a:off x="5080843" y="443184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456A1070-C964-0B9D-27D1-CEA881C91F8C}"/>
              </a:ext>
            </a:extLst>
          </p:cNvPr>
          <p:cNvCxnSpPr>
            <a:cxnSpLocks/>
          </p:cNvCxnSpPr>
          <p:nvPr/>
        </p:nvCxnSpPr>
        <p:spPr>
          <a:xfrm>
            <a:off x="7788127" y="471359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40D6399-F6D8-CC39-7B23-AEB6CC68F2E1}"/>
              </a:ext>
            </a:extLst>
          </p:cNvPr>
          <p:cNvCxnSpPr>
            <a:cxnSpLocks/>
          </p:cNvCxnSpPr>
          <p:nvPr/>
        </p:nvCxnSpPr>
        <p:spPr>
          <a:xfrm>
            <a:off x="5599956" y="470807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461A3D21-EE45-826E-0AD5-DC5AED39AD1B}"/>
              </a:ext>
            </a:extLst>
          </p:cNvPr>
          <p:cNvCxnSpPr>
            <a:cxnSpLocks/>
          </p:cNvCxnSpPr>
          <p:nvPr/>
        </p:nvCxnSpPr>
        <p:spPr>
          <a:xfrm>
            <a:off x="5080842" y="428421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0C8CB7F-B5D9-6333-FA46-43851882A210}"/>
              </a:ext>
            </a:extLst>
          </p:cNvPr>
          <p:cNvCxnSpPr>
            <a:cxnSpLocks/>
          </p:cNvCxnSpPr>
          <p:nvPr/>
        </p:nvCxnSpPr>
        <p:spPr>
          <a:xfrm>
            <a:off x="5599956" y="453186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D92A0FE-212D-98F7-3061-377CD94733F4}"/>
              </a:ext>
            </a:extLst>
          </p:cNvPr>
          <p:cNvCxnSpPr>
            <a:cxnSpLocks/>
          </p:cNvCxnSpPr>
          <p:nvPr/>
        </p:nvCxnSpPr>
        <p:spPr>
          <a:xfrm>
            <a:off x="5599956" y="469378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CFE17A0D-E7CC-420B-9FC1-B04A604E8A21}"/>
              </a:ext>
            </a:extLst>
          </p:cNvPr>
          <p:cNvCxnSpPr>
            <a:cxnSpLocks/>
          </p:cNvCxnSpPr>
          <p:nvPr/>
        </p:nvCxnSpPr>
        <p:spPr>
          <a:xfrm>
            <a:off x="5080843" y="40937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3008AC02-0E4C-24A7-7152-F8CB66AECC9F}"/>
              </a:ext>
            </a:extLst>
          </p:cNvPr>
          <p:cNvCxnSpPr>
            <a:cxnSpLocks/>
          </p:cNvCxnSpPr>
          <p:nvPr/>
        </p:nvCxnSpPr>
        <p:spPr>
          <a:xfrm>
            <a:off x="5080842" y="425563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0D543525-05A2-8D2A-1D18-43FE06B8B486}"/>
              </a:ext>
            </a:extLst>
          </p:cNvPr>
          <p:cNvCxnSpPr>
            <a:cxnSpLocks/>
          </p:cNvCxnSpPr>
          <p:nvPr/>
        </p:nvCxnSpPr>
        <p:spPr>
          <a:xfrm>
            <a:off x="7788126" y="453737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F03D094A-A6BC-9CF9-7EA3-5427883B5CB4}"/>
              </a:ext>
            </a:extLst>
          </p:cNvPr>
          <p:cNvCxnSpPr>
            <a:cxnSpLocks/>
          </p:cNvCxnSpPr>
          <p:nvPr/>
        </p:nvCxnSpPr>
        <p:spPr>
          <a:xfrm>
            <a:off x="5599955" y="453186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A23A3683-3FC6-8C28-886B-E8ABE7C2E750}"/>
              </a:ext>
            </a:extLst>
          </p:cNvPr>
          <p:cNvCxnSpPr>
            <a:cxnSpLocks/>
          </p:cNvCxnSpPr>
          <p:nvPr/>
        </p:nvCxnSpPr>
        <p:spPr>
          <a:xfrm>
            <a:off x="5080841" y="410799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7E660C1D-C58B-10D2-FF42-34ED77BFF8DC}"/>
              </a:ext>
            </a:extLst>
          </p:cNvPr>
          <p:cNvCxnSpPr>
            <a:cxnSpLocks/>
          </p:cNvCxnSpPr>
          <p:nvPr/>
        </p:nvCxnSpPr>
        <p:spPr>
          <a:xfrm>
            <a:off x="5075228" y="258638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9E1A7D02-5B89-B528-7BB6-E8F6BAC4297B}"/>
              </a:ext>
            </a:extLst>
          </p:cNvPr>
          <p:cNvCxnSpPr>
            <a:cxnSpLocks/>
          </p:cNvCxnSpPr>
          <p:nvPr/>
        </p:nvCxnSpPr>
        <p:spPr>
          <a:xfrm>
            <a:off x="7297847" y="2601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7977AEB8-8430-6A4E-EA49-A57B3D4677F6}"/>
              </a:ext>
            </a:extLst>
          </p:cNvPr>
          <p:cNvCxnSpPr>
            <a:cxnSpLocks/>
          </p:cNvCxnSpPr>
          <p:nvPr/>
        </p:nvCxnSpPr>
        <p:spPr>
          <a:xfrm>
            <a:off x="5075231" y="293880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7BC1FB86-B04C-C93F-0EDA-E9A5A4F0A8B8}"/>
              </a:ext>
            </a:extLst>
          </p:cNvPr>
          <p:cNvCxnSpPr>
            <a:cxnSpLocks/>
          </p:cNvCxnSpPr>
          <p:nvPr/>
        </p:nvCxnSpPr>
        <p:spPr>
          <a:xfrm>
            <a:off x="5075230" y="276259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99E2B193-22ED-DBBA-F818-3B76B3F52740}"/>
              </a:ext>
            </a:extLst>
          </p:cNvPr>
          <p:cNvCxnSpPr>
            <a:cxnSpLocks/>
          </p:cNvCxnSpPr>
          <p:nvPr/>
        </p:nvCxnSpPr>
        <p:spPr>
          <a:xfrm>
            <a:off x="5594344" y="301024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7B8EAF57-1A37-7AB8-E4C7-457184034BC0}"/>
              </a:ext>
            </a:extLst>
          </p:cNvPr>
          <p:cNvCxnSpPr>
            <a:cxnSpLocks/>
          </p:cNvCxnSpPr>
          <p:nvPr/>
        </p:nvCxnSpPr>
        <p:spPr>
          <a:xfrm>
            <a:off x="5075231" y="257209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47B6086-8D03-B5B1-B415-5F271E3D0EB8}"/>
              </a:ext>
            </a:extLst>
          </p:cNvPr>
          <p:cNvCxnSpPr>
            <a:cxnSpLocks/>
          </p:cNvCxnSpPr>
          <p:nvPr/>
        </p:nvCxnSpPr>
        <p:spPr>
          <a:xfrm>
            <a:off x="5075229" y="258638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9313EDA3-C609-EA52-C8D9-298DA4973092}"/>
              </a:ext>
            </a:extLst>
          </p:cNvPr>
          <p:cNvCxnSpPr>
            <a:cxnSpLocks/>
          </p:cNvCxnSpPr>
          <p:nvPr/>
        </p:nvCxnSpPr>
        <p:spPr>
          <a:xfrm>
            <a:off x="5501101" y="2931657"/>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D894DDE1-658B-4DB8-12FA-77217E7B8D20}"/>
              </a:ext>
            </a:extLst>
          </p:cNvPr>
          <p:cNvCxnSpPr>
            <a:cxnSpLocks/>
          </p:cNvCxnSpPr>
          <p:nvPr/>
        </p:nvCxnSpPr>
        <p:spPr>
          <a:xfrm>
            <a:off x="5403852" y="2843556"/>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58B901FC-FB2F-FD86-A385-787E85277091}"/>
              </a:ext>
            </a:extLst>
          </p:cNvPr>
          <p:cNvCxnSpPr>
            <a:cxnSpLocks/>
          </p:cNvCxnSpPr>
          <p:nvPr/>
        </p:nvCxnSpPr>
        <p:spPr>
          <a:xfrm>
            <a:off x="5295567" y="2748305"/>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A67ACB62-6022-4117-2506-BF5EFB8F2A33}"/>
              </a:ext>
            </a:extLst>
          </p:cNvPr>
          <p:cNvCxnSpPr>
            <a:cxnSpLocks/>
          </p:cNvCxnSpPr>
          <p:nvPr/>
        </p:nvCxnSpPr>
        <p:spPr>
          <a:xfrm>
            <a:off x="5184771" y="2653054"/>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61922CF8-1DA4-14DE-EF20-3C84C16138C7}"/>
              </a:ext>
            </a:extLst>
          </p:cNvPr>
          <p:cNvCxnSpPr>
            <a:cxnSpLocks/>
          </p:cNvCxnSpPr>
          <p:nvPr/>
        </p:nvCxnSpPr>
        <p:spPr>
          <a:xfrm>
            <a:off x="6006481" y="258875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D13C0C74-3817-AC00-9E78-F41E8A0C9CC5}"/>
              </a:ext>
            </a:extLst>
          </p:cNvPr>
          <p:cNvCxnSpPr>
            <a:cxnSpLocks/>
          </p:cNvCxnSpPr>
          <p:nvPr/>
        </p:nvCxnSpPr>
        <p:spPr>
          <a:xfrm>
            <a:off x="5550363" y="258637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2294716-A67F-C99B-7AFB-260629C360E9}"/>
              </a:ext>
            </a:extLst>
          </p:cNvPr>
          <p:cNvCxnSpPr>
            <a:cxnSpLocks/>
          </p:cNvCxnSpPr>
          <p:nvPr/>
        </p:nvCxnSpPr>
        <p:spPr>
          <a:xfrm>
            <a:off x="6533419" y="258876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38FC2832-4F9E-0112-CA1B-1A74F8ABEFA5}"/>
              </a:ext>
            </a:extLst>
          </p:cNvPr>
          <p:cNvCxnSpPr>
            <a:cxnSpLocks/>
          </p:cNvCxnSpPr>
          <p:nvPr/>
        </p:nvCxnSpPr>
        <p:spPr>
          <a:xfrm>
            <a:off x="7036881" y="257923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299" name="TextBox 298">
            <a:extLst>
              <a:ext uri="{FF2B5EF4-FFF2-40B4-BE49-F238E27FC236}">
                <a16:creationId xmlns:a16="http://schemas.microsoft.com/office/drawing/2014/main" id="{5390AD87-F31C-1A77-9FF0-3FE388DEC738}"/>
              </a:ext>
            </a:extLst>
          </p:cNvPr>
          <p:cNvSpPr txBox="1"/>
          <p:nvPr/>
        </p:nvSpPr>
        <p:spPr>
          <a:xfrm>
            <a:off x="4921476" y="5250996"/>
            <a:ext cx="3080527" cy="830997"/>
          </a:xfrm>
          <a:prstGeom prst="rect">
            <a:avLst/>
          </a:prstGeom>
          <a:noFill/>
        </p:spPr>
        <p:txBody>
          <a:bodyPr wrap="square" rtlCol="0">
            <a:spAutoFit/>
          </a:bodyPr>
          <a:lstStyle/>
          <a:p>
            <a:pPr algn="ctr"/>
            <a:r>
              <a:rPr lang="en-US" sz="2400" b="1" dirty="0"/>
              <a:t>Backbone network creates feature map</a:t>
            </a:r>
          </a:p>
        </p:txBody>
      </p:sp>
      <p:pic>
        <p:nvPicPr>
          <p:cNvPr id="300" name="Picture 299">
            <a:extLst>
              <a:ext uri="{FF2B5EF4-FFF2-40B4-BE49-F238E27FC236}">
                <a16:creationId xmlns:a16="http://schemas.microsoft.com/office/drawing/2014/main" id="{0E4B738A-DDA4-2B55-0618-D23824369065}"/>
              </a:ext>
            </a:extLst>
          </p:cNvPr>
          <p:cNvPicPr preferRelativeResize="0">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703" y="3098899"/>
            <a:ext cx="1483778" cy="1217092"/>
          </a:xfrm>
          <a:prstGeom prst="rect">
            <a:avLst/>
          </a:prstGeom>
        </p:spPr>
      </p:pic>
      <p:sp>
        <p:nvSpPr>
          <p:cNvPr id="301" name="Rectangle 300">
            <a:extLst>
              <a:ext uri="{FF2B5EF4-FFF2-40B4-BE49-F238E27FC236}">
                <a16:creationId xmlns:a16="http://schemas.microsoft.com/office/drawing/2014/main" id="{581865A5-EF7D-77E2-49D1-6C4F2A08F639}"/>
              </a:ext>
            </a:extLst>
          </p:cNvPr>
          <p:cNvSpPr/>
          <p:nvPr/>
        </p:nvSpPr>
        <p:spPr>
          <a:xfrm>
            <a:off x="2290277" y="25723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a:extLst>
              <a:ext uri="{FF2B5EF4-FFF2-40B4-BE49-F238E27FC236}">
                <a16:creationId xmlns:a16="http://schemas.microsoft.com/office/drawing/2014/main" id="{B1898ACF-2CB2-E7CE-1B30-940E0BCC0B37}"/>
              </a:ext>
            </a:extLst>
          </p:cNvPr>
          <p:cNvSpPr/>
          <p:nvPr/>
        </p:nvSpPr>
        <p:spPr>
          <a:xfrm>
            <a:off x="2442677" y="27247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a:extLst>
              <a:ext uri="{FF2B5EF4-FFF2-40B4-BE49-F238E27FC236}">
                <a16:creationId xmlns:a16="http://schemas.microsoft.com/office/drawing/2014/main" id="{0CDE0F1A-105F-F752-03BE-8A182301B61F}"/>
              </a:ext>
            </a:extLst>
          </p:cNvPr>
          <p:cNvSpPr/>
          <p:nvPr/>
        </p:nvSpPr>
        <p:spPr>
          <a:xfrm>
            <a:off x="2595077" y="28771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303">
            <a:extLst>
              <a:ext uri="{FF2B5EF4-FFF2-40B4-BE49-F238E27FC236}">
                <a16:creationId xmlns:a16="http://schemas.microsoft.com/office/drawing/2014/main" id="{951021D8-47E3-0EC7-54B1-AA66B442E8E1}"/>
              </a:ext>
            </a:extLst>
          </p:cNvPr>
          <p:cNvSpPr/>
          <p:nvPr/>
        </p:nvSpPr>
        <p:spPr>
          <a:xfrm>
            <a:off x="2132882" y="2459657"/>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TextBox 304">
            <a:extLst>
              <a:ext uri="{FF2B5EF4-FFF2-40B4-BE49-F238E27FC236}">
                <a16:creationId xmlns:a16="http://schemas.microsoft.com/office/drawing/2014/main" id="{E531A043-F5E7-3E69-CA05-EDFE9F059533}"/>
              </a:ext>
            </a:extLst>
          </p:cNvPr>
          <p:cNvSpPr txBox="1"/>
          <p:nvPr/>
        </p:nvSpPr>
        <p:spPr>
          <a:xfrm>
            <a:off x="2520643" y="3529230"/>
            <a:ext cx="1660733" cy="461665"/>
          </a:xfrm>
          <a:prstGeom prst="rect">
            <a:avLst/>
          </a:prstGeom>
          <a:noFill/>
        </p:spPr>
        <p:txBody>
          <a:bodyPr wrap="square" rtlCol="0">
            <a:spAutoFit/>
          </a:bodyPr>
          <a:lstStyle/>
          <a:p>
            <a:pPr algn="ctr"/>
            <a:r>
              <a:rPr lang="en-US" sz="2400" dirty="0"/>
              <a:t>CNN</a:t>
            </a:r>
          </a:p>
        </p:txBody>
      </p:sp>
      <p:sp>
        <p:nvSpPr>
          <p:cNvPr id="306" name="TextBox 305">
            <a:extLst>
              <a:ext uri="{FF2B5EF4-FFF2-40B4-BE49-F238E27FC236}">
                <a16:creationId xmlns:a16="http://schemas.microsoft.com/office/drawing/2014/main" id="{22006F73-DB41-500B-1571-A9A14D317B7A}"/>
              </a:ext>
            </a:extLst>
          </p:cNvPr>
          <p:cNvSpPr txBox="1"/>
          <p:nvPr/>
        </p:nvSpPr>
        <p:spPr>
          <a:xfrm>
            <a:off x="362251" y="4406307"/>
            <a:ext cx="1055270" cy="830997"/>
          </a:xfrm>
          <a:prstGeom prst="rect">
            <a:avLst/>
          </a:prstGeom>
          <a:noFill/>
        </p:spPr>
        <p:txBody>
          <a:bodyPr wrap="square" rtlCol="0">
            <a:spAutoFit/>
          </a:bodyPr>
          <a:lstStyle/>
          <a:p>
            <a:pPr algn="ctr"/>
            <a:r>
              <a:rPr lang="en-US" sz="2400" dirty="0"/>
              <a:t>Input Image</a:t>
            </a:r>
            <a:endParaRPr lang="en-US" sz="2400" b="1" dirty="0"/>
          </a:p>
        </p:txBody>
      </p:sp>
      <p:grpSp>
        <p:nvGrpSpPr>
          <p:cNvPr id="307" name="Group 306">
            <a:extLst>
              <a:ext uri="{FF2B5EF4-FFF2-40B4-BE49-F238E27FC236}">
                <a16:creationId xmlns:a16="http://schemas.microsoft.com/office/drawing/2014/main" id="{65BE7C18-C70F-EF5F-E1AA-D49C29CCD403}"/>
              </a:ext>
            </a:extLst>
          </p:cNvPr>
          <p:cNvGrpSpPr/>
          <p:nvPr/>
        </p:nvGrpSpPr>
        <p:grpSpPr>
          <a:xfrm rot="16200000">
            <a:off x="8319658" y="3219035"/>
            <a:ext cx="3052037" cy="1141576"/>
            <a:chOff x="1969698" y="2335789"/>
            <a:chExt cx="7926520" cy="2781454"/>
          </a:xfrm>
        </p:grpSpPr>
        <p:sp>
          <p:nvSpPr>
            <p:cNvPr id="308" name="Oval 307">
              <a:extLst>
                <a:ext uri="{FF2B5EF4-FFF2-40B4-BE49-F238E27FC236}">
                  <a16:creationId xmlns:a16="http://schemas.microsoft.com/office/drawing/2014/main" id="{F6AF4986-D0E9-312D-E3FE-B8EF336963DD}"/>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Oval 308">
              <a:extLst>
                <a:ext uri="{FF2B5EF4-FFF2-40B4-BE49-F238E27FC236}">
                  <a16:creationId xmlns:a16="http://schemas.microsoft.com/office/drawing/2014/main" id="{EAC1D493-6381-2A05-4B87-B514A7E4ED80}"/>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Oval 309">
              <a:extLst>
                <a:ext uri="{FF2B5EF4-FFF2-40B4-BE49-F238E27FC236}">
                  <a16:creationId xmlns:a16="http://schemas.microsoft.com/office/drawing/2014/main" id="{A53B1245-0867-1266-8FF6-3A047AEC58AA}"/>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Oval 310">
              <a:extLst>
                <a:ext uri="{FF2B5EF4-FFF2-40B4-BE49-F238E27FC236}">
                  <a16:creationId xmlns:a16="http://schemas.microsoft.com/office/drawing/2014/main" id="{6A418603-B72E-F7F2-CB81-EC3A2C873635}"/>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Oval 311">
              <a:extLst>
                <a:ext uri="{FF2B5EF4-FFF2-40B4-BE49-F238E27FC236}">
                  <a16:creationId xmlns:a16="http://schemas.microsoft.com/office/drawing/2014/main" id="{11007A84-67FE-10B1-18FC-FA75D9AB895A}"/>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Oval 312">
              <a:extLst>
                <a:ext uri="{FF2B5EF4-FFF2-40B4-BE49-F238E27FC236}">
                  <a16:creationId xmlns:a16="http://schemas.microsoft.com/office/drawing/2014/main" id="{6A1036D4-4168-45A4-CE0D-11E93F028CA1}"/>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Oval 313">
              <a:extLst>
                <a:ext uri="{FF2B5EF4-FFF2-40B4-BE49-F238E27FC236}">
                  <a16:creationId xmlns:a16="http://schemas.microsoft.com/office/drawing/2014/main" id="{E66B8D79-BBA4-9B1C-7AC6-7CEDFED5E760}"/>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a:extLst>
                <a:ext uri="{FF2B5EF4-FFF2-40B4-BE49-F238E27FC236}">
                  <a16:creationId xmlns:a16="http://schemas.microsoft.com/office/drawing/2014/main" id="{6ED5F776-D418-8D3A-1380-BD58A4E470D1}"/>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Oval 315">
              <a:extLst>
                <a:ext uri="{FF2B5EF4-FFF2-40B4-BE49-F238E27FC236}">
                  <a16:creationId xmlns:a16="http://schemas.microsoft.com/office/drawing/2014/main" id="{E49234FC-CAE3-C719-1D72-CB5092FEE2D4}"/>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Oval 316">
              <a:extLst>
                <a:ext uri="{FF2B5EF4-FFF2-40B4-BE49-F238E27FC236}">
                  <a16:creationId xmlns:a16="http://schemas.microsoft.com/office/drawing/2014/main" id="{4C2400BB-62BC-B688-9108-148FBEA24DFC}"/>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8" name="Straight Arrow Connector 317">
              <a:extLst>
                <a:ext uri="{FF2B5EF4-FFF2-40B4-BE49-F238E27FC236}">
                  <a16:creationId xmlns:a16="http://schemas.microsoft.com/office/drawing/2014/main" id="{69DB557B-EB87-A36F-1E15-D8FBEAFD9E5A}"/>
                </a:ext>
              </a:extLst>
            </p:cNvPr>
            <p:cNvCxnSpPr>
              <a:cxnSpLocks/>
              <a:stCxn id="313" idx="0"/>
              <a:endCxn id="308"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3036FD8A-8B76-5560-685E-6B33144DCB23}"/>
                </a:ext>
              </a:extLst>
            </p:cNvPr>
            <p:cNvCxnSpPr>
              <a:cxnSpLocks/>
              <a:stCxn id="314"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97F2DC87-21D0-3B71-6D37-AD3F35008A83}"/>
                </a:ext>
              </a:extLst>
            </p:cNvPr>
            <p:cNvCxnSpPr>
              <a:cxnSpLocks/>
              <a:stCxn id="315"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3F3A16BB-35A2-85EC-9293-AA489B0B632E}"/>
                </a:ext>
              </a:extLst>
            </p:cNvPr>
            <p:cNvCxnSpPr>
              <a:cxnSpLocks/>
              <a:stCxn id="316"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8A3D6746-99FB-DA0B-0BC0-FF64C457D299}"/>
                </a:ext>
              </a:extLst>
            </p:cNvPr>
            <p:cNvCxnSpPr>
              <a:cxnSpLocks/>
              <a:stCxn id="317"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6774A76A-709E-7DA6-11EB-CAD75D842D20}"/>
                </a:ext>
              </a:extLst>
            </p:cNvPr>
            <p:cNvCxnSpPr>
              <a:cxnSpLocks/>
              <a:stCxn id="313" idx="0"/>
              <a:endCxn id="309"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CC009527-7297-25EA-DE17-CBB77F0E4085}"/>
                </a:ext>
              </a:extLst>
            </p:cNvPr>
            <p:cNvCxnSpPr>
              <a:cxnSpLocks/>
              <a:stCxn id="313" idx="0"/>
              <a:endCxn id="310"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a:extLst>
                <a:ext uri="{FF2B5EF4-FFF2-40B4-BE49-F238E27FC236}">
                  <a16:creationId xmlns:a16="http://schemas.microsoft.com/office/drawing/2014/main" id="{5FBD15C6-87B4-7DEB-01D7-7A17B99EC41A}"/>
                </a:ext>
              </a:extLst>
            </p:cNvPr>
            <p:cNvCxnSpPr>
              <a:cxnSpLocks/>
              <a:stCxn id="313" idx="0"/>
              <a:endCxn id="311"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a:extLst>
                <a:ext uri="{FF2B5EF4-FFF2-40B4-BE49-F238E27FC236}">
                  <a16:creationId xmlns:a16="http://schemas.microsoft.com/office/drawing/2014/main" id="{48F903A5-276A-F7B2-7F2E-FDD744F85934}"/>
                </a:ext>
              </a:extLst>
            </p:cNvPr>
            <p:cNvCxnSpPr>
              <a:cxnSpLocks/>
              <a:stCxn id="313" idx="7"/>
              <a:endCxn id="312"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a:extLst>
                <a:ext uri="{FF2B5EF4-FFF2-40B4-BE49-F238E27FC236}">
                  <a16:creationId xmlns:a16="http://schemas.microsoft.com/office/drawing/2014/main" id="{74DD233A-97B7-3A9B-6196-D3A49913092D}"/>
                </a:ext>
              </a:extLst>
            </p:cNvPr>
            <p:cNvCxnSpPr>
              <a:cxnSpLocks/>
              <a:stCxn id="314" idx="0"/>
              <a:endCxn id="308"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a:extLst>
                <a:ext uri="{FF2B5EF4-FFF2-40B4-BE49-F238E27FC236}">
                  <a16:creationId xmlns:a16="http://schemas.microsoft.com/office/drawing/2014/main" id="{1B70E9BC-7973-EC90-280D-D4FFB4A05033}"/>
                </a:ext>
              </a:extLst>
            </p:cNvPr>
            <p:cNvCxnSpPr>
              <a:cxnSpLocks/>
              <a:stCxn id="314" idx="0"/>
              <a:endCxn id="310"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01FCA0FC-3FED-5530-9BE5-2438F337811C}"/>
                </a:ext>
              </a:extLst>
            </p:cNvPr>
            <p:cNvCxnSpPr>
              <a:cxnSpLocks/>
              <a:stCxn id="314" idx="0"/>
              <a:endCxn id="311"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FB855CAC-9D66-7FDF-1504-980175833C21}"/>
                </a:ext>
              </a:extLst>
            </p:cNvPr>
            <p:cNvCxnSpPr>
              <a:cxnSpLocks/>
              <a:stCxn id="314" idx="7"/>
              <a:endCxn id="312"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96C3D302-B1AE-15F7-9FA6-2C51E5EBBCD2}"/>
                </a:ext>
              </a:extLst>
            </p:cNvPr>
            <p:cNvCxnSpPr>
              <a:cxnSpLocks/>
              <a:stCxn id="315" idx="0"/>
              <a:endCxn id="312"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93D052A2-B7AA-838B-1764-85EAAFD2043C}"/>
                </a:ext>
              </a:extLst>
            </p:cNvPr>
            <p:cNvCxnSpPr>
              <a:cxnSpLocks/>
              <a:stCxn id="315" idx="0"/>
              <a:endCxn id="311"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67DEA598-59A6-B7A2-3375-487EACE2618D}"/>
                </a:ext>
              </a:extLst>
            </p:cNvPr>
            <p:cNvCxnSpPr>
              <a:cxnSpLocks/>
              <a:stCxn id="315" idx="1"/>
              <a:endCxn id="309"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48793E57-A8B0-D93C-58F9-B2C203D4D931}"/>
                </a:ext>
              </a:extLst>
            </p:cNvPr>
            <p:cNvCxnSpPr>
              <a:cxnSpLocks/>
              <a:stCxn id="315" idx="0"/>
              <a:endCxn id="308"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A6240CDF-E984-B974-4346-2C52DC53219C}"/>
                </a:ext>
              </a:extLst>
            </p:cNvPr>
            <p:cNvCxnSpPr>
              <a:cxnSpLocks/>
              <a:stCxn id="316" idx="0"/>
              <a:endCxn id="312"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46550F7E-EE9C-981B-091D-1618D06AA32B}"/>
                </a:ext>
              </a:extLst>
            </p:cNvPr>
            <p:cNvCxnSpPr>
              <a:cxnSpLocks/>
              <a:stCxn id="316" idx="0"/>
              <a:endCxn id="308"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96D097FF-EFF4-D005-CD42-9E267626050D}"/>
                </a:ext>
              </a:extLst>
            </p:cNvPr>
            <p:cNvCxnSpPr>
              <a:cxnSpLocks/>
              <a:stCxn id="316" idx="1"/>
              <a:endCxn id="309"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2502B2DE-42A2-972D-4C77-1FA1E614B8C7}"/>
                </a:ext>
              </a:extLst>
            </p:cNvPr>
            <p:cNvCxnSpPr>
              <a:cxnSpLocks/>
              <a:stCxn id="316" idx="0"/>
              <a:endCxn id="310"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D497E164-9668-6F71-23E3-892899858CD8}"/>
                </a:ext>
              </a:extLst>
            </p:cNvPr>
            <p:cNvCxnSpPr>
              <a:cxnSpLocks/>
              <a:stCxn id="317" idx="0"/>
              <a:endCxn id="310"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A5D97F59-336B-7354-0828-97EAAF1B2968}"/>
                </a:ext>
              </a:extLst>
            </p:cNvPr>
            <p:cNvCxnSpPr>
              <a:cxnSpLocks/>
              <a:stCxn id="317" idx="1"/>
              <a:endCxn id="309"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393D869B-8B17-1334-3D6D-3E520011CB01}"/>
                </a:ext>
              </a:extLst>
            </p:cNvPr>
            <p:cNvCxnSpPr>
              <a:cxnSpLocks/>
              <a:stCxn id="317" idx="1"/>
              <a:endCxn id="308"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9BF7A4D0-1769-956D-2D46-376624888859}"/>
                </a:ext>
              </a:extLst>
            </p:cNvPr>
            <p:cNvCxnSpPr>
              <a:cxnSpLocks/>
              <a:stCxn id="317" idx="0"/>
              <a:endCxn id="311"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344" name="TextBox 343">
            <a:extLst>
              <a:ext uri="{FF2B5EF4-FFF2-40B4-BE49-F238E27FC236}">
                <a16:creationId xmlns:a16="http://schemas.microsoft.com/office/drawing/2014/main" id="{6B31CAFA-F5E6-EA62-B478-6E7BE3623FFB}"/>
              </a:ext>
            </a:extLst>
          </p:cNvPr>
          <p:cNvSpPr txBox="1"/>
          <p:nvPr/>
        </p:nvSpPr>
        <p:spPr>
          <a:xfrm>
            <a:off x="10703859" y="3552307"/>
            <a:ext cx="1382445" cy="461665"/>
          </a:xfrm>
          <a:prstGeom prst="rect">
            <a:avLst/>
          </a:prstGeom>
          <a:noFill/>
        </p:spPr>
        <p:txBody>
          <a:bodyPr wrap="square" rtlCol="0">
            <a:spAutoFit/>
          </a:bodyPr>
          <a:lstStyle/>
          <a:p>
            <a:pPr algn="ctr"/>
            <a:r>
              <a:rPr lang="en-US" sz="2400" dirty="0"/>
              <a:t>Inference</a:t>
            </a:r>
            <a:endParaRPr lang="en-US" sz="2400" b="1" dirty="0"/>
          </a:p>
        </p:txBody>
      </p:sp>
      <p:sp>
        <p:nvSpPr>
          <p:cNvPr id="345" name="Arrow: Right 344">
            <a:extLst>
              <a:ext uri="{FF2B5EF4-FFF2-40B4-BE49-F238E27FC236}">
                <a16:creationId xmlns:a16="http://schemas.microsoft.com/office/drawing/2014/main" id="{41AE01CE-6754-7EF0-8339-C066C7D89630}"/>
              </a:ext>
            </a:extLst>
          </p:cNvPr>
          <p:cNvSpPr/>
          <p:nvPr/>
        </p:nvSpPr>
        <p:spPr>
          <a:xfrm>
            <a:off x="1846947" y="344912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Arrow: Right 345">
            <a:extLst>
              <a:ext uri="{FF2B5EF4-FFF2-40B4-BE49-F238E27FC236}">
                <a16:creationId xmlns:a16="http://schemas.microsoft.com/office/drawing/2014/main" id="{A0951EDA-400B-BD7A-E6F5-E420C72AC231}"/>
              </a:ext>
            </a:extLst>
          </p:cNvPr>
          <p:cNvSpPr/>
          <p:nvPr/>
        </p:nvSpPr>
        <p:spPr>
          <a:xfrm>
            <a:off x="4719420" y="3502473"/>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Arrow: Right 346">
            <a:extLst>
              <a:ext uri="{FF2B5EF4-FFF2-40B4-BE49-F238E27FC236}">
                <a16:creationId xmlns:a16="http://schemas.microsoft.com/office/drawing/2014/main" id="{D38A0624-4C89-C8C1-39A7-B738E04CAB96}"/>
              </a:ext>
            </a:extLst>
          </p:cNvPr>
          <p:cNvSpPr/>
          <p:nvPr/>
        </p:nvSpPr>
        <p:spPr>
          <a:xfrm>
            <a:off x="8988080" y="3588887"/>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Arrow: Right 347">
            <a:extLst>
              <a:ext uri="{FF2B5EF4-FFF2-40B4-BE49-F238E27FC236}">
                <a16:creationId xmlns:a16="http://schemas.microsoft.com/office/drawing/2014/main" id="{33EDE7BB-5F5B-B322-B33E-0F59173CA0D4}"/>
              </a:ext>
            </a:extLst>
          </p:cNvPr>
          <p:cNvSpPr/>
          <p:nvPr/>
        </p:nvSpPr>
        <p:spPr>
          <a:xfrm>
            <a:off x="10516885" y="3568984"/>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Arrow: Right 348">
            <a:extLst>
              <a:ext uri="{FF2B5EF4-FFF2-40B4-BE49-F238E27FC236}">
                <a16:creationId xmlns:a16="http://schemas.microsoft.com/office/drawing/2014/main" id="{76FC15CF-42B9-0402-2F3B-B769C4F395CD}"/>
              </a:ext>
            </a:extLst>
          </p:cNvPr>
          <p:cNvSpPr/>
          <p:nvPr/>
        </p:nvSpPr>
        <p:spPr>
          <a:xfrm>
            <a:off x="8024726" y="357634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Rectangle 349">
            <a:extLst>
              <a:ext uri="{FF2B5EF4-FFF2-40B4-BE49-F238E27FC236}">
                <a16:creationId xmlns:a16="http://schemas.microsoft.com/office/drawing/2014/main" id="{5739A065-AA41-5D82-C5D0-06CC6686681B}"/>
              </a:ext>
            </a:extLst>
          </p:cNvPr>
          <p:cNvSpPr/>
          <p:nvPr/>
        </p:nvSpPr>
        <p:spPr>
          <a:xfrm rot="16200000">
            <a:off x="7286809" y="3628865"/>
            <a:ext cx="2642183" cy="5165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Flatten feature map</a:t>
            </a:r>
          </a:p>
        </p:txBody>
      </p:sp>
      <p:sp>
        <p:nvSpPr>
          <p:cNvPr id="351" name="TextBox 350">
            <a:extLst>
              <a:ext uri="{FF2B5EF4-FFF2-40B4-BE49-F238E27FC236}">
                <a16:creationId xmlns:a16="http://schemas.microsoft.com/office/drawing/2014/main" id="{CFD7EA22-8D85-ACEA-8613-DB09739A33C6}"/>
              </a:ext>
            </a:extLst>
          </p:cNvPr>
          <p:cNvSpPr txBox="1"/>
          <p:nvPr/>
        </p:nvSpPr>
        <p:spPr>
          <a:xfrm>
            <a:off x="9175505" y="5286371"/>
            <a:ext cx="1458338" cy="1200329"/>
          </a:xfrm>
          <a:prstGeom prst="rect">
            <a:avLst/>
          </a:prstGeom>
          <a:noFill/>
        </p:spPr>
        <p:txBody>
          <a:bodyPr wrap="square" rtlCol="0">
            <a:spAutoFit/>
          </a:bodyPr>
          <a:lstStyle/>
          <a:p>
            <a:pPr algn="ctr"/>
            <a:r>
              <a:rPr lang="en-US" sz="2400" dirty="0"/>
              <a:t>Task specific NN</a:t>
            </a:r>
          </a:p>
        </p:txBody>
      </p:sp>
    </p:spTree>
    <p:extLst>
      <p:ext uri="{BB962C8B-B14F-4D97-AF65-F5344CB8AC3E}">
        <p14:creationId xmlns:p14="http://schemas.microsoft.com/office/powerpoint/2010/main" val="1874332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6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6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7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7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7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8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8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8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8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8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2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3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3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3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3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3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3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36"/>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3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38"/>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3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40"/>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41"/>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42"/>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43"/>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44"/>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245"/>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246"/>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47"/>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48"/>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249"/>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250"/>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25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252"/>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25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254"/>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255"/>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256"/>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257"/>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258"/>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259"/>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260"/>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261"/>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262"/>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263"/>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264"/>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265"/>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266"/>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267"/>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268"/>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269"/>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270"/>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271"/>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272"/>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273"/>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274"/>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275"/>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276"/>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277"/>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278"/>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279"/>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280"/>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281"/>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282"/>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283"/>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284"/>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285"/>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286"/>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287"/>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288"/>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289"/>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290"/>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291"/>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292"/>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293"/>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294"/>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295"/>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296"/>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297"/>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298"/>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299"/>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346"/>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349"/>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350"/>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nodeType="clickEffect">
                                  <p:stCondLst>
                                    <p:cond delay="0"/>
                                  </p:stCondLst>
                                  <p:childTnLst>
                                    <p:set>
                                      <p:cBhvr>
                                        <p:cTn id="240" dur="1" fill="hold">
                                          <p:stCondLst>
                                            <p:cond delay="0"/>
                                          </p:stCondLst>
                                        </p:cTn>
                                        <p:tgtEl>
                                          <p:spTgt spid="307"/>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347"/>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351"/>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344"/>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3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p:bldP spid="301" grpId="0" animBg="1"/>
      <p:bldP spid="302" grpId="0" animBg="1"/>
      <p:bldP spid="303" grpId="0" animBg="1"/>
      <p:bldP spid="304" grpId="0" animBg="1"/>
      <p:bldP spid="305" grpId="0"/>
      <p:bldP spid="306" grpId="0"/>
      <p:bldP spid="344" grpId="0"/>
      <p:bldP spid="345" grpId="0" animBg="1"/>
      <p:bldP spid="346" grpId="0" animBg="1"/>
      <p:bldP spid="347" grpId="0" animBg="1"/>
      <p:bldP spid="348" grpId="0" animBg="1"/>
      <p:bldP spid="349" grpId="0" animBg="1"/>
      <p:bldP spid="350" grpId="0" animBg="1"/>
      <p:bldP spid="35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8D4CE1-E278-29A1-4EE0-DB3CE146B5B9}"/>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C3870B3B-3BC8-0A2E-93BD-F6B375E39C67}"/>
              </a:ext>
            </a:extLst>
          </p:cNvPr>
          <p:cNvSpPr>
            <a:spLocks noGrp="1"/>
          </p:cNvSpPr>
          <p:nvPr>
            <p:ph type="subTitle" idx="1"/>
          </p:nvPr>
        </p:nvSpPr>
        <p:spPr>
          <a:xfrm>
            <a:off x="1485165" y="1784284"/>
            <a:ext cx="9685343" cy="2015419"/>
          </a:xfrm>
        </p:spPr>
        <p:txBody>
          <a:bodyPr>
            <a:normAutofit/>
          </a:bodyPr>
          <a:lstStyle/>
          <a:p>
            <a:r>
              <a:rPr lang="en-US" sz="4400" b="1" dirty="0"/>
              <a:t>Weight Decay</a:t>
            </a:r>
          </a:p>
        </p:txBody>
      </p:sp>
    </p:spTree>
    <p:extLst>
      <p:ext uri="{BB962C8B-B14F-4D97-AF65-F5344CB8AC3E}">
        <p14:creationId xmlns:p14="http://schemas.microsoft.com/office/powerpoint/2010/main" val="31962032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46AFE9-66A5-E0FC-AA65-5C200D90ED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B0BC55-C0ED-F6C8-2660-8C0417B9861F}"/>
              </a:ext>
            </a:extLst>
          </p:cNvPr>
          <p:cNvSpPr>
            <a:spLocks noGrp="1"/>
          </p:cNvSpPr>
          <p:nvPr>
            <p:ph type="title"/>
          </p:nvPr>
        </p:nvSpPr>
        <p:spPr>
          <a:xfrm>
            <a:off x="379514" y="182216"/>
            <a:ext cx="11524432" cy="716510"/>
          </a:xfrm>
        </p:spPr>
        <p:txBody>
          <a:bodyPr>
            <a:normAutofit/>
          </a:bodyPr>
          <a:lstStyle/>
          <a:p>
            <a:r>
              <a:rPr lang="en-US" sz="4000" dirty="0">
                <a:latin typeface="Segoe UI" panose="020B0502040204020203" pitchFamily="34" charset="0"/>
                <a:cs typeface="Segoe UI" panose="020B0502040204020203" pitchFamily="34" charset="0"/>
              </a:rPr>
              <a:t>Weight decay</a:t>
            </a:r>
          </a:p>
        </p:txBody>
      </p:sp>
      <p:sp>
        <p:nvSpPr>
          <p:cNvPr id="3" name="Content Placeholder 2">
            <a:extLst>
              <a:ext uri="{FF2B5EF4-FFF2-40B4-BE49-F238E27FC236}">
                <a16:creationId xmlns:a16="http://schemas.microsoft.com/office/drawing/2014/main" id="{AAFBDFE4-FAB0-47E4-698E-D59C75C8EC05}"/>
              </a:ext>
            </a:extLst>
          </p:cNvPr>
          <p:cNvSpPr>
            <a:spLocks noGrp="1"/>
          </p:cNvSpPr>
          <p:nvPr>
            <p:ph sz="quarter" idx="10"/>
          </p:nvPr>
        </p:nvSpPr>
        <p:spPr>
          <a:xfrm>
            <a:off x="379514" y="982461"/>
            <a:ext cx="11525250" cy="5693324"/>
          </a:xfrm>
        </p:spPr>
        <p:txBody>
          <a:bodyPr/>
          <a:lstStyle/>
          <a:p>
            <a:pPr marL="0" indent="0">
              <a:buNone/>
            </a:pPr>
            <a:r>
              <a:rPr lang="en-US" sz="2800" dirty="0">
                <a:latin typeface="Segoe UI" panose="020B0502040204020203" pitchFamily="34" charset="0"/>
                <a:cs typeface="Segoe UI" panose="020B0502040204020203" pitchFamily="34" charset="0"/>
              </a:rPr>
              <a:t>Weight decay prevents high learning in high-capacity models from becoming stuck </a:t>
            </a:r>
          </a:p>
          <a:p>
            <a:r>
              <a:rPr lang="en-US" sz="2800" dirty="0">
                <a:latin typeface="Segoe UI" panose="020B0502040204020203" pitchFamily="34" charset="0"/>
                <a:cs typeface="Segoe UI" panose="020B0502040204020203" pitchFamily="34" charset="0"/>
              </a:rPr>
              <a:t>Learning for high capacity (large number of parameter models) can become stuck at </a:t>
            </a:r>
            <a:r>
              <a:rPr lang="en-US" sz="2800" dirty="0" err="1">
                <a:latin typeface="Segoe UI" panose="020B0502040204020203" pitchFamily="34" charset="0"/>
                <a:cs typeface="Segoe UI" panose="020B0502040204020203" pitchFamily="34" charset="0"/>
              </a:rPr>
              <a:t>locall</a:t>
            </a:r>
            <a:r>
              <a:rPr lang="en-US" sz="2800" dirty="0">
                <a:latin typeface="Segoe UI" panose="020B0502040204020203" pitchFamily="34" charset="0"/>
                <a:cs typeface="Segoe UI" panose="020B0502040204020203" pitchFamily="34" charset="0"/>
              </a:rPr>
              <a:t> optimums </a:t>
            </a:r>
          </a:p>
          <a:p>
            <a:r>
              <a:rPr lang="en-US" sz="2800" dirty="0">
                <a:latin typeface="Segoe UI" panose="020B0502040204020203" pitchFamily="34" charset="0"/>
                <a:cs typeface="Segoe UI" panose="020B0502040204020203" pitchFamily="34" charset="0"/>
              </a:rPr>
              <a:t>Weight decay forces a small amount of ‘un-learning’ to move toward better optimum   </a:t>
            </a:r>
          </a:p>
          <a:p>
            <a:r>
              <a:rPr lang="en-US" sz="2800" dirty="0">
                <a:latin typeface="Segoe UI" panose="020B0502040204020203" pitchFamily="34" charset="0"/>
                <a:cs typeface="Segoe UI" panose="020B0502040204020203" pitchFamily="34" charset="0"/>
              </a:rPr>
              <a:t>Typically use an exponential decay schedule </a:t>
            </a:r>
          </a:p>
        </p:txBody>
      </p:sp>
    </p:spTree>
    <p:extLst>
      <p:ext uri="{BB962C8B-B14F-4D97-AF65-F5344CB8AC3E}">
        <p14:creationId xmlns:p14="http://schemas.microsoft.com/office/powerpoint/2010/main" val="2626338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Architectures for Fully Connected NNs</a:t>
            </a:r>
          </a:p>
        </p:txBody>
      </p:sp>
    </p:spTree>
    <p:extLst>
      <p:ext uri="{BB962C8B-B14F-4D97-AF65-F5344CB8AC3E}">
        <p14:creationId xmlns:p14="http://schemas.microsoft.com/office/powerpoint/2010/main" val="36914095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00CB54-112A-E6C2-B055-A426F5080725}"/>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B64D7669-D125-5A6C-0FED-F4BAFCE08B3C}"/>
              </a:ext>
            </a:extLst>
          </p:cNvPr>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Fully connected networks have multiple layers   </a:t>
            </a:r>
          </a:p>
          <a:p>
            <a:r>
              <a:rPr lang="en-GB" sz="2800" dirty="0">
                <a:latin typeface="+mn-lt"/>
                <a:ea typeface="Segoe UI" panose="020B0502040204020203" pitchFamily="34" charset="0"/>
                <a:cs typeface="Segoe UI" panose="020B0502040204020203" pitchFamily="34" charset="0"/>
              </a:rPr>
              <a:t>Layers connected into </a:t>
            </a:r>
            <a:r>
              <a:rPr lang="en-GB" sz="2800" b="1" dirty="0">
                <a:latin typeface="+mn-lt"/>
                <a:ea typeface="Segoe UI" panose="020B0502040204020203" pitchFamily="34" charset="0"/>
                <a:cs typeface="Segoe UI" panose="020B0502040204020203" pitchFamily="34" charset="0"/>
              </a:rPr>
              <a:t>sequential networks</a:t>
            </a:r>
          </a:p>
          <a:p>
            <a:r>
              <a:rPr lang="en-GB" sz="2800" dirty="0">
                <a:latin typeface="+mn-lt"/>
                <a:ea typeface="Segoe UI" panose="020B0502040204020203" pitchFamily="34" charset="0"/>
                <a:cs typeface="Segoe UI" panose="020B0502040204020203" pitchFamily="34" charset="0"/>
              </a:rPr>
              <a:t>Capacity of model determined by:</a:t>
            </a:r>
          </a:p>
          <a:p>
            <a:pPr lvl="1"/>
            <a:r>
              <a:rPr lang="en-GB" sz="2400" dirty="0">
                <a:latin typeface="+mn-lt"/>
                <a:ea typeface="Segoe UI" panose="020B0502040204020203" pitchFamily="34" charset="0"/>
                <a:cs typeface="Segoe UI" panose="020B0502040204020203" pitchFamily="34" charset="0"/>
              </a:rPr>
              <a:t>Depth or number of layers</a:t>
            </a:r>
          </a:p>
          <a:p>
            <a:pPr lvl="1"/>
            <a:r>
              <a:rPr lang="en-GB" sz="2400" dirty="0">
                <a:latin typeface="+mn-lt"/>
                <a:ea typeface="Segoe UI" panose="020B0502040204020203" pitchFamily="34" charset="0"/>
                <a:cs typeface="Segoe UI" panose="020B0502040204020203" pitchFamily="34" charset="0"/>
              </a:rPr>
              <a:t>Width of the layers in units   </a:t>
            </a:r>
          </a:p>
          <a:p>
            <a:r>
              <a:rPr lang="en-GB" sz="2800" dirty="0">
                <a:latin typeface="+mn-lt"/>
                <a:ea typeface="Segoe UI" panose="020B0502040204020203" pitchFamily="34" charset="0"/>
                <a:cs typeface="Segoe UI" panose="020B0502040204020203" pitchFamily="34" charset="0"/>
              </a:rPr>
              <a:t>Deeper and wider models have greater capacity  </a:t>
            </a:r>
          </a:p>
          <a:p>
            <a:r>
              <a:rPr lang="en-GB" sz="2800" dirty="0">
                <a:latin typeface="+mn-lt"/>
                <a:ea typeface="Segoe UI" panose="020B0502040204020203" pitchFamily="34" charset="0"/>
                <a:cs typeface="Segoe UI" panose="020B0502040204020203" pitchFamily="34" charset="0"/>
              </a:rPr>
              <a:t>Deeper and wider models are harder to train </a:t>
            </a:r>
          </a:p>
          <a:p>
            <a:pPr lvl="1"/>
            <a:r>
              <a:rPr lang="en-GB" sz="2400" dirty="0">
                <a:latin typeface="+mn-lt"/>
                <a:ea typeface="Segoe UI" panose="020B0502040204020203" pitchFamily="34" charset="0"/>
                <a:cs typeface="Segoe UI" panose="020B0502040204020203" pitchFamily="34" charset="0"/>
              </a:rPr>
              <a:t>More parameters </a:t>
            </a:r>
          </a:p>
          <a:p>
            <a:pPr lvl="1"/>
            <a:r>
              <a:rPr lang="en-GB" sz="2400" dirty="0">
                <a:latin typeface="+mn-lt"/>
                <a:ea typeface="Segoe UI" panose="020B0502040204020203" pitchFamily="34" charset="0"/>
                <a:cs typeface="Segoe UI" panose="020B0502040204020203" pitchFamily="34" charset="0"/>
              </a:rPr>
              <a:t>Require greater regularization</a:t>
            </a:r>
          </a:p>
          <a:p>
            <a:pPr lvl="1"/>
            <a:r>
              <a:rPr lang="en-GB" sz="2400" dirty="0">
                <a:latin typeface="+mn-lt"/>
                <a:ea typeface="Segoe UI" panose="020B0502040204020203" pitchFamily="34" charset="0"/>
                <a:cs typeface="Segoe UI" panose="020B0502040204020203" pitchFamily="34" charset="0"/>
              </a:rPr>
              <a:t>Consume more CPU/GPU capacity </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84554DC3-9D1F-B35E-3D4F-6F07F04FBD16}"/>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Architectures for Fully Connected NNs</a:t>
            </a:r>
          </a:p>
        </p:txBody>
      </p:sp>
    </p:spTree>
    <p:extLst>
      <p:ext uri="{BB962C8B-B14F-4D97-AF65-F5344CB8AC3E}">
        <p14:creationId xmlns:p14="http://schemas.microsoft.com/office/powerpoint/2010/main" val="4174926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4D61D1-6FF1-A22A-ACA9-F20A950A60E4}"/>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77E39353-F353-12BC-FF3A-9AC009225038}"/>
              </a:ext>
            </a:extLst>
          </p:cNvPr>
          <p:cNvSpPr>
            <a:spLocks noGrp="1"/>
          </p:cNvSpPr>
          <p:nvPr>
            <p:ph sz="quarter" idx="10"/>
          </p:nvPr>
        </p:nvSpPr>
        <p:spPr>
          <a:xfrm>
            <a:off x="167205" y="1425673"/>
            <a:ext cx="4378669" cy="5203489"/>
          </a:xfrm>
        </p:spPr>
        <p:txBody>
          <a:bodyPr>
            <a:normAutofit/>
          </a:bodyPr>
          <a:lstStyle/>
          <a:p>
            <a:pPr marL="0" indent="0">
              <a:buNone/>
            </a:pPr>
            <a:r>
              <a:rPr lang="en-GB" sz="2200" dirty="0">
                <a:latin typeface="+mn-lt"/>
                <a:ea typeface="Segoe UI" panose="020B0502040204020203" pitchFamily="34" charset="0"/>
                <a:cs typeface="Segoe UI" panose="020B0502040204020203" pitchFamily="34" charset="0"/>
              </a:rPr>
              <a:t>Example of sequential model </a:t>
            </a:r>
          </a:p>
          <a:p>
            <a:r>
              <a:rPr lang="en-GB" sz="2200" dirty="0">
                <a:latin typeface="+mn-lt"/>
                <a:ea typeface="Segoe UI" panose="020B0502040204020203" pitchFamily="34" charset="0"/>
                <a:cs typeface="Segoe UI" panose="020B0502040204020203" pitchFamily="34" charset="0"/>
              </a:rPr>
              <a:t>Define a hidden layer with 512 units with </a:t>
            </a:r>
            <a:r>
              <a:rPr lang="en-GB" sz="2200" dirty="0" err="1">
                <a:latin typeface="+mn-lt"/>
                <a:ea typeface="Segoe UI" panose="020B0502040204020203" pitchFamily="34" charset="0"/>
                <a:cs typeface="Segoe UI" panose="020B0502040204020203" pitchFamily="34" charset="0"/>
              </a:rPr>
              <a:t>ReLu</a:t>
            </a:r>
            <a:r>
              <a:rPr lang="en-GB" sz="2200" dirty="0">
                <a:latin typeface="+mn-lt"/>
                <a:ea typeface="Segoe UI" panose="020B0502040204020203" pitchFamily="34" charset="0"/>
                <a:cs typeface="Segoe UI" panose="020B0502040204020203" pitchFamily="34" charset="0"/>
              </a:rPr>
              <a:t> activation</a:t>
            </a:r>
          </a:p>
          <a:p>
            <a:r>
              <a:rPr lang="en-GB" sz="2200" dirty="0">
                <a:latin typeface="+mn-lt"/>
                <a:ea typeface="Segoe UI" panose="020B0502040204020203" pitchFamily="34" charset="0"/>
                <a:cs typeface="Segoe UI" panose="020B0502040204020203" pitchFamily="34" charset="0"/>
              </a:rPr>
              <a:t>Input layer of 28*28 units explicitly defined   </a:t>
            </a:r>
          </a:p>
          <a:p>
            <a:r>
              <a:rPr lang="en-GB" sz="2200" dirty="0">
                <a:latin typeface="+mn-lt"/>
                <a:ea typeface="Segoe UI" panose="020B0502040204020203" pitchFamily="34" charset="0"/>
                <a:cs typeface="Segoe UI" panose="020B0502040204020203" pitchFamily="34" charset="0"/>
              </a:rPr>
              <a:t>L2 regularization applied to kernel weights </a:t>
            </a:r>
          </a:p>
          <a:p>
            <a:r>
              <a:rPr lang="en-GB" sz="2200" dirty="0">
                <a:latin typeface="+mn-lt"/>
                <a:ea typeface="Segoe UI" panose="020B0502040204020203" pitchFamily="34" charset="0"/>
                <a:cs typeface="Segoe UI" panose="020B0502040204020203" pitchFamily="34" charset="0"/>
              </a:rPr>
              <a:t>Dropout regularization layer</a:t>
            </a:r>
          </a:p>
          <a:p>
            <a:r>
              <a:rPr lang="en-GB" sz="2200" dirty="0">
                <a:latin typeface="+mn-lt"/>
                <a:ea typeface="Segoe UI" panose="020B0502040204020203" pitchFamily="34" charset="0"/>
                <a:cs typeface="Segoe UI" panose="020B0502040204020203" pitchFamily="34" charset="0"/>
              </a:rPr>
              <a:t>Output layer with 10 units using </a:t>
            </a:r>
            <a:r>
              <a:rPr lang="en-GB" sz="2200" dirty="0" err="1">
                <a:latin typeface="+mn-lt"/>
                <a:ea typeface="Segoe UI" panose="020B0502040204020203" pitchFamily="34" charset="0"/>
                <a:cs typeface="Segoe UI" panose="020B0502040204020203" pitchFamily="34" charset="0"/>
              </a:rPr>
              <a:t>softmax</a:t>
            </a:r>
            <a:r>
              <a:rPr lang="en-GB" sz="2200" dirty="0">
                <a:latin typeface="+mn-lt"/>
                <a:ea typeface="Segoe UI" panose="020B0502040204020203" pitchFamily="34" charset="0"/>
                <a:cs typeface="Segoe UI" panose="020B0502040204020203" pitchFamily="34" charset="0"/>
              </a:rPr>
              <a:t> activation for multi-class classification </a:t>
            </a:r>
          </a:p>
          <a:p>
            <a:pPr lvl="1">
              <a:buFont typeface="Wingdings" panose="05000000000000000000" pitchFamily="2" charset="2"/>
              <a:buChar char="§"/>
            </a:pPr>
            <a:endParaRPr lang="en-GB" sz="2400" dirty="0">
              <a:latin typeface="Segoe UI" panose="020B0502040204020203" pitchFamily="34" charset="0"/>
              <a:ea typeface="Segoe UI" panose="020B0502040204020203" pitchFamily="34" charset="0"/>
              <a:cs typeface="Segoe UI" panose="020B0502040204020203" pitchFamily="34" charset="0"/>
            </a:endParaRPr>
          </a:p>
          <a:p>
            <a:endParaRPr lang="en-GB" sz="24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A2C8AF56-2E47-853C-25E6-8047BF1D8D36}"/>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Architectures for Fully Connected NNs</a:t>
            </a:r>
          </a:p>
        </p:txBody>
      </p:sp>
      <p:sp>
        <p:nvSpPr>
          <p:cNvPr id="3" name="Content Placeholder 6">
            <a:extLst>
              <a:ext uri="{FF2B5EF4-FFF2-40B4-BE49-F238E27FC236}">
                <a16:creationId xmlns:a16="http://schemas.microsoft.com/office/drawing/2014/main" id="{BEEF3975-D993-053E-72BF-E243919CE02E}"/>
              </a:ext>
            </a:extLst>
          </p:cNvPr>
          <p:cNvSpPr txBox="1">
            <a:spLocks/>
          </p:cNvSpPr>
          <p:nvPr/>
        </p:nvSpPr>
        <p:spPr>
          <a:xfrm>
            <a:off x="4499718" y="2170253"/>
            <a:ext cx="7692282" cy="4468568"/>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GB" sz="2200" dirty="0" err="1">
                <a:latin typeface="Courier New" panose="02070309020205020404" pitchFamily="49" charset="0"/>
                <a:ea typeface="Segoe UI" panose="020B0502040204020203" pitchFamily="34" charset="0"/>
                <a:cs typeface="Courier New" panose="02070309020205020404" pitchFamily="49" charset="0"/>
              </a:rPr>
              <a:t>nndo</a:t>
            </a:r>
            <a:r>
              <a:rPr lang="en-GB" sz="2200" dirty="0">
                <a:latin typeface="Courier New" panose="02070309020205020404" pitchFamily="49" charset="0"/>
                <a:ea typeface="Segoe UI" panose="020B0502040204020203" pitchFamily="34" charset="0"/>
                <a:cs typeface="Courier New" panose="02070309020205020404" pitchFamily="49" charset="0"/>
              </a:rPr>
              <a:t> = </a:t>
            </a:r>
            <a:r>
              <a:rPr lang="en-GB" sz="2200" dirty="0" err="1">
                <a:latin typeface="Courier New" panose="02070309020205020404" pitchFamily="49" charset="0"/>
                <a:ea typeface="Segoe UI" panose="020B0502040204020203" pitchFamily="34" charset="0"/>
                <a:cs typeface="Courier New" panose="02070309020205020404" pitchFamily="49" charset="0"/>
              </a:rPr>
              <a:t>models.Sequential</a:t>
            </a:r>
            <a:r>
              <a:rPr lang="en-GB" sz="2200" dirty="0">
                <a:latin typeface="Courier New" panose="02070309020205020404" pitchFamily="49" charset="0"/>
                <a:ea typeface="Segoe UI" panose="020B0502040204020203" pitchFamily="34" charset="0"/>
                <a:cs typeface="Courier New" panose="02070309020205020404" pitchFamily="49" charset="0"/>
              </a:rPr>
              <a:t>()</a:t>
            </a:r>
          </a:p>
          <a:p>
            <a:pPr marL="0" indent="0">
              <a:spcBef>
                <a:spcPts val="0"/>
              </a:spcBef>
              <a:buNone/>
            </a:pPr>
            <a:r>
              <a:rPr lang="en-GB" sz="2200" dirty="0" err="1">
                <a:latin typeface="Courier New" panose="02070309020205020404" pitchFamily="49" charset="0"/>
                <a:ea typeface="Segoe UI" panose="020B0502040204020203" pitchFamily="34" charset="0"/>
                <a:cs typeface="Courier New" panose="02070309020205020404" pitchFamily="49" charset="0"/>
              </a:rPr>
              <a:t>nndo.add</a:t>
            </a:r>
            <a:r>
              <a:rPr lang="en-GB" sz="2200" dirty="0">
                <a:latin typeface="Courier New" panose="02070309020205020404" pitchFamily="49" charset="0"/>
                <a:ea typeface="Segoe UI" panose="020B0502040204020203" pitchFamily="34" charset="0"/>
                <a:cs typeface="Courier New" panose="02070309020205020404" pitchFamily="49" charset="0"/>
              </a:rPr>
              <a:t>(</a:t>
            </a:r>
            <a:r>
              <a:rPr lang="en-GB" sz="2200" dirty="0" err="1">
                <a:latin typeface="Courier New" panose="02070309020205020404" pitchFamily="49" charset="0"/>
                <a:ea typeface="Segoe UI" panose="020B0502040204020203" pitchFamily="34" charset="0"/>
                <a:cs typeface="Courier New" panose="02070309020205020404" pitchFamily="49" charset="0"/>
              </a:rPr>
              <a:t>layers.Dense</a:t>
            </a:r>
            <a:r>
              <a:rPr lang="en-GB" sz="2200" dirty="0">
                <a:latin typeface="Courier New" panose="02070309020205020404" pitchFamily="49" charset="0"/>
                <a:ea typeface="Segoe UI" panose="020B0502040204020203" pitchFamily="34" charset="0"/>
                <a:cs typeface="Courier New" panose="02070309020205020404" pitchFamily="49" charset="0"/>
              </a:rPr>
              <a:t>(512, activation =</a:t>
            </a:r>
          </a:p>
          <a:p>
            <a:pPr marL="0" indent="0">
              <a:spcBef>
                <a:spcPts val="0"/>
              </a:spcBef>
              <a:buNone/>
            </a:pPr>
            <a:r>
              <a:rPr lang="en-GB" sz="2200" dirty="0">
                <a:latin typeface="Courier New" panose="02070309020205020404" pitchFamily="49" charset="0"/>
                <a:ea typeface="Segoe UI" panose="020B0502040204020203" pitchFamily="34" charset="0"/>
                <a:cs typeface="Courier New" panose="02070309020205020404" pitchFamily="49" charset="0"/>
              </a:rPr>
              <a:t>	'</a:t>
            </a:r>
            <a:r>
              <a:rPr lang="en-GB" sz="2200" dirty="0" err="1">
                <a:latin typeface="Courier New" panose="02070309020205020404" pitchFamily="49" charset="0"/>
                <a:ea typeface="Segoe UI" panose="020B0502040204020203" pitchFamily="34" charset="0"/>
                <a:cs typeface="Courier New" panose="02070309020205020404" pitchFamily="49" charset="0"/>
              </a:rPr>
              <a:t>relu</a:t>
            </a:r>
            <a:r>
              <a:rPr lang="en-GB" sz="2200" dirty="0">
                <a:latin typeface="Courier New" panose="02070309020205020404" pitchFamily="49" charset="0"/>
                <a:ea typeface="Segoe UI" panose="020B0502040204020203" pitchFamily="34" charset="0"/>
                <a:cs typeface="Courier New" panose="02070309020205020404" pitchFamily="49" charset="0"/>
              </a:rPr>
              <a:t>', </a:t>
            </a:r>
            <a:r>
              <a:rPr lang="en-GB" sz="2200" dirty="0" err="1">
                <a:latin typeface="Courier New" panose="02070309020205020404" pitchFamily="49" charset="0"/>
                <a:ea typeface="Segoe UI" panose="020B0502040204020203" pitchFamily="34" charset="0"/>
                <a:cs typeface="Courier New" panose="02070309020205020404" pitchFamily="49" charset="0"/>
              </a:rPr>
              <a:t>input_shape</a:t>
            </a:r>
            <a:r>
              <a:rPr lang="en-GB" sz="2200" dirty="0">
                <a:latin typeface="Courier New" panose="02070309020205020404" pitchFamily="49" charset="0"/>
                <a:ea typeface="Segoe UI" panose="020B0502040204020203" pitchFamily="34" charset="0"/>
                <a:cs typeface="Courier New" panose="02070309020205020404" pitchFamily="49" charset="0"/>
              </a:rPr>
              <a:t> = (28*28, ),                           </a:t>
            </a:r>
          </a:p>
          <a:p>
            <a:pPr marL="0" indent="0">
              <a:spcBef>
                <a:spcPts val="0"/>
              </a:spcBef>
              <a:buNone/>
            </a:pPr>
            <a:r>
              <a:rPr lang="en-GB" sz="2200" dirty="0">
                <a:latin typeface="Courier New" panose="02070309020205020404" pitchFamily="49" charset="0"/>
                <a:ea typeface="Segoe UI" panose="020B0502040204020203" pitchFamily="34" charset="0"/>
                <a:cs typeface="Courier New" panose="02070309020205020404" pitchFamily="49" charset="0"/>
              </a:rPr>
              <a:t>	</a:t>
            </a:r>
            <a:r>
              <a:rPr lang="en-GB" sz="2200" dirty="0" err="1">
                <a:latin typeface="Courier New" panose="02070309020205020404" pitchFamily="49" charset="0"/>
                <a:ea typeface="Segoe UI" panose="020B0502040204020203" pitchFamily="34" charset="0"/>
                <a:cs typeface="Courier New" panose="02070309020205020404" pitchFamily="49" charset="0"/>
              </a:rPr>
              <a:t>kernel_regularizer</a:t>
            </a:r>
            <a:r>
              <a:rPr lang="en-GB" sz="2200" dirty="0">
                <a:latin typeface="Courier New" panose="02070309020205020404" pitchFamily="49" charset="0"/>
                <a:ea typeface="Segoe UI" panose="020B0502040204020203" pitchFamily="34" charset="0"/>
                <a:cs typeface="Courier New" panose="02070309020205020404" pitchFamily="49" charset="0"/>
              </a:rPr>
              <a:t>=regularizers.l2(0.0002)))  </a:t>
            </a:r>
          </a:p>
          <a:p>
            <a:pPr marL="0" indent="0">
              <a:spcBef>
                <a:spcPts val="0"/>
              </a:spcBef>
              <a:buNone/>
            </a:pPr>
            <a:r>
              <a:rPr lang="en-GB" sz="2200" dirty="0" err="1">
                <a:latin typeface="Courier New" panose="02070309020205020404" pitchFamily="49" charset="0"/>
                <a:ea typeface="Segoe UI" panose="020B0502040204020203" pitchFamily="34" charset="0"/>
                <a:cs typeface="Courier New" panose="02070309020205020404" pitchFamily="49" charset="0"/>
              </a:rPr>
              <a:t>nndo.add</a:t>
            </a:r>
            <a:r>
              <a:rPr lang="en-GB" sz="2200" dirty="0">
                <a:latin typeface="Courier New" panose="02070309020205020404" pitchFamily="49" charset="0"/>
                <a:ea typeface="Segoe UI" panose="020B0502040204020203" pitchFamily="34" charset="0"/>
                <a:cs typeface="Courier New" panose="02070309020205020404" pitchFamily="49" charset="0"/>
              </a:rPr>
              <a:t>(</a:t>
            </a:r>
            <a:r>
              <a:rPr lang="en-GB" sz="2200" dirty="0" err="1">
                <a:latin typeface="Courier New" panose="02070309020205020404" pitchFamily="49" charset="0"/>
                <a:ea typeface="Segoe UI" panose="020B0502040204020203" pitchFamily="34" charset="0"/>
                <a:cs typeface="Courier New" panose="02070309020205020404" pitchFamily="49" charset="0"/>
              </a:rPr>
              <a:t>layers.Dropout</a:t>
            </a:r>
            <a:r>
              <a:rPr lang="en-GB" sz="2200" dirty="0">
                <a:latin typeface="Courier New" panose="02070309020205020404" pitchFamily="49" charset="0"/>
                <a:ea typeface="Segoe UI" panose="020B0502040204020203" pitchFamily="34" charset="0"/>
                <a:cs typeface="Courier New" panose="02070309020205020404" pitchFamily="49" charset="0"/>
              </a:rPr>
              <a:t>(rate=0.5))</a:t>
            </a:r>
          </a:p>
          <a:p>
            <a:pPr marL="0" indent="0">
              <a:spcBef>
                <a:spcPts val="0"/>
              </a:spcBef>
              <a:buNone/>
            </a:pPr>
            <a:r>
              <a:rPr lang="en-GB" sz="2200" dirty="0" err="1">
                <a:latin typeface="Courier New" panose="02070309020205020404" pitchFamily="49" charset="0"/>
                <a:ea typeface="Segoe UI" panose="020B0502040204020203" pitchFamily="34" charset="0"/>
                <a:cs typeface="Courier New" panose="02070309020205020404" pitchFamily="49" charset="0"/>
              </a:rPr>
              <a:t>nndo.add</a:t>
            </a:r>
            <a:r>
              <a:rPr lang="en-GB" sz="2200" dirty="0">
                <a:latin typeface="Courier New" panose="02070309020205020404" pitchFamily="49" charset="0"/>
                <a:ea typeface="Segoe UI" panose="020B0502040204020203" pitchFamily="34" charset="0"/>
                <a:cs typeface="Courier New" panose="02070309020205020404" pitchFamily="49" charset="0"/>
              </a:rPr>
              <a:t>(</a:t>
            </a:r>
            <a:r>
              <a:rPr lang="en-GB" sz="2200" dirty="0" err="1">
                <a:latin typeface="Courier New" panose="02070309020205020404" pitchFamily="49" charset="0"/>
                <a:ea typeface="Segoe UI" panose="020B0502040204020203" pitchFamily="34" charset="0"/>
                <a:cs typeface="Courier New" panose="02070309020205020404" pitchFamily="49" charset="0"/>
              </a:rPr>
              <a:t>layers.Dense</a:t>
            </a:r>
            <a:r>
              <a:rPr lang="en-GB" sz="2200" dirty="0">
                <a:latin typeface="Courier New" panose="02070309020205020404" pitchFamily="49" charset="0"/>
                <a:ea typeface="Segoe UI" panose="020B0502040204020203" pitchFamily="34" charset="0"/>
                <a:cs typeface="Courier New" panose="02070309020205020404" pitchFamily="49" charset="0"/>
              </a:rPr>
              <a:t>(10, activation = '</a:t>
            </a:r>
            <a:r>
              <a:rPr lang="en-GB" sz="2200" dirty="0" err="1">
                <a:latin typeface="Courier New" panose="02070309020205020404" pitchFamily="49" charset="0"/>
                <a:ea typeface="Segoe UI" panose="020B0502040204020203" pitchFamily="34" charset="0"/>
                <a:cs typeface="Courier New" panose="02070309020205020404" pitchFamily="49" charset="0"/>
              </a:rPr>
              <a:t>softmax</a:t>
            </a:r>
            <a:r>
              <a:rPr lang="en-GB" sz="2200" dirty="0">
                <a:latin typeface="Courier New" panose="02070309020205020404" pitchFamily="49" charset="0"/>
                <a:ea typeface="Segoe UI" panose="020B0502040204020203" pitchFamily="34" charset="0"/>
                <a:cs typeface="Courier New" panose="02070309020205020404" pitchFamily="49" charset="0"/>
              </a:rPr>
              <a:t>'))</a:t>
            </a:r>
            <a:endParaRPr lang="en-GB" sz="22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cxnSp>
        <p:nvCxnSpPr>
          <p:cNvPr id="5" name="Straight Arrow Connector 4">
            <a:extLst>
              <a:ext uri="{FF2B5EF4-FFF2-40B4-BE49-F238E27FC236}">
                <a16:creationId xmlns:a16="http://schemas.microsoft.com/office/drawing/2014/main" id="{F06CE158-AF3F-FF1B-3174-0374D5A09EAD}"/>
              </a:ext>
            </a:extLst>
          </p:cNvPr>
          <p:cNvCxnSpPr>
            <a:cxnSpLocks/>
          </p:cNvCxnSpPr>
          <p:nvPr/>
        </p:nvCxnSpPr>
        <p:spPr>
          <a:xfrm>
            <a:off x="4155311" y="2170253"/>
            <a:ext cx="416689" cy="558025"/>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F4D4DBE-FD0C-AF2A-C596-52A85CB18037}"/>
              </a:ext>
            </a:extLst>
          </p:cNvPr>
          <p:cNvCxnSpPr>
            <a:cxnSpLocks/>
          </p:cNvCxnSpPr>
          <p:nvPr/>
        </p:nvCxnSpPr>
        <p:spPr>
          <a:xfrm>
            <a:off x="3663387" y="1722992"/>
            <a:ext cx="1116957" cy="539859"/>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8728B5B-5E7E-2A4B-0166-A171C0AD1C6D}"/>
              </a:ext>
            </a:extLst>
          </p:cNvPr>
          <p:cNvCxnSpPr>
            <a:cxnSpLocks/>
          </p:cNvCxnSpPr>
          <p:nvPr/>
        </p:nvCxnSpPr>
        <p:spPr>
          <a:xfrm>
            <a:off x="3582365" y="2980481"/>
            <a:ext cx="1898248" cy="88266"/>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0BDB8FB-A818-422A-43E5-09520BD93151}"/>
              </a:ext>
            </a:extLst>
          </p:cNvPr>
          <p:cNvCxnSpPr>
            <a:cxnSpLocks/>
          </p:cNvCxnSpPr>
          <p:nvPr/>
        </p:nvCxnSpPr>
        <p:spPr>
          <a:xfrm flipV="1">
            <a:off x="3715473" y="3382415"/>
            <a:ext cx="1666732" cy="495105"/>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F9D114E-FA1A-3A5D-9E00-D1DBEF3071DD}"/>
              </a:ext>
            </a:extLst>
          </p:cNvPr>
          <p:cNvCxnSpPr>
            <a:cxnSpLocks/>
          </p:cNvCxnSpPr>
          <p:nvPr/>
        </p:nvCxnSpPr>
        <p:spPr>
          <a:xfrm flipV="1">
            <a:off x="3848582" y="4106405"/>
            <a:ext cx="697292" cy="598704"/>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B22F862-9C69-0C96-E31E-BF7E6100E29D}"/>
              </a:ext>
            </a:extLst>
          </p:cNvPr>
          <p:cNvCxnSpPr>
            <a:cxnSpLocks/>
          </p:cNvCxnSpPr>
          <p:nvPr/>
        </p:nvCxnSpPr>
        <p:spPr>
          <a:xfrm flipV="1">
            <a:off x="4155311" y="4508339"/>
            <a:ext cx="416689" cy="664089"/>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3542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15B091-1649-A513-5A0E-B180A5F3224E}"/>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4D0DD814-62D0-258D-D6B6-4B994E3A9971}"/>
              </a:ext>
            </a:extLst>
          </p:cNvPr>
          <p:cNvSpPr>
            <a:spLocks noGrp="1"/>
          </p:cNvSpPr>
          <p:nvPr>
            <p:ph type="subTitle" idx="1"/>
          </p:nvPr>
        </p:nvSpPr>
        <p:spPr>
          <a:xfrm>
            <a:off x="1485165" y="1784284"/>
            <a:ext cx="9685343" cy="2015419"/>
          </a:xfrm>
        </p:spPr>
        <p:txBody>
          <a:bodyPr>
            <a:normAutofit/>
          </a:bodyPr>
          <a:lstStyle/>
          <a:p>
            <a:r>
              <a:rPr lang="en-US" sz="4400" b="1" dirty="0"/>
              <a:t>Training Deep NN Models</a:t>
            </a:r>
          </a:p>
        </p:txBody>
      </p:sp>
    </p:spTree>
    <p:extLst>
      <p:ext uri="{BB962C8B-B14F-4D97-AF65-F5344CB8AC3E}">
        <p14:creationId xmlns:p14="http://schemas.microsoft.com/office/powerpoint/2010/main" val="42286182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2553CE-11C1-F3EC-1B54-AADD8401D839}"/>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C06C4B0-9F8D-CEF8-4BE8-335481856DAD}"/>
              </a:ext>
            </a:extLst>
          </p:cNvPr>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CV tasks require high-capacity models</a:t>
            </a:r>
          </a:p>
          <a:p>
            <a:r>
              <a:rPr lang="en-GB" sz="2800" dirty="0">
                <a:latin typeface="+mn-lt"/>
                <a:ea typeface="Segoe UI" panose="020B0502040204020203" pitchFamily="34" charset="0"/>
                <a:cs typeface="Segoe UI" panose="020B0502040204020203" pitchFamily="34" charset="0"/>
              </a:rPr>
              <a:t>High-capacity models are difficult to train    </a:t>
            </a:r>
          </a:p>
          <a:p>
            <a:r>
              <a:rPr lang="en-GB" sz="2800" dirty="0">
                <a:latin typeface="+mn-lt"/>
                <a:ea typeface="Segoe UI" panose="020B0502040204020203" pitchFamily="34" charset="0"/>
                <a:cs typeface="Segoe UI" panose="020B0502040204020203" pitchFamily="34" charset="0"/>
              </a:rPr>
              <a:t>Trade-off between training time (epochs) and </a:t>
            </a:r>
            <a:r>
              <a:rPr lang="en-GB" sz="2400" dirty="0">
                <a:latin typeface="+mn-lt"/>
                <a:ea typeface="Segoe UI" panose="020B0502040204020203" pitchFamily="34" charset="0"/>
                <a:cs typeface="Segoe UI" panose="020B0502040204020203" pitchFamily="34" charset="0"/>
              </a:rPr>
              <a:t>over-fitting    </a:t>
            </a:r>
          </a:p>
          <a:p>
            <a:pPr lvl="1"/>
            <a:r>
              <a:rPr lang="en-GB" sz="2400" dirty="0">
                <a:latin typeface="+mn-lt"/>
                <a:ea typeface="Segoe UI" panose="020B0502040204020203" pitchFamily="34" charset="0"/>
                <a:cs typeface="Segoe UI" panose="020B0502040204020203" pitchFamily="34" charset="0"/>
              </a:rPr>
              <a:t>Slower training less likely to over-fit</a:t>
            </a:r>
          </a:p>
          <a:p>
            <a:pPr lvl="1"/>
            <a:r>
              <a:rPr lang="en-GB" sz="2400" dirty="0">
                <a:latin typeface="+mn-lt"/>
                <a:ea typeface="Segoe UI" panose="020B0502040204020203" pitchFamily="34" charset="0"/>
                <a:cs typeface="Segoe UI" panose="020B0502040204020203" pitchFamily="34" charset="0"/>
              </a:rPr>
              <a:t>Slower training requires more epochs (time) and CPU/GPU use</a:t>
            </a:r>
          </a:p>
          <a:p>
            <a:r>
              <a:rPr lang="en-GB" sz="2800" dirty="0">
                <a:latin typeface="+mn-lt"/>
                <a:ea typeface="Segoe UI" panose="020B0502040204020203" pitchFamily="34" charset="0"/>
                <a:cs typeface="Segoe UI" panose="020B0502040204020203" pitchFamily="34" charset="0"/>
              </a:rPr>
              <a:t>Large toolbox to prevent overfitting of high-capacity CV models   </a:t>
            </a:r>
          </a:p>
          <a:p>
            <a:pPr lvl="1"/>
            <a:r>
              <a:rPr lang="en-GB" sz="2400" dirty="0">
                <a:latin typeface="+mn-lt"/>
                <a:ea typeface="Segoe UI" panose="020B0502040204020203" pitchFamily="34" charset="0"/>
                <a:cs typeface="Segoe UI" panose="020B0502040204020203" pitchFamily="34" charset="0"/>
              </a:rPr>
              <a:t>Apply multiple regularizations simultaneously    </a:t>
            </a:r>
          </a:p>
          <a:p>
            <a:pPr lvl="1"/>
            <a:r>
              <a:rPr lang="en-GB" sz="2400" dirty="0">
                <a:latin typeface="+mn-lt"/>
                <a:ea typeface="Segoe UI" panose="020B0502040204020203" pitchFamily="34" charset="0"/>
                <a:cs typeface="Segoe UI" panose="020B0502040204020203" pitchFamily="34" charset="0"/>
              </a:rPr>
              <a:t>Lower learning rate reduces overfitting   </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7ED618D3-525C-FC63-76A8-8264917B4F20}"/>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Training Deep Neural Networks</a:t>
            </a:r>
          </a:p>
        </p:txBody>
      </p:sp>
    </p:spTree>
    <p:extLst>
      <p:ext uri="{BB962C8B-B14F-4D97-AF65-F5344CB8AC3E}">
        <p14:creationId xmlns:p14="http://schemas.microsoft.com/office/powerpoint/2010/main" val="3823519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DA9094-8576-03CF-06DC-DB2450FC2E85}"/>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43B791A-79FC-6917-6F1E-905159B1AF03}"/>
              </a:ext>
            </a:extLst>
          </p:cNvPr>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CV tasks require high-capacity models</a:t>
            </a:r>
          </a:p>
          <a:p>
            <a:r>
              <a:rPr lang="en-GB" sz="2800" dirty="0">
                <a:latin typeface="+mn-lt"/>
                <a:ea typeface="Segoe UI" panose="020B0502040204020203" pitchFamily="34" charset="0"/>
                <a:cs typeface="Segoe UI" panose="020B0502040204020203" pitchFamily="34" charset="0"/>
              </a:rPr>
              <a:t>High-capacity models are difficult to train    </a:t>
            </a:r>
          </a:p>
          <a:p>
            <a:r>
              <a:rPr lang="en-GB" sz="2800" dirty="0">
                <a:latin typeface="+mn-lt"/>
                <a:ea typeface="Segoe UI" panose="020B0502040204020203" pitchFamily="34" charset="0"/>
                <a:cs typeface="Segoe UI" panose="020B0502040204020203" pitchFamily="34" charset="0"/>
              </a:rPr>
              <a:t>Essential to pick suitable learning rate   </a:t>
            </a:r>
            <a:endParaRPr lang="en-GB" sz="2400" dirty="0">
              <a:latin typeface="+mn-lt"/>
              <a:ea typeface="Segoe UI" panose="020B0502040204020203" pitchFamily="34" charset="0"/>
              <a:cs typeface="Segoe UI" panose="020B0502040204020203" pitchFamily="34" charset="0"/>
            </a:endParaRPr>
          </a:p>
          <a:p>
            <a:pPr lvl="1"/>
            <a:r>
              <a:rPr lang="en-GB" sz="2400" dirty="0">
                <a:latin typeface="+mn-lt"/>
                <a:ea typeface="Segoe UI" panose="020B0502040204020203" pitchFamily="34" charset="0"/>
                <a:cs typeface="Segoe UI" panose="020B0502040204020203" pitchFamily="34" charset="0"/>
              </a:rPr>
              <a:t>High learning rates good initially, but lead to overfitting   </a:t>
            </a:r>
          </a:p>
          <a:p>
            <a:pPr lvl="1"/>
            <a:r>
              <a:rPr lang="en-GB" sz="2400" dirty="0">
                <a:latin typeface="+mn-lt"/>
                <a:ea typeface="Segoe UI" panose="020B0502040204020203" pitchFamily="34" charset="0"/>
                <a:cs typeface="Segoe UI" panose="020B0502040204020203" pitchFamily="34" charset="0"/>
              </a:rPr>
              <a:t>Low learning rates require excessive computing to converge   </a:t>
            </a:r>
          </a:p>
          <a:p>
            <a:r>
              <a:rPr lang="en-GB" sz="2800" dirty="0">
                <a:latin typeface="+mn-lt"/>
                <a:ea typeface="Segoe UI" panose="020B0502040204020203" pitchFamily="34" charset="0"/>
                <a:cs typeface="Segoe UI" panose="020B0502040204020203" pitchFamily="34" charset="0"/>
              </a:rPr>
              <a:t>Variable learning rates are often good choice   </a:t>
            </a:r>
          </a:p>
          <a:p>
            <a:pPr lvl="1"/>
            <a:r>
              <a:rPr lang="en-GB" sz="2400" dirty="0">
                <a:latin typeface="+mn-lt"/>
                <a:ea typeface="Segoe UI" panose="020B0502040204020203" pitchFamily="34" charset="0"/>
                <a:cs typeface="Segoe UI" panose="020B0502040204020203" pitchFamily="34" charset="0"/>
              </a:rPr>
              <a:t>Learning rate decays with epochs  </a:t>
            </a:r>
          </a:p>
          <a:p>
            <a:pPr lvl="1"/>
            <a:r>
              <a:rPr lang="en-GB" sz="2400" dirty="0">
                <a:latin typeface="+mn-lt"/>
                <a:ea typeface="Segoe UI" panose="020B0502040204020203" pitchFamily="34" charset="0"/>
                <a:cs typeface="Segoe UI" panose="020B0502040204020203" pitchFamily="34" charset="0"/>
              </a:rPr>
              <a:t>Linear decay</a:t>
            </a:r>
          </a:p>
          <a:p>
            <a:pPr lvl="1"/>
            <a:r>
              <a:rPr lang="en-GB" sz="2400" dirty="0">
                <a:latin typeface="+mn-lt"/>
                <a:ea typeface="Segoe UI" panose="020B0502040204020203" pitchFamily="34" charset="0"/>
                <a:cs typeface="Segoe UI" panose="020B0502040204020203" pitchFamily="34" charset="0"/>
              </a:rPr>
              <a:t>Exponential decay </a:t>
            </a:r>
          </a:p>
          <a:p>
            <a:pPr lvl="1"/>
            <a:r>
              <a:rPr lang="en-GB" sz="2400" dirty="0">
                <a:latin typeface="+mn-lt"/>
                <a:ea typeface="Segoe UI" panose="020B0502040204020203" pitchFamily="34" charset="0"/>
                <a:cs typeface="Segoe UI" panose="020B0502040204020203" pitchFamily="34" charset="0"/>
              </a:rPr>
              <a:t>Etc. </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A27004F7-1DED-13BC-89B7-9933699D73A8}"/>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Training Deep Neural Networks</a:t>
            </a:r>
          </a:p>
        </p:txBody>
      </p:sp>
    </p:spTree>
    <p:extLst>
      <p:ext uri="{BB962C8B-B14F-4D97-AF65-F5344CB8AC3E}">
        <p14:creationId xmlns:p14="http://schemas.microsoft.com/office/powerpoint/2010/main" val="3219696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870D1-B251-4158-41C7-1BE8FEBC74C9}"/>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4F790761-E222-42DA-41AD-3D6254284D27}"/>
              </a:ext>
            </a:extLst>
          </p:cNvPr>
          <p:cNvSpPr>
            <a:spLocks noGrp="1"/>
          </p:cNvSpPr>
          <p:nvPr>
            <p:ph sz="quarter" idx="10"/>
          </p:nvPr>
        </p:nvSpPr>
        <p:spPr>
          <a:xfrm>
            <a:off x="666751" y="1388226"/>
            <a:ext cx="5525044"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CV tasks require high capacity models</a:t>
            </a:r>
          </a:p>
          <a:p>
            <a:pPr marL="0" indent="0">
              <a:buNone/>
            </a:pPr>
            <a:r>
              <a:rPr lang="en-GB" sz="2800" dirty="0">
                <a:latin typeface="+mn-lt"/>
                <a:ea typeface="Segoe UI" panose="020B0502040204020203" pitchFamily="34" charset="0"/>
                <a:cs typeface="Segoe UI" panose="020B0502040204020203" pitchFamily="34" charset="0"/>
              </a:rPr>
              <a:t>Example of model not learning:</a:t>
            </a:r>
          </a:p>
          <a:p>
            <a:r>
              <a:rPr lang="en-GB" sz="2800" dirty="0">
                <a:latin typeface="+mn-lt"/>
                <a:ea typeface="Segoe UI" panose="020B0502040204020203" pitchFamily="34" charset="0"/>
                <a:cs typeface="Segoe UI" panose="020B0502040204020203" pitchFamily="34" charset="0"/>
              </a:rPr>
              <a:t>Too high of learning rate</a:t>
            </a:r>
          </a:p>
          <a:p>
            <a:r>
              <a:rPr lang="en-GB" sz="2800" dirty="0">
                <a:latin typeface="+mn-lt"/>
                <a:ea typeface="Segoe UI" panose="020B0502040204020203" pitchFamily="34" charset="0"/>
                <a:cs typeface="Segoe UI" panose="020B0502040204020203" pitchFamily="34" charset="0"/>
              </a:rPr>
              <a:t>Insufficient regularization  </a:t>
            </a:r>
          </a:p>
          <a:p>
            <a:r>
              <a:rPr lang="en-GB" sz="2800" dirty="0">
                <a:latin typeface="+mn-lt"/>
                <a:ea typeface="Segoe UI" panose="020B0502040204020203" pitchFamily="34" charset="0"/>
                <a:cs typeface="Segoe UI" panose="020B0502040204020203" pitchFamily="34" charset="0"/>
              </a:rPr>
              <a:t>Loss curves show problems</a:t>
            </a:r>
          </a:p>
          <a:p>
            <a:pPr lvl="1"/>
            <a:r>
              <a:rPr lang="en-GB" sz="2400" dirty="0">
                <a:latin typeface="+mn-lt"/>
                <a:ea typeface="Segoe UI" panose="020B0502040204020203" pitchFamily="34" charset="0"/>
                <a:cs typeface="Segoe UI" panose="020B0502040204020203" pitchFamily="34" charset="0"/>
              </a:rPr>
              <a:t>Curves show erratic behaviour  </a:t>
            </a:r>
          </a:p>
          <a:p>
            <a:pPr lvl="1"/>
            <a:r>
              <a:rPr lang="en-GB" sz="2400" dirty="0">
                <a:latin typeface="+mn-lt"/>
                <a:ea typeface="Segoe UI" panose="020B0502040204020203" pitchFamily="34" charset="0"/>
                <a:cs typeface="Segoe UI" panose="020B0502040204020203" pitchFamily="34" charset="0"/>
              </a:rPr>
              <a:t>Divergence between training and test loss</a:t>
            </a:r>
          </a:p>
          <a:p>
            <a:endParaRPr lang="en-GB" sz="2400" dirty="0">
              <a:latin typeface="+mn-lt"/>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9D464E7F-AF4C-81B1-8B9D-7D26A4FA88F2}"/>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Training Deep Neural Networks</a:t>
            </a:r>
          </a:p>
        </p:txBody>
      </p:sp>
      <p:pic>
        <p:nvPicPr>
          <p:cNvPr id="4" name="Picture 3">
            <a:extLst>
              <a:ext uri="{FF2B5EF4-FFF2-40B4-BE49-F238E27FC236}">
                <a16:creationId xmlns:a16="http://schemas.microsoft.com/office/drawing/2014/main" id="{96550335-4A04-227E-2BB0-728297934DD0}"/>
              </a:ext>
            </a:extLst>
          </p:cNvPr>
          <p:cNvPicPr>
            <a:picLocks noChangeAspect="1"/>
          </p:cNvPicPr>
          <p:nvPr/>
        </p:nvPicPr>
        <p:blipFill>
          <a:blip r:embed="rId3"/>
          <a:stretch>
            <a:fillRect/>
          </a:stretch>
        </p:blipFill>
        <p:spPr>
          <a:xfrm>
            <a:off x="6096000" y="1430144"/>
            <a:ext cx="5993522" cy="4756425"/>
          </a:xfrm>
          <a:prstGeom prst="rect">
            <a:avLst/>
          </a:prstGeom>
        </p:spPr>
      </p:pic>
    </p:spTree>
    <p:extLst>
      <p:ext uri="{BB962C8B-B14F-4D97-AF65-F5344CB8AC3E}">
        <p14:creationId xmlns:p14="http://schemas.microsoft.com/office/powerpoint/2010/main" val="392536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20383-428B-56FE-1C20-E96D3F8A7567}"/>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4EA530C-D1F8-662B-ACB0-2F24E71CFBF1}"/>
              </a:ext>
            </a:extLst>
          </p:cNvPr>
          <p:cNvSpPr>
            <a:spLocks noGrp="1"/>
          </p:cNvSpPr>
          <p:nvPr>
            <p:ph sz="quarter" idx="10"/>
          </p:nvPr>
        </p:nvSpPr>
        <p:spPr>
          <a:xfrm>
            <a:off x="666751" y="1388226"/>
            <a:ext cx="5525044"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CV tasks require high capacity models</a:t>
            </a:r>
          </a:p>
          <a:p>
            <a:pPr marL="0" indent="0">
              <a:buNone/>
            </a:pPr>
            <a:r>
              <a:rPr lang="en-GB" sz="2800" dirty="0">
                <a:latin typeface="+mn-lt"/>
                <a:ea typeface="Segoe UI" panose="020B0502040204020203" pitchFamily="34" charset="0"/>
                <a:cs typeface="Segoe UI" panose="020B0502040204020203" pitchFamily="34" charset="0"/>
              </a:rPr>
              <a:t>Example of poor (fixed and aggressive) learning rate:</a:t>
            </a:r>
          </a:p>
          <a:p>
            <a:r>
              <a:rPr lang="en-GB" sz="2800" dirty="0">
                <a:latin typeface="+mn-lt"/>
                <a:ea typeface="Segoe UI" panose="020B0502040204020203" pitchFamily="34" charset="0"/>
                <a:cs typeface="Segoe UI" panose="020B0502040204020203" pitchFamily="34" charset="0"/>
              </a:rPr>
              <a:t>Notice sharp elbow in loss curves </a:t>
            </a:r>
          </a:p>
          <a:p>
            <a:r>
              <a:rPr lang="en-GB" sz="2800" dirty="0">
                <a:latin typeface="+mn-lt"/>
                <a:ea typeface="Segoe UI" panose="020B0502040204020203" pitchFamily="34" charset="0"/>
                <a:cs typeface="Segoe UI" panose="020B0502040204020203" pitchFamily="34" charset="0"/>
              </a:rPr>
              <a:t>Learning continues, even after 80 epochs </a:t>
            </a:r>
          </a:p>
          <a:p>
            <a:r>
              <a:rPr lang="en-GB" sz="2800" dirty="0">
                <a:latin typeface="+mn-lt"/>
                <a:ea typeface="Segoe UI" panose="020B0502040204020203" pitchFamily="34" charset="0"/>
                <a:cs typeface="Segoe UI" panose="020B0502040204020203" pitchFamily="34" charset="0"/>
              </a:rPr>
              <a:t>Smooth curves indicate sufficient regularization  </a:t>
            </a:r>
            <a:r>
              <a:rPr lang="en-GB" sz="2400" dirty="0">
                <a:latin typeface="+mn-lt"/>
                <a:ea typeface="Segoe UI" panose="020B0502040204020203" pitchFamily="34" charset="0"/>
                <a:cs typeface="Segoe UI" panose="020B0502040204020203" pitchFamily="34" charset="0"/>
              </a:rPr>
              <a:t>  </a:t>
            </a:r>
          </a:p>
          <a:p>
            <a:endParaRPr lang="en-GB" sz="2400" dirty="0">
              <a:latin typeface="+mn-lt"/>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D7524796-BD41-D834-0698-5FBC7FCF506C}"/>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Training Deep Neural Networks</a:t>
            </a:r>
          </a:p>
        </p:txBody>
      </p:sp>
      <p:pic>
        <p:nvPicPr>
          <p:cNvPr id="5" name="Picture 4">
            <a:extLst>
              <a:ext uri="{FF2B5EF4-FFF2-40B4-BE49-F238E27FC236}">
                <a16:creationId xmlns:a16="http://schemas.microsoft.com/office/drawing/2014/main" id="{6480EBC8-C041-0FEE-EB19-1EE9A5798E43}"/>
              </a:ext>
            </a:extLst>
          </p:cNvPr>
          <p:cNvPicPr>
            <a:picLocks noChangeAspect="1"/>
          </p:cNvPicPr>
          <p:nvPr/>
        </p:nvPicPr>
        <p:blipFill>
          <a:blip r:embed="rId3"/>
          <a:stretch>
            <a:fillRect/>
          </a:stretch>
        </p:blipFill>
        <p:spPr>
          <a:xfrm>
            <a:off x="6142707" y="1361895"/>
            <a:ext cx="5881447" cy="4584317"/>
          </a:xfrm>
          <a:prstGeom prst="rect">
            <a:avLst/>
          </a:prstGeom>
        </p:spPr>
      </p:pic>
    </p:spTree>
    <p:extLst>
      <p:ext uri="{BB962C8B-B14F-4D97-AF65-F5344CB8AC3E}">
        <p14:creationId xmlns:p14="http://schemas.microsoft.com/office/powerpoint/2010/main" val="1673033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4F9C47-2FD9-9956-2BBB-E2D472B581D6}"/>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DE37B4B-EEE1-03CE-FAD6-65AC4C956C90}"/>
              </a:ext>
            </a:extLst>
          </p:cNvPr>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Key points for this lesson</a:t>
            </a:r>
          </a:p>
          <a:p>
            <a:r>
              <a:rPr lang="en-GB" sz="2800" dirty="0" err="1">
                <a:latin typeface="+mn-lt"/>
                <a:ea typeface="Segoe UI" panose="020B0502040204020203" pitchFamily="34" charset="0"/>
                <a:cs typeface="Segoe UI" panose="020B0502040204020203" pitchFamily="34" charset="0"/>
              </a:rPr>
              <a:t>Preceptron</a:t>
            </a:r>
            <a:r>
              <a:rPr lang="en-GB" sz="2800" dirty="0">
                <a:latin typeface="+mn-lt"/>
                <a:ea typeface="Segoe UI" panose="020B0502040204020203" pitchFamily="34" charset="0"/>
                <a:cs typeface="Segoe UI" panose="020B0502040204020203" pitchFamily="34" charset="0"/>
              </a:rPr>
              <a:t> and forward propagation</a:t>
            </a:r>
          </a:p>
          <a:p>
            <a:r>
              <a:rPr lang="en-GB" sz="2800" dirty="0">
                <a:latin typeface="+mn-lt"/>
                <a:ea typeface="Segoe UI" panose="020B0502040204020203" pitchFamily="34" charset="0"/>
                <a:cs typeface="Segoe UI" panose="020B0502040204020203" pitchFamily="34" charset="0"/>
              </a:rPr>
              <a:t>Depth, breath and model capacity</a:t>
            </a:r>
          </a:p>
          <a:p>
            <a:r>
              <a:rPr lang="en-GB" sz="2800" dirty="0">
                <a:latin typeface="+mn-lt"/>
                <a:ea typeface="Segoe UI" panose="020B0502040204020203" pitchFamily="34" charset="0"/>
                <a:cs typeface="Segoe UI" panose="020B0502040204020203" pitchFamily="34" charset="0"/>
              </a:rPr>
              <a:t>Nonlinearity and activation functions</a:t>
            </a:r>
          </a:p>
          <a:p>
            <a:r>
              <a:rPr lang="en-GB" sz="2800" dirty="0">
                <a:latin typeface="+mn-lt"/>
                <a:ea typeface="Segoe UI" panose="020B0502040204020203" pitchFamily="34" charset="0"/>
                <a:cs typeface="Segoe UI" panose="020B0502040204020203" pitchFamily="34" charset="0"/>
              </a:rPr>
              <a:t>Loss functions</a:t>
            </a:r>
          </a:p>
          <a:p>
            <a:r>
              <a:rPr lang="en-GB" sz="2800" dirty="0">
                <a:latin typeface="+mn-lt"/>
                <a:ea typeface="Segoe UI" panose="020B0502040204020203" pitchFamily="34" charset="0"/>
                <a:cs typeface="Segoe UI" panose="020B0502040204020203" pitchFamily="34" charset="0"/>
              </a:rPr>
              <a:t>Architectures of deep NNs </a:t>
            </a:r>
          </a:p>
          <a:p>
            <a:r>
              <a:rPr lang="en-GB" sz="2800" dirty="0">
                <a:latin typeface="+mn-lt"/>
                <a:ea typeface="Segoe UI" panose="020B0502040204020203" pitchFamily="34" charset="0"/>
                <a:cs typeface="Segoe UI" panose="020B0502040204020203" pitchFamily="34" charset="0"/>
              </a:rPr>
              <a:t>Learning in deep NNs   </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817088F9-AE6F-CE67-34CD-7D0A48260BAA}"/>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Building Blocks of Deep Learning</a:t>
            </a:r>
          </a:p>
        </p:txBody>
      </p:sp>
    </p:spTree>
    <p:extLst>
      <p:ext uri="{BB962C8B-B14F-4D97-AF65-F5344CB8AC3E}">
        <p14:creationId xmlns:p14="http://schemas.microsoft.com/office/powerpoint/2010/main" val="18868656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20F6CB-6DF1-95FF-2B67-40941878CC23}"/>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1B8D5F2-9949-1364-3A1E-C6FEE279CBF4}"/>
              </a:ext>
            </a:extLst>
          </p:cNvPr>
          <p:cNvSpPr>
            <a:spLocks noGrp="1"/>
          </p:cNvSpPr>
          <p:nvPr>
            <p:ph sz="quarter" idx="10"/>
          </p:nvPr>
        </p:nvSpPr>
        <p:spPr>
          <a:xfrm>
            <a:off x="666751" y="1388226"/>
            <a:ext cx="5525044" cy="5203489"/>
          </a:xfrm>
        </p:spPr>
        <p:txBody>
          <a:bodyPr>
            <a:normAutofit lnSpcReduction="10000"/>
          </a:bodyPr>
          <a:lstStyle/>
          <a:p>
            <a:pPr marL="0" indent="0">
              <a:buNone/>
            </a:pPr>
            <a:r>
              <a:rPr lang="en-GB" sz="2800" dirty="0">
                <a:latin typeface="+mn-lt"/>
                <a:ea typeface="Segoe UI" panose="020B0502040204020203" pitchFamily="34" charset="0"/>
                <a:cs typeface="Segoe UI" panose="020B0502040204020203" pitchFamily="34" charset="0"/>
              </a:rPr>
              <a:t>CV tasks require high capacity models</a:t>
            </a:r>
          </a:p>
          <a:p>
            <a:pPr marL="0" indent="0">
              <a:buNone/>
            </a:pPr>
            <a:r>
              <a:rPr lang="en-GB" sz="2800" dirty="0">
                <a:latin typeface="+mn-lt"/>
                <a:ea typeface="Segoe UI" panose="020B0502040204020203" pitchFamily="34" charset="0"/>
                <a:cs typeface="Segoe UI" panose="020B0502040204020203" pitchFamily="34" charset="0"/>
              </a:rPr>
              <a:t>Example of good learning:</a:t>
            </a:r>
          </a:p>
          <a:p>
            <a:r>
              <a:rPr lang="en-GB" sz="2800" dirty="0">
                <a:latin typeface="+mn-lt"/>
                <a:ea typeface="Segoe UI" panose="020B0502040204020203" pitchFamily="34" charset="0"/>
                <a:cs typeface="Segoe UI" panose="020B0502040204020203" pitchFamily="34" charset="0"/>
              </a:rPr>
              <a:t>Exponential decay learning rate</a:t>
            </a:r>
          </a:p>
          <a:p>
            <a:r>
              <a:rPr lang="en-GB" sz="2800" dirty="0">
                <a:latin typeface="+mn-lt"/>
                <a:ea typeface="Segoe UI" panose="020B0502040204020203" pitchFamily="34" charset="0"/>
                <a:cs typeface="Segoe UI" panose="020B0502040204020203" pitchFamily="34" charset="0"/>
              </a:rPr>
              <a:t>Multiple regularizations</a:t>
            </a:r>
          </a:p>
          <a:p>
            <a:pPr lvl="1"/>
            <a:r>
              <a:rPr lang="en-GB" sz="2400" dirty="0">
                <a:latin typeface="+mn-lt"/>
                <a:ea typeface="Segoe UI" panose="020B0502040204020203" pitchFamily="34" charset="0"/>
                <a:cs typeface="Segoe UI" panose="020B0502040204020203" pitchFamily="34" charset="0"/>
              </a:rPr>
              <a:t>L2 </a:t>
            </a:r>
          </a:p>
          <a:p>
            <a:pPr lvl="1"/>
            <a:r>
              <a:rPr lang="en-GB" sz="2400" dirty="0">
                <a:latin typeface="+mn-lt"/>
                <a:ea typeface="Segoe UI" panose="020B0502040204020203" pitchFamily="34" charset="0"/>
                <a:cs typeface="Segoe UI" panose="020B0502040204020203" pitchFamily="34" charset="0"/>
              </a:rPr>
              <a:t>Dropout</a:t>
            </a:r>
          </a:p>
          <a:p>
            <a:pPr lvl="1"/>
            <a:r>
              <a:rPr lang="en-GB" sz="2400" dirty="0">
                <a:latin typeface="+mn-lt"/>
                <a:ea typeface="Segoe UI" panose="020B0502040204020203" pitchFamily="34" charset="0"/>
                <a:cs typeface="Segoe UI" panose="020B0502040204020203" pitchFamily="34" charset="0"/>
              </a:rPr>
              <a:t>Weight decay</a:t>
            </a:r>
          </a:p>
          <a:p>
            <a:r>
              <a:rPr lang="en-GB" sz="2800" dirty="0">
                <a:latin typeface="+mn-lt"/>
                <a:ea typeface="Segoe UI" panose="020B0502040204020203" pitchFamily="34" charset="0"/>
                <a:cs typeface="Segoe UI" panose="020B0502040204020203" pitchFamily="34" charset="0"/>
              </a:rPr>
              <a:t>Loss curves decrease smoothly with little learning at end of epochs</a:t>
            </a:r>
          </a:p>
          <a:p>
            <a:endParaRPr lang="en-GB" sz="2400" dirty="0">
              <a:latin typeface="+mn-lt"/>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64FA6B7C-DC94-DC1C-3281-EB6F059A225C}"/>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Training Deep Neural Networks</a:t>
            </a:r>
          </a:p>
        </p:txBody>
      </p:sp>
      <p:pic>
        <p:nvPicPr>
          <p:cNvPr id="5" name="Picture 4">
            <a:extLst>
              <a:ext uri="{FF2B5EF4-FFF2-40B4-BE49-F238E27FC236}">
                <a16:creationId xmlns:a16="http://schemas.microsoft.com/office/drawing/2014/main" id="{396815B1-0ED4-D2C4-2C4A-9388194F4319}"/>
              </a:ext>
            </a:extLst>
          </p:cNvPr>
          <p:cNvPicPr>
            <a:picLocks noChangeAspect="1"/>
          </p:cNvPicPr>
          <p:nvPr/>
        </p:nvPicPr>
        <p:blipFill>
          <a:blip r:embed="rId3"/>
          <a:stretch>
            <a:fillRect/>
          </a:stretch>
        </p:blipFill>
        <p:spPr>
          <a:xfrm>
            <a:off x="5951922" y="1531196"/>
            <a:ext cx="6144651" cy="4587445"/>
          </a:xfrm>
          <a:prstGeom prst="rect">
            <a:avLst/>
          </a:prstGeom>
        </p:spPr>
      </p:pic>
    </p:spTree>
    <p:extLst>
      <p:ext uri="{BB962C8B-B14F-4D97-AF65-F5344CB8AC3E}">
        <p14:creationId xmlns:p14="http://schemas.microsoft.com/office/powerpoint/2010/main" val="1029459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C7893F-474E-1545-810C-B769320FE9EA}"/>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5359647-7820-B1AB-F108-DD78DAB8BEAA}"/>
              </a:ext>
            </a:extLst>
          </p:cNvPr>
          <p:cNvSpPr>
            <a:spLocks noGrp="1"/>
          </p:cNvSpPr>
          <p:nvPr>
            <p:ph sz="quarter" idx="10"/>
          </p:nvPr>
        </p:nvSpPr>
        <p:spPr>
          <a:xfrm>
            <a:off x="666750" y="1388227"/>
            <a:ext cx="11525250" cy="539852"/>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Training high-capacity models requires significant experimentation </a:t>
            </a:r>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B2060602-0E72-077A-3C05-721A0A21E080}"/>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Training Deep Neural Networks</a:t>
            </a:r>
          </a:p>
        </p:txBody>
      </p:sp>
      <p:pic>
        <p:nvPicPr>
          <p:cNvPr id="4" name="Picture 3">
            <a:extLst>
              <a:ext uri="{FF2B5EF4-FFF2-40B4-BE49-F238E27FC236}">
                <a16:creationId xmlns:a16="http://schemas.microsoft.com/office/drawing/2014/main" id="{F5D718D0-28EE-F31B-0663-8B57A0B8032A}"/>
              </a:ext>
            </a:extLst>
          </p:cNvPr>
          <p:cNvPicPr>
            <a:picLocks noChangeAspect="1"/>
          </p:cNvPicPr>
          <p:nvPr/>
        </p:nvPicPr>
        <p:blipFill>
          <a:blip r:embed="rId3"/>
          <a:stretch>
            <a:fillRect/>
          </a:stretch>
        </p:blipFill>
        <p:spPr>
          <a:xfrm>
            <a:off x="1493761" y="2011680"/>
            <a:ext cx="9109544" cy="4692178"/>
          </a:xfrm>
          <a:prstGeom prst="rect">
            <a:avLst/>
          </a:prstGeom>
        </p:spPr>
      </p:pic>
      <p:sp>
        <p:nvSpPr>
          <p:cNvPr id="3" name="Oval 2">
            <a:extLst>
              <a:ext uri="{FF2B5EF4-FFF2-40B4-BE49-F238E27FC236}">
                <a16:creationId xmlns:a16="http://schemas.microsoft.com/office/drawing/2014/main" id="{1DA54831-2D74-9CED-BC77-B2A3884E6797}"/>
              </a:ext>
            </a:extLst>
          </p:cNvPr>
          <p:cNvSpPr/>
          <p:nvPr/>
        </p:nvSpPr>
        <p:spPr>
          <a:xfrm>
            <a:off x="549797" y="6299274"/>
            <a:ext cx="10452700" cy="446749"/>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28545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65B85B-83F7-1762-3C30-83A9D2858786}"/>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60DFEBDE-887D-16AE-B653-957685C6DA47}"/>
              </a:ext>
            </a:extLst>
          </p:cNvPr>
          <p:cNvSpPr>
            <a:spLocks noGrp="1"/>
          </p:cNvSpPr>
          <p:nvPr>
            <p:ph type="subTitle" idx="1"/>
          </p:nvPr>
        </p:nvSpPr>
        <p:spPr>
          <a:xfrm>
            <a:off x="1485165" y="1784284"/>
            <a:ext cx="9685343" cy="2015419"/>
          </a:xfrm>
        </p:spPr>
        <p:txBody>
          <a:bodyPr>
            <a:normAutofit/>
          </a:bodyPr>
          <a:lstStyle/>
          <a:p>
            <a:r>
              <a:rPr lang="en-US" sz="4400" b="1" dirty="0"/>
              <a:t>Model Deployment  </a:t>
            </a:r>
          </a:p>
        </p:txBody>
      </p:sp>
    </p:spTree>
    <p:extLst>
      <p:ext uri="{BB962C8B-B14F-4D97-AF65-F5344CB8AC3E}">
        <p14:creationId xmlns:p14="http://schemas.microsoft.com/office/powerpoint/2010/main" val="5171980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83711"/>
            <a:ext cx="10515600" cy="5455084"/>
          </a:xfrm>
        </p:spPr>
        <p:txBody>
          <a:bodyPr>
            <a:normAutofit fontScale="92500" lnSpcReduction="20000"/>
          </a:bodyPr>
          <a:lstStyle/>
          <a:p>
            <a:pPr marL="0" indent="0">
              <a:buNone/>
            </a:pPr>
            <a:r>
              <a:rPr lang="en-US" sz="3000" b="0" dirty="0">
                <a:latin typeface="+mj-lt"/>
              </a:rPr>
              <a:t>How can we deploy deep NN models to the </a:t>
            </a:r>
            <a:r>
              <a:rPr lang="en-US" sz="3000" dirty="0">
                <a:latin typeface="+mj-lt"/>
              </a:rPr>
              <a:t>edge</a:t>
            </a:r>
            <a:r>
              <a:rPr lang="en-US" sz="3000" b="0" dirty="0">
                <a:latin typeface="+mj-lt"/>
              </a:rPr>
              <a:t>?</a:t>
            </a:r>
          </a:p>
          <a:p>
            <a:r>
              <a:rPr lang="en-US" sz="3000" b="0" dirty="0">
                <a:latin typeface="+mj-lt"/>
              </a:rPr>
              <a:t>Many applications use CV at the edge – a.k.a</a:t>
            </a:r>
            <a:r>
              <a:rPr lang="en-US" sz="3000" dirty="0">
                <a:latin typeface="+mj-lt"/>
              </a:rPr>
              <a:t>. Internet of Things (IoT)</a:t>
            </a:r>
          </a:p>
          <a:p>
            <a:pPr lvl="1"/>
            <a:r>
              <a:rPr lang="en-US" sz="2600" dirty="0">
                <a:latin typeface="+mj-lt"/>
              </a:rPr>
              <a:t>Example: advanced smart phone photography</a:t>
            </a:r>
          </a:p>
          <a:p>
            <a:pPr lvl="1"/>
            <a:r>
              <a:rPr lang="en-US" sz="2600" dirty="0">
                <a:latin typeface="+mj-lt"/>
              </a:rPr>
              <a:t>Example: security monitoring</a:t>
            </a:r>
          </a:p>
          <a:p>
            <a:pPr lvl="1"/>
            <a:r>
              <a:rPr lang="en-US" sz="2600" dirty="0">
                <a:latin typeface="+mj-lt"/>
              </a:rPr>
              <a:t>Example: industrial inspection </a:t>
            </a:r>
          </a:p>
          <a:p>
            <a:pPr lvl="1"/>
            <a:r>
              <a:rPr lang="en-US" sz="2600" dirty="0">
                <a:latin typeface="+mj-lt"/>
              </a:rPr>
              <a:t>…</a:t>
            </a:r>
          </a:p>
          <a:p>
            <a:r>
              <a:rPr lang="en-US" sz="3000" b="0" dirty="0">
                <a:latin typeface="+mj-lt"/>
              </a:rPr>
              <a:t>Need to push CV processing to edge </a:t>
            </a:r>
          </a:p>
          <a:p>
            <a:pPr lvl="1"/>
            <a:r>
              <a:rPr lang="en-US" sz="2600" b="0" dirty="0">
                <a:latin typeface="+mj-lt"/>
              </a:rPr>
              <a:t>Limited network bandwidth precludes central processing</a:t>
            </a:r>
          </a:p>
          <a:p>
            <a:r>
              <a:rPr lang="en-US" sz="3000" b="0" dirty="0">
                <a:latin typeface="+mj-lt"/>
              </a:rPr>
              <a:t>Edge devices typically have limited computing and memory capacity</a:t>
            </a:r>
            <a:endParaRPr lang="en-US" sz="2600" b="0" dirty="0">
              <a:latin typeface="+mj-lt"/>
            </a:endParaRPr>
          </a:p>
          <a:p>
            <a:r>
              <a:rPr lang="en-US" sz="3000" b="0" dirty="0">
                <a:latin typeface="+mj-lt"/>
              </a:rPr>
              <a:t>Can deploy solutions like</a:t>
            </a:r>
            <a:r>
              <a:rPr lang="en-US" sz="3000" dirty="0">
                <a:latin typeface="+mj-lt"/>
              </a:rPr>
              <a:t> </a:t>
            </a:r>
            <a:r>
              <a:rPr lang="en-US" sz="3000" dirty="0">
                <a:latin typeface="+mj-lt"/>
                <a:hlinkClick r:id="rId2"/>
              </a:rPr>
              <a:t>TensorFlow Lite</a:t>
            </a:r>
            <a:r>
              <a:rPr lang="en-US" sz="3000" dirty="0">
                <a:latin typeface="+mj-lt"/>
              </a:rPr>
              <a:t> </a:t>
            </a:r>
          </a:p>
          <a:p>
            <a:pPr lvl="1"/>
            <a:r>
              <a:rPr lang="en-US" sz="2600" dirty="0">
                <a:latin typeface="+mj-lt"/>
              </a:rPr>
              <a:t>Use fixed point or integer arithmetic</a:t>
            </a:r>
          </a:p>
          <a:p>
            <a:pPr lvl="1"/>
            <a:r>
              <a:rPr lang="en-US" sz="2600" dirty="0">
                <a:latin typeface="+mj-lt"/>
              </a:rPr>
              <a:t>Give up a bit of accuracy massive reduction in computing and memory  </a:t>
            </a:r>
          </a:p>
          <a:p>
            <a:endParaRPr lang="en-US" dirty="0"/>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Deployment of Deep NN Models</a:t>
            </a:r>
          </a:p>
        </p:txBody>
      </p:sp>
    </p:spTree>
    <p:extLst>
      <p:ext uri="{BB962C8B-B14F-4D97-AF65-F5344CB8AC3E}">
        <p14:creationId xmlns:p14="http://schemas.microsoft.com/office/powerpoint/2010/main" val="111882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Key points for this lesson</a:t>
            </a:r>
          </a:p>
          <a:p>
            <a:r>
              <a:rPr lang="en-GB" sz="2800" dirty="0" err="1">
                <a:latin typeface="+mn-lt"/>
                <a:ea typeface="Segoe UI" panose="020B0502040204020203" pitchFamily="34" charset="0"/>
                <a:cs typeface="Segoe UI" panose="020B0502040204020203" pitchFamily="34" charset="0"/>
              </a:rPr>
              <a:t>Preceptron</a:t>
            </a:r>
            <a:r>
              <a:rPr lang="en-GB" sz="2800" dirty="0">
                <a:latin typeface="+mn-lt"/>
                <a:ea typeface="Segoe UI" panose="020B0502040204020203" pitchFamily="34" charset="0"/>
                <a:cs typeface="Segoe UI" panose="020B0502040204020203" pitchFamily="34" charset="0"/>
              </a:rPr>
              <a:t> and forward propagation</a:t>
            </a:r>
          </a:p>
          <a:p>
            <a:r>
              <a:rPr lang="en-GB" sz="2800" dirty="0">
                <a:latin typeface="+mn-lt"/>
                <a:ea typeface="Segoe UI" panose="020B0502040204020203" pitchFamily="34" charset="0"/>
                <a:cs typeface="Segoe UI" panose="020B0502040204020203" pitchFamily="34" charset="0"/>
              </a:rPr>
              <a:t>Depth, breath and model capacity</a:t>
            </a:r>
          </a:p>
          <a:p>
            <a:r>
              <a:rPr lang="en-GB" sz="2800" dirty="0">
                <a:latin typeface="+mn-lt"/>
                <a:ea typeface="Segoe UI" panose="020B0502040204020203" pitchFamily="34" charset="0"/>
                <a:cs typeface="Segoe UI" panose="020B0502040204020203" pitchFamily="34" charset="0"/>
              </a:rPr>
              <a:t>Nonlinearity and activation functions</a:t>
            </a:r>
          </a:p>
          <a:p>
            <a:r>
              <a:rPr lang="en-GB" sz="2800" dirty="0">
                <a:latin typeface="+mn-lt"/>
                <a:ea typeface="Segoe UI" panose="020B0502040204020203" pitchFamily="34" charset="0"/>
                <a:cs typeface="Segoe UI" panose="020B0502040204020203" pitchFamily="34" charset="0"/>
              </a:rPr>
              <a:t>Loss functions</a:t>
            </a:r>
          </a:p>
          <a:p>
            <a:r>
              <a:rPr lang="en-GB" sz="2800" dirty="0">
                <a:latin typeface="+mn-lt"/>
                <a:ea typeface="Segoe UI" panose="020B0502040204020203" pitchFamily="34" charset="0"/>
                <a:cs typeface="Segoe UI" panose="020B0502040204020203" pitchFamily="34" charset="0"/>
              </a:rPr>
              <a:t>Regularization for deep learning</a:t>
            </a:r>
          </a:p>
          <a:p>
            <a:r>
              <a:rPr lang="en-GB" sz="2800" dirty="0">
                <a:latin typeface="+mn-lt"/>
                <a:ea typeface="Segoe UI" panose="020B0502040204020203" pitchFamily="34" charset="0"/>
                <a:cs typeface="Segoe UI" panose="020B0502040204020203" pitchFamily="34" charset="0"/>
              </a:rPr>
              <a:t>Architecture for deep NNs</a:t>
            </a:r>
          </a:p>
          <a:p>
            <a:r>
              <a:rPr lang="en-GB" sz="2800" dirty="0">
                <a:latin typeface="+mn-lt"/>
                <a:ea typeface="Segoe UI" panose="020B0502040204020203" pitchFamily="34" charset="0"/>
                <a:cs typeface="Segoe UI" panose="020B0502040204020203" pitchFamily="34" charset="0"/>
              </a:rPr>
              <a:t>Learning in deep NNs </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Summary</a:t>
            </a:r>
          </a:p>
        </p:txBody>
      </p:sp>
    </p:spTree>
    <p:extLst>
      <p:ext uri="{BB962C8B-B14F-4D97-AF65-F5344CB8AC3E}">
        <p14:creationId xmlns:p14="http://schemas.microsoft.com/office/powerpoint/2010/main" val="5919172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11203" cy="2015419"/>
          </a:xfrm>
        </p:spPr>
        <p:txBody>
          <a:bodyPr>
            <a:normAutofit/>
          </a:bodyPr>
          <a:lstStyle/>
          <a:p>
            <a:r>
              <a:rPr lang="en-US" sz="4400" b="1" dirty="0"/>
              <a:t>Computing gradients and the chain rule</a:t>
            </a:r>
          </a:p>
        </p:txBody>
      </p:sp>
    </p:spTree>
    <p:extLst>
      <p:ext uri="{BB962C8B-B14F-4D97-AF65-F5344CB8AC3E}">
        <p14:creationId xmlns:p14="http://schemas.microsoft.com/office/powerpoint/2010/main" val="31347911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304800" y="1245702"/>
            <a:ext cx="11525250" cy="1146174"/>
          </a:xfrm>
        </p:spPr>
        <p:txBody>
          <a:bodyPr/>
          <a:lstStyle/>
          <a:p>
            <a:r>
              <a:rPr lang="en-US" sz="2800" dirty="0">
                <a:latin typeface="Segoe UI" panose="020B0502040204020203" pitchFamily="34" charset="0"/>
                <a:cs typeface="Segoe UI" panose="020B0502040204020203" pitchFamily="34" charset="0"/>
              </a:rPr>
              <a:t>In order to compute the gradients of the loss function though the layers of a deep neural network we need to apply the </a:t>
            </a:r>
            <a:r>
              <a:rPr lang="en-US" sz="2800" b="1" dirty="0">
                <a:latin typeface="Segoe UI" panose="020B0502040204020203" pitchFamily="34" charset="0"/>
                <a:cs typeface="Segoe UI" panose="020B0502040204020203" pitchFamily="34" charset="0"/>
              </a:rPr>
              <a:t>chain rule of calculus</a:t>
            </a:r>
          </a:p>
          <a:p>
            <a:r>
              <a:rPr lang="en-US" sz="2800" dirty="0">
                <a:latin typeface="Segoe UI" panose="020B0502040204020203" pitchFamily="34" charset="0"/>
                <a:cs typeface="Segoe UI" panose="020B0502040204020203" pitchFamily="34" charset="0"/>
              </a:rPr>
              <a:t>To consider a function </a:t>
            </a:r>
            <a:r>
              <a:rPr lang="pl-PL" sz="2800" i="1" dirty="0">
                <a:latin typeface="Segoe UI" panose="020B0502040204020203" pitchFamily="34" charset="0"/>
                <a:cs typeface="Segoe UI" panose="020B0502040204020203" pitchFamily="34" charset="0"/>
              </a:rPr>
              <a:t>z = f(</a:t>
            </a:r>
            <a:r>
              <a:rPr lang="pl-PL" sz="2800" b="1" i="1" dirty="0">
                <a:latin typeface="Segoe UI" panose="020B0502040204020203" pitchFamily="34" charset="0"/>
                <a:cs typeface="Segoe UI" panose="020B0502040204020203" pitchFamily="34" charset="0"/>
              </a:rPr>
              <a:t>y</a:t>
            </a:r>
            <a:r>
              <a:rPr lang="pl-PL" sz="2800" i="1" dirty="0">
                <a:latin typeface="Segoe UI" panose="020B0502040204020203" pitchFamily="34" charset="0"/>
                <a:cs typeface="Segoe UI" panose="020B0502040204020203" pitchFamily="34" charset="0"/>
              </a:rPr>
              <a:t>)</a:t>
            </a:r>
            <a:r>
              <a:rPr lang="en-US" sz="2800" dirty="0">
                <a:latin typeface="Segoe UI" panose="020B0502040204020203" pitchFamily="34" charset="0"/>
                <a:cs typeface="Segoe UI" panose="020B0502040204020203" pitchFamily="34" charset="0"/>
              </a:rPr>
              <a:t>, where </a:t>
            </a:r>
            <a:r>
              <a:rPr lang="en-US" sz="2800" b="1" dirty="0">
                <a:latin typeface="Segoe UI" panose="020B0502040204020203" pitchFamily="34" charset="0"/>
                <a:cs typeface="Segoe UI" panose="020B0502040204020203" pitchFamily="34" charset="0"/>
              </a:rPr>
              <a:t>y</a:t>
            </a:r>
            <a:r>
              <a:rPr lang="en-US" sz="2800" dirty="0">
                <a:latin typeface="Segoe UI" panose="020B0502040204020203" pitchFamily="34" charset="0"/>
                <a:cs typeface="Segoe UI" panose="020B0502040204020203" pitchFamily="34" charset="0"/>
              </a:rPr>
              <a:t> = g(</a:t>
            </a:r>
            <a:r>
              <a:rPr lang="en-US" sz="2800" b="1" dirty="0">
                <a:latin typeface="Segoe UI" panose="020B0502040204020203" pitchFamily="34" charset="0"/>
                <a:cs typeface="Segoe UI" panose="020B0502040204020203" pitchFamily="34" charset="0"/>
              </a:rPr>
              <a:t>x</a:t>
            </a:r>
            <a:r>
              <a:rPr lang="en-US" sz="2800" dirty="0">
                <a:latin typeface="Segoe UI" panose="020B0502040204020203" pitchFamily="34" charset="0"/>
                <a:cs typeface="Segoe UI" panose="020B0502040204020203" pitchFamily="34" charset="0"/>
              </a:rPr>
              <a:t>); then </a:t>
            </a:r>
            <a:r>
              <a:rPr lang="pl-PL" sz="2800" i="1" dirty="0">
                <a:latin typeface="Segoe UI" panose="020B0502040204020203" pitchFamily="34" charset="0"/>
                <a:cs typeface="Segoe UI" panose="020B0502040204020203" pitchFamily="34" charset="0"/>
              </a:rPr>
              <a:t>z = f(g(</a:t>
            </a:r>
            <a:r>
              <a:rPr lang="pl-PL" sz="2800" b="1" i="1" dirty="0">
                <a:latin typeface="Segoe UI" panose="020B0502040204020203" pitchFamily="34" charset="0"/>
                <a:cs typeface="Segoe UI" panose="020B0502040204020203" pitchFamily="34" charset="0"/>
              </a:rPr>
              <a:t>x</a:t>
            </a:r>
            <a:r>
              <a:rPr lang="pl-PL" sz="2800" i="1" dirty="0">
                <a:latin typeface="Segoe UI" panose="020B0502040204020203" pitchFamily="34" charset="0"/>
                <a:cs typeface="Segoe UI" panose="020B0502040204020203" pitchFamily="34" charset="0"/>
              </a:rPr>
              <a:t>))</a:t>
            </a:r>
            <a:r>
              <a:rPr lang="en-US" sz="2800" dirty="0">
                <a:latin typeface="Segoe UI" panose="020B0502040204020203" pitchFamily="34" charset="0"/>
                <a:cs typeface="Segoe UI" panose="020B0502040204020203" pitchFamily="34" charset="0"/>
              </a:rPr>
              <a:t>. Then the derivative of z with respect to x is:</a:t>
            </a:r>
          </a:p>
        </p:txBody>
      </p:sp>
      <p:pic>
        <p:nvPicPr>
          <p:cNvPr id="7" name="Picture 6">
            <a:extLst>
              <a:ext uri="{FF2B5EF4-FFF2-40B4-BE49-F238E27FC236}">
                <a16:creationId xmlns:a16="http://schemas.microsoft.com/office/drawing/2014/main" id="{FBC97D57-9AD7-42AD-B0CB-B2CF3FC66CC0}"/>
              </a:ext>
            </a:extLst>
          </p:cNvPr>
          <p:cNvPicPr>
            <a:picLocks noChangeAspect="1"/>
          </p:cNvPicPr>
          <p:nvPr/>
        </p:nvPicPr>
        <p:blipFill>
          <a:blip r:embed="rId2"/>
          <a:stretch>
            <a:fillRect/>
          </a:stretch>
        </p:blipFill>
        <p:spPr>
          <a:xfrm>
            <a:off x="4786911" y="3899691"/>
            <a:ext cx="2044483" cy="928042"/>
          </a:xfrm>
          <a:prstGeom prst="rect">
            <a:avLst/>
          </a:prstGeom>
        </p:spPr>
      </p:pic>
    </p:spTree>
    <p:extLst>
      <p:ext uri="{BB962C8B-B14F-4D97-AF65-F5344CB8AC3E}">
        <p14:creationId xmlns:p14="http://schemas.microsoft.com/office/powerpoint/2010/main" val="28571804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681195"/>
              </a:xfrm>
            </p:spPr>
            <p:txBody>
              <a:bodyPr/>
              <a:lstStyle/>
              <a:p>
                <a:pPr marL="0" indent="0">
                  <a:buNone/>
                </a:pPr>
                <a:r>
                  <a:rPr lang="en-US" sz="2800" dirty="0">
                    <a:latin typeface="Segoe UI" panose="020B0502040204020203" pitchFamily="34" charset="0"/>
                    <a:cs typeface="Segoe UI" panose="020B0502040204020203" pitchFamily="34" charset="0"/>
                  </a:rPr>
                  <a:t>How to compute the gradient of real-valued loss function, J, given a </a:t>
                </a:r>
                <a:r>
                  <a:rPr lang="en-US" sz="2800" b="1" dirty="0">
                    <a:latin typeface="Segoe UI" panose="020B0502040204020203" pitchFamily="34" charset="0"/>
                    <a:cs typeface="Segoe UI" panose="020B0502040204020203" pitchFamily="34" charset="0"/>
                  </a:rPr>
                  <a:t>M</a:t>
                </a:r>
                <a:r>
                  <a:rPr lang="en-US" sz="2800" dirty="0">
                    <a:latin typeface="Segoe UI" panose="020B0502040204020203" pitchFamily="34" charset="0"/>
                    <a:cs typeface="Segoe UI" panose="020B0502040204020203" pitchFamily="34" charset="0"/>
                  </a:rPr>
                  <a:t> dimensional weight tensor, W</a:t>
                </a:r>
              </a:p>
              <a:p>
                <a:r>
                  <a:rPr lang="en-US" sz="2800" dirty="0">
                    <a:latin typeface="Segoe UI" panose="020B0502040204020203" pitchFamily="34" charset="0"/>
                    <a:cs typeface="Segoe UI" panose="020B0502040204020203" pitchFamily="34" charset="0"/>
                  </a:rPr>
                  <a:t>In this case we have a vector valued function to differentiate</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Segoe UI" panose="020B0502040204020203" pitchFamily="34" charset="0"/>
                        </a:rPr>
                        <m:t>𝑧</m:t>
                      </m:r>
                      <m:d>
                        <m:dPr>
                          <m:ctrlPr>
                            <a:rPr lang="en-US" sz="2800" b="0" i="1" smtClean="0">
                              <a:latin typeface="Cambria Math" panose="02040503050406030204" pitchFamily="18" charset="0"/>
                              <a:cs typeface="Segoe UI" panose="020B0502040204020203" pitchFamily="34" charset="0"/>
                            </a:rPr>
                          </m:ctrlPr>
                        </m:dPr>
                        <m:e>
                          <m:r>
                            <a:rPr lang="en-US" sz="2800" b="1" i="1" smtClean="0">
                              <a:latin typeface="Cambria Math" panose="02040503050406030204" pitchFamily="18" charset="0"/>
                              <a:cs typeface="Segoe UI" panose="020B0502040204020203" pitchFamily="34" charset="0"/>
                            </a:rPr>
                            <m:t>𝒀</m:t>
                          </m:r>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𝑓</m:t>
                      </m:r>
                      <m:d>
                        <m:dPr>
                          <m:ctrlPr>
                            <a:rPr lang="en-US" sz="2800" b="0" i="1" smtClean="0">
                              <a:latin typeface="Cambria Math" panose="02040503050406030204" pitchFamily="18" charset="0"/>
                              <a:cs typeface="Segoe UI" panose="020B0502040204020203" pitchFamily="34" charset="0"/>
                            </a:rPr>
                          </m:ctrlPr>
                        </m:dPr>
                        <m:e>
                          <m:d>
                            <m:dPr>
                              <m:begChr m:val="["/>
                              <m:endChr m:val="]"/>
                              <m:ctrlPr>
                                <a:rPr lang="en-US" sz="2800" b="0" i="1" smtClean="0">
                                  <a:latin typeface="Cambria Math" panose="02040503050406030204" pitchFamily="18" charset="0"/>
                                  <a:cs typeface="Segoe UI" panose="020B0502040204020203" pitchFamily="34" charset="0"/>
                                </a:rPr>
                              </m:ctrlPr>
                            </m:dPr>
                            <m:e>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r>
                                <a:rPr lang="en-US" sz="2800" b="0" i="1" smtClean="0">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𝑀</m:t>
                                  </m:r>
                                </m:sub>
                              </m:sSub>
                            </m:e>
                          </m:d>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𝑓</m:t>
                      </m:r>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𝑔</m:t>
                          </m:r>
                          <m:d>
                            <m:dPr>
                              <m:ctrlPr>
                                <a:rPr lang="en-US" sz="2800" b="0" i="1" smtClean="0">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1</m:t>
                                  </m:r>
                                </m:sub>
                              </m:sSub>
                            </m:e>
                          </m:d>
                          <m:r>
                            <a:rPr lang="en-US" sz="2800" i="1">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𝑔</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2</m:t>
                                  </m:r>
                                </m:sub>
                              </m:sSub>
                            </m:e>
                          </m:d>
                          <m:r>
                            <a:rPr lang="en-US" sz="2800" b="0" i="1" smtClean="0">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𝑔</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e>
                          </m:d>
                        </m:e>
                      </m:d>
                      <m:r>
                        <a:rPr lang="en-US" sz="2800" b="0" i="1" smtClean="0">
                          <a:latin typeface="Cambria Math" panose="02040503050406030204" pitchFamily="18" charset="0"/>
                          <a:cs typeface="Segoe UI" panose="020B0502040204020203" pitchFamily="34" charset="0"/>
                        </a:rPr>
                        <m:t>)</m:t>
                      </m:r>
                    </m:oMath>
                  </m:oMathPara>
                </a14:m>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This leads to the general vector valued form of the chain rule:</a:t>
                </a:r>
              </a:p>
              <a:p>
                <a:pPr marL="0" indent="0">
                  <a:buNone/>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cs typeface="Segoe UI" panose="020B0502040204020203" pitchFamily="34" charset="0"/>
                            </a:rPr>
                          </m:ctrlPr>
                        </m:fPr>
                        <m:num>
                          <m:r>
                            <a:rPr lang="en-US" sz="280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i="1" smtClean="0">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den>
                      </m:f>
                      <m:r>
                        <a:rPr lang="en-US" sz="2800" b="0" i="1" smtClean="0">
                          <a:latin typeface="Cambria Math" panose="02040503050406030204" pitchFamily="18" charset="0"/>
                          <a:cs typeface="Segoe UI" panose="020B0502040204020203" pitchFamily="34" charset="0"/>
                        </a:rPr>
                        <m:t>=</m:t>
                      </m:r>
                      <m:nary>
                        <m:naryPr>
                          <m:chr m:val="∑"/>
                          <m:supHide m:val="on"/>
                          <m:ctrlPr>
                            <a:rPr lang="en-US" sz="2800" b="0" i="1" smtClean="0">
                              <a:latin typeface="Cambria Math" panose="02040503050406030204" pitchFamily="18" charset="0"/>
                              <a:cs typeface="Segoe UI" panose="020B0502040204020203" pitchFamily="34" charset="0"/>
                            </a:rPr>
                          </m:ctrlPr>
                        </m:naryPr>
                        <m:sub>
                          <m:r>
                            <m:rPr>
                              <m:brk m:alnAt="7"/>
                            </m:rPr>
                            <a:rPr lang="en-US" sz="2800" b="0" i="1" smtClean="0">
                              <a:latin typeface="Cambria Math" panose="02040503050406030204" pitchFamily="18" charset="0"/>
                              <a:cs typeface="Segoe UI" panose="020B0502040204020203" pitchFamily="34" charset="0"/>
                            </a:rPr>
                            <m:t>𝑗</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𝑀</m:t>
                          </m:r>
                        </m:sub>
                        <m:sup/>
                        <m:e>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b="0" i="1" smtClean="0">
                                  <a:latin typeface="Cambria Math" panose="02040503050406030204" pitchFamily="18" charset="0"/>
                                  <a:cs typeface="Segoe UI" panose="020B0502040204020203" pitchFamily="34" charset="0"/>
                                </a:rPr>
                                <m:t>𝜕</m:t>
                              </m:r>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𝑗</m:t>
                                  </m:r>
                                </m:sub>
                              </m:sSub>
                            </m:den>
                          </m:f>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𝑗</m:t>
                                  </m:r>
                                </m:sub>
                              </m:sSub>
                            </m:num>
                            <m:den>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den>
                          </m:f>
                        </m:e>
                      </m:nary>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681195"/>
              </a:xfrm>
              <a:blipFill>
                <a:blip r:embed="rId2"/>
                <a:stretch>
                  <a:fillRect l="-1111" t="-1180"/>
                </a:stretch>
              </a:blipFill>
            </p:spPr>
            <p:txBody>
              <a:bodyPr/>
              <a:lstStyle/>
              <a:p>
                <a:r>
                  <a:rPr lang="en-US">
                    <a:noFill/>
                  </a:rPr>
                  <a:t> </a:t>
                </a:r>
              </a:p>
            </p:txBody>
          </p:sp>
        </mc:Fallback>
      </mc:AlternateContent>
    </p:spTree>
    <p:extLst>
      <p:ext uri="{BB962C8B-B14F-4D97-AF65-F5344CB8AC3E}">
        <p14:creationId xmlns:p14="http://schemas.microsoft.com/office/powerpoint/2010/main" val="90669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546379"/>
              </a:xfrm>
            </p:spPr>
            <p:txBody>
              <a:bodyPr/>
              <a:lstStyle/>
              <a:p>
                <a:pPr marL="0" indent="0">
                  <a:buNone/>
                </a:pPr>
                <a:r>
                  <a:rPr lang="en-US" sz="2800" dirty="0">
                    <a:latin typeface="Segoe UI" panose="020B0502040204020203" pitchFamily="34" charset="0"/>
                    <a:cs typeface="Segoe UI" panose="020B0502040204020203" pitchFamily="34" charset="0"/>
                  </a:rPr>
                  <a:t>Vector valued form of the chain rule:</a:t>
                </a:r>
              </a:p>
              <a:p>
                <a:pPr marL="0" indent="0">
                  <a:buNone/>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cs typeface="Segoe UI" panose="020B0502040204020203" pitchFamily="34" charset="0"/>
                            </a:rPr>
                          </m:ctrlPr>
                        </m:fPr>
                        <m:num>
                          <m:r>
                            <a:rPr lang="en-US" sz="280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i="1" smtClean="0">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den>
                      </m:f>
                      <m:r>
                        <a:rPr lang="en-US" sz="2800" b="0" i="1" smtClean="0">
                          <a:latin typeface="Cambria Math" panose="02040503050406030204" pitchFamily="18" charset="0"/>
                          <a:cs typeface="Segoe UI" panose="020B0502040204020203" pitchFamily="34" charset="0"/>
                        </a:rPr>
                        <m:t>=</m:t>
                      </m:r>
                      <m:nary>
                        <m:naryPr>
                          <m:chr m:val="∑"/>
                          <m:supHide m:val="on"/>
                          <m:ctrlPr>
                            <a:rPr lang="en-US" sz="2800" b="0" i="1" smtClean="0">
                              <a:latin typeface="Cambria Math" panose="02040503050406030204" pitchFamily="18" charset="0"/>
                              <a:cs typeface="Segoe UI" panose="020B0502040204020203" pitchFamily="34" charset="0"/>
                            </a:rPr>
                          </m:ctrlPr>
                        </m:naryPr>
                        <m:sub>
                          <m:r>
                            <m:rPr>
                              <m:brk m:alnAt="7"/>
                            </m:rPr>
                            <a:rPr lang="en-US" sz="2800" b="0" i="1" smtClean="0">
                              <a:latin typeface="Cambria Math" panose="02040503050406030204" pitchFamily="18" charset="0"/>
                              <a:cs typeface="Segoe UI" panose="020B0502040204020203" pitchFamily="34" charset="0"/>
                            </a:rPr>
                            <m:t>𝑗</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𝑀</m:t>
                          </m:r>
                        </m:sub>
                        <m:sup/>
                        <m:e>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b="0" i="1" smtClean="0">
                                  <a:latin typeface="Cambria Math" panose="02040503050406030204" pitchFamily="18" charset="0"/>
                                  <a:cs typeface="Segoe UI" panose="020B0502040204020203" pitchFamily="34" charset="0"/>
                                </a:rPr>
                                <m:t>𝜕</m:t>
                              </m:r>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𝑗</m:t>
                                  </m:r>
                                </m:sub>
                              </m:sSub>
                            </m:den>
                          </m:f>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𝑗</m:t>
                                  </m:r>
                                </m:sub>
                              </m:sSub>
                            </m:num>
                            <m:den>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den>
                          </m:f>
                        </m:e>
                      </m:nary>
                    </m:oMath>
                  </m:oMathPara>
                </a14:m>
                <a:endParaRPr lang="en-US" sz="2800"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OR</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cs typeface="Segoe UI" panose="020B0502040204020203" pitchFamily="34" charset="0"/>
                            </a:rPr>
                          </m:ctrlPr>
                        </m:dPr>
                        <m:e>
                          <m:m>
                            <m:mPr>
                              <m:mcs>
                                <m:mc>
                                  <m:mcPr>
                                    <m:count m:val="1"/>
                                    <m:mcJc m:val="center"/>
                                  </m:mcPr>
                                </m:mc>
                              </m:mcs>
                              <m:ctrlPr>
                                <a:rPr lang="en-US" sz="280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1</m:t>
                                        </m:r>
                                      </m:sub>
                                    </m:sSub>
                                  </m:den>
                                </m:f>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2</m:t>
                                        </m:r>
                                      </m:sub>
                                    </m:sSub>
                                  </m:den>
                                </m:f>
                              </m:e>
                            </m:mr>
                            <m:mr>
                              <m:e>
                                <m:m>
                                  <m:mPr>
                                    <m:mcs>
                                      <m:mc>
                                        <m:mcPr>
                                          <m:count m:val="1"/>
                                          <m:mcJc m:val="center"/>
                                        </m:mcPr>
                                      </m:mc>
                                    </m:mcs>
                                    <m:ctrlPr>
                                      <a:rPr lang="en-US" sz="2800" i="1" smtClean="0">
                                        <a:latin typeface="Cambria Math" panose="02040503050406030204" pitchFamily="18" charset="0"/>
                                        <a:cs typeface="Segoe UI" panose="020B0502040204020203" pitchFamily="34" charset="0"/>
                                      </a:rPr>
                                    </m:ctrlPr>
                                  </m:mP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𝑁</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den>
                                      </m:f>
                                    </m:e>
                                  </m:mr>
                                </m:m>
                              </m:e>
                            </m:mr>
                          </m:m>
                        </m:e>
                      </m:d>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3"/>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r>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r>
                                              <m:rPr>
                                                <m:brk m:alnAt="7"/>
                                              </m:rP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
                              </m:e>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
                        </m:e>
                      </m:d>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1</m:t>
                                        </m:r>
                                      </m:sub>
                                    </m:sSub>
                                  </m:den>
                                </m:f>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2</m:t>
                                        </m:r>
                                      </m:sub>
                                    </m:sSub>
                                  </m:den>
                                </m:f>
                              </m:e>
                            </m:m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den>
                                      </m:f>
                                    </m:e>
                                  </m:mr>
                                </m:m>
                              </m:e>
                            </m:mr>
                          </m:m>
                        </m:e>
                      </m:d>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546379"/>
              </a:xfrm>
              <a:blipFill>
                <a:blip r:embed="rId2"/>
                <a:stretch>
                  <a:fillRect l="-1111" t="-1209"/>
                </a:stretch>
              </a:blipFill>
            </p:spPr>
            <p:txBody>
              <a:bodyPr/>
              <a:lstStyle/>
              <a:p>
                <a:r>
                  <a:rPr lang="en-US">
                    <a:noFill/>
                  </a:rPr>
                  <a:t> </a:t>
                </a:r>
              </a:p>
            </p:txBody>
          </p:sp>
        </mc:Fallback>
      </mc:AlternateContent>
    </p:spTree>
    <p:extLst>
      <p:ext uri="{BB962C8B-B14F-4D97-AF65-F5344CB8AC3E}">
        <p14:creationId xmlns:p14="http://schemas.microsoft.com/office/powerpoint/2010/main" val="200979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546379"/>
              </a:xfrm>
            </p:spPr>
            <p:txBody>
              <a:bodyPr/>
              <a:lstStyle/>
              <a:p>
                <a:pPr marL="0" indent="0">
                  <a:buNone/>
                </a:pPr>
                <a:r>
                  <a:rPr lang="en-US" sz="2800" dirty="0">
                    <a:latin typeface="Segoe UI" panose="020B0502040204020203" pitchFamily="34" charset="0"/>
                    <a:cs typeface="Segoe UI" panose="020B0502040204020203" pitchFamily="34" charset="0"/>
                  </a:rPr>
                  <a:t>We define the </a:t>
                </a:r>
                <a14:m>
                  <m:oMath xmlns:m="http://schemas.openxmlformats.org/officeDocument/2006/math">
                    <m:r>
                      <a:rPr lang="en-US" sz="2800" b="0" i="1" smtClean="0">
                        <a:latin typeface="Cambria Math" panose="02040503050406030204" pitchFamily="18" charset="0"/>
                        <a:cs typeface="Segoe UI" panose="020B0502040204020203" pitchFamily="34" charset="0"/>
                      </a:rPr>
                      <m:t>𝑛</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𝑚</m:t>
                    </m:r>
                  </m:oMath>
                </a14:m>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hlinkClick r:id="rId2"/>
                  </a:rPr>
                  <a:t>Jacobian Matrix</a:t>
                </a:r>
                <a:r>
                  <a:rPr lang="en-US" sz="2800" dirty="0">
                    <a:latin typeface="Segoe UI" panose="020B0502040204020203" pitchFamily="34" charset="0"/>
                    <a:cs typeface="Segoe UI" panose="020B0502040204020203" pitchFamily="34" charset="0"/>
                  </a:rPr>
                  <a:t>, </a:t>
                </a:r>
                <a14:m>
                  <m:oMath xmlns:m="http://schemas.openxmlformats.org/officeDocument/2006/math">
                    <m:r>
                      <a:rPr lang="en-US" sz="2800" b="1" i="1" smtClean="0">
                        <a:latin typeface="Cambria Math" panose="02040503050406030204" pitchFamily="18" charset="0"/>
                        <a:cs typeface="Segoe UI" panose="020B0502040204020203" pitchFamily="34" charset="0"/>
                      </a:rPr>
                      <m:t>𝑱</m:t>
                    </m:r>
                  </m:oMath>
                </a14:m>
                <a:r>
                  <a:rPr lang="en-US" sz="2800" dirty="0">
                    <a:latin typeface="Segoe UI" panose="020B0502040204020203" pitchFamily="34" charset="0"/>
                    <a:cs typeface="Segoe UI" panose="020B0502040204020203" pitchFamily="34" charset="0"/>
                  </a:rPr>
                  <a:t>, as: </a:t>
                </a:r>
              </a:p>
              <a:p>
                <a:pPr marL="0" indent="0">
                  <a:buNone/>
                </a:pPr>
                <a:endParaRPr lang="en-US" sz="2800" dirty="0">
                  <a:latin typeface="Segoe UI" panose="020B0502040204020203" pitchFamily="34" charset="0"/>
                  <a:cs typeface="Segoe UI" panose="020B0502040204020203" pitchFamily="34" charset="0"/>
                </a:endParaRPr>
              </a:p>
              <a:p>
                <a:pPr marL="0" indent="0">
                  <a:buNone/>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cs typeface="Segoe UI" panose="020B0502040204020203" pitchFamily="34" charset="0"/>
                            </a:rPr>
                          </m:ctrlPr>
                        </m:sSupPr>
                        <m:e>
                          <m:r>
                            <a:rPr lang="en-US" sz="2800" b="1" i="1">
                              <a:latin typeface="Cambria Math" panose="02040503050406030204" pitchFamily="18" charset="0"/>
                              <a:cs typeface="Segoe UI" panose="020B0502040204020203" pitchFamily="34" charset="0"/>
                            </a:rPr>
                            <m:t>𝑱</m:t>
                          </m:r>
                        </m:e>
                        <m:sup>
                          <m:r>
                            <a:rPr lang="en-US" sz="2800" b="0" i="1" smtClean="0">
                              <a:latin typeface="Cambria Math" panose="02040503050406030204" pitchFamily="18" charset="0"/>
                              <a:cs typeface="Segoe UI" panose="020B0502040204020203" pitchFamily="34" charset="0"/>
                            </a:rPr>
                            <m:t>𝑇</m:t>
                          </m:r>
                        </m:sup>
                      </m:sSup>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3"/>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1"/>
                                                <m:mcJc m:val="center"/>
                                              </m:mcPr>
                                            </m:mc>
                                          </m:mcs>
                                          <m:ctrlPr>
                                            <a:rPr lang="en-US" sz="2800" i="1">
                                              <a:latin typeface="Cambria Math" panose="02040503050406030204" pitchFamily="18" charset="0"/>
                                              <a:cs typeface="Segoe UI" panose="020B0502040204020203" pitchFamily="34" charset="0"/>
                                            </a:rPr>
                                          </m:ctrlPr>
                                        </m:mPr>
                                        <m:mr>
                                          <m:e>
                                            <m:r>
                                              <m:rPr>
                                                <m:brk m:alnAt="7"/>
                                              </m:rPr>
                                              <a:rPr lang="en-US" sz="2800" i="1">
                                                <a:latin typeface="Cambria Math" panose="02040503050406030204" pitchFamily="18" charset="0"/>
                                                <a:ea typeface="Cambria Math" panose="02040503050406030204" pitchFamily="18" charset="0"/>
                                                <a:cs typeface="Segoe UI" panose="020B0502040204020203" pitchFamily="34" charset="0"/>
                                              </a:rPr>
                                              <m:t>⋯</m:t>
                                            </m:r>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
                              </m:e>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
                        </m:e>
                      </m:d>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546379"/>
              </a:xfrm>
              <a:blipFill>
                <a:blip r:embed="rId3"/>
                <a:stretch>
                  <a:fillRect l="-1111" t="-1209"/>
                </a:stretch>
              </a:blipFill>
            </p:spPr>
            <p:txBody>
              <a:bodyPr/>
              <a:lstStyle/>
              <a:p>
                <a:r>
                  <a:rPr lang="en-US">
                    <a:noFill/>
                  </a:rPr>
                  <a:t> </a:t>
                </a:r>
              </a:p>
            </p:txBody>
          </p:sp>
        </mc:Fallback>
      </mc:AlternateContent>
    </p:spTree>
    <p:extLst>
      <p:ext uri="{BB962C8B-B14F-4D97-AF65-F5344CB8AC3E}">
        <p14:creationId xmlns:p14="http://schemas.microsoft.com/office/powerpoint/2010/main" val="2342911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72558D-7B75-A0D7-E6AF-EB386445A72A}"/>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20E3566-9ED0-6D03-6CAF-1B80819C9AFF}"/>
              </a:ext>
            </a:extLst>
          </p:cNvPr>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Key points for this lesson</a:t>
            </a:r>
          </a:p>
          <a:p>
            <a:r>
              <a:rPr lang="en-GB" sz="2800" dirty="0" err="1">
                <a:latin typeface="+mn-lt"/>
                <a:ea typeface="Segoe UI" panose="020B0502040204020203" pitchFamily="34" charset="0"/>
                <a:cs typeface="Segoe UI" panose="020B0502040204020203" pitchFamily="34" charset="0"/>
              </a:rPr>
              <a:t>Preceptron</a:t>
            </a:r>
            <a:r>
              <a:rPr lang="en-GB" sz="2800" dirty="0">
                <a:latin typeface="+mn-lt"/>
                <a:ea typeface="Segoe UI" panose="020B0502040204020203" pitchFamily="34" charset="0"/>
                <a:cs typeface="Segoe UI" panose="020B0502040204020203" pitchFamily="34" charset="0"/>
              </a:rPr>
              <a:t> and forward propagation</a:t>
            </a:r>
          </a:p>
          <a:p>
            <a:r>
              <a:rPr lang="en-GB" sz="2800" dirty="0">
                <a:latin typeface="+mn-lt"/>
                <a:ea typeface="Segoe UI" panose="020B0502040204020203" pitchFamily="34" charset="0"/>
                <a:cs typeface="Segoe UI" panose="020B0502040204020203" pitchFamily="34" charset="0"/>
              </a:rPr>
              <a:t>Depth, breath and model capacity</a:t>
            </a:r>
          </a:p>
          <a:p>
            <a:r>
              <a:rPr lang="en-GB" sz="2800" dirty="0">
                <a:latin typeface="+mn-lt"/>
                <a:ea typeface="Segoe UI" panose="020B0502040204020203" pitchFamily="34" charset="0"/>
                <a:cs typeface="Segoe UI" panose="020B0502040204020203" pitchFamily="34" charset="0"/>
              </a:rPr>
              <a:t>Nonlinearity and activation functions</a:t>
            </a:r>
          </a:p>
          <a:p>
            <a:r>
              <a:rPr lang="en-GB" sz="2800" dirty="0">
                <a:latin typeface="+mn-lt"/>
                <a:ea typeface="Segoe UI" panose="020B0502040204020203" pitchFamily="34" charset="0"/>
                <a:cs typeface="Segoe UI" panose="020B0502040204020203" pitchFamily="34" charset="0"/>
              </a:rPr>
              <a:t>Loss functions</a:t>
            </a:r>
          </a:p>
          <a:p>
            <a:r>
              <a:rPr lang="en-GB" sz="2800" dirty="0">
                <a:latin typeface="+mn-lt"/>
                <a:ea typeface="Segoe UI" panose="020B0502040204020203" pitchFamily="34" charset="0"/>
                <a:cs typeface="Segoe UI" panose="020B0502040204020203" pitchFamily="34" charset="0"/>
              </a:rPr>
              <a:t>Architectures of deep NNs </a:t>
            </a:r>
          </a:p>
          <a:p>
            <a:r>
              <a:rPr lang="en-GB" sz="2800" dirty="0">
                <a:latin typeface="+mn-lt"/>
                <a:ea typeface="Segoe UI" panose="020B0502040204020203" pitchFamily="34" charset="0"/>
                <a:cs typeface="Segoe UI" panose="020B0502040204020203" pitchFamily="34" charset="0"/>
              </a:rPr>
              <a:t>Learning in deep NNs   </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E637B476-18CA-D832-46BF-FA1F6CE32BBA}"/>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Building Blocks of Deep Learning</a:t>
            </a:r>
          </a:p>
        </p:txBody>
      </p:sp>
    </p:spTree>
    <p:extLst>
      <p:ext uri="{BB962C8B-B14F-4D97-AF65-F5344CB8AC3E}">
        <p14:creationId xmlns:p14="http://schemas.microsoft.com/office/powerpoint/2010/main" val="410165436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176772" y="1182882"/>
            <a:ext cx="11525250" cy="1929595"/>
          </a:xfrm>
        </p:spPr>
        <p:txBody>
          <a:bodyPr/>
          <a:lstStyle/>
          <a:p>
            <a:pPr marL="0" indent="0">
              <a:buNone/>
            </a:pPr>
            <a:r>
              <a:rPr lang="en-US" sz="2800" dirty="0">
                <a:latin typeface="Segoe UI" panose="020B0502040204020203" pitchFamily="34" charset="0"/>
                <a:cs typeface="Segoe UI" panose="020B0502040204020203" pitchFamily="34" charset="0"/>
              </a:rPr>
              <a:t>In matrix notation the vector valued gradient then becomes:</a:t>
            </a:r>
          </a:p>
        </p:txBody>
      </p:sp>
      <p:pic>
        <p:nvPicPr>
          <p:cNvPr id="4" name="Picture 3">
            <a:extLst>
              <a:ext uri="{FF2B5EF4-FFF2-40B4-BE49-F238E27FC236}">
                <a16:creationId xmlns:a16="http://schemas.microsoft.com/office/drawing/2014/main" id="{C4F7FBC3-37DA-4DA4-A116-AB6DFB4F9776}"/>
              </a:ext>
            </a:extLst>
          </p:cNvPr>
          <p:cNvPicPr>
            <a:picLocks noChangeAspect="1"/>
          </p:cNvPicPr>
          <p:nvPr/>
        </p:nvPicPr>
        <p:blipFill>
          <a:blip r:embed="rId2"/>
          <a:stretch>
            <a:fillRect/>
          </a:stretch>
        </p:blipFill>
        <p:spPr>
          <a:xfrm>
            <a:off x="4334197" y="2035958"/>
            <a:ext cx="3210399" cy="1030035"/>
          </a:xfrm>
          <a:prstGeom prst="rect">
            <a:avLst/>
          </a:prstGeom>
        </p:spPr>
      </p:pic>
      <p:sp>
        <p:nvSpPr>
          <p:cNvPr id="5" name="Content Placeholder 2">
            <a:extLst>
              <a:ext uri="{FF2B5EF4-FFF2-40B4-BE49-F238E27FC236}">
                <a16:creationId xmlns:a16="http://schemas.microsoft.com/office/drawing/2014/main" id="{3CFC9CCB-79E3-4D42-95DA-BCB36C476C24}"/>
              </a:ext>
            </a:extLst>
          </p:cNvPr>
          <p:cNvSpPr txBox="1">
            <a:spLocks/>
          </p:cNvSpPr>
          <p:nvPr/>
        </p:nvSpPr>
        <p:spPr>
          <a:xfrm>
            <a:off x="453103" y="3323142"/>
            <a:ext cx="11680281" cy="64215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Where,         = is the </a:t>
            </a:r>
            <a:r>
              <a:rPr lang="en-US" sz="2800" dirty="0" err="1">
                <a:latin typeface="Segoe UI" panose="020B0502040204020203" pitchFamily="34" charset="0"/>
                <a:cs typeface="Segoe UI" panose="020B0502040204020203" pitchFamily="34" charset="0"/>
              </a:rPr>
              <a:t>nxm</a:t>
            </a:r>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rPr>
              <a:t>Jacobian matrix</a:t>
            </a:r>
            <a:r>
              <a:rPr lang="en-US" sz="2800" dirty="0">
                <a:latin typeface="Segoe UI" panose="020B0502040204020203" pitchFamily="34" charset="0"/>
                <a:cs typeface="Segoe UI" panose="020B0502040204020203" pitchFamily="34" charset="0"/>
              </a:rPr>
              <a:t> of partial derivatives</a:t>
            </a:r>
          </a:p>
        </p:txBody>
      </p:sp>
      <p:pic>
        <p:nvPicPr>
          <p:cNvPr id="6" name="Picture 5">
            <a:extLst>
              <a:ext uri="{FF2B5EF4-FFF2-40B4-BE49-F238E27FC236}">
                <a16:creationId xmlns:a16="http://schemas.microsoft.com/office/drawing/2014/main" id="{D87E58A9-90A7-4590-925E-7F0FA20EE7E3}"/>
              </a:ext>
            </a:extLst>
          </p:cNvPr>
          <p:cNvPicPr>
            <a:picLocks noChangeAspect="1"/>
          </p:cNvPicPr>
          <p:nvPr/>
        </p:nvPicPr>
        <p:blipFill>
          <a:blip r:embed="rId3"/>
          <a:stretch>
            <a:fillRect/>
          </a:stretch>
        </p:blipFill>
        <p:spPr>
          <a:xfrm>
            <a:off x="1857286" y="3170803"/>
            <a:ext cx="538368" cy="1052631"/>
          </a:xfrm>
          <a:prstGeom prst="rect">
            <a:avLst/>
          </a:prstGeom>
        </p:spPr>
      </p:pic>
      <p:pic>
        <p:nvPicPr>
          <p:cNvPr id="7" name="Picture 6">
            <a:extLst>
              <a:ext uri="{FF2B5EF4-FFF2-40B4-BE49-F238E27FC236}">
                <a16:creationId xmlns:a16="http://schemas.microsoft.com/office/drawing/2014/main" id="{A6405672-38FE-4522-BA5F-915DAD30AED0}"/>
              </a:ext>
            </a:extLst>
          </p:cNvPr>
          <p:cNvPicPr>
            <a:picLocks noChangeAspect="1"/>
          </p:cNvPicPr>
          <p:nvPr/>
        </p:nvPicPr>
        <p:blipFill>
          <a:blip r:embed="rId4"/>
          <a:stretch>
            <a:fillRect/>
          </a:stretch>
        </p:blipFill>
        <p:spPr>
          <a:xfrm>
            <a:off x="1968957" y="4329305"/>
            <a:ext cx="853394" cy="642158"/>
          </a:xfrm>
          <a:prstGeom prst="rect">
            <a:avLst/>
          </a:prstGeom>
        </p:spPr>
      </p:pic>
      <p:sp>
        <p:nvSpPr>
          <p:cNvPr id="8" name="Content Placeholder 2">
            <a:extLst>
              <a:ext uri="{FF2B5EF4-FFF2-40B4-BE49-F238E27FC236}">
                <a16:creationId xmlns:a16="http://schemas.microsoft.com/office/drawing/2014/main" id="{E6467AEC-8167-4A78-B876-5A090B38EFC6}"/>
              </a:ext>
            </a:extLst>
          </p:cNvPr>
          <p:cNvSpPr txBox="1">
            <a:spLocks/>
          </p:cNvSpPr>
          <p:nvPr/>
        </p:nvSpPr>
        <p:spPr>
          <a:xfrm>
            <a:off x="2776381" y="4329305"/>
            <a:ext cx="9357003" cy="64215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 </a:t>
            </a:r>
            <a:r>
              <a:rPr lang="en-US" sz="2800" dirty="0">
                <a:latin typeface="Segoe UI" panose="020B0502040204020203" pitchFamily="34" charset="0"/>
                <a:cs typeface="Segoe UI" panose="020B0502040204020203" pitchFamily="34" charset="0"/>
              </a:rPr>
              <a:t>the gradient of z with respect to y</a:t>
            </a:r>
          </a:p>
        </p:txBody>
      </p:sp>
    </p:spTree>
    <p:extLst>
      <p:ext uri="{BB962C8B-B14F-4D97-AF65-F5344CB8AC3E}">
        <p14:creationId xmlns:p14="http://schemas.microsoft.com/office/powerpoint/2010/main" val="3523184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8"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A1885-3B64-44C2-B5DD-55545C269FF0}"/>
              </a:ext>
            </a:extLst>
          </p:cNvPr>
          <p:cNvSpPr>
            <a:spLocks noGrp="1"/>
          </p:cNvSpPr>
          <p:nvPr>
            <p:ph type="title"/>
          </p:nvPr>
        </p:nvSpPr>
        <p:spPr>
          <a:xfrm>
            <a:off x="379514" y="182216"/>
            <a:ext cx="11524432" cy="817910"/>
          </a:xfrm>
        </p:spPr>
        <p:txBody>
          <a:bodyPr>
            <a:normAutofit/>
          </a:bodyPr>
          <a:lstStyle/>
          <a:p>
            <a:r>
              <a:rPr lang="en-US" sz="4000" dirty="0">
                <a:latin typeface="Segoe UI" panose="020B0502040204020203" pitchFamily="34" charset="0"/>
                <a:cs typeface="Segoe UI" panose="020B0502040204020203" pitchFamily="34" charset="0"/>
              </a:rPr>
              <a:t>Example: Computing a Gradient</a:t>
            </a:r>
          </a:p>
        </p:txBody>
      </p:sp>
      <p:sp>
        <p:nvSpPr>
          <p:cNvPr id="3" name="Oval 2">
            <a:extLst>
              <a:ext uri="{FF2B5EF4-FFF2-40B4-BE49-F238E27FC236}">
                <a16:creationId xmlns:a16="http://schemas.microsoft.com/office/drawing/2014/main" id="{D1AAEA8E-E0E7-4C55-A1CF-AF1B96B7D513}"/>
              </a:ext>
            </a:extLst>
          </p:cNvPr>
          <p:cNvSpPr/>
          <p:nvPr/>
        </p:nvSpPr>
        <p:spPr>
          <a:xfrm>
            <a:off x="6803716" y="235734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14F9E361-E165-40D1-B714-E67D9900E562}"/>
              </a:ext>
            </a:extLst>
          </p:cNvPr>
          <p:cNvCxnSpPr>
            <a:cxnSpLocks/>
            <a:stCxn id="3" idx="6"/>
          </p:cNvCxnSpPr>
          <p:nvPr/>
        </p:nvCxnSpPr>
        <p:spPr>
          <a:xfrm>
            <a:off x="8905158" y="3328334"/>
            <a:ext cx="780997" cy="1588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FEA8519-63CC-43E3-9BB9-02E6936FC3AD}"/>
              </a:ext>
            </a:extLst>
          </p:cNvPr>
          <p:cNvSpPr txBox="1"/>
          <p:nvPr/>
        </p:nvSpPr>
        <p:spPr>
          <a:xfrm>
            <a:off x="314325" y="169090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6" name="TextBox 5">
            <a:extLst>
              <a:ext uri="{FF2B5EF4-FFF2-40B4-BE49-F238E27FC236}">
                <a16:creationId xmlns:a16="http://schemas.microsoft.com/office/drawing/2014/main" id="{0E74CFA3-5532-4C90-87B2-140C52C4227B}"/>
              </a:ext>
            </a:extLst>
          </p:cNvPr>
          <p:cNvSpPr txBox="1"/>
          <p:nvPr/>
        </p:nvSpPr>
        <p:spPr>
          <a:xfrm>
            <a:off x="6892260" y="3051827"/>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7" name="Straight Arrow Connector 6">
            <a:extLst>
              <a:ext uri="{FF2B5EF4-FFF2-40B4-BE49-F238E27FC236}">
                <a16:creationId xmlns:a16="http://schemas.microsoft.com/office/drawing/2014/main" id="{523064D0-6830-4BCA-B62D-5D038E560C6C}"/>
              </a:ext>
            </a:extLst>
          </p:cNvPr>
          <p:cNvCxnSpPr>
            <a:cxnSpLocks/>
            <a:stCxn id="5" idx="3"/>
          </p:cNvCxnSpPr>
          <p:nvPr/>
        </p:nvCxnSpPr>
        <p:spPr>
          <a:xfrm flipV="1">
            <a:off x="957420" y="1630368"/>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A65915-424C-4B17-B027-AE2748073352}"/>
              </a:ext>
            </a:extLst>
          </p:cNvPr>
          <p:cNvSpPr txBox="1"/>
          <p:nvPr/>
        </p:nvSpPr>
        <p:spPr>
          <a:xfrm>
            <a:off x="370316" y="3598216"/>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9" name="Straight Arrow Connector 8">
            <a:extLst>
              <a:ext uri="{FF2B5EF4-FFF2-40B4-BE49-F238E27FC236}">
                <a16:creationId xmlns:a16="http://schemas.microsoft.com/office/drawing/2014/main" id="{D13B5D6C-2491-4096-B273-51EC38304D64}"/>
              </a:ext>
            </a:extLst>
          </p:cNvPr>
          <p:cNvCxnSpPr>
            <a:cxnSpLocks/>
          </p:cNvCxnSpPr>
          <p:nvPr/>
        </p:nvCxnSpPr>
        <p:spPr>
          <a:xfrm>
            <a:off x="984634" y="2193216"/>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1DAEFA-CEBF-4620-AD87-874E9B09E176}"/>
              </a:ext>
            </a:extLst>
          </p:cNvPr>
          <p:cNvSpPr txBox="1"/>
          <p:nvPr/>
        </p:nvSpPr>
        <p:spPr>
          <a:xfrm>
            <a:off x="5881405" y="1710213"/>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1" name="Oval 10">
            <a:extLst>
              <a:ext uri="{FF2B5EF4-FFF2-40B4-BE49-F238E27FC236}">
                <a16:creationId xmlns:a16="http://schemas.microsoft.com/office/drawing/2014/main" id="{87668850-8671-4D89-9ADE-12B7E62BCCC8}"/>
              </a:ext>
            </a:extLst>
          </p:cNvPr>
          <p:cNvSpPr/>
          <p:nvPr/>
        </p:nvSpPr>
        <p:spPr>
          <a:xfrm>
            <a:off x="3380062" y="1043824"/>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B474654-22DD-44F7-8115-656C75EFBA57}"/>
              </a:ext>
            </a:extLst>
          </p:cNvPr>
          <p:cNvSpPr txBox="1"/>
          <p:nvPr/>
        </p:nvSpPr>
        <p:spPr>
          <a:xfrm>
            <a:off x="3380063" y="1804331"/>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3" name="Oval 12">
            <a:extLst>
              <a:ext uri="{FF2B5EF4-FFF2-40B4-BE49-F238E27FC236}">
                <a16:creationId xmlns:a16="http://schemas.microsoft.com/office/drawing/2014/main" id="{FE38B29A-B777-42DB-BF49-6A3F695A3C4E}"/>
              </a:ext>
            </a:extLst>
          </p:cNvPr>
          <p:cNvSpPr/>
          <p:nvPr/>
        </p:nvSpPr>
        <p:spPr>
          <a:xfrm>
            <a:off x="3457555" y="3566348"/>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9C4F589-B936-439F-B26A-544DC5E65057}"/>
              </a:ext>
            </a:extLst>
          </p:cNvPr>
          <p:cNvSpPr txBox="1"/>
          <p:nvPr/>
        </p:nvSpPr>
        <p:spPr>
          <a:xfrm>
            <a:off x="3514725" y="4260831"/>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5" name="Straight Arrow Connector 14">
            <a:extLst>
              <a:ext uri="{FF2B5EF4-FFF2-40B4-BE49-F238E27FC236}">
                <a16:creationId xmlns:a16="http://schemas.microsoft.com/office/drawing/2014/main" id="{B6A31ED5-1A12-4386-96AC-4990BFAE79C3}"/>
              </a:ext>
            </a:extLst>
          </p:cNvPr>
          <p:cNvCxnSpPr>
            <a:cxnSpLocks/>
          </p:cNvCxnSpPr>
          <p:nvPr/>
        </p:nvCxnSpPr>
        <p:spPr>
          <a:xfrm>
            <a:off x="5447718" y="2286009"/>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4BF3E5-9920-40EF-8ABC-F33625280E43}"/>
              </a:ext>
            </a:extLst>
          </p:cNvPr>
          <p:cNvCxnSpPr>
            <a:cxnSpLocks/>
          </p:cNvCxnSpPr>
          <p:nvPr/>
        </p:nvCxnSpPr>
        <p:spPr>
          <a:xfrm flipV="1">
            <a:off x="5592198" y="3822778"/>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6874676-2C51-439E-8B43-7D12802FE95A}"/>
              </a:ext>
            </a:extLst>
          </p:cNvPr>
          <p:cNvSpPr txBox="1"/>
          <p:nvPr/>
        </p:nvSpPr>
        <p:spPr>
          <a:xfrm>
            <a:off x="5742903" y="3471149"/>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8" name="Straight Arrow Connector 17">
            <a:extLst>
              <a:ext uri="{FF2B5EF4-FFF2-40B4-BE49-F238E27FC236}">
                <a16:creationId xmlns:a16="http://schemas.microsoft.com/office/drawing/2014/main" id="{C0AC225E-7B66-425E-83E2-D319B7A24CBA}"/>
              </a:ext>
            </a:extLst>
          </p:cNvPr>
          <p:cNvCxnSpPr>
            <a:cxnSpLocks/>
            <a:stCxn id="8" idx="3"/>
          </p:cNvCxnSpPr>
          <p:nvPr/>
        </p:nvCxnSpPr>
        <p:spPr>
          <a:xfrm flipV="1">
            <a:off x="1013411" y="2705489"/>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FD9AB54-370F-45C7-AD72-303F9F96BCA4}"/>
              </a:ext>
            </a:extLst>
          </p:cNvPr>
          <p:cNvCxnSpPr>
            <a:cxnSpLocks/>
          </p:cNvCxnSpPr>
          <p:nvPr/>
        </p:nvCxnSpPr>
        <p:spPr>
          <a:xfrm>
            <a:off x="1094501" y="4133328"/>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DAAF402-A705-4383-892A-CA3E9E762F52}"/>
              </a:ext>
            </a:extLst>
          </p:cNvPr>
          <p:cNvSpPr txBox="1"/>
          <p:nvPr/>
        </p:nvSpPr>
        <p:spPr>
          <a:xfrm>
            <a:off x="1582197" y="1094572"/>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1" name="TextBox 20">
            <a:extLst>
              <a:ext uri="{FF2B5EF4-FFF2-40B4-BE49-F238E27FC236}">
                <a16:creationId xmlns:a16="http://schemas.microsoft.com/office/drawing/2014/main" id="{52DA6726-2072-42E3-BD6E-49922B6D2CFB}"/>
              </a:ext>
            </a:extLst>
          </p:cNvPr>
          <p:cNvSpPr txBox="1"/>
          <p:nvPr/>
        </p:nvSpPr>
        <p:spPr>
          <a:xfrm>
            <a:off x="1660366" y="2019614"/>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2" name="TextBox 21">
            <a:extLst>
              <a:ext uri="{FF2B5EF4-FFF2-40B4-BE49-F238E27FC236}">
                <a16:creationId xmlns:a16="http://schemas.microsoft.com/office/drawing/2014/main" id="{59DAE396-4CE3-436B-A0A9-86A695CA314F}"/>
              </a:ext>
            </a:extLst>
          </p:cNvPr>
          <p:cNvSpPr txBox="1"/>
          <p:nvPr/>
        </p:nvSpPr>
        <p:spPr>
          <a:xfrm>
            <a:off x="1190383" y="2797950"/>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3" name="TextBox 22">
            <a:extLst>
              <a:ext uri="{FF2B5EF4-FFF2-40B4-BE49-F238E27FC236}">
                <a16:creationId xmlns:a16="http://schemas.microsoft.com/office/drawing/2014/main" id="{42DFEFAC-6D98-4746-96B2-D4B5C1AC43A0}"/>
              </a:ext>
            </a:extLst>
          </p:cNvPr>
          <p:cNvSpPr txBox="1"/>
          <p:nvPr/>
        </p:nvSpPr>
        <p:spPr>
          <a:xfrm>
            <a:off x="1459584" y="368132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4" name="Right Brace 23">
            <a:extLst>
              <a:ext uri="{FF2B5EF4-FFF2-40B4-BE49-F238E27FC236}">
                <a16:creationId xmlns:a16="http://schemas.microsoft.com/office/drawing/2014/main" id="{96D6117D-4019-4427-A18F-4260A079657B}"/>
              </a:ext>
            </a:extLst>
          </p:cNvPr>
          <p:cNvSpPr/>
          <p:nvPr/>
        </p:nvSpPr>
        <p:spPr>
          <a:xfrm rot="5400000">
            <a:off x="4345926" y="471526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DB815669-E028-4585-88F5-7E296B2C6175}"/>
              </a:ext>
            </a:extLst>
          </p:cNvPr>
          <p:cNvSpPr txBox="1"/>
          <p:nvPr/>
        </p:nvSpPr>
        <p:spPr>
          <a:xfrm>
            <a:off x="3651149" y="6206407"/>
            <a:ext cx="1860064" cy="420628"/>
          </a:xfrm>
          <a:prstGeom prst="rect">
            <a:avLst/>
          </a:prstGeom>
          <a:noFill/>
        </p:spPr>
        <p:txBody>
          <a:bodyPr wrap="square" rtlCol="0">
            <a:spAutoFit/>
          </a:bodyPr>
          <a:lstStyle/>
          <a:p>
            <a:pPr algn="ctr"/>
            <a:r>
              <a:rPr lang="en-US" sz="3200" b="1" baseline="-25000" dirty="0"/>
              <a:t>Hidden Layer</a:t>
            </a:r>
          </a:p>
        </p:txBody>
      </p:sp>
      <p:sp>
        <p:nvSpPr>
          <p:cNvPr id="26" name="Right Brace 25">
            <a:extLst>
              <a:ext uri="{FF2B5EF4-FFF2-40B4-BE49-F238E27FC236}">
                <a16:creationId xmlns:a16="http://schemas.microsoft.com/office/drawing/2014/main" id="{9B7E1084-AB93-4472-8E10-50647C11B1EC}"/>
              </a:ext>
            </a:extLst>
          </p:cNvPr>
          <p:cNvSpPr/>
          <p:nvPr/>
        </p:nvSpPr>
        <p:spPr>
          <a:xfrm rot="5400000">
            <a:off x="7588194" y="4714804"/>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327FD46C-7E7F-4E54-9633-5A9ECDDA00BD}"/>
              </a:ext>
            </a:extLst>
          </p:cNvPr>
          <p:cNvSpPr txBox="1"/>
          <p:nvPr/>
        </p:nvSpPr>
        <p:spPr>
          <a:xfrm>
            <a:off x="6893417" y="6205944"/>
            <a:ext cx="1860064" cy="420628"/>
          </a:xfrm>
          <a:prstGeom prst="rect">
            <a:avLst/>
          </a:prstGeom>
          <a:noFill/>
        </p:spPr>
        <p:txBody>
          <a:bodyPr wrap="square" rtlCol="0">
            <a:spAutoFit/>
          </a:bodyPr>
          <a:lstStyle/>
          <a:p>
            <a:pPr algn="ctr"/>
            <a:r>
              <a:rPr lang="en-US" sz="3200" b="1" baseline="-25000" dirty="0"/>
              <a:t>Output Layer</a:t>
            </a:r>
          </a:p>
        </p:txBody>
      </p:sp>
      <p:sp>
        <p:nvSpPr>
          <p:cNvPr id="28" name="Right Brace 27">
            <a:extLst>
              <a:ext uri="{FF2B5EF4-FFF2-40B4-BE49-F238E27FC236}">
                <a16:creationId xmlns:a16="http://schemas.microsoft.com/office/drawing/2014/main" id="{2661F912-56BE-499A-832C-19D7CDAF76C9}"/>
              </a:ext>
            </a:extLst>
          </p:cNvPr>
          <p:cNvSpPr/>
          <p:nvPr/>
        </p:nvSpPr>
        <p:spPr>
          <a:xfrm rot="5400000">
            <a:off x="861120" y="5417261"/>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TextBox 28">
            <a:extLst>
              <a:ext uri="{FF2B5EF4-FFF2-40B4-BE49-F238E27FC236}">
                <a16:creationId xmlns:a16="http://schemas.microsoft.com/office/drawing/2014/main" id="{579C8141-DFF0-4D5F-B1C7-286D1EE3A78C}"/>
              </a:ext>
            </a:extLst>
          </p:cNvPr>
          <p:cNvSpPr txBox="1"/>
          <p:nvPr/>
        </p:nvSpPr>
        <p:spPr>
          <a:xfrm>
            <a:off x="238707" y="6179150"/>
            <a:ext cx="1671234" cy="420628"/>
          </a:xfrm>
          <a:prstGeom prst="rect">
            <a:avLst/>
          </a:prstGeom>
          <a:noFill/>
        </p:spPr>
        <p:txBody>
          <a:bodyPr wrap="square" rtlCol="0">
            <a:spAutoFit/>
          </a:bodyPr>
          <a:lstStyle/>
          <a:p>
            <a:pPr algn="ctr"/>
            <a:r>
              <a:rPr lang="en-US" sz="3200" b="1" baseline="-25000" dirty="0"/>
              <a:t>Input Layer</a:t>
            </a:r>
          </a:p>
        </p:txBody>
      </p:sp>
      <p:sp>
        <p:nvSpPr>
          <p:cNvPr id="30" name="Oval 29">
            <a:extLst>
              <a:ext uri="{FF2B5EF4-FFF2-40B4-BE49-F238E27FC236}">
                <a16:creationId xmlns:a16="http://schemas.microsoft.com/office/drawing/2014/main" id="{2ECACC13-B2BB-449A-91D9-0AC30B3CB5CA}"/>
              </a:ext>
            </a:extLst>
          </p:cNvPr>
          <p:cNvSpPr/>
          <p:nvPr/>
        </p:nvSpPr>
        <p:spPr>
          <a:xfrm>
            <a:off x="9665146" y="2357343"/>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E110A2A-C91C-494F-96E7-BD4C529723F9}"/>
              </a:ext>
            </a:extLst>
          </p:cNvPr>
          <p:cNvSpPr txBox="1"/>
          <p:nvPr/>
        </p:nvSpPr>
        <p:spPr>
          <a:xfrm>
            <a:off x="9652348" y="3005658"/>
            <a:ext cx="1957555" cy="584775"/>
          </a:xfrm>
          <a:prstGeom prst="rect">
            <a:avLst/>
          </a:prstGeom>
          <a:noFill/>
        </p:spPr>
        <p:txBody>
          <a:bodyPr wrap="square" rtlCol="0">
            <a:spAutoFit/>
          </a:bodyPr>
          <a:lstStyle/>
          <a:p>
            <a:pPr algn="ctr"/>
            <a:r>
              <a:rPr lang="en-US" sz="3200" b="1" dirty="0"/>
              <a:t>J(W)</a:t>
            </a:r>
            <a:endParaRPr lang="en-US" sz="2800" b="1" dirty="0">
              <a:latin typeface="Symbol" panose="05050102010706020507" pitchFamily="18" charset="2"/>
            </a:endParaRPr>
          </a:p>
        </p:txBody>
      </p:sp>
      <p:sp>
        <p:nvSpPr>
          <p:cNvPr id="32" name="TextBox 31">
            <a:extLst>
              <a:ext uri="{FF2B5EF4-FFF2-40B4-BE49-F238E27FC236}">
                <a16:creationId xmlns:a16="http://schemas.microsoft.com/office/drawing/2014/main" id="{47B2BCD7-3BE7-4C44-8339-A559589BBC9F}"/>
              </a:ext>
            </a:extLst>
          </p:cNvPr>
          <p:cNvSpPr txBox="1"/>
          <p:nvPr/>
        </p:nvSpPr>
        <p:spPr>
          <a:xfrm>
            <a:off x="9511520" y="4870773"/>
            <a:ext cx="454339" cy="584775"/>
          </a:xfrm>
          <a:prstGeom prst="rect">
            <a:avLst/>
          </a:prstGeom>
          <a:noFill/>
        </p:spPr>
        <p:txBody>
          <a:bodyPr wrap="square" rtlCol="0">
            <a:spAutoFit/>
          </a:bodyPr>
          <a:lstStyle/>
          <a:p>
            <a:r>
              <a:rPr lang="en-US" sz="3200" b="1" dirty="0"/>
              <a:t>Y</a:t>
            </a:r>
          </a:p>
        </p:txBody>
      </p:sp>
      <p:cxnSp>
        <p:nvCxnSpPr>
          <p:cNvPr id="33" name="Straight Arrow Connector 32">
            <a:extLst>
              <a:ext uri="{FF2B5EF4-FFF2-40B4-BE49-F238E27FC236}">
                <a16:creationId xmlns:a16="http://schemas.microsoft.com/office/drawing/2014/main" id="{5CB66A7D-414A-46D8-BD98-E8547FA61BF9}"/>
              </a:ext>
            </a:extLst>
          </p:cNvPr>
          <p:cNvCxnSpPr>
            <a:cxnSpLocks/>
            <a:stCxn id="32" idx="0"/>
          </p:cNvCxnSpPr>
          <p:nvPr/>
        </p:nvCxnSpPr>
        <p:spPr>
          <a:xfrm flipV="1">
            <a:off x="9738690" y="4191417"/>
            <a:ext cx="454339" cy="6793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80ADD6CB-E516-457A-A87A-B3D394BA85AD}"/>
              </a:ext>
            </a:extLst>
          </p:cNvPr>
          <p:cNvSpPr/>
          <p:nvPr/>
        </p:nvSpPr>
        <p:spPr>
          <a:xfrm rot="5400000">
            <a:off x="10525075" y="4870081"/>
            <a:ext cx="381579" cy="2101440"/>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TextBox 34">
            <a:extLst>
              <a:ext uri="{FF2B5EF4-FFF2-40B4-BE49-F238E27FC236}">
                <a16:creationId xmlns:a16="http://schemas.microsoft.com/office/drawing/2014/main" id="{3D4DA628-CF2F-4BBD-8F88-60EADDA13EB1}"/>
              </a:ext>
            </a:extLst>
          </p:cNvPr>
          <p:cNvSpPr txBox="1"/>
          <p:nvPr/>
        </p:nvSpPr>
        <p:spPr>
          <a:xfrm>
            <a:off x="9665144" y="6192182"/>
            <a:ext cx="2101441" cy="420628"/>
          </a:xfrm>
          <a:prstGeom prst="rect">
            <a:avLst/>
          </a:prstGeom>
          <a:noFill/>
        </p:spPr>
        <p:txBody>
          <a:bodyPr wrap="square" rtlCol="0">
            <a:spAutoFit/>
          </a:bodyPr>
          <a:lstStyle/>
          <a:p>
            <a:pPr algn="ctr"/>
            <a:r>
              <a:rPr lang="en-US" sz="3200" b="1" baseline="-25000" dirty="0"/>
              <a:t>Loss Function</a:t>
            </a:r>
          </a:p>
        </p:txBody>
      </p:sp>
    </p:spTree>
    <p:extLst>
      <p:ext uri="{BB962C8B-B14F-4D97-AF65-F5344CB8AC3E}">
        <p14:creationId xmlns:p14="http://schemas.microsoft.com/office/powerpoint/2010/main" val="36124849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6"/>
            <a:ext cx="10781881" cy="351472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Start with forward propagation relationships</a:t>
            </a:r>
          </a:p>
          <a:p>
            <a:r>
              <a:rPr lang="en-US" sz="2800" dirty="0">
                <a:latin typeface="Segoe UI" panose="020B0502040204020203" pitchFamily="34" charset="0"/>
                <a:cs typeface="Segoe UI" panose="020B0502040204020203" pitchFamily="34" charset="0"/>
              </a:rPr>
              <a:t>The output of the hidden units are computed as:</a:t>
            </a:r>
          </a:p>
          <a:p>
            <a:pPr marL="0" indent="0">
              <a:buNone/>
            </a:pPr>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The output unit relation is: </a:t>
            </a: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347F6E7B-C630-4932-B198-76B25A29797F}"/>
              </a:ext>
            </a:extLst>
          </p:cNvPr>
          <p:cNvPicPr>
            <a:picLocks noChangeAspect="1"/>
          </p:cNvPicPr>
          <p:nvPr/>
        </p:nvPicPr>
        <p:blipFill>
          <a:blip r:embed="rId2"/>
          <a:stretch>
            <a:fillRect/>
          </a:stretch>
        </p:blipFill>
        <p:spPr>
          <a:xfrm>
            <a:off x="910590" y="2258317"/>
            <a:ext cx="5851208" cy="998342"/>
          </a:xfrm>
          <a:prstGeom prst="rect">
            <a:avLst/>
          </a:prstGeom>
        </p:spPr>
      </p:pic>
      <p:pic>
        <p:nvPicPr>
          <p:cNvPr id="3" name="Picture 2">
            <a:extLst>
              <a:ext uri="{FF2B5EF4-FFF2-40B4-BE49-F238E27FC236}">
                <a16:creationId xmlns:a16="http://schemas.microsoft.com/office/drawing/2014/main" id="{F3B8BB3A-6CC9-47F4-A1C7-788557646375}"/>
              </a:ext>
            </a:extLst>
          </p:cNvPr>
          <p:cNvPicPr>
            <a:picLocks noChangeAspect="1"/>
          </p:cNvPicPr>
          <p:nvPr/>
        </p:nvPicPr>
        <p:blipFill>
          <a:blip r:embed="rId3"/>
          <a:stretch>
            <a:fillRect/>
          </a:stretch>
        </p:blipFill>
        <p:spPr>
          <a:xfrm>
            <a:off x="958271" y="4278182"/>
            <a:ext cx="6296418" cy="1086839"/>
          </a:xfrm>
          <a:prstGeom prst="rect">
            <a:avLst/>
          </a:prstGeom>
        </p:spPr>
      </p:pic>
    </p:spTree>
    <p:extLst>
      <p:ext uri="{BB962C8B-B14F-4D97-AF65-F5344CB8AC3E}">
        <p14:creationId xmlns:p14="http://schemas.microsoft.com/office/powerpoint/2010/main" val="54931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60210" y="2466192"/>
            <a:ext cx="4032466" cy="71437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loss function is:</a:t>
            </a:r>
          </a:p>
          <a:p>
            <a:pPr marL="0" indent="0">
              <a:buNone/>
            </a:pPr>
            <a:endParaRPr lang="en-US"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91B1490F-394B-48C8-9D3C-F08E362571E8}"/>
              </a:ext>
            </a:extLst>
          </p:cNvPr>
          <p:cNvPicPr>
            <a:picLocks noChangeAspect="1"/>
          </p:cNvPicPr>
          <p:nvPr/>
        </p:nvPicPr>
        <p:blipFill>
          <a:blip r:embed="rId2"/>
          <a:stretch>
            <a:fillRect/>
          </a:stretch>
        </p:blipFill>
        <p:spPr>
          <a:xfrm>
            <a:off x="550964" y="3482155"/>
            <a:ext cx="3678136" cy="1045432"/>
          </a:xfrm>
          <a:prstGeom prst="rect">
            <a:avLst/>
          </a:prstGeom>
        </p:spPr>
      </p:pic>
      <p:sp>
        <p:nvSpPr>
          <p:cNvPr id="6" name="Content Placeholder 2">
            <a:extLst>
              <a:ext uri="{FF2B5EF4-FFF2-40B4-BE49-F238E27FC236}">
                <a16:creationId xmlns:a16="http://schemas.microsoft.com/office/drawing/2014/main" id="{998DBC2E-25D2-4B26-87C0-0F65D10A5AA1}"/>
              </a:ext>
            </a:extLst>
          </p:cNvPr>
          <p:cNvSpPr>
            <a:spLocks noGrp="1"/>
          </p:cNvSpPr>
          <p:nvPr>
            <p:ph sz="quarter" idx="10"/>
          </p:nvPr>
        </p:nvSpPr>
        <p:spPr>
          <a:xfrm>
            <a:off x="5130594" y="1000126"/>
            <a:ext cx="6335611" cy="565784"/>
          </a:xfrm>
        </p:spPr>
        <p:txBody>
          <a:bodyPr/>
          <a:lstStyle/>
          <a:p>
            <a:pPr marL="0" indent="0">
              <a:buNone/>
            </a:pPr>
            <a:r>
              <a:rPr lang="en-US" sz="2800" dirty="0">
                <a:latin typeface="Segoe UI" panose="020B0502040204020203" pitchFamily="34" charset="0"/>
                <a:cs typeface="Segoe UI" panose="020B0502040204020203" pitchFamily="34" charset="0"/>
              </a:rPr>
              <a:t>Goal is to compute the gradient:</a:t>
            </a:r>
          </a:p>
        </p:txBody>
      </p:sp>
      <p:pic>
        <p:nvPicPr>
          <p:cNvPr id="8" name="Picture 7">
            <a:extLst>
              <a:ext uri="{FF2B5EF4-FFF2-40B4-BE49-F238E27FC236}">
                <a16:creationId xmlns:a16="http://schemas.microsoft.com/office/drawing/2014/main" id="{2D5540D9-CEFE-4BD0-9FBA-8BF26695B218}"/>
              </a:ext>
            </a:extLst>
          </p:cNvPr>
          <p:cNvPicPr>
            <a:picLocks noChangeAspect="1"/>
          </p:cNvPicPr>
          <p:nvPr/>
        </p:nvPicPr>
        <p:blipFill>
          <a:blip r:embed="rId3"/>
          <a:stretch>
            <a:fillRect/>
          </a:stretch>
        </p:blipFill>
        <p:spPr>
          <a:xfrm>
            <a:off x="6203877" y="1511106"/>
            <a:ext cx="2987187" cy="5002297"/>
          </a:xfrm>
          <a:prstGeom prst="rect">
            <a:avLst/>
          </a:prstGeom>
        </p:spPr>
      </p:pic>
    </p:spTree>
    <p:extLst>
      <p:ext uri="{BB962C8B-B14F-4D97-AF65-F5344CB8AC3E}">
        <p14:creationId xmlns:p14="http://schemas.microsoft.com/office/powerpoint/2010/main" val="3901918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6"/>
            <a:ext cx="10781881" cy="99003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Start with the easier case of the gradient with respect to the output tensor.</a:t>
            </a:r>
          </a:p>
          <a:p>
            <a:r>
              <a:rPr lang="en-US" sz="2800" dirty="0">
                <a:latin typeface="Segoe UI" panose="020B0502040204020203" pitchFamily="34" charset="0"/>
                <a:cs typeface="Segoe UI" panose="020B0502040204020203" pitchFamily="34" charset="0"/>
              </a:rPr>
              <a:t>Applying the chain rule yields:</a:t>
            </a:r>
          </a:p>
          <a:p>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DF2BF5F9-7528-4933-8159-3F74F4BC42DB}"/>
              </a:ext>
            </a:extLst>
          </p:cNvPr>
          <p:cNvPicPr>
            <a:picLocks noChangeAspect="1"/>
          </p:cNvPicPr>
          <p:nvPr/>
        </p:nvPicPr>
        <p:blipFill>
          <a:blip r:embed="rId2"/>
          <a:stretch>
            <a:fillRect/>
          </a:stretch>
        </p:blipFill>
        <p:spPr>
          <a:xfrm>
            <a:off x="3609975" y="2790825"/>
            <a:ext cx="3653790" cy="1115213"/>
          </a:xfrm>
          <a:prstGeom prst="rect">
            <a:avLst/>
          </a:prstGeom>
        </p:spPr>
      </p:pic>
    </p:spTree>
    <p:extLst>
      <p:ext uri="{BB962C8B-B14F-4D97-AF65-F5344CB8AC3E}">
        <p14:creationId xmlns:p14="http://schemas.microsoft.com/office/powerpoint/2010/main" val="14864211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379514" y="789005"/>
            <a:ext cx="10781881" cy="127444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first partial derivative is:</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pPr marL="0" indent="0">
              <a:buNone/>
            </a:pPr>
            <a:r>
              <a:rPr lang="en-US" dirty="0">
                <a:latin typeface="Segoe UI" panose="020B0502040204020203" pitchFamily="34" charset="0"/>
                <a:cs typeface="Segoe UI" panose="020B0502040204020203" pitchFamily="34" charset="0"/>
              </a:rPr>
              <a:t>T</a:t>
            </a:r>
            <a:r>
              <a:rPr lang="en-US" sz="2800" dirty="0">
                <a:latin typeface="Segoe UI" panose="020B0502040204020203" pitchFamily="34" charset="0"/>
                <a:cs typeface="Segoe UI" panose="020B0502040204020203" pitchFamily="34" charset="0"/>
              </a:rPr>
              <a:t>he second partial derivative is:</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And the gradient with respect to the output tensor is then:</a:t>
            </a:r>
          </a:p>
          <a:p>
            <a:pPr marL="0" indent="0">
              <a:buNone/>
            </a:pPr>
            <a:endParaRPr lang="en-US"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A8C079E0-258B-4246-8098-D4895CCBEAAE}"/>
              </a:ext>
            </a:extLst>
          </p:cNvPr>
          <p:cNvPicPr>
            <a:picLocks noChangeAspect="1"/>
          </p:cNvPicPr>
          <p:nvPr/>
        </p:nvPicPr>
        <p:blipFill>
          <a:blip r:embed="rId2"/>
          <a:stretch>
            <a:fillRect/>
          </a:stretch>
        </p:blipFill>
        <p:spPr>
          <a:xfrm>
            <a:off x="1872615" y="1589437"/>
            <a:ext cx="5768641" cy="1113944"/>
          </a:xfrm>
          <a:prstGeom prst="rect">
            <a:avLst/>
          </a:prstGeom>
        </p:spPr>
      </p:pic>
      <p:pic>
        <p:nvPicPr>
          <p:cNvPr id="5" name="Picture 4">
            <a:extLst>
              <a:ext uri="{FF2B5EF4-FFF2-40B4-BE49-F238E27FC236}">
                <a16:creationId xmlns:a16="http://schemas.microsoft.com/office/drawing/2014/main" id="{628F5111-ABD9-417F-83F1-2A492A475EB3}"/>
              </a:ext>
            </a:extLst>
          </p:cNvPr>
          <p:cNvPicPr>
            <a:picLocks noChangeAspect="1"/>
          </p:cNvPicPr>
          <p:nvPr/>
        </p:nvPicPr>
        <p:blipFill>
          <a:blip r:embed="rId3"/>
          <a:stretch>
            <a:fillRect/>
          </a:stretch>
        </p:blipFill>
        <p:spPr>
          <a:xfrm>
            <a:off x="1985486" y="3539887"/>
            <a:ext cx="4602714" cy="1072118"/>
          </a:xfrm>
          <a:prstGeom prst="rect">
            <a:avLst/>
          </a:prstGeom>
        </p:spPr>
      </p:pic>
      <p:pic>
        <p:nvPicPr>
          <p:cNvPr id="6" name="Picture 5">
            <a:extLst>
              <a:ext uri="{FF2B5EF4-FFF2-40B4-BE49-F238E27FC236}">
                <a16:creationId xmlns:a16="http://schemas.microsoft.com/office/drawing/2014/main" id="{2EA344DD-E2CB-48B9-B250-64B8B214BF54}"/>
              </a:ext>
            </a:extLst>
          </p:cNvPr>
          <p:cNvPicPr>
            <a:picLocks noChangeAspect="1"/>
          </p:cNvPicPr>
          <p:nvPr/>
        </p:nvPicPr>
        <p:blipFill>
          <a:blip r:embed="rId4"/>
          <a:stretch>
            <a:fillRect/>
          </a:stretch>
        </p:blipFill>
        <p:spPr>
          <a:xfrm>
            <a:off x="1985486" y="5448511"/>
            <a:ext cx="4963954" cy="1008405"/>
          </a:xfrm>
          <a:prstGeom prst="rect">
            <a:avLst/>
          </a:prstGeom>
        </p:spPr>
      </p:pic>
    </p:spTree>
    <p:extLst>
      <p:ext uri="{BB962C8B-B14F-4D97-AF65-F5344CB8AC3E}">
        <p14:creationId xmlns:p14="http://schemas.microsoft.com/office/powerpoint/2010/main" val="180937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5"/>
            <a:ext cx="10781881" cy="1958227"/>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gradient with respect to the input tensor is a bit more complicated</a:t>
            </a:r>
          </a:p>
          <a:p>
            <a:r>
              <a:rPr lang="en-US" sz="2800" dirty="0">
                <a:latin typeface="Segoe UI" panose="020B0502040204020203" pitchFamily="34" charset="0"/>
                <a:cs typeface="Segoe UI" panose="020B0502040204020203" pitchFamily="34" charset="0"/>
              </a:rPr>
              <a:t>Apply the chain rule twice to get:</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C808F476-E3C0-451D-8E71-57428EAF3D78}"/>
              </a:ext>
            </a:extLst>
          </p:cNvPr>
          <p:cNvPicPr>
            <a:picLocks noChangeAspect="1"/>
          </p:cNvPicPr>
          <p:nvPr/>
        </p:nvPicPr>
        <p:blipFill>
          <a:blip r:embed="rId2"/>
          <a:stretch>
            <a:fillRect/>
          </a:stretch>
        </p:blipFill>
        <p:spPr>
          <a:xfrm>
            <a:off x="3116075" y="2971799"/>
            <a:ext cx="4577183" cy="1172297"/>
          </a:xfrm>
          <a:prstGeom prst="rect">
            <a:avLst/>
          </a:prstGeom>
        </p:spPr>
      </p:pic>
    </p:spTree>
    <p:extLst>
      <p:ext uri="{BB962C8B-B14F-4D97-AF65-F5344CB8AC3E}">
        <p14:creationId xmlns:p14="http://schemas.microsoft.com/office/powerpoint/2010/main" val="185340325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19519" y="1203008"/>
            <a:ext cx="10781881" cy="406151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output layer has linear activation so the left most partial derivative is just 1.</a:t>
            </a:r>
          </a:p>
          <a:p>
            <a:pPr marL="0" indent="0">
              <a:buNone/>
            </a:pPr>
            <a:r>
              <a:rPr lang="en-US" sz="2800" dirty="0">
                <a:latin typeface="Segoe UI" panose="020B0502040204020203" pitchFamily="34" charset="0"/>
                <a:cs typeface="Segoe UI" panose="020B0502040204020203" pitchFamily="34" charset="0"/>
              </a:rPr>
              <a:t>The middle partial derivative :</a:t>
            </a:r>
          </a:p>
          <a:p>
            <a:pPr marL="0" indent="0">
              <a:buNone/>
            </a:pPr>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The right most partial derivative, given </a:t>
            </a:r>
            <a:r>
              <a:rPr lang="en-US" sz="2800" dirty="0" err="1">
                <a:latin typeface="Segoe UI" panose="020B0502040204020203" pitchFamily="34" charset="0"/>
                <a:cs typeface="Segoe UI" panose="020B0502040204020203" pitchFamily="34" charset="0"/>
              </a:rPr>
              <a:t>ReLU</a:t>
            </a:r>
            <a:r>
              <a:rPr lang="en-US" sz="2800" dirty="0">
                <a:latin typeface="Segoe UI" panose="020B0502040204020203" pitchFamily="34" charset="0"/>
                <a:cs typeface="Segoe UI" panose="020B0502040204020203" pitchFamily="34" charset="0"/>
              </a:rPr>
              <a:t> activation:</a:t>
            </a: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DDA31818-2B68-4CC3-9921-DF0BAB9199A7}"/>
              </a:ext>
            </a:extLst>
          </p:cNvPr>
          <p:cNvPicPr>
            <a:picLocks noChangeAspect="1"/>
          </p:cNvPicPr>
          <p:nvPr/>
        </p:nvPicPr>
        <p:blipFill>
          <a:blip r:embed="rId3"/>
          <a:stretch>
            <a:fillRect/>
          </a:stretch>
        </p:blipFill>
        <p:spPr>
          <a:xfrm>
            <a:off x="2256681" y="4631914"/>
            <a:ext cx="3553778" cy="1670982"/>
          </a:xfrm>
          <a:prstGeom prst="rect">
            <a:avLst/>
          </a:prstGeom>
        </p:spPr>
      </p:pic>
      <p:pic>
        <p:nvPicPr>
          <p:cNvPr id="3" name="Picture 2">
            <a:extLst>
              <a:ext uri="{FF2B5EF4-FFF2-40B4-BE49-F238E27FC236}">
                <a16:creationId xmlns:a16="http://schemas.microsoft.com/office/drawing/2014/main" id="{135C2867-E56D-434A-BD41-23A0ACF06C9A}"/>
              </a:ext>
            </a:extLst>
          </p:cNvPr>
          <p:cNvPicPr>
            <a:picLocks noChangeAspect="1"/>
          </p:cNvPicPr>
          <p:nvPr/>
        </p:nvPicPr>
        <p:blipFill>
          <a:blip r:embed="rId4"/>
          <a:stretch>
            <a:fillRect/>
          </a:stretch>
        </p:blipFill>
        <p:spPr>
          <a:xfrm>
            <a:off x="5539421" y="4836545"/>
            <a:ext cx="3806621" cy="1378843"/>
          </a:xfrm>
          <a:prstGeom prst="rect">
            <a:avLst/>
          </a:prstGeom>
        </p:spPr>
      </p:pic>
      <p:pic>
        <p:nvPicPr>
          <p:cNvPr id="5" name="Picture 4">
            <a:extLst>
              <a:ext uri="{FF2B5EF4-FFF2-40B4-BE49-F238E27FC236}">
                <a16:creationId xmlns:a16="http://schemas.microsoft.com/office/drawing/2014/main" id="{6066F083-1255-4F14-A815-0FF9AC9A2F47}"/>
              </a:ext>
            </a:extLst>
          </p:cNvPr>
          <p:cNvPicPr>
            <a:picLocks noChangeAspect="1"/>
          </p:cNvPicPr>
          <p:nvPr/>
        </p:nvPicPr>
        <p:blipFill>
          <a:blip r:embed="rId5"/>
          <a:stretch>
            <a:fillRect/>
          </a:stretch>
        </p:blipFill>
        <p:spPr>
          <a:xfrm>
            <a:off x="2779340" y="2712007"/>
            <a:ext cx="2014537" cy="1167961"/>
          </a:xfrm>
          <a:prstGeom prst="rect">
            <a:avLst/>
          </a:prstGeom>
        </p:spPr>
      </p:pic>
    </p:spTree>
    <p:extLst>
      <p:ext uri="{BB962C8B-B14F-4D97-AF65-F5344CB8AC3E}">
        <p14:creationId xmlns:p14="http://schemas.microsoft.com/office/powerpoint/2010/main" val="104627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337982"/>
            <a:ext cx="10781881" cy="9365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gradient with respect to the input weights is then:</a:t>
            </a:r>
          </a:p>
          <a:p>
            <a:pPr marL="0" indent="0">
              <a:buNone/>
            </a:pPr>
            <a:endParaRPr lang="en-US"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90F1CB30-0B31-4F09-85FD-BF80E5B405AD}"/>
              </a:ext>
            </a:extLst>
          </p:cNvPr>
          <p:cNvPicPr>
            <a:picLocks noChangeAspect="1"/>
          </p:cNvPicPr>
          <p:nvPr/>
        </p:nvPicPr>
        <p:blipFill>
          <a:blip r:embed="rId2"/>
          <a:stretch>
            <a:fillRect/>
          </a:stretch>
        </p:blipFill>
        <p:spPr>
          <a:xfrm>
            <a:off x="547687" y="2188122"/>
            <a:ext cx="4577183" cy="1172297"/>
          </a:xfrm>
          <a:prstGeom prst="rect">
            <a:avLst/>
          </a:prstGeom>
        </p:spPr>
      </p:pic>
      <p:pic>
        <p:nvPicPr>
          <p:cNvPr id="2" name="Picture 1">
            <a:extLst>
              <a:ext uri="{FF2B5EF4-FFF2-40B4-BE49-F238E27FC236}">
                <a16:creationId xmlns:a16="http://schemas.microsoft.com/office/drawing/2014/main" id="{5A749B7E-013A-44A2-8E9B-912CF177ECA1}"/>
              </a:ext>
            </a:extLst>
          </p:cNvPr>
          <p:cNvPicPr>
            <a:picLocks noChangeAspect="1"/>
          </p:cNvPicPr>
          <p:nvPr/>
        </p:nvPicPr>
        <p:blipFill>
          <a:blip r:embed="rId3"/>
          <a:stretch>
            <a:fillRect/>
          </a:stretch>
        </p:blipFill>
        <p:spPr>
          <a:xfrm>
            <a:off x="5244885" y="2036084"/>
            <a:ext cx="5946691" cy="1324335"/>
          </a:xfrm>
          <a:prstGeom prst="rect">
            <a:avLst/>
          </a:prstGeom>
        </p:spPr>
      </p:pic>
    </p:spTree>
    <p:extLst>
      <p:ext uri="{BB962C8B-B14F-4D97-AF65-F5344CB8AC3E}">
        <p14:creationId xmlns:p14="http://schemas.microsoft.com/office/powerpoint/2010/main" val="264358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49531"/>
            <a:ext cx="10515600" cy="5345322"/>
          </a:xfrm>
        </p:spPr>
        <p:txBody>
          <a:bodyPr>
            <a:normAutofit/>
          </a:bodyPr>
          <a:lstStyle/>
          <a:p>
            <a:pPr marL="0" indent="0">
              <a:buNone/>
            </a:pPr>
            <a:r>
              <a:rPr lang="en-US" sz="3000" b="0" dirty="0">
                <a:latin typeface="+mj-lt"/>
              </a:rPr>
              <a:t>In practice, how do we perform the differentiation </a:t>
            </a:r>
          </a:p>
          <a:p>
            <a:r>
              <a:rPr lang="en-US" sz="3000" b="0" dirty="0">
                <a:latin typeface="+mj-lt"/>
              </a:rPr>
              <a:t>Computing all the required derivatives by hand is impractical </a:t>
            </a:r>
          </a:p>
          <a:p>
            <a:pPr lvl="1"/>
            <a:r>
              <a:rPr lang="en-US" sz="2400" dirty="0">
                <a:latin typeface="+mj-lt"/>
              </a:rPr>
              <a:t>Complexity grows with NN depth</a:t>
            </a:r>
          </a:p>
          <a:p>
            <a:pPr lvl="1"/>
            <a:r>
              <a:rPr lang="en-US" sz="2400" dirty="0">
                <a:latin typeface="+mj-lt"/>
              </a:rPr>
              <a:t>Too many opportunities for error</a:t>
            </a:r>
          </a:p>
          <a:p>
            <a:r>
              <a:rPr lang="en-US" sz="3000" b="0" dirty="0">
                <a:latin typeface="+mj-lt"/>
              </a:rPr>
              <a:t>Use </a:t>
            </a:r>
            <a:r>
              <a:rPr lang="en-US" sz="3000" dirty="0">
                <a:latin typeface="+mj-lt"/>
                <a:hlinkClick r:id="rId2"/>
              </a:rPr>
              <a:t>automatic differentiation </a:t>
            </a:r>
            <a:endParaRPr lang="en-US" sz="3000" b="0" dirty="0">
              <a:latin typeface="+mj-lt"/>
            </a:endParaRPr>
          </a:p>
          <a:p>
            <a:pPr lvl="1"/>
            <a:r>
              <a:rPr lang="en-US" sz="2400" dirty="0">
                <a:latin typeface="+mj-lt"/>
              </a:rPr>
              <a:t>Automatic differentiators handle the complexity of deep architectures </a:t>
            </a:r>
          </a:p>
          <a:p>
            <a:pPr lvl="1"/>
            <a:r>
              <a:rPr lang="en-US" sz="2400" dirty="0">
                <a:latin typeface="+mj-lt"/>
              </a:rPr>
              <a:t>Automatic differentiators built into all deep learning platforms</a:t>
            </a:r>
          </a:p>
          <a:p>
            <a:r>
              <a:rPr lang="en-US" sz="2800" b="0" dirty="0">
                <a:latin typeface="+mj-lt"/>
              </a:rPr>
              <a:t>See the review paper by </a:t>
            </a:r>
            <a:r>
              <a:rPr lang="en-US" sz="2800" b="0" dirty="0" err="1">
                <a:latin typeface="+mj-lt"/>
                <a:hlinkClick r:id="rId3"/>
              </a:rPr>
              <a:t>Baydin</a:t>
            </a:r>
            <a:r>
              <a:rPr lang="en-US" sz="2800" b="0" dirty="0">
                <a:latin typeface="+mj-lt"/>
                <a:hlinkClick r:id="rId3"/>
              </a:rPr>
              <a:t> et.al. (2015)</a:t>
            </a:r>
            <a:r>
              <a:rPr lang="en-US" sz="2800" b="0" dirty="0">
                <a:latin typeface="+mj-lt"/>
              </a:rPr>
              <a:t> or the </a:t>
            </a:r>
            <a:r>
              <a:rPr lang="en-US" sz="2800" b="0" dirty="0">
                <a:latin typeface="+mj-lt"/>
                <a:hlinkClick r:id="rId4"/>
              </a:rPr>
              <a:t>TensorFlow automatic differentiation tutorial</a:t>
            </a:r>
            <a:endParaRPr lang="en-US" sz="2800" b="0" dirty="0">
              <a:latin typeface="+mj-lt"/>
            </a:endParaRPr>
          </a:p>
          <a:p>
            <a:endParaRPr lang="en-US" sz="3000" dirty="0">
              <a:latin typeface="+mj-lt"/>
            </a:endParaRPr>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Automatic Differentiation </a:t>
            </a:r>
          </a:p>
        </p:txBody>
      </p:sp>
    </p:spTree>
    <p:extLst>
      <p:ext uri="{BB962C8B-B14F-4D97-AF65-F5344CB8AC3E}">
        <p14:creationId xmlns:p14="http://schemas.microsoft.com/office/powerpoint/2010/main" val="2210540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719942" y="1827533"/>
            <a:ext cx="9364067" cy="2015419"/>
          </a:xfrm>
        </p:spPr>
        <p:txBody>
          <a:bodyPr>
            <a:normAutofit/>
          </a:bodyPr>
          <a:lstStyle/>
          <a:p>
            <a:r>
              <a:rPr lang="en-US" sz="4400" b="1" dirty="0" err="1"/>
              <a:t>Perceptrons</a:t>
            </a:r>
            <a:r>
              <a:rPr lang="en-US" sz="4400" b="1" dirty="0"/>
              <a:t> and Forward Propagation</a:t>
            </a:r>
          </a:p>
        </p:txBody>
      </p:sp>
    </p:spTree>
    <p:extLst>
      <p:ext uri="{BB962C8B-B14F-4D97-AF65-F5344CB8AC3E}">
        <p14:creationId xmlns:p14="http://schemas.microsoft.com/office/powerpoint/2010/main" val="2329516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24E8-9EC0-4F0B-BA22-51332C204E64}"/>
              </a:ext>
            </a:extLst>
          </p:cNvPr>
          <p:cNvSpPr>
            <a:spLocks noGrp="1"/>
          </p:cNvSpPr>
          <p:nvPr>
            <p:ph type="title"/>
          </p:nvPr>
        </p:nvSpPr>
        <p:spPr/>
        <p:txBody>
          <a:bodyPr>
            <a:normAutofit/>
          </a:bodyPr>
          <a:lstStyle/>
          <a:p>
            <a:r>
              <a:rPr lang="en-US" sz="4000" dirty="0">
                <a:latin typeface="+mn-lt"/>
                <a:cs typeface="Segoe UI" panose="020B0502040204020203" pitchFamily="34" charset="0"/>
              </a:rPr>
              <a:t>Representation: Linear Neural Network</a:t>
            </a:r>
          </a:p>
        </p:txBody>
      </p:sp>
      <p:sp>
        <p:nvSpPr>
          <p:cNvPr id="3" name="Content Placeholder 2">
            <a:extLst>
              <a:ext uri="{FF2B5EF4-FFF2-40B4-BE49-F238E27FC236}">
                <a16:creationId xmlns:a16="http://schemas.microsoft.com/office/drawing/2014/main" id="{426CA33D-D2BF-447D-9AF0-5845105DE1F4}"/>
              </a:ext>
            </a:extLst>
          </p:cNvPr>
          <p:cNvSpPr>
            <a:spLocks noGrp="1"/>
          </p:cNvSpPr>
          <p:nvPr>
            <p:ph sz="quarter" idx="10"/>
          </p:nvPr>
        </p:nvSpPr>
        <p:spPr>
          <a:xfrm>
            <a:off x="379413" y="871200"/>
            <a:ext cx="11525250" cy="648000"/>
          </a:xfrm>
        </p:spPr>
        <p:txBody>
          <a:bodyPr/>
          <a:lstStyle/>
          <a:p>
            <a:pPr marL="0" indent="0">
              <a:buNone/>
            </a:pPr>
            <a:r>
              <a:rPr lang="en-US" sz="2800" dirty="0">
                <a:latin typeface="+mn-lt"/>
                <a:cs typeface="Segoe UI" panose="020B0502040204020203" pitchFamily="34" charset="0"/>
              </a:rPr>
              <a:t>Proposed by McCulloch and Pitts (1943)</a:t>
            </a:r>
          </a:p>
        </p:txBody>
      </p:sp>
      <p:sp>
        <p:nvSpPr>
          <p:cNvPr id="4" name="Oval 3">
            <a:extLst>
              <a:ext uri="{FF2B5EF4-FFF2-40B4-BE49-F238E27FC236}">
                <a16:creationId xmlns:a16="http://schemas.microsoft.com/office/drawing/2014/main" id="{B8573F09-28DF-4DAD-9870-42A5DA3EDE9C}"/>
              </a:ext>
            </a:extLst>
          </p:cNvPr>
          <p:cNvSpPr/>
          <p:nvPr/>
        </p:nvSpPr>
        <p:spPr>
          <a:xfrm>
            <a:off x="5125475" y="2208185"/>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DBC09C72-742A-4579-9205-F7C07CC58B67}"/>
              </a:ext>
            </a:extLst>
          </p:cNvPr>
          <p:cNvCxnSpPr>
            <a:cxnSpLocks/>
            <a:stCxn id="4" idx="6"/>
          </p:cNvCxnSpPr>
          <p:nvPr/>
        </p:nvCxnSpPr>
        <p:spPr>
          <a:xfrm flipV="1">
            <a:off x="7226917" y="3179150"/>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FD6AAC6-39A4-46A0-884B-4A945A57C597}"/>
              </a:ext>
            </a:extLst>
          </p:cNvPr>
          <p:cNvSpPr txBox="1"/>
          <p:nvPr/>
        </p:nvSpPr>
        <p:spPr>
          <a:xfrm>
            <a:off x="3074321" y="154238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4D4CECFA-F0E2-4184-8191-847371067E9D}"/>
              </a:ext>
            </a:extLst>
          </p:cNvPr>
          <p:cNvSpPr txBox="1"/>
          <p:nvPr/>
        </p:nvSpPr>
        <p:spPr>
          <a:xfrm>
            <a:off x="5573164" y="2886762"/>
            <a:ext cx="111536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dirty="0"/>
              <a:t> + b</a:t>
            </a:r>
          </a:p>
        </p:txBody>
      </p:sp>
      <p:cxnSp>
        <p:nvCxnSpPr>
          <p:cNvPr id="8" name="Straight Arrow Connector 7">
            <a:extLst>
              <a:ext uri="{FF2B5EF4-FFF2-40B4-BE49-F238E27FC236}">
                <a16:creationId xmlns:a16="http://schemas.microsoft.com/office/drawing/2014/main" id="{A5A7A38D-E569-4BBE-8115-A392AE695354}"/>
              </a:ext>
            </a:extLst>
          </p:cNvPr>
          <p:cNvCxnSpPr>
            <a:cxnSpLocks/>
            <a:endCxn id="4" idx="1"/>
          </p:cNvCxnSpPr>
          <p:nvPr/>
        </p:nvCxnSpPr>
        <p:spPr>
          <a:xfrm>
            <a:off x="3774848" y="1874963"/>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53B2879-A85F-4683-9950-8DC5A0A332E0}"/>
              </a:ext>
            </a:extLst>
          </p:cNvPr>
          <p:cNvSpPr txBox="1"/>
          <p:nvPr/>
        </p:nvSpPr>
        <p:spPr>
          <a:xfrm>
            <a:off x="8184199" y="2886762"/>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8597B1AA-9ADD-4598-B151-FC9BD659C907}"/>
              </a:ext>
            </a:extLst>
          </p:cNvPr>
          <p:cNvSpPr txBox="1"/>
          <p:nvPr/>
        </p:nvSpPr>
        <p:spPr>
          <a:xfrm>
            <a:off x="3256067" y="4372122"/>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61A4E519-57C9-4326-96E9-8820FFC90DF5}"/>
              </a:ext>
            </a:extLst>
          </p:cNvPr>
          <p:cNvCxnSpPr>
            <a:cxnSpLocks/>
            <a:stCxn id="10" idx="3"/>
            <a:endCxn id="4" idx="3"/>
          </p:cNvCxnSpPr>
          <p:nvPr/>
        </p:nvCxnSpPr>
        <p:spPr>
          <a:xfrm flipV="1">
            <a:off x="3899162" y="3865768"/>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6BA711-FB7F-46C2-8514-DCC7BEBEC27C}"/>
              </a:ext>
            </a:extLst>
          </p:cNvPr>
          <p:cNvSpPr txBox="1"/>
          <p:nvPr/>
        </p:nvSpPr>
        <p:spPr>
          <a:xfrm>
            <a:off x="2997099" y="2886763"/>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060150D0-B08A-4ABC-92C9-7CE341595DC6}"/>
              </a:ext>
            </a:extLst>
          </p:cNvPr>
          <p:cNvCxnSpPr>
            <a:cxnSpLocks/>
            <a:endCxn id="4" idx="2"/>
          </p:cNvCxnSpPr>
          <p:nvPr/>
        </p:nvCxnSpPr>
        <p:spPr>
          <a:xfrm flipV="1">
            <a:off x="3699010" y="3179175"/>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F125E7C-8898-4D38-B228-A6A66DCC146C}"/>
              </a:ext>
            </a:extLst>
          </p:cNvPr>
          <p:cNvSpPr txBox="1"/>
          <p:nvPr/>
        </p:nvSpPr>
        <p:spPr>
          <a:xfrm>
            <a:off x="4559602" y="1652772"/>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BBD4D334-E1BE-48A2-96BD-1B7DA1D04B8B}"/>
              </a:ext>
            </a:extLst>
          </p:cNvPr>
          <p:cNvSpPr txBox="1"/>
          <p:nvPr/>
        </p:nvSpPr>
        <p:spPr>
          <a:xfrm>
            <a:off x="4061287" y="2631753"/>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236C3725-CF53-4B75-895F-4B67678EB46A}"/>
              </a:ext>
            </a:extLst>
          </p:cNvPr>
          <p:cNvSpPr txBox="1"/>
          <p:nvPr/>
        </p:nvSpPr>
        <p:spPr>
          <a:xfrm>
            <a:off x="4412242" y="3517228"/>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753C3C91-60A2-4574-A4F4-1A7AD4C1DF4D}"/>
              </a:ext>
            </a:extLst>
          </p:cNvPr>
          <p:cNvPicPr>
            <a:picLocks noChangeAspect="1"/>
          </p:cNvPicPr>
          <p:nvPr/>
        </p:nvPicPr>
        <p:blipFill>
          <a:blip r:embed="rId2"/>
          <a:stretch>
            <a:fillRect/>
          </a:stretch>
        </p:blipFill>
        <p:spPr>
          <a:xfrm>
            <a:off x="3774848" y="5237138"/>
            <a:ext cx="5013188" cy="1279050"/>
          </a:xfrm>
          <a:prstGeom prst="rect">
            <a:avLst/>
          </a:prstGeom>
        </p:spPr>
      </p:pic>
    </p:spTree>
    <p:extLst>
      <p:ext uri="{BB962C8B-B14F-4D97-AF65-F5344CB8AC3E}">
        <p14:creationId xmlns:p14="http://schemas.microsoft.com/office/powerpoint/2010/main" val="231395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636b0322-90fb-440c-9cbc-22749e7231e9"/>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24594</TotalTime>
  <Words>3273</Words>
  <Application>Microsoft Office PowerPoint</Application>
  <PresentationFormat>Widescreen</PresentationFormat>
  <Paragraphs>614</Paragraphs>
  <Slides>79</Slides>
  <Notes>30</Notes>
  <HiddenSlides>1</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79</vt:i4>
      </vt:variant>
    </vt:vector>
  </HeadingPairs>
  <TitlesOfParts>
    <vt:vector size="92" baseType="lpstr">
      <vt:lpstr>Arial</vt:lpstr>
      <vt:lpstr>Calibri</vt:lpstr>
      <vt:lpstr>Calibri Light</vt:lpstr>
      <vt:lpstr>Cambria Math</vt:lpstr>
      <vt:lpstr>Courier New</vt:lpstr>
      <vt:lpstr>Segoe</vt:lpstr>
      <vt:lpstr>Segoe UI</vt:lpstr>
      <vt:lpstr>Segoe UI Emoji</vt:lpstr>
      <vt:lpstr>Segoe UI Light</vt:lpstr>
      <vt:lpstr>Symbol</vt:lpstr>
      <vt:lpstr>Wingdings</vt:lpstr>
      <vt:lpstr>1_Office Theme</vt:lpstr>
      <vt:lpstr>Office Theme</vt:lpstr>
      <vt:lpstr>CSCI E-25 Computer Vision</vt:lpstr>
      <vt:lpstr>    Building Blocks of Deep Learning</vt:lpstr>
      <vt:lpstr> Function Approximation with Deep Neural Networks </vt:lpstr>
      <vt:lpstr>Essential Elements of AI Agents </vt:lpstr>
      <vt:lpstr>Why Fully Connected Neural Networks in CV</vt:lpstr>
      <vt:lpstr>    Building Blocks of Deep Learning</vt:lpstr>
      <vt:lpstr>    Building Blocks of Deep Learning</vt:lpstr>
      <vt:lpstr>PowerPoint Presentation</vt:lpstr>
      <vt:lpstr>Representation: Linear Neural Network</vt:lpstr>
      <vt:lpstr>Representation: Linear Neural Network</vt:lpstr>
      <vt:lpstr>Representation: Perceptron </vt:lpstr>
      <vt:lpstr>We Need a Better Deep Representation</vt:lpstr>
      <vt:lpstr>We Need a Better Deep Representation</vt:lpstr>
      <vt:lpstr>We Need a Better Deep Representation</vt:lpstr>
      <vt:lpstr>PowerPoint Presentation</vt:lpstr>
      <vt:lpstr>Model Capacity</vt:lpstr>
      <vt:lpstr>Model Capacity</vt:lpstr>
      <vt:lpstr>Model Capacity</vt:lpstr>
      <vt:lpstr>PowerPoint Presentation</vt:lpstr>
      <vt:lpstr>Activation functions</vt:lpstr>
      <vt:lpstr>Activation functions</vt:lpstr>
      <vt:lpstr>Activation functions</vt:lpstr>
      <vt:lpstr>PowerPoint Presentation</vt:lpstr>
      <vt:lpstr>The Backpropagation Algorithm</vt:lpstr>
      <vt:lpstr>The Backpropagation Algorithm</vt:lpstr>
      <vt:lpstr>The Backpropagation Algorithm</vt:lpstr>
      <vt:lpstr>The Back Propagation Algorithm</vt:lpstr>
      <vt:lpstr>PowerPoint Presentation</vt:lpstr>
      <vt:lpstr>Loss Functions for Training Neural Networks</vt:lpstr>
      <vt:lpstr>Loss Functions for Training Neural Networks</vt:lpstr>
      <vt:lpstr>Loss Functions for Training Neural Networks </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lpstr>Performance Metrics for Deep NNs</vt:lpstr>
      <vt:lpstr>PowerPoint Presentation</vt:lpstr>
      <vt:lpstr> Regularization for Deep Learning</vt:lpstr>
      <vt:lpstr> Regularization for Deep Learning</vt:lpstr>
      <vt:lpstr>PowerPoint Presentation</vt:lpstr>
      <vt:lpstr>Dropout regularization</vt:lpstr>
      <vt:lpstr>Dropout regularization</vt:lpstr>
      <vt:lpstr>Dropout regularization</vt:lpstr>
      <vt:lpstr>Dropout regularization</vt:lpstr>
      <vt:lpstr>Dropout regularization</vt:lpstr>
      <vt:lpstr>Dropout regularization</vt:lpstr>
      <vt:lpstr>PowerPoint Presentation</vt:lpstr>
      <vt:lpstr>Batch Normalization</vt:lpstr>
      <vt:lpstr>PowerPoint Presentation</vt:lpstr>
      <vt:lpstr>Weight decay</vt:lpstr>
      <vt:lpstr>PowerPoint Presentation</vt:lpstr>
      <vt:lpstr>    Architectures for Fully Connected NNs</vt:lpstr>
      <vt:lpstr>    Architectures for Fully Connected NNs</vt:lpstr>
      <vt:lpstr>PowerPoint Presentation</vt:lpstr>
      <vt:lpstr>    Training Deep Neural Networks</vt:lpstr>
      <vt:lpstr>    Training Deep Neural Networks</vt:lpstr>
      <vt:lpstr>    Training Deep Neural Networks</vt:lpstr>
      <vt:lpstr>    Training Deep Neural Networks</vt:lpstr>
      <vt:lpstr>    Training Deep Neural Networks</vt:lpstr>
      <vt:lpstr>    Training Deep Neural Networks</vt:lpstr>
      <vt:lpstr>PowerPoint Presentation</vt:lpstr>
      <vt:lpstr>PowerPoint Presentation</vt:lpstr>
      <vt:lpstr>    Summary</vt:lpstr>
      <vt:lpstr>PowerPoint Presentation</vt:lpstr>
      <vt:lpstr>The Chain Rule of Calculus </vt:lpstr>
      <vt:lpstr>The Chain Rule of Calculus </vt:lpstr>
      <vt:lpstr>The Chain Rule of Calculus </vt:lpstr>
      <vt:lpstr>The Chain Rule of Calculus </vt:lpstr>
      <vt:lpstr>The Chain Rule of Calculus </vt:lpstr>
      <vt:lpstr>Example: Computing a Gradient</vt:lpstr>
      <vt:lpstr>Example: Computing a Gradient </vt:lpstr>
      <vt:lpstr>Example: Computing a Gradient </vt:lpstr>
      <vt:lpstr>Example: Computing a Gradient </vt:lpstr>
      <vt:lpstr>Example: Computing a Gradient </vt:lpstr>
      <vt:lpstr>Example: Computing a Gradient </vt:lpstr>
      <vt:lpstr>Example: Computing a Gradient </vt:lpstr>
      <vt:lpstr>Example: Computing a Gradient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Stephen Elston</cp:lastModifiedBy>
  <cp:revision>617</cp:revision>
  <dcterms:created xsi:type="dcterms:W3CDTF">2013-02-15T23:12:42Z</dcterms:created>
  <dcterms:modified xsi:type="dcterms:W3CDTF">2025-01-13T01:10:47Z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