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9"/>
  </p:notesMasterIdLst>
  <p:handoutMasterIdLst>
    <p:handoutMasterId r:id="rId80"/>
  </p:handoutMasterIdLst>
  <p:sldIdLst>
    <p:sldId id="391" r:id="rId5"/>
    <p:sldId id="479" r:id="rId6"/>
    <p:sldId id="434" r:id="rId7"/>
    <p:sldId id="320" r:id="rId8"/>
    <p:sldId id="478" r:id="rId9"/>
    <p:sldId id="493" r:id="rId10"/>
    <p:sldId id="444" r:id="rId11"/>
    <p:sldId id="329" r:id="rId12"/>
    <p:sldId id="330" r:id="rId13"/>
    <p:sldId id="331" r:id="rId14"/>
    <p:sldId id="328" r:id="rId15"/>
    <p:sldId id="332" r:id="rId16"/>
    <p:sldId id="333" r:id="rId17"/>
    <p:sldId id="473" r:id="rId18"/>
    <p:sldId id="334" r:id="rId19"/>
    <p:sldId id="335" r:id="rId20"/>
    <p:sldId id="336" r:id="rId21"/>
    <p:sldId id="474" r:id="rId22"/>
    <p:sldId id="337" r:id="rId23"/>
    <p:sldId id="338" r:id="rId24"/>
    <p:sldId id="347" r:id="rId25"/>
    <p:sldId id="475" r:id="rId26"/>
    <p:sldId id="477" r:id="rId27"/>
    <p:sldId id="407" r:id="rId28"/>
    <p:sldId id="408" r:id="rId29"/>
    <p:sldId id="416" r:id="rId30"/>
    <p:sldId id="417" r:id="rId31"/>
    <p:sldId id="419" r:id="rId32"/>
    <p:sldId id="422" r:id="rId33"/>
    <p:sldId id="423" r:id="rId34"/>
    <p:sldId id="424" r:id="rId35"/>
    <p:sldId id="425" r:id="rId36"/>
    <p:sldId id="426" r:id="rId37"/>
    <p:sldId id="427" r:id="rId38"/>
    <p:sldId id="428" r:id="rId39"/>
    <p:sldId id="429" r:id="rId40"/>
    <p:sldId id="476" r:id="rId41"/>
    <p:sldId id="343" r:id="rId42"/>
    <p:sldId id="366" r:id="rId43"/>
    <p:sldId id="346" r:id="rId44"/>
    <p:sldId id="480" r:id="rId45"/>
    <p:sldId id="466" r:id="rId46"/>
    <p:sldId id="462" r:id="rId47"/>
    <p:sldId id="467" r:id="rId48"/>
    <p:sldId id="468" r:id="rId49"/>
    <p:sldId id="463" r:id="rId50"/>
    <p:sldId id="472" r:id="rId51"/>
    <p:sldId id="469" r:id="rId52"/>
    <p:sldId id="470" r:id="rId53"/>
    <p:sldId id="465" r:id="rId54"/>
    <p:sldId id="471" r:id="rId55"/>
    <p:sldId id="481" r:id="rId56"/>
    <p:sldId id="345" r:id="rId57"/>
    <p:sldId id="344" r:id="rId58"/>
    <p:sldId id="503" r:id="rId59"/>
    <p:sldId id="504" r:id="rId60"/>
    <p:sldId id="485" r:id="rId61"/>
    <p:sldId id="497" r:id="rId62"/>
    <p:sldId id="498" r:id="rId63"/>
    <p:sldId id="500" r:id="rId64"/>
    <p:sldId id="501" r:id="rId65"/>
    <p:sldId id="502" r:id="rId66"/>
    <p:sldId id="499" r:id="rId67"/>
    <p:sldId id="496" r:id="rId68"/>
    <p:sldId id="486" r:id="rId69"/>
    <p:sldId id="487" r:id="rId70"/>
    <p:sldId id="488" r:id="rId71"/>
    <p:sldId id="489" r:id="rId72"/>
    <p:sldId id="495" r:id="rId73"/>
    <p:sldId id="490" r:id="rId74"/>
    <p:sldId id="491" r:id="rId75"/>
    <p:sldId id="492" r:id="rId76"/>
    <p:sldId id="494" r:id="rId77"/>
    <p:sldId id="482" r:id="rId7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77273" autoAdjust="0"/>
  </p:normalViewPr>
  <p:slideViewPr>
    <p:cSldViewPr snapToGrid="0">
      <p:cViewPr varScale="1">
        <p:scale>
          <a:sx n="84" d="100"/>
          <a:sy n="84" d="100"/>
        </p:scale>
        <p:origin x="252" y="3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2/25/2023</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2/25/2023</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73226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27868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30</a:t>
            </a:fld>
            <a:endParaRPr lang="en-US"/>
          </a:p>
        </p:txBody>
      </p:sp>
    </p:spTree>
    <p:extLst>
      <p:ext uri="{BB962C8B-B14F-4D97-AF65-F5344CB8AC3E}">
        <p14:creationId xmlns:p14="http://schemas.microsoft.com/office/powerpoint/2010/main" val="593006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31</a:t>
            </a:fld>
            <a:endParaRPr lang="en-US"/>
          </a:p>
        </p:txBody>
      </p:sp>
    </p:spTree>
    <p:extLst>
      <p:ext uri="{BB962C8B-B14F-4D97-AF65-F5344CB8AC3E}">
        <p14:creationId xmlns:p14="http://schemas.microsoft.com/office/powerpoint/2010/main" val="4171226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32</a:t>
            </a:fld>
            <a:endParaRPr lang="en-US"/>
          </a:p>
        </p:txBody>
      </p:sp>
    </p:spTree>
    <p:extLst>
      <p:ext uri="{BB962C8B-B14F-4D97-AF65-F5344CB8AC3E}">
        <p14:creationId xmlns:p14="http://schemas.microsoft.com/office/powerpoint/2010/main" val="588701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33</a:t>
            </a:fld>
            <a:endParaRPr lang="en-US"/>
          </a:p>
        </p:txBody>
      </p:sp>
    </p:spTree>
    <p:extLst>
      <p:ext uri="{BB962C8B-B14F-4D97-AF65-F5344CB8AC3E}">
        <p14:creationId xmlns:p14="http://schemas.microsoft.com/office/powerpoint/2010/main" val="2648070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34</a:t>
            </a:fld>
            <a:endParaRPr lang="en-US"/>
          </a:p>
        </p:txBody>
      </p:sp>
    </p:spTree>
    <p:extLst>
      <p:ext uri="{BB962C8B-B14F-4D97-AF65-F5344CB8AC3E}">
        <p14:creationId xmlns:p14="http://schemas.microsoft.com/office/powerpoint/2010/main" val="3312546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35</a:t>
            </a:fld>
            <a:endParaRPr lang="en-US"/>
          </a:p>
        </p:txBody>
      </p:sp>
    </p:spTree>
    <p:extLst>
      <p:ext uri="{BB962C8B-B14F-4D97-AF65-F5344CB8AC3E}">
        <p14:creationId xmlns:p14="http://schemas.microsoft.com/office/powerpoint/2010/main" val="1109842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36</a:t>
            </a:fld>
            <a:endParaRPr lang="en-US"/>
          </a:p>
        </p:txBody>
      </p:sp>
    </p:spTree>
    <p:extLst>
      <p:ext uri="{BB962C8B-B14F-4D97-AF65-F5344CB8AC3E}">
        <p14:creationId xmlns:p14="http://schemas.microsoft.com/office/powerpoint/2010/main" val="3566225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39</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44</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47</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48</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50</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51</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54</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56</a:t>
            </a:fld>
            <a:endParaRPr lang="en-US" dirty="0"/>
          </a:p>
        </p:txBody>
      </p:sp>
    </p:spTree>
    <p:extLst>
      <p:ext uri="{BB962C8B-B14F-4D97-AF65-F5344CB8AC3E}">
        <p14:creationId xmlns:p14="http://schemas.microsoft.com/office/powerpoint/2010/main" val="36562106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58</a:t>
            </a:fld>
            <a:endParaRPr lang="en-US"/>
          </a:p>
        </p:txBody>
      </p:sp>
    </p:spTree>
    <p:extLst>
      <p:ext uri="{BB962C8B-B14F-4D97-AF65-F5344CB8AC3E}">
        <p14:creationId xmlns:p14="http://schemas.microsoft.com/office/powerpoint/2010/main" val="30112416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59</a:t>
            </a:fld>
            <a:endParaRPr lang="en-US"/>
          </a:p>
        </p:txBody>
      </p:sp>
    </p:spTree>
    <p:extLst>
      <p:ext uri="{BB962C8B-B14F-4D97-AF65-F5344CB8AC3E}">
        <p14:creationId xmlns:p14="http://schemas.microsoft.com/office/powerpoint/2010/main" val="38927051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60</a:t>
            </a:fld>
            <a:endParaRPr lang="en-US"/>
          </a:p>
        </p:txBody>
      </p:sp>
    </p:spTree>
    <p:extLst>
      <p:ext uri="{BB962C8B-B14F-4D97-AF65-F5344CB8AC3E}">
        <p14:creationId xmlns:p14="http://schemas.microsoft.com/office/powerpoint/2010/main" val="17872294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61</a:t>
            </a:fld>
            <a:endParaRPr lang="en-US"/>
          </a:p>
        </p:txBody>
      </p:sp>
    </p:spTree>
    <p:extLst>
      <p:ext uri="{BB962C8B-B14F-4D97-AF65-F5344CB8AC3E}">
        <p14:creationId xmlns:p14="http://schemas.microsoft.com/office/powerpoint/2010/main" val="4958512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62</a:t>
            </a:fld>
            <a:endParaRPr lang="en-US"/>
          </a:p>
        </p:txBody>
      </p:sp>
    </p:spTree>
    <p:extLst>
      <p:ext uri="{BB962C8B-B14F-4D97-AF65-F5344CB8AC3E}">
        <p14:creationId xmlns:p14="http://schemas.microsoft.com/office/powerpoint/2010/main" val="42498024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63</a:t>
            </a:fld>
            <a:endParaRPr lang="en-US"/>
          </a:p>
        </p:txBody>
      </p:sp>
    </p:spTree>
    <p:extLst>
      <p:ext uri="{BB962C8B-B14F-4D97-AF65-F5344CB8AC3E}">
        <p14:creationId xmlns:p14="http://schemas.microsoft.com/office/powerpoint/2010/main" val="3761286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65</a:t>
            </a:fld>
            <a:endParaRPr lang="en-US" dirty="0"/>
          </a:p>
        </p:txBody>
      </p:sp>
    </p:spTree>
    <p:extLst>
      <p:ext uri="{BB962C8B-B14F-4D97-AF65-F5344CB8AC3E}">
        <p14:creationId xmlns:p14="http://schemas.microsoft.com/office/powerpoint/2010/main" val="1313993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436158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66</a:t>
            </a:fld>
            <a:endParaRPr lang="en-US" dirty="0"/>
          </a:p>
        </p:txBody>
      </p:sp>
    </p:spTree>
    <p:extLst>
      <p:ext uri="{BB962C8B-B14F-4D97-AF65-F5344CB8AC3E}">
        <p14:creationId xmlns:p14="http://schemas.microsoft.com/office/powerpoint/2010/main" val="29201151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67</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68</a:t>
            </a:fld>
            <a:endParaRPr lang="en-US"/>
          </a:p>
        </p:txBody>
      </p:sp>
    </p:spTree>
    <p:extLst>
      <p:ext uri="{BB962C8B-B14F-4D97-AF65-F5344CB8AC3E}">
        <p14:creationId xmlns:p14="http://schemas.microsoft.com/office/powerpoint/2010/main" val="12650938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69</a:t>
            </a:fld>
            <a:endParaRPr lang="en-US"/>
          </a:p>
        </p:txBody>
      </p:sp>
    </p:spTree>
    <p:extLst>
      <p:ext uri="{BB962C8B-B14F-4D97-AF65-F5344CB8AC3E}">
        <p14:creationId xmlns:p14="http://schemas.microsoft.com/office/powerpoint/2010/main" val="32061820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71</a:t>
            </a:fld>
            <a:endParaRPr lang="en-US" dirty="0"/>
          </a:p>
        </p:txBody>
      </p:sp>
    </p:spTree>
    <p:extLst>
      <p:ext uri="{BB962C8B-B14F-4D97-AF65-F5344CB8AC3E}">
        <p14:creationId xmlns:p14="http://schemas.microsoft.com/office/powerpoint/2010/main" val="31410635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72</a:t>
            </a:fld>
            <a:endParaRPr lang="en-US" dirty="0"/>
          </a:p>
        </p:txBody>
      </p:sp>
    </p:spTree>
    <p:extLst>
      <p:ext uri="{BB962C8B-B14F-4D97-AF65-F5344CB8AC3E}">
        <p14:creationId xmlns:p14="http://schemas.microsoft.com/office/powerpoint/2010/main" val="26708319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73</a:t>
            </a:fld>
            <a:endParaRPr lang="en-US" dirty="0"/>
          </a:p>
        </p:txBody>
      </p:sp>
    </p:spTree>
    <p:extLst>
      <p:ext uri="{BB962C8B-B14F-4D97-AF65-F5344CB8AC3E}">
        <p14:creationId xmlns:p14="http://schemas.microsoft.com/office/powerpoint/2010/main" val="6239356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74</a:t>
            </a:fld>
            <a:endParaRPr lang="en-US" dirty="0"/>
          </a:p>
        </p:txBody>
      </p:sp>
    </p:spTree>
    <p:extLst>
      <p:ext uri="{BB962C8B-B14F-4D97-AF65-F5344CB8AC3E}">
        <p14:creationId xmlns:p14="http://schemas.microsoft.com/office/powerpoint/2010/main" val="2012180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82181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2/25/2023</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6584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2" r:id="rId4"/>
    <p:sldLayoutId id="2147483673" r:id="rId5"/>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yann.lecun.com/exdb/publis/pdf/lecun-89e.pdf"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roceedings.neurips.cc/paper/2012/file/c399862d3b9d6b76c8436e924a68c45b-Paper.pdf"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hyperlink" Target="https://arxiv.org/pdf/1905.11946.pdf"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hyperlink" Target="https://arxiv.org/pdf/1905.11946.pdf"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hyperlink" Target="https://keras.io/examples/vision/image_classification_efficientnet_fine_tuning/" TargetMode="External"/><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hyperlink" Target="https://www.tensorflow.org/tutorials/images/data_augmentation" TargetMode="External"/><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43968" y="4031808"/>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660977" y="2672968"/>
            <a:ext cx="110363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Convolutional Neural Networks and Feature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4887790"/>
          </a:xfrm>
        </p:spPr>
        <p:txBody>
          <a:bodyPr>
            <a:normAutofit lnSpcReduction="1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There is a more efficient way to perform convolution </a:t>
            </a:r>
          </a:p>
          <a:p>
            <a:r>
              <a:rPr lang="en-US" sz="2800"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sz="2800" b="1" dirty="0">
                <a:latin typeface="Segoe UI" panose="020B0502040204020203" pitchFamily="34" charset="0"/>
                <a:ea typeface="Segoe UI" panose="020B0502040204020203" pitchFamily="34" charset="0"/>
                <a:cs typeface="Segoe UI" panose="020B0502040204020203" pitchFamily="34" charset="0"/>
              </a:rPr>
              <a:t>commutative</a:t>
            </a:r>
            <a:r>
              <a:rPr lang="en-US" sz="2800"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sz="2800"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sz="2800" b="1" dirty="0">
                <a:latin typeface="Segoe UI" panose="020B0502040204020203" pitchFamily="34" charset="0"/>
                <a:ea typeface="Segoe UI" panose="020B0502040204020203" pitchFamily="34" charset="0"/>
                <a:cs typeface="Segoe UI" panose="020B0502040204020203" pitchFamily="34" charset="0"/>
              </a:rPr>
              <a:t>kernel flipping </a:t>
            </a:r>
            <a:r>
              <a:rPr lang="en-US" sz="2800" dirty="0">
                <a:latin typeface="Segoe UI" panose="020B0502040204020203" pitchFamily="34" charset="0"/>
                <a:ea typeface="Segoe UI" panose="020B0502040204020203" pitchFamily="34" charset="0"/>
                <a:cs typeface="Segoe UI" panose="020B0502040204020203" pitchFamily="34" charset="0"/>
              </a:rPr>
              <a:t>with the following alternative result:</a:t>
            </a: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The operate over the indices of the image, </a:t>
            </a:r>
            <a:r>
              <a:rPr lang="en-US" sz="2800" i="1"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rather than the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515790" y="3251835"/>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Creating rich feature maps requires applying convolution to large multidimensional tensors</a:t>
            </a:r>
          </a:p>
          <a:p>
            <a:r>
              <a:rPr lang="en-US" sz="2800"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Input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4-D for video</a:t>
            </a:r>
          </a:p>
          <a:p>
            <a:r>
              <a:rPr lang="en-US" sz="2800" dirty="0">
                <a:latin typeface="Segoe UI" panose="020B0502040204020203" pitchFamily="34" charset="0"/>
                <a:ea typeface="Segoe UI" panose="020B0502040204020203" pitchFamily="34" charset="0"/>
                <a:cs typeface="Segoe UI" panose="020B0502040204020203" pitchFamily="34" charset="0"/>
              </a:rPr>
              <a:t>Create rich </a:t>
            </a:r>
            <a:r>
              <a:rPr lang="en-US" sz="2800" b="1" dirty="0">
                <a:latin typeface="Segoe UI" panose="020B0502040204020203" pitchFamily="34" charset="0"/>
                <a:ea typeface="Segoe UI" panose="020B0502040204020203" pitchFamily="34" charset="0"/>
                <a:cs typeface="Segoe UI" panose="020B0502040204020203" pitchFamily="34" charset="0"/>
              </a:rPr>
              <a:t>multiple channel feature maps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Each output channel is a different feature map</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Features in a channel might be vertical lines, horizontal lines, corners, etc., but are often highly abstracted</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9" y="2422162"/>
            <a:ext cx="4303712" cy="42022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4990465" cy="368861"/>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9" y="2809257"/>
            <a:ext cx="4699952" cy="379721"/>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1"/>
            <a:ext cx="8698865" cy="785450"/>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455624"/>
            <a:ext cx="8403272" cy="467254"/>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4931001"/>
            <a:ext cx="7112952" cy="536295"/>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 since fewer parameters</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 pooling?</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sz="2800" b="1" dirty="0">
                <a:latin typeface="+mj-lt"/>
                <a:ea typeface="Segoe UI" panose="020B0502040204020203" pitchFamily="34" charset="0"/>
                <a:cs typeface="Segoe UI" panose="020B0502040204020203" pitchFamily="34" charset="0"/>
              </a:rPr>
              <a:t>Convolutional neural networks (CNNs)</a:t>
            </a:r>
            <a:r>
              <a:rPr lang="en-GB" sz="2800" dirty="0">
                <a:latin typeface="+mj-lt"/>
                <a:ea typeface="Segoe UI" panose="020B0502040204020203" pitchFamily="34" charset="0"/>
                <a:cs typeface="Segoe UI" panose="020B0502040204020203" pitchFamily="34" charset="0"/>
              </a:rPr>
              <a:t> </a:t>
            </a:r>
            <a:r>
              <a:rPr lang="en-GB" sz="2800"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learned by reducing the loss function</a:t>
            </a:r>
          </a:p>
          <a:p>
            <a:r>
              <a:rPr lang="en-GB" sz="2800" dirty="0">
                <a:latin typeface="+mj-lt"/>
                <a:ea typeface="Segoe UI" panose="020B0502040204020203" pitchFamily="34" charset="0"/>
                <a:cs typeface="Segoe UI" panose="020B0502040204020203" pitchFamily="34" charset="0"/>
              </a:rPr>
              <a:t>CNNs are a powerful alternative to constructing hand engineered features </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09903" y="1104067"/>
            <a:ext cx="11525250" cy="59436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213639"/>
            <a:ext cx="11525250" cy="521378"/>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Early CNN Example: LeNet5</a:t>
            </a:r>
          </a:p>
        </p:txBody>
      </p:sp>
    </p:spTree>
    <p:extLst>
      <p:ext uri="{BB962C8B-B14F-4D97-AF65-F5344CB8AC3E}">
        <p14:creationId xmlns:p14="http://schemas.microsoft.com/office/powerpoint/2010/main" val="259418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LeNet-5 Architecture</a:t>
            </a:r>
          </a:p>
        </p:txBody>
      </p:sp>
      <mc:AlternateContent xmlns:mc="http://schemas.openxmlformats.org/markup-compatibility/2006" xmlns:a14="http://schemas.microsoft.com/office/drawing/2010/main">
        <mc:Choice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20871"/>
                <a:ext cx="11525250" cy="562463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LeNet-5 is an early deep NN architecture  </a:t>
                </a:r>
              </a:p>
              <a:p>
                <a:r>
                  <a:rPr lang="en-GB" sz="2800" dirty="0">
                    <a:latin typeface="Segoe UI" panose="020B0502040204020203" pitchFamily="34" charset="0"/>
                    <a:ea typeface="Segoe UI" panose="020B0502040204020203" pitchFamily="34" charset="0"/>
                    <a:cs typeface="Segoe UI" panose="020B0502040204020203" pitchFamily="34" charset="0"/>
                  </a:rPr>
                  <a:t>LeNet-5 was developed by </a:t>
                </a:r>
                <a:r>
                  <a:rPr lang="en-GB" sz="2800" dirty="0" err="1">
                    <a:latin typeface="Segoe UI" panose="020B0502040204020203" pitchFamily="34" charset="0"/>
                    <a:ea typeface="Segoe UI" panose="020B0502040204020203" pitchFamily="34" charset="0"/>
                    <a:cs typeface="Segoe UI" panose="020B0502040204020203" pitchFamily="34" charset="0"/>
                    <a:hlinkClick r:id="rId3"/>
                  </a:rPr>
                  <a:t>LeCun</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 et.al. (1989)</a:t>
                </a:r>
                <a:r>
                  <a:rPr lang="en-GB" sz="2800" dirty="0">
                    <a:latin typeface="Segoe UI" panose="020B0502040204020203" pitchFamily="34" charset="0"/>
                    <a:ea typeface="Segoe UI" panose="020B0502040204020203" pitchFamily="34" charset="0"/>
                    <a:cs typeface="Segoe UI" panose="020B0502040204020203" pitchFamily="34" charset="0"/>
                  </a:rPr>
                  <a:t> for hand written digit recognition    </a:t>
                </a:r>
              </a:p>
              <a:p>
                <a:r>
                  <a:rPr lang="en-GB" sz="2800" dirty="0">
                    <a:latin typeface="Segoe UI" panose="020B0502040204020203" pitchFamily="34" charset="0"/>
                    <a:ea typeface="Segoe UI" panose="020B0502040204020203" pitchFamily="34" charset="0"/>
                    <a:cs typeface="Segoe UI" panose="020B0502040204020203" pitchFamily="34" charset="0"/>
                  </a:rPr>
                  <a:t>LeNet-5 pioneered the use of CNNs</a:t>
                </a:r>
              </a:p>
              <a:p>
                <a:r>
                  <a:rPr lang="en-GB" sz="2800" dirty="0">
                    <a:latin typeface="Segoe UI" panose="020B0502040204020203" pitchFamily="34" charset="0"/>
                    <a:ea typeface="Segoe UI" panose="020B0502040204020203" pitchFamily="34" charset="0"/>
                    <a:cs typeface="Segoe UI" panose="020B0502040204020203" pitchFamily="34" charset="0"/>
                  </a:rPr>
                  <a:t>LetNet-5 used 5 layers</a:t>
                </a:r>
              </a:p>
              <a:p>
                <a:pPr lvl="1"/>
                <a:r>
                  <a:rPr lang="en-GB" sz="2400" dirty="0">
                    <a:latin typeface="Segoe UI" panose="020B0502040204020203" pitchFamily="34" charset="0"/>
                    <a:ea typeface="Segoe UI" panose="020B0502040204020203" pitchFamily="34" charset="0"/>
                    <a:cs typeface="Segoe UI" panose="020B0502040204020203" pitchFamily="34" charset="0"/>
                  </a:rPr>
                  <a:t>3 convolution create feature map</a:t>
                </a:r>
              </a:p>
              <a:p>
                <a:pPr lvl="1"/>
                <a:r>
                  <a:rPr lang="en-GB" sz="2400" dirty="0">
                    <a:latin typeface="Segoe UI" panose="020B0502040204020203" pitchFamily="34" charset="0"/>
                    <a:ea typeface="Segoe UI" panose="020B0502040204020203" pitchFamily="34" charset="0"/>
                    <a:cs typeface="Segoe UI" panose="020B0502040204020203" pitchFamily="34" charset="0"/>
                  </a:rPr>
                  <a:t>2 fully connected for classifier </a:t>
                </a:r>
              </a:p>
              <a:p>
                <a:pPr lvl="1"/>
                <a:r>
                  <a:rPr lang="en-GB" sz="2400" dirty="0" err="1">
                    <a:latin typeface="Segoe UI" panose="020B0502040204020203" pitchFamily="34" charset="0"/>
                    <a:ea typeface="Segoe UI" panose="020B0502040204020203" pitchFamily="34" charset="0"/>
                    <a:cs typeface="Segoe UI" panose="020B0502040204020203" pitchFamily="34" charset="0"/>
                  </a:rPr>
                  <a:t>Softmax</a:t>
                </a:r>
                <a:r>
                  <a:rPr lang="en-GB" sz="2400" dirty="0">
                    <a:latin typeface="Segoe UI" panose="020B0502040204020203" pitchFamily="34" charset="0"/>
                    <a:ea typeface="Segoe UI" panose="020B0502040204020203" pitchFamily="34" charset="0"/>
                    <a:cs typeface="Segoe UI" panose="020B0502040204020203" pitchFamily="34" charset="0"/>
                  </a:rPr>
                  <a:t> output for digits </a:t>
                </a:r>
                <a14:m>
                  <m:oMath xmlns:m="http://schemas.openxmlformats.org/officeDocument/2006/math">
                    <m:d>
                      <m:dPr>
                        <m:begChr m:val="{"/>
                        <m:endChr m:val="}"/>
                        <m:ctrlPr>
                          <a:rPr lang="en-GB" sz="2400" i="1">
                            <a:latin typeface="Cambria Math" panose="02040503050406030204" pitchFamily="18" charset="0"/>
                            <a:cs typeface="Segoe UI" panose="020B0502040204020203" pitchFamily="34" charset="0"/>
                          </a:rPr>
                        </m:ctrlPr>
                      </m:dPr>
                      <m:e>
                        <m:r>
                          <a:rPr lang="en-US" sz="2400" i="1">
                            <a:latin typeface="Cambria Math" panose="02040503050406030204" pitchFamily="18" charset="0"/>
                            <a:cs typeface="Segoe UI" panose="020B0502040204020203" pitchFamily="34" charset="0"/>
                          </a:rPr>
                          <m:t>0,9</m:t>
                        </m:r>
                      </m:e>
                    </m:d>
                  </m:oMath>
                </a14:m>
                <a:endParaRPr lang="en-GB" sz="24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Deployed successfully for automatic check handling</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333375" y="1020871"/>
                <a:ext cx="11525250" cy="5624636"/>
              </a:xfrm>
              <a:blipFill>
                <a:blip r:embed="rId4"/>
                <a:stretch>
                  <a:fillRect l="-1111" t="-1083"/>
                </a:stretch>
              </a:blipFill>
            </p:spPr>
            <p:txBody>
              <a:bodyPr/>
              <a:lstStyle/>
              <a:p>
                <a:r>
                  <a:rPr lang="en-US">
                    <a:noFill/>
                  </a:rPr>
                  <a:t> </a:t>
                </a:r>
              </a:p>
            </p:txBody>
          </p:sp>
        </mc:Fallback>
      </mc:AlternateContent>
    </p:spTree>
    <p:extLst>
      <p:ext uri="{BB962C8B-B14F-4D97-AF65-F5344CB8AC3E}">
        <p14:creationId xmlns:p14="http://schemas.microsoft.com/office/powerpoint/2010/main" val="10620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Imports</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2169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Input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043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280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non-linear activation</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129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4360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66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 in CV</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(1989)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US" dirty="0" err="1">
                <a:latin typeface="+mj-lt"/>
                <a:cs typeface="Segoe UI" panose="020B0502040204020203" pitchFamily="34" charset="0"/>
                <a:hlinkClick r:id="rId3"/>
              </a:rPr>
              <a:t>Krizhevsky</a:t>
            </a:r>
            <a:r>
              <a:rPr lang="en-US" dirty="0">
                <a:latin typeface="+mj-lt"/>
                <a:cs typeface="Segoe UI" panose="020B0502040204020203" pitchFamily="34" charset="0"/>
                <a:hlinkClick r:id="rId3"/>
              </a:rPr>
              <a:t> et. al. (2012) </a:t>
            </a:r>
            <a:r>
              <a:rPr lang="en-US" dirty="0">
                <a:latin typeface="+mj-lt"/>
                <a:cs typeface="Segoe UI" panose="020B0502040204020203" pitchFamily="34" charset="0"/>
              </a:rPr>
              <a:t>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speech and text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nonlinear activation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410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301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 layer</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35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Flattening layer – map multidimensional tensor to 1-d vector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3028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a:xfrm>
            <a:off x="415240" y="148375"/>
            <a:ext cx="11361519" cy="1142999"/>
          </a:xfrm>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fully connected layer and activatio – the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180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fully connected layer – 10 classes </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554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Softmax activation for 10-class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68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Deeper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Rich feature maps have a high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Deep neural net architectures learn more powerful and abstracted features </a:t>
            </a:r>
          </a:p>
          <a:p>
            <a:r>
              <a:rPr lang="en-GB" sz="2800" dirty="0">
                <a:latin typeface="Segoe UI" panose="020B0502040204020203" pitchFamily="34" charset="0"/>
                <a:ea typeface="Segoe UI" panose="020B0502040204020203" pitchFamily="34" charset="0"/>
                <a:cs typeface="Segoe UI" panose="020B0502040204020203" pitchFamily="34" charset="0"/>
              </a:rPr>
              <a:t>Models 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Classification accuracy found to improve with depth</a:t>
            </a:r>
          </a:p>
          <a:p>
            <a:r>
              <a:rPr lang="en-GB" sz="2800" dirty="0">
                <a:latin typeface="Segoe UI" panose="020B0502040204020203" pitchFamily="34" charset="0"/>
                <a:ea typeface="Segoe UI" panose="020B0502040204020203" pitchFamily="34" charset="0"/>
                <a:cs typeface="Segoe UI" panose="020B0502040204020203" pitchFamily="34" charset="0"/>
              </a:rPr>
              <a:t>But, training deep networks is problematic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746759"/>
          </a:xfrm>
        </p:spPr>
        <p:txBody>
          <a:bodyPr/>
          <a:lstStyle/>
          <a:p>
            <a:r>
              <a:rPr lang="en-US" sz="4000" dirty="0">
                <a:solidFill>
                  <a:schemeClr val="tx1"/>
                </a:solidFill>
                <a:latin typeface="Segoe"/>
              </a:rPr>
              <a:t>Deep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51" y="2799080"/>
            <a:ext cx="7015086" cy="4005110"/>
          </a:xfrm>
          <a:prstGeom prst="rect">
            <a:avLst/>
          </a:prstGeom>
        </p:spPr>
      </p:pic>
      <p:sp>
        <p:nvSpPr>
          <p:cNvPr id="4" name="Content Placeholder 6">
            <a:extLst>
              <a:ext uri="{FF2B5EF4-FFF2-40B4-BE49-F238E27FC236}">
                <a16:creationId xmlns:a16="http://schemas.microsoft.com/office/drawing/2014/main" id="{E4FB3897-B899-41B8-A40A-EFFB21E4EBEA}"/>
              </a:ext>
            </a:extLst>
          </p:cNvPr>
          <p:cNvSpPr txBox="1">
            <a:spLocks/>
          </p:cNvSpPr>
          <p:nvPr/>
        </p:nvSpPr>
        <p:spPr>
          <a:xfrm>
            <a:off x="333375" y="1053266"/>
            <a:ext cx="11525250" cy="1847414"/>
          </a:xfrm>
          <a:prstGeom prst="rect">
            <a:avLst/>
          </a:prstGeom>
        </p:spPr>
        <p:txBody>
          <a:bodyPr>
            <a:normAutofit lnSpcReduction="10000"/>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Introduction of deep architectures for the ImageNet Large Scale Visual Recognition challenge in 2012 marked a major advance in error rate</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Subsequent improvements have resulted from deeper NNs</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Similar improvements in object localization – we discuss this later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1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 </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channels Increasing with depth, decreasing dimensionality per channel</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sz="4000" dirty="0">
                <a:solidFill>
                  <a:schemeClr val="tx1"/>
                </a:solidFill>
                <a:latin typeface="Segoe"/>
              </a:rPr>
              <a:t>Deep and Multi-Scale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0631"/>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Possible explanations for these results:</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1605851" y="583827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454537" y="687781"/>
            <a:ext cx="11083365" cy="579145"/>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Try backpropagation to train deep NNs with larger number of layers:</a:t>
            </a:r>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2164079"/>
            <a:ext cx="4488329" cy="4553199"/>
          </a:xfrm>
        </p:spPr>
        <p:txBody>
          <a:bodyPr/>
          <a:lstStyle/>
          <a:p>
            <a:pPr>
              <a:spcAft>
                <a:spcPts val="200"/>
              </a:spcAft>
              <a:buFont typeface="Arial" panose="020B0604020202020204" pitchFamily="34" charset="0"/>
              <a:buChar char="•"/>
            </a:pPr>
            <a:r>
              <a:rPr lang="en-US" sz="2800" dirty="0">
                <a:solidFill>
                  <a:schemeClr val="tx1"/>
                </a:solidFill>
                <a:latin typeface="+mj-lt"/>
              </a:rPr>
              <a:t>Possible explanations for these results:</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
        <p:nvSpPr>
          <p:cNvPr id="7" name="Text Placeholder 1">
            <a:extLst>
              <a:ext uri="{FF2B5EF4-FFF2-40B4-BE49-F238E27FC236}">
                <a16:creationId xmlns:a16="http://schemas.microsoft.com/office/drawing/2014/main" id="{82603C4A-D5C3-46B5-9C22-E1B482BE8D97}"/>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634038" y="1368612"/>
            <a:ext cx="6492873" cy="5420332"/>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Alternatively,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find the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3" y="1117236"/>
            <a:ext cx="3497858" cy="2422142"/>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10335176" y="1833283"/>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457662" y="3386532"/>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9" y="3695115"/>
            <a:ext cx="5507512" cy="3046069"/>
          </a:xfrm>
          <a:prstGeom prst="rect">
            <a:avLst/>
          </a:prstGeom>
        </p:spPr>
      </p:pic>
      <p:sp>
        <p:nvSpPr>
          <p:cNvPr id="13" name="Text Placeholder 1">
            <a:extLst>
              <a:ext uri="{FF2B5EF4-FFF2-40B4-BE49-F238E27FC236}">
                <a16:creationId xmlns:a16="http://schemas.microsoft.com/office/drawing/2014/main" id="{7657BE67-D806-498D-A07B-CE670D18BDDE}"/>
              </a:ext>
            </a:extLst>
          </p:cNvPr>
          <p:cNvSpPr txBox="1">
            <a:spLocks/>
          </p:cNvSpPr>
          <p:nvPr/>
        </p:nvSpPr>
        <p:spPr>
          <a:xfrm>
            <a:off x="505011" y="116816"/>
            <a:ext cx="11361519" cy="5791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 – poor training characteristics</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j-lt"/>
                <a:ea typeface="Segoe UI" panose="020B0502040204020203" pitchFamily="34" charset="0"/>
                <a:cs typeface="Segoe UI" panose="020B0502040204020203" pitchFamily="34" charset="0"/>
              </a:rPr>
              <a:t>How does computational complexity compare? </a:t>
            </a:r>
            <a:endParaRPr lang="en-GB" sz="2800" dirty="0">
              <a:latin typeface="+mn-lt"/>
              <a:ea typeface="Segoe UI" panose="020B0502040204020203" pitchFamily="34" charset="0"/>
              <a:cs typeface="Segoe UI" panose="020B0502040204020203" pitchFamily="34" charset="0"/>
            </a:endParaRPr>
          </a:p>
          <a:p>
            <a:pPr>
              <a:spcBef>
                <a:spcPts val="600"/>
              </a:spcBef>
            </a:pPr>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pPr>
              <a:spcBef>
                <a:spcPts val="600"/>
              </a:spcBef>
            </a:pPr>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pPr>
              <a:spcBef>
                <a:spcPts val="600"/>
              </a:spcBef>
            </a:pPr>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26602" y="-1555960"/>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5" y="182289"/>
            <a:ext cx="1607316" cy="11188181"/>
          </a:xfrm>
          <a:prstGeom prst="rect">
            <a:avLst/>
          </a:prstGeom>
        </p:spPr>
      </p:pic>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Segoe UI" panose="020B0502040204020203" pitchFamily="34" charset="0"/>
                <a:ea typeface="Segoe UI" panose="020B0502040204020203" pitchFamily="34" charset="0"/>
                <a:cs typeface="Segoe UI" panose="020B0502040204020203" pitchFamily="34" charset="0"/>
              </a:rPr>
              <a:t>How well does </a:t>
            </a:r>
            <a:r>
              <a:rPr lang="en-GB" sz="2800" dirty="0" err="1">
                <a:latin typeface="Segoe UI" panose="020B0502040204020203" pitchFamily="34" charset="0"/>
                <a:ea typeface="Segoe UI" panose="020B0502040204020203" pitchFamily="34" charset="0"/>
                <a:cs typeface="Segoe UI" panose="020B0502040204020203" pitchFamily="34" charset="0"/>
              </a:rPr>
              <a:t>ResNet</a:t>
            </a:r>
            <a:r>
              <a:rPr lang="en-GB" sz="2800" dirty="0">
                <a:latin typeface="Segoe UI" panose="020B0502040204020203" pitchFamily="34" charset="0"/>
                <a:ea typeface="Segoe UI" panose="020B0502040204020203" pitchFamily="34" charset="0"/>
                <a:cs typeface="Segoe UI" panose="020B0502040204020203" pitchFamily="34" charset="0"/>
              </a:rPr>
              <a:t> work? </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layers stacked network performance</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000" dirty="0" err="1">
                <a:latin typeface="Segoe UI" panose="020B0502040204020203" pitchFamily="34" charset="0"/>
                <a:ea typeface="Segoe UI" panose="020B0502040204020203" pitchFamily="34" charset="0"/>
                <a:cs typeface="Segoe UI" panose="020B0502040204020203" pitchFamily="34" charset="0"/>
              </a:rPr>
              <a:t>ResNet</a:t>
            </a:r>
            <a:r>
              <a:rPr lang="en-GB" sz="3000" dirty="0">
                <a:latin typeface="Segoe UI" panose="020B0502040204020203" pitchFamily="34" charset="0"/>
                <a:ea typeface="Segoe UI" panose="020B0502040204020203" pitchFamily="34" charset="0"/>
                <a:cs typeface="Segoe UI" panose="020B0502040204020203" pitchFamily="34" charset="0"/>
              </a:rPr>
              <a:t> Learning? </a:t>
            </a:r>
          </a:p>
          <a:p>
            <a:pPr>
              <a:spcBef>
                <a:spcPts val="600"/>
              </a:spcBef>
            </a:pPr>
            <a:r>
              <a:rPr lang="en-GB" sz="30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pPr>
              <a:spcBef>
                <a:spcPts val="600"/>
              </a:spcBef>
            </a:pPr>
            <a:r>
              <a:rPr lang="en-GB" sz="3000" dirty="0" err="1">
                <a:latin typeface="Segoe UI" panose="020B0502040204020203" pitchFamily="34" charset="0"/>
                <a:ea typeface="Segoe UI" panose="020B0502040204020203" pitchFamily="34" charset="0"/>
                <a:cs typeface="Segoe UI" panose="020B0502040204020203" pitchFamily="34" charset="0"/>
              </a:rPr>
              <a:t>ResNets</a:t>
            </a:r>
            <a:r>
              <a:rPr lang="en-GB" sz="30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Why do </a:t>
            </a:r>
            <a:r>
              <a:rPr lang="en-US" sz="4000" dirty="0" err="1">
                <a:solidFill>
                  <a:schemeClr val="tx1"/>
                </a:solidFill>
                <a:latin typeface="Segoe UI" panose="020B0502040204020203" pitchFamily="34" charset="0"/>
                <a:cs typeface="Segoe UI" panose="020B0502040204020203" pitchFamily="34" charset="0"/>
              </a:rPr>
              <a:t>ResNets</a:t>
            </a:r>
            <a:r>
              <a:rPr lang="en-US" sz="4000"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594889"/>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1041399"/>
            <a:ext cx="11647823" cy="52785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makes learning easier for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UI" panose="020B0502040204020203" pitchFamily="34" charset="0"/>
                <a:cs typeface="Segoe UI" panose="020B0502040204020203" pitchFamily="34" charset="0"/>
              </a:rPr>
              <a:t>Scaling and </a:t>
            </a:r>
            <a:r>
              <a:rPr lang="en-US" sz="4000" dirty="0" err="1">
                <a:latin typeface="Segoe UI" panose="020B0502040204020203" pitchFamily="34" charset="0"/>
                <a:cs typeface="Segoe UI" panose="020B0502040204020203" pitchFamily="34" charset="0"/>
              </a:rPr>
              <a:t>ResNets</a:t>
            </a:r>
            <a:endParaRPr lang="en-US" sz="4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can shortcut connections work with different scales of layers? </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Use </a:t>
                </a:r>
                <a:r>
                  <a:rPr lang="en-GB" sz="2400"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sz="2400" dirty="0">
                    <a:latin typeface="Segoe UI" panose="020B0502040204020203" pitchFamily="34" charset="0"/>
                    <a:ea typeface="Segoe UI" panose="020B0502040204020203" pitchFamily="34" charset="0"/>
                    <a:cs typeface="Segoe UI" panose="020B0502040204020203" pitchFamily="34" charset="0"/>
                  </a:rPr>
                  <a:t>to up or down sample </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Segoe UI" panose="020B0502040204020203" pitchFamily="34" charset="0"/>
                          <a:cs typeface="Segoe UI" panose="020B0502040204020203" pitchFamily="34" charset="0"/>
                        </a:rPr>
                        <m:t>𝑦</m:t>
                      </m:r>
                      <m:r>
                        <a:rPr lang="en-US" sz="2800" i="1">
                          <a:latin typeface="Cambria Math" panose="02040503050406030204" pitchFamily="18" charset="0"/>
                          <a:ea typeface="Segoe UI" panose="020B0502040204020203" pitchFamily="34" charset="0"/>
                          <a:cs typeface="Segoe UI" panose="020B0502040204020203" pitchFamily="34" charset="0"/>
                        </a:rPr>
                        <m:t>= </m:t>
                      </m:r>
                      <m:r>
                        <a:rPr lang="el-GR" sz="2800" i="1">
                          <a:latin typeface="Cambria Math" panose="02040503050406030204" pitchFamily="18" charset="0"/>
                          <a:ea typeface="Cambria Math" panose="02040503050406030204" pitchFamily="18" charset="0"/>
                          <a:cs typeface="Segoe UI" panose="020B0502040204020203" pitchFamily="34" charset="0"/>
                        </a:rPr>
                        <m:t>ℱ</m:t>
                      </m:r>
                      <m:d>
                        <m:dPr>
                          <m:ctrlPr>
                            <a:rPr lang="el-GR" sz="2800" i="1">
                              <a:latin typeface="Cambria Math" panose="02040503050406030204" pitchFamily="18" charset="0"/>
                              <a:ea typeface="Cambria Math" panose="02040503050406030204" pitchFamily="18" charset="0"/>
                              <a:cs typeface="Segoe UI" panose="020B0502040204020203" pitchFamily="34" charset="0"/>
                            </a:rPr>
                          </m:ctrlPr>
                        </m:dPr>
                        <m:e>
                          <m:r>
                            <a:rPr lang="en-US" sz="2800" i="1">
                              <a:latin typeface="Cambria Math" panose="02040503050406030204" pitchFamily="18" charset="0"/>
                              <a:ea typeface="Cambria Math" panose="02040503050406030204" pitchFamily="18" charset="0"/>
                              <a:cs typeface="Segoe UI" panose="020B0502040204020203" pitchFamily="34" charset="0"/>
                            </a:rPr>
                            <m:t>𝑥</m:t>
                          </m:r>
                          <m:r>
                            <a:rPr lang="en-US" sz="2800" i="1">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𝑠</m:t>
                          </m:r>
                        </m:sub>
                      </m:sSub>
                      <m:r>
                        <a:rPr lang="en-US" sz="2800" i="1">
                          <a:latin typeface="Cambria Math" panose="02040503050406030204" pitchFamily="18" charset="0"/>
                          <a:ea typeface="Cambria Math" panose="02040503050406030204" pitchFamily="18" charset="0"/>
                          <a:cs typeface="Segoe UI" panose="020B0502040204020203" pitchFamily="34" charset="0"/>
                        </a:rPr>
                        <m:t>𝑥</m:t>
                      </m:r>
                    </m:oMath>
                  </m:oMathPara>
                </a14:m>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dirty="0">
                    <a:latin typeface="Segoe UI" panose="020B0502040204020203" pitchFamily="34" charset="0"/>
                    <a:ea typeface="Segoe UI" panose="020B0502040204020203" pitchFamily="34" charset="0"/>
                    <a:cs typeface="Segoe UI" panose="020B0502040204020203" pitchFamily="34" charset="0"/>
                  </a:rPr>
                  <a:t>Many fewer weights to learn</a:t>
                </a:r>
              </a:p>
              <a:p>
                <a:pPr lvl="1"/>
                <a:r>
                  <a:rPr lang="en-GB" sz="24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400" dirty="0" err="1">
                    <a:latin typeface="Segoe UI" panose="020B0502040204020203" pitchFamily="34" charset="0"/>
                    <a:ea typeface="Segoe UI" panose="020B0502040204020203" pitchFamily="34" charset="0"/>
                    <a:cs typeface="Segoe UI" panose="020B0502040204020203" pitchFamily="34" charset="0"/>
                  </a:rPr>
                  <a:t>ResNet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4" name="Content Placeholder 6">
                <a:extLst>
                  <a:ext uri="{FF2B5EF4-FFF2-40B4-BE49-F238E27FC236}">
                    <a16:creationId xmlns:a16="http://schemas.microsoft.com/office/drawing/2014/main" id="{EA2C1258-16F0-4985-A1F0-AFE0AADF8039}"/>
                  </a:ext>
                </a:extLst>
              </p:cNvPr>
              <p:cNvSpPr txBox="1">
                <a:spLocks noRot="1" noChangeAspect="1" noMove="1" noResize="1" noEditPoints="1" noAdjustHandles="1" noChangeArrowheads="1" noChangeShapeType="1" noTextEdit="1"/>
              </p:cNvSpPr>
              <p:nvPr/>
            </p:nvSpPr>
            <p:spPr>
              <a:xfrm>
                <a:off x="283881" y="1045882"/>
                <a:ext cx="11647823" cy="5546164"/>
              </a:xfrm>
              <a:prstGeom prst="rect">
                <a:avLst/>
              </a:prstGeom>
              <a:blipFill>
                <a:blip r:embed="rId3"/>
                <a:stretch>
                  <a:fillRect l="-1361" t="-1430"/>
                </a:stretch>
              </a:blipFill>
            </p:spPr>
            <p:txBody>
              <a:bodyPr/>
              <a:lstStyle/>
              <a:p>
                <a:r>
                  <a:rPr lang="en-US">
                    <a:noFill/>
                  </a:rPr>
                  <a:t> </a:t>
                </a:r>
              </a:p>
            </p:txBody>
          </p:sp>
        </mc:Fallback>
      </mc:AlternateContent>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How can convolutional layers be expanded to multiple scales</a:t>
            </a:r>
          </a:p>
          <a:p>
            <a:r>
              <a:rPr lang="en-GB" sz="2800" dirty="0">
                <a:latin typeface="Segoe UI" panose="020B0502040204020203" pitchFamily="34" charset="0"/>
                <a:ea typeface="Segoe UI" panose="020B0502040204020203" pitchFamily="34" charset="0"/>
                <a:cs typeface="Segoe UI" panose="020B0502040204020203" pitchFamily="34" charset="0"/>
              </a:rPr>
              <a:t>Single convolutional layers work at single scale</a:t>
            </a:r>
          </a:p>
          <a:p>
            <a:r>
              <a:rPr lang="en-GB" sz="2800" dirty="0">
                <a:latin typeface="Segoe UI" panose="020B0502040204020203" pitchFamily="34" charset="0"/>
                <a:ea typeface="Segoe UI" panose="020B0502040204020203" pitchFamily="34" charset="0"/>
                <a:cs typeface="Segoe UI" panose="020B0502040204020203" pitchFamily="34" charset="0"/>
              </a:rPr>
              <a:t>But, real-world images contain objects with different scales</a:t>
            </a:r>
          </a:p>
          <a:p>
            <a:r>
              <a:rPr lang="en-GB" sz="2800" dirty="0">
                <a:latin typeface="Segoe UI" panose="020B0502040204020203" pitchFamily="34" charset="0"/>
                <a:ea typeface="Segoe UI" panose="020B0502040204020203" pitchFamily="34" charset="0"/>
                <a:cs typeface="Segoe UI" panose="020B0502040204020203" pitchFamily="34" charset="0"/>
              </a:rPr>
              <a:t>Need architecture that supports multiple scales</a:t>
            </a:r>
          </a:p>
          <a:p>
            <a:pPr lvl="1"/>
            <a:r>
              <a:rPr lang="en-GB" sz="2400" dirty="0">
                <a:latin typeface="Segoe UI" panose="020B0502040204020203" pitchFamily="34" charset="0"/>
                <a:ea typeface="Segoe UI" panose="020B0502040204020203" pitchFamily="34" charset="0"/>
                <a:cs typeface="Segoe UI" panose="020B0502040204020203" pitchFamily="34" charset="0"/>
              </a:rPr>
              <a:t>CNN layers with different scales in parallel</a:t>
            </a:r>
          </a:p>
          <a:p>
            <a:pPr lvl="1"/>
            <a:r>
              <a:rPr lang="en-GB" sz="2400" dirty="0">
                <a:latin typeface="Segoe UI" panose="020B0502040204020203" pitchFamily="34" charset="0"/>
                <a:ea typeface="Segoe UI" panose="020B0502040204020203" pitchFamily="34" charset="0"/>
                <a:cs typeface="Segoe UI" panose="020B0502040204020203" pitchFamily="34" charset="0"/>
              </a:rPr>
              <a:t>Concatenate the results</a:t>
            </a:r>
          </a:p>
          <a:p>
            <a:r>
              <a:rPr lang="en-GB" sz="2800" dirty="0">
                <a:latin typeface="Segoe UI" panose="020B0502040204020203" pitchFamily="34" charset="0"/>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Built into deep learning frameworks; </a:t>
            </a:r>
            <a:r>
              <a:rPr lang="en-GB" sz="2400" dirty="0" err="1">
                <a:latin typeface="Segoe UI" panose="020B0502040204020203" pitchFamily="34" charset="0"/>
                <a:ea typeface="Segoe UI" panose="020B0502040204020203" pitchFamily="34" charset="0"/>
                <a:cs typeface="Segoe UI" panose="020B0502040204020203" pitchFamily="34" charset="0"/>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PyTorch</a:t>
            </a:r>
            <a:r>
              <a:rPr lang="en-GB" sz="2400" dirty="0">
                <a:latin typeface="Segoe UI" panose="020B0502040204020203" pitchFamily="34" charset="0"/>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Example: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Interactions Between Channels</a:t>
            </a:r>
          </a:p>
          <a:p>
            <a:r>
              <a:rPr lang="en-US" sz="4400" b="1" dirty="0"/>
              <a:t>Squeeze and Expand Layers</a:t>
            </a:r>
          </a:p>
        </p:txBody>
      </p:sp>
    </p:spTree>
    <p:extLst>
      <p:ext uri="{BB962C8B-B14F-4D97-AF65-F5344CB8AC3E}">
        <p14:creationId xmlns:p14="http://schemas.microsoft.com/office/powerpoint/2010/main" val="18594071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Why Squeeze and Expand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In CNNs convolutional operators </a:t>
            </a:r>
            <a:r>
              <a:rPr lang="en-GB" sz="2800" b="1" dirty="0">
                <a:latin typeface="Segoe UI" panose="020B0502040204020203" pitchFamily="34" charset="0"/>
                <a:ea typeface="Segoe UI" panose="020B0502040204020203" pitchFamily="34" charset="0"/>
                <a:cs typeface="Segoe UI" panose="020B0502040204020203" pitchFamily="34" charset="0"/>
              </a:rPr>
              <a:t>applied independently </a:t>
            </a:r>
            <a:r>
              <a:rPr lang="en-GB" sz="2800" dirty="0">
                <a:latin typeface="Segoe UI" panose="020B0502040204020203" pitchFamily="34" charset="0"/>
                <a:ea typeface="Segoe UI" panose="020B0502040204020203" pitchFamily="34" charset="0"/>
                <a:cs typeface="Segoe UI" panose="020B0502040204020203" pitchFamily="34" charset="0"/>
              </a:rPr>
              <a:t>to channels</a:t>
            </a:r>
          </a:p>
          <a:p>
            <a:r>
              <a:rPr lang="en-GB" sz="2800" dirty="0">
                <a:latin typeface="Segoe UI" panose="020B0502040204020203" pitchFamily="34" charset="0"/>
                <a:ea typeface="Segoe UI" panose="020B0502040204020203" pitchFamily="34" charset="0"/>
                <a:cs typeface="Segoe UI" panose="020B0502040204020203" pitchFamily="34" charset="0"/>
              </a:rPr>
              <a:t>CNN model ignores possible interaction between feature maps in channels </a:t>
            </a:r>
          </a:p>
          <a:p>
            <a:r>
              <a:rPr lang="en-GB" sz="2800" b="1" dirty="0">
                <a:latin typeface="Segoe UI" panose="020B0502040204020203" pitchFamily="34" charset="0"/>
                <a:ea typeface="Segoe UI" panose="020B0502040204020203" pitchFamily="34" charset="0"/>
                <a:cs typeface="Segoe UI" panose="020B0502040204020203" pitchFamily="34" charset="0"/>
              </a:rPr>
              <a:t>Squeeze and expand (SE) </a:t>
            </a:r>
            <a:r>
              <a:rPr lang="en-GB" sz="2800" dirty="0">
                <a:latin typeface="Segoe UI" panose="020B0502040204020203" pitchFamily="34" charset="0"/>
                <a:ea typeface="Segoe UI" panose="020B0502040204020203" pitchFamily="34" charset="0"/>
                <a:cs typeface="Segoe UI" panose="020B0502040204020203" pitchFamily="34" charset="0"/>
              </a:rPr>
              <a:t>layers model interactions between channels   </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461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Transfer Learning</a:t>
            </a:r>
          </a:p>
        </p:txBody>
      </p:sp>
    </p:spTree>
    <p:extLst>
      <p:ext uri="{BB962C8B-B14F-4D97-AF65-F5344CB8AC3E}">
        <p14:creationId xmlns:p14="http://schemas.microsoft.com/office/powerpoint/2010/main" val="1578451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Are three dimensions we can scale CNN to improve accuracy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D7A2C543-50D7-501B-90E4-C29B142096F8}"/>
              </a:ext>
            </a:extLst>
          </p:cNvPr>
          <p:cNvPicPr>
            <a:picLocks noChangeAspect="1"/>
          </p:cNvPicPr>
          <p:nvPr/>
        </p:nvPicPr>
        <p:blipFill>
          <a:blip r:embed="rId3"/>
          <a:stretch>
            <a:fillRect/>
          </a:stretch>
        </p:blipFill>
        <p:spPr>
          <a:xfrm>
            <a:off x="60745" y="2270078"/>
            <a:ext cx="9821862" cy="4587922"/>
          </a:xfrm>
          <a:prstGeom prst="rect">
            <a:avLst/>
          </a:prstGeom>
        </p:spPr>
      </p:pic>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4"/>
              </a:rPr>
              <a:t>Tan and Le, 2020 </a:t>
            </a:r>
            <a:endParaRPr lang="en-US" dirty="0"/>
          </a:p>
        </p:txBody>
      </p:sp>
    </p:spTree>
    <p:extLst>
      <p:ext uri="{BB962C8B-B14F-4D97-AF65-F5344CB8AC3E}">
        <p14:creationId xmlns:p14="http://schemas.microsoft.com/office/powerpoint/2010/main" val="394712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Are three dimensions we can scale CNN to improve accuracy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4" name="Picture 3">
            <a:extLst>
              <a:ext uri="{FF2B5EF4-FFF2-40B4-BE49-F238E27FC236}">
                <a16:creationId xmlns:a16="http://schemas.microsoft.com/office/drawing/2014/main" id="{10D348D2-0BE6-68A1-C3E6-6B4A7CF15F86}"/>
              </a:ext>
            </a:extLst>
          </p:cNvPr>
          <p:cNvPicPr>
            <a:picLocks noChangeAspect="1"/>
          </p:cNvPicPr>
          <p:nvPr/>
        </p:nvPicPr>
        <p:blipFill>
          <a:blip r:embed="rId4"/>
          <a:stretch>
            <a:fillRect/>
          </a:stretch>
        </p:blipFill>
        <p:spPr>
          <a:xfrm>
            <a:off x="2487000" y="2620370"/>
            <a:ext cx="6247566" cy="4168160"/>
          </a:xfrm>
          <a:prstGeom prst="rect">
            <a:avLst/>
          </a:prstGeom>
        </p:spPr>
      </p:pic>
    </p:spTree>
    <p:extLst>
      <p:ext uri="{BB962C8B-B14F-4D97-AF65-F5344CB8AC3E}">
        <p14:creationId xmlns:p14="http://schemas.microsoft.com/office/powerpoint/2010/main" val="364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330" name="TextBox 329">
            <a:extLst>
              <a:ext uri="{FF2B5EF4-FFF2-40B4-BE49-F238E27FC236}">
                <a16:creationId xmlns:a16="http://schemas.microsoft.com/office/drawing/2014/main" id="{9DD1AA0F-B836-4A43-8754-72C9C4613480}"/>
              </a:ext>
            </a:extLst>
          </p:cNvPr>
          <p:cNvSpPr txBox="1"/>
          <p:nvPr/>
        </p:nvSpPr>
        <p:spPr>
          <a:xfrm>
            <a:off x="409876" y="1205070"/>
            <a:ext cx="10053043" cy="646331"/>
          </a:xfrm>
          <a:prstGeom prst="rect">
            <a:avLst/>
          </a:prstGeom>
          <a:noFill/>
        </p:spPr>
        <p:txBody>
          <a:bodyPr wrap="square" rtlCol="0">
            <a:spAutoFit/>
          </a:bodyPr>
          <a:lstStyle/>
          <a:p>
            <a:r>
              <a:rPr lang="en-US" sz="3600" dirty="0"/>
              <a:t>CNN creates feature map in inference pipeline</a:t>
            </a:r>
          </a:p>
        </p:txBody>
      </p:sp>
      <p:cxnSp>
        <p:nvCxnSpPr>
          <p:cNvPr id="155" name="Straight Connector 154">
            <a:extLst>
              <a:ext uri="{FF2B5EF4-FFF2-40B4-BE49-F238E27FC236}">
                <a16:creationId xmlns:a16="http://schemas.microsoft.com/office/drawing/2014/main" id="{D39B5BCD-556B-437F-A711-ABCE69377209}"/>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CAAC66B-3184-45CF-8DB4-FFD8E3AEC803}"/>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B3BCCC1-9A62-423F-B9B6-1EBDE787D5F0}"/>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F0F2F13-2929-4102-ABD3-1BEC4C1242D3}"/>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F7D485F-8843-4208-B958-4D0A8CAA8ABD}"/>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CE6BE2-F6D7-47F9-8F8A-34EFFB336A9D}"/>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D09382D-F1EC-45FE-8A03-7887C42295CB}"/>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7AB4D39-B808-4A9D-BBD7-ECB57BF4475F}"/>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E33AC6-83FE-4B5F-A297-9D983E49D3AE}"/>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878BDD6-8E3A-4B42-B930-99361AE2D574}"/>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000322-8CF2-4178-A3A0-0B252CC5525C}"/>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981DB86-947C-4E43-8778-E2B9D6A811A8}"/>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D2BF415-5ABD-4207-BE96-CC13CB63C5AE}"/>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6BA4736-D222-4B97-B5A3-79109AF793DC}"/>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D644C4C-B423-4C0C-A6C0-55D94F769D1C}"/>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2EFE1-9F0A-4C08-B8A4-EE5E20F97E5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04ABFC8-F296-49E7-8E91-0F3462553CAB}"/>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5B34466-6D4A-47B9-BE7E-C924567E815C}"/>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57393BD-9A9F-4959-A1F7-98C2146762D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69CF578-1783-4858-A846-E747EBC33A65}"/>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B933903-C5C7-41E6-A914-ECB8A403738E}"/>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076804B-322D-4635-A912-F4F63F9BD8A8}"/>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D70FD62-47D2-4949-88B9-5D7549615DEC}"/>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9EEC81F-757E-4DB3-BF8A-53D1A81D83DB}"/>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EE66FC7-AED8-45A5-82D1-68D1EDF7BAFE}"/>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A7E4984-E8B9-47A8-AE4A-D35B2066E668}"/>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79D1806-6E95-4BFC-B731-86D0B5A6955B}"/>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90F8633-A6CE-4A05-9702-2231A897EA1B}"/>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BB3987A-E290-4364-AC4A-CCAAF12FDD03}"/>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D629A2D-650C-4C5E-BC0A-9CA0FE8DC65C}"/>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77170C8-7D59-40BF-BB27-36242F4132C0}"/>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AC963AD-8EA9-4393-8567-CC38A707BDB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DE11F5F-B3BA-472A-BA02-AC77483760AA}"/>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17AA6B0-E635-4906-A4C6-327E304C50A7}"/>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2769227-67A4-4AFB-87C0-575E1442043B}"/>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789D263-8015-4EB1-A9EA-BD6620EAFE5F}"/>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10882D4-DD75-48FC-9292-172A8E31F0C1}"/>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6692997-CE66-44FD-9D3D-3F516487B147}"/>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23D6AE7-F40E-4959-89F6-3B7BD2C73595}"/>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A69A309-BE4D-451F-88F2-C704D4E349F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FE29999-754A-428F-9B9D-37AEB4C0C87E}"/>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B444A8E-AC7E-42EC-895B-0D44092DE2DA}"/>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7085D4A-6595-4F32-932A-4FCF6555C9EB}"/>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7DBB43B-5F71-4C7B-8F0B-A196A8DF30F0}"/>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67ADAB2-215A-46BC-A841-F5BC9F144743}"/>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0F24C7B-1EEC-4248-8576-9EDD2ADE5C92}"/>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DFDF6B6-8556-4294-B4CE-FACB7689FC9B}"/>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7DEF7F0-0E6C-4A04-A989-81E384701E7A}"/>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7EBA820-34EF-459F-92B2-2742168F14BB}"/>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C6EC996-2D09-48FE-9070-322953BC1B01}"/>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54EE7E9-0525-4221-941A-4CFBAFE38FE7}"/>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24B4C3-EDEF-45F8-971C-5C30E853CCFB}"/>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1AB005D-85FE-42C0-BF6C-806CA80E3388}"/>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9641BF7-39D4-4B5F-AC4C-3F2804D9A3AA}"/>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2B3D9A0-8B74-49DC-9DD6-3924FFEE778F}"/>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B58AAF6-6FA6-43F4-98A2-A381EEF5D47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CCA6CE3-F241-4AE7-B97F-8A07F6631A32}"/>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F686C39-4117-45B3-AC46-05CAA4379F47}"/>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4051C88-2572-4270-8293-BE14FA37AE17}"/>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4ADC5E7-F319-43B7-95CA-F6A7F231F6D4}"/>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B524FB5-E8E7-4CD6-8AE0-0C75EA33C57B}"/>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15F889F-CA0B-4062-A460-012DBFE8721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EEA2C88-1D32-4C91-9EBF-097B5B040771}"/>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0BA6E9A-2F44-410C-BE01-D89CD0024C53}"/>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60541E5-906D-43F9-A844-76A7664CD001}"/>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C8908A8-3494-4862-914F-E62EA74A48B2}"/>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D5AE197-2C36-49FC-BA9E-76DC478C25A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98C21C6-9E37-41B0-9782-07654EC3C775}"/>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CB9EB90-56B5-4904-A7E7-0876523DCDEA}"/>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8C97BE4-E3F5-4E41-8AE5-BA61F4FAF1A4}"/>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2C4323-8FA1-44D3-B545-E64ADF24DD24}"/>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8691DE8-EDE2-4103-AD51-1A9A79F4B07A}"/>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1E57CD-A41C-4CE1-BDFB-C4E2A39AE2CD}"/>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B74F5CE-5627-4A1F-B693-1773769E0749}"/>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20867DD-27C8-456E-B0FF-3201B7F289C4}"/>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5B18D44-4F0B-4C99-AABB-290EFE09D9CA}"/>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D128537-F1CF-4441-A933-E11FA78616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D48C8EE-46E8-4B00-8BB6-24ED3502DE78}"/>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C9B73BB-23FA-4600-9CB0-A6CD99F8C46A}"/>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B2D360-4145-4050-9545-5E2C9CA39308}"/>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8CEFE4C-6022-4EFB-AB23-DA55466D36BE}"/>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45210C4-9140-493E-A932-B12E4B8848EF}"/>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0D018F4-0525-45CD-8E2F-8B3F24524BE5}"/>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D366C4A0-194F-46BF-AA77-B577EF82E958}"/>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40E2D2D-41E2-4D18-8FBA-E3C9F64202CD}"/>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DBD5348-8963-4452-8C1F-B6EA87066ED8}"/>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48AFF1C-BCA4-4FCC-9D98-B208FF318780}"/>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827C644-7221-401A-8B4E-1154F89CF8FE}"/>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7001971-625E-448E-91B5-48996F2B764C}"/>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3583208-A762-4356-AB19-FA8B1D0742D1}"/>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5231676-8BDF-4089-A35A-325FF013577B}"/>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196697-3AD2-4ABC-912A-E7079DE08C35}"/>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44C38E8E-7A17-48A3-8670-FF170FAB4754}"/>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3E3FFD5-B53A-47D9-A947-1F0D305F56EC}"/>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DCC7011-A2C1-4E30-B073-2BD7F835F7A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275EF9C-024E-4DEF-B9C3-53506254BA0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A2B7050-7CE3-4929-8ED1-7EED434C60A5}"/>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936B149-CFDB-4433-8270-63CA257411C8}"/>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47BA4E7-CB8A-45A7-89D9-9F056A87480E}"/>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20BDE57-160C-4D4B-8F4F-51D87E8921A3}"/>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3C09A33-C6DE-47E6-B5C6-0B9C01F27F84}"/>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9D1EBB7D-9DC5-4E73-92BB-B49AD298C346}"/>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300" name="Picture 299">
            <a:extLst>
              <a:ext uri="{FF2B5EF4-FFF2-40B4-BE49-F238E27FC236}">
                <a16:creationId xmlns:a16="http://schemas.microsoft.com/office/drawing/2014/main" id="{CD4C0CFB-A37C-432F-A872-421620C7C6EF}"/>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A0622299-4F08-4E10-9E40-73AA93D80766}"/>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5709FB2-C579-401E-98FF-15A2A1700B72}"/>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1133465E-16B6-4260-B297-56E62E50E1CA}"/>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3AE8ECC-6872-423C-8EB6-EE979A084060}"/>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262B697C-4E1E-4100-A092-2A1E563617DA}"/>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B90DA394-D367-42B7-8CEB-8E87844047B3}"/>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1B78CABC-FB5C-4A41-ADEE-B1FBE9295048}"/>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D152F361-0F0C-406E-A790-32EC64149709}"/>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F4592EF7-8840-46EC-8E4B-EF8814ED89DC}"/>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CAD5AAA0-A086-4768-A13F-CC8815FFE26F}"/>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C4F367F6-41CA-48CF-A9E5-C1D96DD2D0C0}"/>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C01FF097-DB44-4A2D-9F69-87902ACB35CC}"/>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AA7DE24E-6340-49B5-9613-846B61FBE2EA}"/>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4C709DEC-D43A-416D-9D21-3B2912E8B8F8}"/>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D57531F4-39A2-42CA-8D57-F8E5F253C92F}"/>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C5F6B681-B339-4249-906C-61DF49622833}"/>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EA5BAE52-7D7A-4D64-B629-CB46E417603E}"/>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A6D78D66-9961-496F-9163-25C8B7D04E7D}"/>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3E8016E-D904-46F5-9D28-FCE564069C38}"/>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8FAAF57-3CEC-4226-A620-B4FBB27F8905}"/>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C6629C-7205-418C-8D1F-B0C44A0F4298}"/>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03DDFB2-B116-4DE1-AE71-78FA3916162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AB10BE0-293C-4EE5-8BEC-B86C478395E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EED96D00-56CB-444B-A547-2012C4623A2E}"/>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0ECA35A8-1E82-442A-AB4B-533B94B8937C}"/>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4EA5F2E-1B5A-4838-923E-6C9FCD955D85}"/>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BD2CB0E4-74F0-4B96-BA5E-1B2875054990}"/>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107CD9D-8C9F-43ED-8051-5E0245E95680}"/>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229CFC1-01D6-4C98-9541-8B3E9A57C942}"/>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1CD8AF4-5BE3-43F4-9E12-3EA489EEF952}"/>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6E4D1EB-1365-4DCC-BE87-58E330377293}"/>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2935BB59-4F03-4BFD-B214-94865921CB24}"/>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3C20F7F-D2F5-4C26-B7EB-6147FDE274B5}"/>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B077AEBB-2168-4BD0-A981-ED55743BCC4D}"/>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7BA5BF3-EB90-413C-A485-720BE02F1039}"/>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94F5151-71FA-4A6F-A3F6-01E180F4B027}"/>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E6F34ECE-F260-4D5D-AC0C-498CFF87DD85}"/>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B4C9CAD7-4B0C-4968-830B-83553D5EE65D}"/>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7C67A873-6D5B-490B-8027-6626B5DF39E0}"/>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4F0307FA-FD73-4807-B211-E38FC2E2C4DA}"/>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5AEEDEBE-E6AB-409A-88F3-E27D97BE4376}"/>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195459D-D7B3-49F9-AED0-09C769405A2F}"/>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05EAE85B-C3D7-4AE4-BCD2-ED4A123A36ED}"/>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E754818C-98AE-42C6-ADF2-2CF704A9C316}"/>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77B7A9DF-A375-4BD3-AEE8-9D2B369D659C}"/>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B9BC9476-D661-4EFD-A3B6-4062E466E0E5}"/>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0818C0F0-3255-4888-B365-648FC3A68F2A}"/>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507B0617-A3CD-4F8E-ADCD-05D81C1D9C68}"/>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220C6F3-5D84-4C97-B958-4C7E5D72218E}"/>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9FCC78E-464C-41CB-B784-A09675EADD64}"/>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Tree>
    <p:extLst>
      <p:ext uri="{BB962C8B-B14F-4D97-AF65-F5344CB8AC3E}">
        <p14:creationId xmlns:p14="http://schemas.microsoft.com/office/powerpoint/2010/main" val="386094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Limits on all 3 dimensions of scaling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4678260" y="6285666"/>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5" name="Picture 4">
            <a:extLst>
              <a:ext uri="{FF2B5EF4-FFF2-40B4-BE49-F238E27FC236}">
                <a16:creationId xmlns:a16="http://schemas.microsoft.com/office/drawing/2014/main" id="{2AA0758B-6D8D-427D-4709-EEEC7709B4FC}"/>
              </a:ext>
            </a:extLst>
          </p:cNvPr>
          <p:cNvPicPr>
            <a:picLocks noChangeAspect="1"/>
          </p:cNvPicPr>
          <p:nvPr/>
        </p:nvPicPr>
        <p:blipFill>
          <a:blip r:embed="rId4"/>
          <a:stretch>
            <a:fillRect/>
          </a:stretch>
        </p:blipFill>
        <p:spPr>
          <a:xfrm>
            <a:off x="840858" y="2276410"/>
            <a:ext cx="10935900" cy="3965146"/>
          </a:xfrm>
          <a:prstGeom prst="rect">
            <a:avLst/>
          </a:prstGeom>
        </p:spPr>
      </p:pic>
    </p:spTree>
    <p:extLst>
      <p:ext uri="{BB962C8B-B14F-4D97-AF65-F5344CB8AC3E}">
        <p14:creationId xmlns:p14="http://schemas.microsoft.com/office/powerpoint/2010/main" val="125235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315725" y="1138294"/>
                <a:ext cx="11647823" cy="523066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How can </a:t>
                </a:r>
                <a:r>
                  <a:rPr lang="en-GB" sz="3000" dirty="0">
                    <a:latin typeface="+mn-lt"/>
                    <a:ea typeface="Segoe UI" panose="020B0502040204020203" pitchFamily="34" charset="0"/>
                    <a:cs typeface="Segoe UI" panose="020B0502040204020203" pitchFamily="34" charset="0"/>
                  </a:rPr>
                  <a:t>we scale all three dimensions? </a:t>
                </a:r>
              </a:p>
              <a:p>
                <a:pPr>
                  <a:spcBef>
                    <a:spcPts val="600"/>
                  </a:spcBef>
                </a:pPr>
                <a:r>
                  <a:rPr lang="en-GB" sz="2800" dirty="0" err="1">
                    <a:latin typeface="+mn-lt"/>
                    <a:ea typeface="Segoe UI" panose="020B0502040204020203" pitchFamily="34" charset="0"/>
                    <a:cs typeface="Segoe UI" panose="020B0502040204020203" pitchFamily="34" charset="0"/>
                  </a:rPr>
                  <a:t>MobileNet</a:t>
                </a:r>
                <a:r>
                  <a:rPr lang="en-GB" sz="2800" dirty="0">
                    <a:latin typeface="+mn-lt"/>
                    <a:ea typeface="Segoe UI" panose="020B0502040204020203" pitchFamily="34" charset="0"/>
                    <a:cs typeface="Segoe UI" panose="020B0502040204020203" pitchFamily="34" charset="0"/>
                  </a:rPr>
                  <a:t> model scales from a baseline model MobileNetB0 </a:t>
                </a:r>
              </a:p>
              <a:p>
                <a:pPr lvl="1">
                  <a:spcBef>
                    <a:spcPts val="600"/>
                  </a:spcBef>
                </a:pPr>
                <a:r>
                  <a:rPr lang="en-GB" sz="2400" dirty="0">
                    <a:latin typeface="+mn-lt"/>
                    <a:ea typeface="Segoe UI" panose="020B0502040204020203" pitchFamily="34" charset="0"/>
                    <a:cs typeface="Segoe UI" panose="020B0502040204020203" pitchFamily="34" charset="0"/>
                  </a:rPr>
                  <a:t>Define constants </a:t>
                </a:r>
                <a14:m>
                  <m:oMath xmlns:m="http://schemas.openxmlformats.org/officeDocument/2006/math">
                    <m:r>
                      <a:rPr lang="en-GB" sz="2400" i="1" smtClean="0">
                        <a:latin typeface="Cambria Math" panose="02040503050406030204" pitchFamily="18" charset="0"/>
                        <a:ea typeface="Cambria Math" panose="02040503050406030204" pitchFamily="18" charset="0"/>
                        <a:cs typeface="Segoe UI" panose="020B0502040204020203" pitchFamily="34" charset="0"/>
                      </a:rPr>
                      <m:t>𝛼</m:t>
                    </m:r>
                    <m:r>
                      <a:rPr lang="en-US" sz="2400" b="0" i="1" smtClean="0">
                        <a:latin typeface="Cambria Math" panose="02040503050406030204" pitchFamily="18" charset="0"/>
                        <a:ea typeface="Cambria Math" panose="02040503050406030204" pitchFamily="18" charset="0"/>
                        <a:cs typeface="Segoe UI" panose="020B0502040204020203" pitchFamily="34" charset="0"/>
                      </a:rPr>
                      <m:t>,</m:t>
                    </m:r>
                    <m:r>
                      <a:rPr lang="en-US" sz="24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400" b="0" i="1" smtClean="0">
                        <a:latin typeface="Cambria Math" panose="02040503050406030204" pitchFamily="18" charset="0"/>
                        <a:ea typeface="Cambria Math" panose="02040503050406030204" pitchFamily="18" charset="0"/>
                        <a:cs typeface="Segoe UI" panose="020B0502040204020203" pitchFamily="34" charset="0"/>
                      </a:rPr>
                      <m:t>,</m:t>
                    </m:r>
                    <m:r>
                      <a:rPr lang="en-US" sz="2400" b="0" i="1" smtClean="0">
                        <a:latin typeface="Cambria Math" panose="02040503050406030204" pitchFamily="18" charset="0"/>
                        <a:ea typeface="Cambria Math" panose="02040503050406030204" pitchFamily="18" charset="0"/>
                        <a:cs typeface="Segoe UI" panose="020B0502040204020203" pitchFamily="34" charset="0"/>
                      </a:rPr>
                      <m:t>𝛾</m:t>
                    </m:r>
                  </m:oMath>
                </a14:m>
                <a:r>
                  <a:rPr lang="en-GB" sz="2400" dirty="0">
                    <a:latin typeface="+mn-lt"/>
                    <a:ea typeface="Segoe UI" panose="020B0502040204020203" pitchFamily="34" charset="0"/>
                    <a:cs typeface="Segoe UI" panose="020B0502040204020203" pitchFamily="34" charset="0"/>
                  </a:rPr>
                  <a:t> for depth, width, and resolution     </a:t>
                </a: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𝑑𝑒𝑝𝑡h</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𝑑</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𝛼</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US" sz="2600" b="0" dirty="0">
                  <a:latin typeface="+mn-lt"/>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𝑤𝑖𝑑𝑡h</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𝑤</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US" sz="2600" b="0" dirty="0">
                  <a:latin typeface="+mn-lt"/>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𝑟𝑒𝑠𝑜𝑙𝑢𝑡𝑖𝑜𝑛</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𝑟</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GB" sz="2600" dirty="0">
                  <a:latin typeface="+mn-lt"/>
                  <a:ea typeface="Segoe UI" panose="020B0502040204020203" pitchFamily="34" charset="0"/>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𝑠</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𝑡</m:t>
                      </m:r>
                      <m:r>
                        <a:rPr lang="en-US" sz="2600" b="0" i="1" smtClean="0">
                          <a:latin typeface="Cambria Math" panose="02040503050406030204" pitchFamily="18" charset="0"/>
                          <a:ea typeface="Segoe UI" panose="020B0502040204020203" pitchFamily="34" charset="0"/>
                          <a:cs typeface="Segoe UI" panose="020B0502040204020203" pitchFamily="34" charset="0"/>
                        </a:rPr>
                        <m:t>., </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𝛼</m:t>
                      </m:r>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sup>
                      </m:sSup>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sup>
                      </m:s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oMath>
                  </m:oMathPara>
                </a14:m>
                <a:endParaRPr lang="en-US" sz="2600" b="0" dirty="0">
                  <a:latin typeface="+mn-lt"/>
                  <a:ea typeface="Cambria Math" panose="02040503050406030204" pitchFamily="18" charset="0"/>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GB" sz="2600" i="1" smtClean="0">
                          <a:latin typeface="Cambria Math" panose="02040503050406030204" pitchFamily="18" charset="0"/>
                          <a:ea typeface="Cambria Math" panose="02040503050406030204" pitchFamily="18" charset="0"/>
                          <a:cs typeface="Segoe UI" panose="020B0502040204020203" pitchFamily="34" charset="0"/>
                        </a:rPr>
                        <m:t>𝛼</m:t>
                      </m:r>
                      <m:r>
                        <a:rPr lang="en-GB" sz="2600" i="1" smtClean="0">
                          <a:latin typeface="Cambria Math" panose="02040503050406030204" pitchFamily="18" charset="0"/>
                          <a:ea typeface="Cambria Math" panose="02040503050406030204" pitchFamily="18" charset="0"/>
                          <a:cs typeface="Segoe UI" panose="020B0502040204020203" pitchFamily="34" charset="0"/>
                        </a:rPr>
                        <m:t>≥1,</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oMath>
                  </m:oMathPara>
                </a14:m>
                <a:endParaRPr lang="en-GB" sz="2600" dirty="0">
                  <a:latin typeface="+mn-lt"/>
                  <a:ea typeface="Segoe UI" panose="020B0502040204020203" pitchFamily="34" charset="0"/>
                  <a:cs typeface="Segoe UI" panose="020B0502040204020203" pitchFamily="34" charset="0"/>
                </a:endParaRPr>
              </a:p>
              <a:p>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𝛼</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𝛾</m:t>
                    </m:r>
                  </m:oMath>
                </a14:m>
                <a:r>
                  <a:rPr lang="en-GB" sz="2800" dirty="0">
                    <a:latin typeface="+mn-lt"/>
                    <a:ea typeface="Segoe UI" panose="020B0502040204020203" pitchFamily="34" charset="0"/>
                    <a:cs typeface="Segoe UI" panose="020B0502040204020203" pitchFamily="34" charset="0"/>
                  </a:rPr>
                  <a:t> are found by hyperparameter grid search   </a:t>
                </a:r>
              </a:p>
              <a:p>
                <a:pPr lvl="1"/>
                <a:r>
                  <a:rPr lang="en-GB" sz="2400" dirty="0">
                    <a:latin typeface="+mn-lt"/>
                    <a:ea typeface="Segoe UI" panose="020B0502040204020203" pitchFamily="34" charset="0"/>
                    <a:cs typeface="Segoe UI" panose="020B0502040204020203" pitchFamily="34" charset="0"/>
                  </a:rPr>
                  <a:t>Limit GFLOPS</a:t>
                </a:r>
              </a:p>
              <a:p>
                <a:pPr lvl="1"/>
                <a:r>
                  <a:rPr lang="en-GB" sz="2400" dirty="0">
                    <a:latin typeface="+mn-lt"/>
                    <a:ea typeface="Segoe UI" panose="020B0502040204020203" pitchFamily="34" charset="0"/>
                    <a:cs typeface="Segoe UI" panose="020B0502040204020203" pitchFamily="34" charset="0"/>
                  </a:rPr>
                  <a:t>Find minimal classification error  </a:t>
                </a:r>
              </a:p>
              <a:p>
                <a:pPr>
                  <a:buFont typeface="Wingdings" panose="05000000000000000000" pitchFamily="2" charset="2"/>
                  <a:buChar char="§"/>
                </a:pPr>
                <a:endParaRPr lang="en-GB" sz="2800" dirty="0">
                  <a:latin typeface="+mn-lt"/>
                  <a:ea typeface="Segoe UI" panose="020B0502040204020203" pitchFamily="34" charset="0"/>
                  <a:cs typeface="Segoe UI" panose="020B0502040204020203" pitchFamily="34" charset="0"/>
                </a:endParaRPr>
              </a:p>
            </p:txBody>
          </p:sp>
        </mc:Choice>
        <mc:Fallback xmlns="">
          <p:sp>
            <p:nvSpPr>
              <p:cNvPr id="7" name="Content Placeholder 6">
                <a:extLst>
                  <a:ext uri="{FF2B5EF4-FFF2-40B4-BE49-F238E27FC236}">
                    <a16:creationId xmlns:a16="http://schemas.microsoft.com/office/drawing/2014/main" id="{8363B902-9F12-44AC-99B9-102D6F8A489E}"/>
                  </a:ext>
                </a:extLst>
              </p:cNvPr>
              <p:cNvSpPr txBox="1">
                <a:spLocks noRot="1" noChangeAspect="1" noMove="1" noResize="1" noEditPoints="1" noAdjustHandles="1" noChangeArrowheads="1" noChangeShapeType="1" noTextEdit="1"/>
              </p:cNvSpPr>
              <p:nvPr/>
            </p:nvSpPr>
            <p:spPr>
              <a:xfrm>
                <a:off x="315725" y="1138294"/>
                <a:ext cx="11647823" cy="5230661"/>
              </a:xfrm>
              <a:prstGeom prst="rect">
                <a:avLst/>
              </a:prstGeom>
              <a:blipFill>
                <a:blip r:embed="rId3"/>
                <a:stretch>
                  <a:fillRect l="-1256" t="-1748"/>
                </a:stretch>
              </a:blipFill>
            </p:spPr>
            <p:txBody>
              <a:bodyPr/>
              <a:lstStyle/>
              <a:p>
                <a:r>
                  <a:rPr lang="en-US">
                    <a:noFill/>
                  </a:rPr>
                  <a:t> </a:t>
                </a:r>
              </a:p>
            </p:txBody>
          </p:sp>
        </mc:Fallback>
      </mc:AlternateContent>
    </p:spTree>
    <p:extLst>
      <p:ext uri="{BB962C8B-B14F-4D97-AF65-F5344CB8AC3E}">
        <p14:creationId xmlns:p14="http://schemas.microsoft.com/office/powerpoint/2010/main" val="404295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72086" y="747059"/>
                <a:ext cx="11647823" cy="130010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n-lt"/>
                    <a:ea typeface="Segoe UI" panose="020B0502040204020203" pitchFamily="34" charset="0"/>
                    <a:cs typeface="Segoe UI" panose="020B0502040204020203" pitchFamily="34" charset="0"/>
                  </a:rPr>
                  <a:t>Base MobileNetB0 architecture</a:t>
                </a:r>
              </a:p>
              <a:p>
                <a:pPr>
                  <a:spcBef>
                    <a:spcPts val="600"/>
                  </a:spcBef>
                </a:pPr>
                <a:r>
                  <a:rPr lang="en-GB" sz="2400" dirty="0">
                    <a:latin typeface="+mn-lt"/>
                    <a:ea typeface="Segoe UI" panose="020B0502040204020203" pitchFamily="34" charset="0"/>
                    <a:cs typeface="Segoe UI" panose="020B0502040204020203" pitchFamily="34" charset="0"/>
                  </a:rPr>
                  <a:t>Scale up for MobileNetB1 – MobileNetB7 with values of </a:t>
                </a:r>
                <a14:m>
                  <m:oMath xmlns:m="http://schemas.openxmlformats.org/officeDocument/2006/math">
                    <m:r>
                      <a:rPr lang="en-GB" sz="2400" i="1" smtClean="0">
                        <a:latin typeface="Cambria Math" panose="02040503050406030204" pitchFamily="18" charset="0"/>
                        <a:ea typeface="Cambria Math" panose="02040503050406030204" pitchFamily="18" charset="0"/>
                        <a:cs typeface="Segoe UI" panose="020B0502040204020203" pitchFamily="34" charset="0"/>
                      </a:rPr>
                      <m:t>𝜑</m:t>
                    </m:r>
                  </m:oMath>
                </a14:m>
                <a:endParaRPr lang="en-US" sz="2400" dirty="0">
                  <a:latin typeface="+mn-lt"/>
                  <a:ea typeface="Cambria Math" panose="02040503050406030204" pitchFamily="18" charset="0"/>
                  <a:cs typeface="Segoe UI" panose="020B0502040204020203" pitchFamily="34" charset="0"/>
                </a:endParaRPr>
              </a:p>
              <a:p>
                <a:pPr>
                  <a:spcBef>
                    <a:spcPts val="600"/>
                  </a:spcBef>
                </a:pPr>
                <a:r>
                  <a:rPr lang="en-GB" sz="2400">
                    <a:latin typeface="+mn-lt"/>
                    <a:ea typeface="Segoe UI" panose="020B0502040204020203" pitchFamily="34" charset="0"/>
                    <a:cs typeface="Segoe UI" panose="020B0502040204020203" pitchFamily="34" charset="0"/>
                  </a:rPr>
                  <a:t>Uses Squeeze </a:t>
                </a:r>
                <a:r>
                  <a:rPr lang="en-GB" sz="2400" dirty="0">
                    <a:latin typeface="+mn-lt"/>
                    <a:ea typeface="Segoe UI" panose="020B0502040204020203" pitchFamily="34" charset="0"/>
                    <a:cs typeface="Segoe UI" panose="020B0502040204020203" pitchFamily="34" charset="0"/>
                  </a:rPr>
                  <a:t>and Expand connections</a:t>
                </a:r>
              </a:p>
            </p:txBody>
          </p:sp>
        </mc:Choice>
        <mc:Fallback xmlns="">
          <p:sp>
            <p:nvSpPr>
              <p:cNvPr id="7" name="Content Placeholder 6">
                <a:extLst>
                  <a:ext uri="{FF2B5EF4-FFF2-40B4-BE49-F238E27FC236}">
                    <a16:creationId xmlns:a16="http://schemas.microsoft.com/office/drawing/2014/main" id="{8363B902-9F12-44AC-99B9-102D6F8A489E}"/>
                  </a:ext>
                </a:extLst>
              </p:cNvPr>
              <p:cNvSpPr txBox="1">
                <a:spLocks noRot="1" noChangeAspect="1" noMove="1" noResize="1" noEditPoints="1" noAdjustHandles="1" noChangeArrowheads="1" noChangeShapeType="1" noTextEdit="1"/>
              </p:cNvSpPr>
              <p:nvPr/>
            </p:nvSpPr>
            <p:spPr>
              <a:xfrm>
                <a:off x="272086" y="747059"/>
                <a:ext cx="11647823" cy="1300105"/>
              </a:xfrm>
              <a:prstGeom prst="rect">
                <a:avLst/>
              </a:prstGeom>
              <a:blipFill>
                <a:blip r:embed="rId3"/>
                <a:stretch>
                  <a:fillRect l="-1099" t="-7981" b="-985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4"/>
              </a:rPr>
              <a:t>Tan and Le, 2020 </a:t>
            </a:r>
            <a:endParaRPr lang="en-US" dirty="0"/>
          </a:p>
        </p:txBody>
      </p:sp>
      <p:pic>
        <p:nvPicPr>
          <p:cNvPr id="4" name="Picture 3">
            <a:extLst>
              <a:ext uri="{FF2B5EF4-FFF2-40B4-BE49-F238E27FC236}">
                <a16:creationId xmlns:a16="http://schemas.microsoft.com/office/drawing/2014/main" id="{1A8A6FB6-0F5C-0D59-2E0B-E0EB90229741}"/>
              </a:ext>
            </a:extLst>
          </p:cNvPr>
          <p:cNvPicPr>
            <a:picLocks noChangeAspect="1"/>
          </p:cNvPicPr>
          <p:nvPr/>
        </p:nvPicPr>
        <p:blipFill>
          <a:blip r:embed="rId5"/>
          <a:stretch>
            <a:fillRect/>
          </a:stretch>
        </p:blipFill>
        <p:spPr>
          <a:xfrm>
            <a:off x="1719616" y="2188191"/>
            <a:ext cx="7173683" cy="4515911"/>
          </a:xfrm>
          <a:prstGeom prst="rect">
            <a:avLst/>
          </a:prstGeom>
        </p:spPr>
      </p:pic>
    </p:spTree>
    <p:extLst>
      <p:ext uri="{BB962C8B-B14F-4D97-AF65-F5344CB8AC3E}">
        <p14:creationId xmlns:p14="http://schemas.microsoft.com/office/powerpoint/2010/main" val="414601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17727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err="1">
                <a:latin typeface="Segoe UI" panose="020B0502040204020203" pitchFamily="34" charset="0"/>
                <a:ea typeface="Segoe UI" panose="020B0502040204020203" pitchFamily="34" charset="0"/>
                <a:cs typeface="Segoe UI" panose="020B0502040204020203" pitchFamily="34" charset="0"/>
              </a:rPr>
              <a:t>EfficientNet</a:t>
            </a:r>
            <a:r>
              <a:rPr lang="en-GB" sz="3000" dirty="0">
                <a:latin typeface="Segoe UI" panose="020B0502040204020203" pitchFamily="34" charset="0"/>
                <a:ea typeface="Segoe UI" panose="020B0502040204020203" pitchFamily="34" charset="0"/>
                <a:cs typeface="Segoe UI" panose="020B0502040204020203" pitchFamily="34" charset="0"/>
              </a:rPr>
              <a:t> is a significant improvement in scaling CNNs  </a:t>
            </a:r>
          </a:p>
          <a:p>
            <a:pPr>
              <a:spcBef>
                <a:spcPts val="600"/>
              </a:spcBef>
            </a:pPr>
            <a:r>
              <a:rPr lang="en-GB" sz="2600" dirty="0">
                <a:latin typeface="Segoe UI" panose="020B0502040204020203" pitchFamily="34" charset="0"/>
                <a:ea typeface="Segoe UI" panose="020B0502040204020203" pitchFamily="34" charset="0"/>
                <a:cs typeface="Segoe UI" panose="020B0502040204020203" pitchFamily="34" charset="0"/>
              </a:rPr>
              <a:t>Compare to hand-engineered scaling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5" name="Picture 4">
            <a:extLst>
              <a:ext uri="{FF2B5EF4-FFF2-40B4-BE49-F238E27FC236}">
                <a16:creationId xmlns:a16="http://schemas.microsoft.com/office/drawing/2014/main" id="{B43D6AE2-C102-536F-6D28-181BC62BBC65}"/>
              </a:ext>
            </a:extLst>
          </p:cNvPr>
          <p:cNvPicPr>
            <a:picLocks noChangeAspect="1"/>
          </p:cNvPicPr>
          <p:nvPr/>
        </p:nvPicPr>
        <p:blipFill>
          <a:blip r:embed="rId4"/>
          <a:stretch>
            <a:fillRect/>
          </a:stretch>
        </p:blipFill>
        <p:spPr>
          <a:xfrm>
            <a:off x="2109522" y="2133743"/>
            <a:ext cx="5383100" cy="4601618"/>
          </a:xfrm>
          <a:prstGeom prst="rect">
            <a:avLst/>
          </a:prstGeom>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DA67576-0A2A-BA15-D5F3-2A3BB4EC9CA6}"/>
                  </a:ext>
                </a:extLst>
              </p:cNvPr>
              <p:cNvSpPr txBox="1"/>
              <p:nvPr/>
            </p:nvSpPr>
            <p:spPr>
              <a:xfrm>
                <a:off x="8839200" y="2242782"/>
                <a:ext cx="2119952" cy="923330"/>
              </a:xfrm>
              <a:prstGeom prst="rect">
                <a:avLst/>
              </a:prstGeom>
              <a:noFill/>
            </p:spPr>
            <p:txBody>
              <a:bodyPr wrap="square" rtlCol="0">
                <a:spAutoFit/>
              </a:bodyPr>
              <a:lstStyle/>
              <a:p>
                <a:r>
                  <a:rPr lang="en-US" dirty="0"/>
                  <a:t>GPIPE:</a:t>
                </a:r>
              </a:p>
              <a:p>
                <a:r>
                  <a:rPr lang="en-US" dirty="0"/>
                  <a:t>Accuracy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84.3</a:t>
                </a:r>
              </a:p>
              <a:p>
                <a:r>
                  <a:rPr lang="en-US" dirty="0"/>
                  <a:t>GFLOPS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160  </a:t>
                </a:r>
              </a:p>
            </p:txBody>
          </p:sp>
        </mc:Choice>
        <mc:Fallback>
          <p:sp>
            <p:nvSpPr>
              <p:cNvPr id="3" name="TextBox 2">
                <a:extLst>
                  <a:ext uri="{FF2B5EF4-FFF2-40B4-BE49-F238E27FC236}">
                    <a16:creationId xmlns:a16="http://schemas.microsoft.com/office/drawing/2014/main" id="{2DA67576-0A2A-BA15-D5F3-2A3BB4EC9CA6}"/>
                  </a:ext>
                </a:extLst>
              </p:cNvPr>
              <p:cNvSpPr txBox="1">
                <a:spLocks noRot="1" noChangeAspect="1" noMove="1" noResize="1" noEditPoints="1" noAdjustHandles="1" noChangeArrowheads="1" noChangeShapeType="1" noTextEdit="1"/>
              </p:cNvSpPr>
              <p:nvPr/>
            </p:nvSpPr>
            <p:spPr>
              <a:xfrm>
                <a:off x="8839200" y="2242782"/>
                <a:ext cx="2119952" cy="923330"/>
              </a:xfrm>
              <a:prstGeom prst="rect">
                <a:avLst/>
              </a:prstGeom>
              <a:blipFill>
                <a:blip r:embed="rId5"/>
                <a:stretch>
                  <a:fillRect l="-2299" t="-3974" b="-9934"/>
                </a:stretch>
              </a:blipFill>
            </p:spPr>
            <p:txBody>
              <a:bodyPr/>
              <a:lstStyle/>
              <a:p>
                <a:r>
                  <a:rPr lang="en-US">
                    <a:noFill/>
                  </a:rPr>
                  <a:t> </a:t>
                </a:r>
              </a:p>
            </p:txBody>
          </p:sp>
        </mc:Fallback>
      </mc:AlternateContent>
      <p:sp>
        <p:nvSpPr>
          <p:cNvPr id="4" name="Arrow: Right 3">
            <a:extLst>
              <a:ext uri="{FF2B5EF4-FFF2-40B4-BE49-F238E27FC236}">
                <a16:creationId xmlns:a16="http://schemas.microsoft.com/office/drawing/2014/main" id="{82DDC3C0-E3F6-4C30-10AE-5C2A0FE9445D}"/>
              </a:ext>
            </a:extLst>
          </p:cNvPr>
          <p:cNvSpPr/>
          <p:nvPr/>
        </p:nvSpPr>
        <p:spPr>
          <a:xfrm>
            <a:off x="7351594" y="2601923"/>
            <a:ext cx="1319284" cy="254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32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Scaling and </a:t>
            </a:r>
            <a:r>
              <a:rPr lang="en-US" sz="4400" b="1" dirty="0" err="1"/>
              <a:t>EfficientNet</a:t>
            </a:r>
            <a:endParaRPr lang="en-US" sz="4400" b="1" dirty="0"/>
          </a:p>
        </p:txBody>
      </p:sp>
    </p:spTree>
    <p:extLst>
      <p:ext uri="{BB962C8B-B14F-4D97-AF65-F5344CB8AC3E}">
        <p14:creationId xmlns:p14="http://schemas.microsoft.com/office/powerpoint/2010/main" val="5468847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Transfer learning transfers the training of deep NNs from one problem to another</a:t>
            </a:r>
          </a:p>
          <a:p>
            <a:r>
              <a:rPr lang="en-GB" sz="2800" dirty="0">
                <a:latin typeface="Segoe UI" panose="020B0502040204020203" pitchFamily="34" charset="0"/>
                <a:ea typeface="Segoe UI" panose="020B0502040204020203" pitchFamily="34" charset="0"/>
                <a:cs typeface="Segoe UI" panose="020B0502040204020203" pitchFamily="34" charset="0"/>
              </a:rPr>
              <a:t>Large scale models are trained on massive data sets</a:t>
            </a:r>
          </a:p>
          <a:p>
            <a:pPr lvl="1"/>
            <a:r>
              <a:rPr lang="en-GB" sz="2400" dirty="0">
                <a:latin typeface="Segoe UI" panose="020B0502040204020203" pitchFamily="34" charset="0"/>
                <a:ea typeface="Segoe UI" panose="020B0502040204020203" pitchFamily="34" charset="0"/>
                <a:cs typeface="Segoe UI" panose="020B0502040204020203" pitchFamily="34" charset="0"/>
              </a:rPr>
              <a:t>For example see the </a:t>
            </a:r>
            <a:r>
              <a:rPr lang="en-GB" sz="2400" dirty="0">
                <a:latin typeface="Segoe UI" panose="020B0502040204020203" pitchFamily="34" charset="0"/>
                <a:ea typeface="Segoe UI" panose="020B0502040204020203" pitchFamily="34" charset="0"/>
                <a:cs typeface="Segoe UI" panose="020B0502040204020203" pitchFamily="34" charset="0"/>
                <a:hlinkClick r:id="rId3"/>
              </a:rPr>
              <a:t>pretrained models available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3"/>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p>
          <a:p>
            <a:r>
              <a:rPr lang="en-GB" sz="2800" dirty="0">
                <a:latin typeface="Segoe UI" panose="020B0502040204020203" pitchFamily="34" charset="0"/>
                <a:ea typeface="Segoe UI" panose="020B0502040204020203" pitchFamily="34" charset="0"/>
                <a:cs typeface="Segoe UI" panose="020B0502040204020203" pitchFamily="34" charset="0"/>
              </a:rPr>
              <a:t>The pre-trained models often learn considerable general information which applies to other situations </a:t>
            </a:r>
          </a:p>
          <a:p>
            <a:pPr lvl="1"/>
            <a:r>
              <a:rPr lang="en-GB" sz="2400" dirty="0">
                <a:latin typeface="Segoe UI" panose="020B0502040204020203" pitchFamily="34" charset="0"/>
                <a:ea typeface="Segoe UI" panose="020B0502040204020203" pitchFamily="34" charset="0"/>
                <a:cs typeface="Segoe UI" panose="020B0502040204020203" pitchFamily="34" charset="0"/>
              </a:rPr>
              <a:t>Language structure</a:t>
            </a:r>
          </a:p>
          <a:p>
            <a:pPr lvl="1"/>
            <a:r>
              <a:rPr lang="en-GB" sz="2400" dirty="0">
                <a:latin typeface="Segoe UI" panose="020B0502040204020203" pitchFamily="34" charset="0"/>
                <a:ea typeface="Segoe UI" panose="020B0502040204020203" pitchFamily="34" charset="0"/>
                <a:cs typeface="Segoe UI" panose="020B0502040204020203" pitchFamily="34" charset="0"/>
              </a:rPr>
              <a:t>Textures in images  </a:t>
            </a:r>
          </a:p>
          <a:p>
            <a:r>
              <a:rPr lang="en-GB" sz="2400" dirty="0">
                <a:latin typeface="Segoe UI" panose="020B0502040204020203" pitchFamily="34" charset="0"/>
                <a:ea typeface="Segoe UI" panose="020B0502040204020203" pitchFamily="34" charset="0"/>
                <a:cs typeface="Segoe UI" panose="020B0502040204020203" pitchFamily="34" charset="0"/>
              </a:rPr>
              <a:t>An example of using a </a:t>
            </a:r>
            <a:r>
              <a:rPr lang="en-GB" sz="2400" dirty="0">
                <a:latin typeface="Segoe UI" panose="020B0502040204020203" pitchFamily="34" charset="0"/>
                <a:ea typeface="Segoe UI" panose="020B0502040204020203" pitchFamily="34" charset="0"/>
                <a:cs typeface="Segoe UI" panose="020B0502040204020203" pitchFamily="34" charset="0"/>
                <a:hlinkClick r:id="rId4"/>
              </a:rPr>
              <a:t>pretrained </a:t>
            </a:r>
            <a:r>
              <a:rPr lang="en-GB" sz="2400" dirty="0" err="1">
                <a:latin typeface="Segoe UI" panose="020B0502040204020203" pitchFamily="34" charset="0"/>
                <a:ea typeface="Segoe UI" panose="020B0502040204020203" pitchFamily="34" charset="0"/>
                <a:cs typeface="Segoe UI" panose="020B0502040204020203" pitchFamily="34" charset="0"/>
                <a:hlinkClick r:id="rId4"/>
              </a:rPr>
              <a:t>MobileNet</a:t>
            </a:r>
            <a:r>
              <a:rPr lang="en-GB" sz="2400" dirty="0">
                <a:latin typeface="Segoe UI" panose="020B0502040204020203" pitchFamily="34" charset="0"/>
                <a:ea typeface="Segoe UI" panose="020B0502040204020203" pitchFamily="34" charset="0"/>
                <a:cs typeface="Segoe UI" panose="020B0502040204020203" pitchFamily="34" charset="0"/>
                <a:hlinkClick r:id="rId4"/>
              </a:rPr>
              <a:t> model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4"/>
              </a:rPr>
              <a:t>Kares</a:t>
            </a:r>
            <a:r>
              <a:rPr lang="en-GB" sz="2400" dirty="0">
                <a:latin typeface="Segoe UI" panose="020B0502040204020203" pitchFamily="34" charset="0"/>
                <a:ea typeface="Segoe UI" panose="020B0502040204020203" pitchFamily="34" charset="0"/>
                <a:cs typeface="Segoe UI" panose="020B0502040204020203" pitchFamily="34" charset="0"/>
              </a:rPr>
              <a:t>, including data augmentation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Transfer Learning</a:t>
            </a:r>
          </a:p>
        </p:txBody>
      </p:sp>
      <p:cxnSp>
        <p:nvCxnSpPr>
          <p:cNvPr id="19" name="Straight Connector 18">
            <a:extLst>
              <a:ext uri="{FF2B5EF4-FFF2-40B4-BE49-F238E27FC236}">
                <a16:creationId xmlns:a16="http://schemas.microsoft.com/office/drawing/2014/main" id="{C873FC35-7AEF-40CF-8C43-E417D2B7F87F}"/>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EFA447-80FE-4993-8628-3859738BE368}"/>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1AF08E-73BA-4579-9615-8A4CBEAABC8E}"/>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855BE7-239F-404F-A16E-8DA2D1DBDBFE}"/>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060CD7-BD2B-439F-B7B1-0F9E0992743A}"/>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B79FB2-0172-4E0B-B3DE-8DF2A4876A82}"/>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7DEFAA-D2B2-46A5-B828-0AC0508C6E34}"/>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7A7831-24B1-4C5A-9436-F1B41E342A6B}"/>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1D6457-5E10-44C8-8ED1-C8A655538509}"/>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B5A01C-28CD-4EC2-8353-1233DD99D670}"/>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D1A32A-F745-4AA9-8946-A6276731D7A0}"/>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CCB982-4C66-4DFC-A966-26B46F6403FB}"/>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E8627E-75B6-40EF-9354-91EB5FC472D3}"/>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33DA9D-F9DB-4FED-B7A7-A74F1F19A135}"/>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61D588-2498-42B2-9B36-89481DB23ED8}"/>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4693B-46B2-4DE5-B71F-E7FD4403D97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7D63CC-B0A8-46B0-B960-97C77107CB45}"/>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9DE8-E6B8-4D4C-8A04-DAAE2FD71F19}"/>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1311E4-37F1-43E6-8570-7E4F58868B3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CD7F29-D120-49F6-A7C1-6A896EEC4F89}"/>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5BF85C-F830-4EF7-98AC-3659E5120A2C}"/>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C120CD-9785-4E52-959F-F0939D663AAA}"/>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A5D484-920C-4D61-B5B0-768F977A2168}"/>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D1C7C8-B96A-4B5D-8B79-856D851F6F97}"/>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A8270D-B296-4B39-AC21-9E813F857B6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A558B-B7D7-4BB7-A420-84EC679723F0}"/>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39A24D-A757-4593-9DB5-55B3CCF8CC01}"/>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55BD18-0022-4052-9778-9F0C11C10230}"/>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B3FE54-8645-4887-9DB9-C06D0559042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1EC206-28B8-4A54-A7DA-4788CD34E28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198260-4313-4776-8346-4E0483003FC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504DBF-240E-481E-9D5F-7FA07704B521}"/>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668E44-788D-4F46-A07F-3EEBE90B516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541C95-761B-4E2C-AE54-9EF3C18557F3}"/>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ADA84E5-98D4-4136-899D-984E1D442FFC}"/>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709704-29AF-4ED2-9995-2C5848BF2F1E}"/>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D20076-DB51-4244-BF71-35722AED7552}"/>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2891CD-5F2B-4033-A33A-944EA60A5848}"/>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C28951-E358-4F53-9FC7-CB297B8A6168}"/>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DFBC32-F9C9-47A7-9A5F-2A0824DDE56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46A38C-418A-4956-8A33-1F04495DCD94}"/>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2D4C53-FA6B-49B7-A40F-922B7DA43D21}"/>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016085-93C3-418F-B851-C649A5A5C0A9}"/>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BB9F69-626F-4F22-97FE-4104E08952A3}"/>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65ED5D-0AD1-443C-997F-3D9536CC336E}"/>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70F520-369A-4E61-9E82-5B716B569F38}"/>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815860-3D19-44C9-A896-E9EA6EC58A86}"/>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0EBADA-C269-4236-8165-D33364281750}"/>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FA07F6-2DA2-4002-B3BF-3CF4C67918A3}"/>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39D141-0C44-48D6-9A81-1CC1F3737BCD}"/>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5DA701-D2FF-4822-A508-56175943E6CC}"/>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C1BAAD-88CD-41FD-B509-7F1DB48DCDB0}"/>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D6984A-D290-4FD6-8880-0CA5B65F41E3}"/>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B5D430-31F4-4B66-A7CB-AF002DD5F12D}"/>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E1DEE7-5D4B-4977-AE47-C192F84FD074}"/>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76FEE5D-EBEB-410B-B078-917ABBF9F4AA}"/>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E0C408-8839-4BF0-BC1D-765303654916}"/>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46263E-33E3-46C1-86FD-A20E2E79D5DF}"/>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CDE3EB-490E-4D13-884E-989BCC2C59F5}"/>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6760D6-29D0-4CFA-9B28-F0C910428825}"/>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19F6C8-ACCB-4CCD-B1E1-463EFBDB33E1}"/>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6E615FF-C210-4400-874D-6A27EBFAFD5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36F3CF-6EDA-4446-9340-5FEE0F720074}"/>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18E389C-A2FB-465E-BE9F-3A0420570932}"/>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98875F-8557-42D0-A842-C675D5CE314B}"/>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D1BC1F-1881-4759-8AC3-6BE2FF6A4CED}"/>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E8BD9FE-A0F6-438B-A90D-B1D3AD72AA30}"/>
              </a:ext>
            </a:extLst>
          </p:cNvPr>
          <p:cNvCxnSpPr>
            <a:cxnSpLocks/>
          </p:cNvCxnSpPr>
          <p:nvPr/>
        </p:nvCxnSpPr>
        <p:spPr>
          <a:xfrm>
            <a:off x="5589530" y="504978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95A1DE7-3EA8-43B5-BAA6-6EFB431A0EBB}"/>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BDF5E0F-9DEC-4942-82E3-9924C972F8E1}"/>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2C2A80-77FA-43B6-A485-A75599D883C2}"/>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63E524E-E143-4D5E-B443-E572EACD12C9}"/>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D233E3-8D18-4004-94CE-BC943E45B57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39029A2-380C-4C63-83AE-21050211E4DE}"/>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911DD8-BC06-481C-9601-55209F635E2B}"/>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1A6DD-F1CE-4563-9773-B7E33C339127}"/>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666B481-D7B8-4CF9-A70C-E6D3D39E4CF2}"/>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8649B8-8C22-4253-94DE-B94929C698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BA34A5-7065-4703-82BA-493E663A7C33}"/>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C49D1F-BB27-4879-A8A7-4D86D998E838}"/>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B70127-168B-4C60-9275-353063AD2881}"/>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E8D4DE-3509-4FC8-8F91-3F234C3401DD}"/>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49979B1-19CC-4983-B6B2-5EB4E680AD5B}"/>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E3A97-018F-41F2-9C7A-B30213BAD6C6}"/>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E0D8DF-8128-41CB-988A-D20D7F2ED30E}"/>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881CA0-58AC-4B86-A058-454001BC6805}"/>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46EB9D4-933C-44D7-BD53-CEC9139D1F8E}"/>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1122B6-4D8D-4B76-8A35-38530AD090D5}"/>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CA44D4A-8984-438F-A5DE-A8C8FF949D23}"/>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0A257-F1D3-4D56-B6BC-74FBB2860335}"/>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49734-1D9B-4EE5-9087-C3F22708CBD6}"/>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F00EE6A-F766-4681-AFE3-86EC6F37CB93}"/>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8AE804B-B53B-4E85-BE08-3260B5C7BD5E}"/>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371F659-17AE-4248-A9AC-EF073868ADD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CF25020-6D71-4709-9901-08F7583FE75F}"/>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468CF14-AB44-4F99-9F36-F81360250F87}"/>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79971FA-06A0-440A-B1A0-04C5FC30EBF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84208F3-0371-4594-8427-4508E50092EB}"/>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3A36E8-2E87-4610-858F-E5B00135930F}"/>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4AD516C-68EE-4EED-B590-CBF0A5E94F6F}"/>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7899DE6-AF0B-4132-9A61-652088505A52}"/>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B2FF28-8C1B-4064-B11C-5B983A0B26AA}"/>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7C74B35-80A6-4246-811F-7CDC750DEBAE}"/>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4" name="Picture 3">
            <a:extLst>
              <a:ext uri="{FF2B5EF4-FFF2-40B4-BE49-F238E27FC236}">
                <a16:creationId xmlns:a16="http://schemas.microsoft.com/office/drawing/2014/main" id="{6B2ED78D-7B1E-4DEF-8D38-9F7AC440D180}"/>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5" name="Rectangle 4">
            <a:extLst>
              <a:ext uri="{FF2B5EF4-FFF2-40B4-BE49-F238E27FC236}">
                <a16:creationId xmlns:a16="http://schemas.microsoft.com/office/drawing/2014/main" id="{D324D70A-B876-4CD7-B78E-9C2008F71E24}"/>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E06B20A-BD3A-4E56-868A-0C881ED3EBE4}"/>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6999D86-5B0B-43F5-ABC6-8445C2EDE1B2}"/>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7BDE5A9-84A7-4187-BE66-4F190CAAE32D}"/>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DB3BFB3-53B0-490B-89DB-4E684188DAAB}"/>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186" name="TextBox 185">
            <a:extLst>
              <a:ext uri="{FF2B5EF4-FFF2-40B4-BE49-F238E27FC236}">
                <a16:creationId xmlns:a16="http://schemas.microsoft.com/office/drawing/2014/main" id="{BDC018D2-272E-418C-A487-4EF0DAA45435}"/>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187" name="Group 186">
            <a:extLst>
              <a:ext uri="{FF2B5EF4-FFF2-40B4-BE49-F238E27FC236}">
                <a16:creationId xmlns:a16="http://schemas.microsoft.com/office/drawing/2014/main" id="{70952F12-48B5-4B42-BE9F-CC4F1E75B8C9}"/>
              </a:ext>
            </a:extLst>
          </p:cNvPr>
          <p:cNvGrpSpPr/>
          <p:nvPr/>
        </p:nvGrpSpPr>
        <p:grpSpPr>
          <a:xfrm rot="16200000">
            <a:off x="8319658" y="3219035"/>
            <a:ext cx="3052037" cy="1141576"/>
            <a:chOff x="1969698" y="2335789"/>
            <a:chExt cx="7926520" cy="2781454"/>
          </a:xfrm>
        </p:grpSpPr>
        <p:sp>
          <p:nvSpPr>
            <p:cNvPr id="188" name="Oval 187">
              <a:extLst>
                <a:ext uri="{FF2B5EF4-FFF2-40B4-BE49-F238E27FC236}">
                  <a16:creationId xmlns:a16="http://schemas.microsoft.com/office/drawing/2014/main" id="{8A4C8FB2-31B4-4573-AE27-37AA990D5312}"/>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C961CCAA-A29C-4783-99E4-E9D8B4194258}"/>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0048309-1090-43D8-AD43-E1C7D8B6B8B5}"/>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AD68016-3B6F-4732-B79B-A3186C32079B}"/>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CA6A71-3EDC-4C94-9205-EE0A378D3212}"/>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91EB5773-5A17-4D39-8121-23BDEE8BEB68}"/>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1BAB6439-1A27-4FF6-AC1A-A6C9C4D9B746}"/>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4BD0FDF5-7468-483F-9F0C-A8889D13D654}"/>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D1386223-67B7-4AD4-9A06-5505DF3798F5}"/>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154ACBE-797D-426E-83A7-30F81E38EFF5}"/>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a:extLst>
                <a:ext uri="{FF2B5EF4-FFF2-40B4-BE49-F238E27FC236}">
                  <a16:creationId xmlns:a16="http://schemas.microsoft.com/office/drawing/2014/main" id="{19231EB6-E97E-4827-9287-0F532BA4F5C3}"/>
                </a:ext>
              </a:extLst>
            </p:cNvPr>
            <p:cNvCxnSpPr>
              <a:cxnSpLocks/>
              <a:stCxn id="193" idx="0"/>
              <a:endCxn id="18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722172A-B19F-424C-B0F0-4B58CA554DB9}"/>
                </a:ext>
              </a:extLst>
            </p:cNvPr>
            <p:cNvCxnSpPr>
              <a:cxnSpLocks/>
              <a:stCxn id="19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273EA86-6D91-4ACD-B644-9630CAB52BFF}"/>
                </a:ext>
              </a:extLst>
            </p:cNvPr>
            <p:cNvCxnSpPr>
              <a:cxnSpLocks/>
              <a:stCxn id="19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9E1DDF4-5347-4822-84B2-4E448A63CC33}"/>
                </a:ext>
              </a:extLst>
            </p:cNvPr>
            <p:cNvCxnSpPr>
              <a:cxnSpLocks/>
              <a:stCxn id="19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6779BC3-8DD9-4100-8DC1-63274327FA6D}"/>
                </a:ext>
              </a:extLst>
            </p:cNvPr>
            <p:cNvCxnSpPr>
              <a:cxnSpLocks/>
              <a:stCxn id="19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E73F774-0D8B-45A8-9BC0-6D7601E9F83B}"/>
                </a:ext>
              </a:extLst>
            </p:cNvPr>
            <p:cNvCxnSpPr>
              <a:cxnSpLocks/>
              <a:stCxn id="193" idx="0"/>
              <a:endCxn id="18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5A130A5E-07FB-41FF-AEC9-D228E5F04E39}"/>
                </a:ext>
              </a:extLst>
            </p:cNvPr>
            <p:cNvCxnSpPr>
              <a:cxnSpLocks/>
              <a:stCxn id="193" idx="0"/>
              <a:endCxn id="19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6FE2F93-AD58-42F3-A27F-853096C44118}"/>
                </a:ext>
              </a:extLst>
            </p:cNvPr>
            <p:cNvCxnSpPr>
              <a:cxnSpLocks/>
              <a:stCxn id="193" idx="0"/>
              <a:endCxn id="19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C53B4C2-0474-4267-A362-277B167A355F}"/>
                </a:ext>
              </a:extLst>
            </p:cNvPr>
            <p:cNvCxnSpPr>
              <a:cxnSpLocks/>
              <a:stCxn id="193" idx="7"/>
              <a:endCxn id="19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08BC735-3C15-45E7-99BE-783F911A64CD}"/>
                </a:ext>
              </a:extLst>
            </p:cNvPr>
            <p:cNvCxnSpPr>
              <a:cxnSpLocks/>
              <a:stCxn id="194" idx="0"/>
              <a:endCxn id="18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4569F06-8909-44BD-BDB8-A0C481F93384}"/>
                </a:ext>
              </a:extLst>
            </p:cNvPr>
            <p:cNvCxnSpPr>
              <a:cxnSpLocks/>
              <a:stCxn id="194" idx="0"/>
              <a:endCxn id="19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E19284CC-4F2F-46D4-BB07-DD011D894B0A}"/>
                </a:ext>
              </a:extLst>
            </p:cNvPr>
            <p:cNvCxnSpPr>
              <a:cxnSpLocks/>
              <a:stCxn id="194" idx="0"/>
              <a:endCxn id="19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7EDA4BC-129E-4CC1-BDBA-8CA835653CA8}"/>
                </a:ext>
              </a:extLst>
            </p:cNvPr>
            <p:cNvCxnSpPr>
              <a:cxnSpLocks/>
              <a:stCxn id="194" idx="7"/>
              <a:endCxn id="19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D3D1851-E337-487E-B874-D363087220A0}"/>
                </a:ext>
              </a:extLst>
            </p:cNvPr>
            <p:cNvCxnSpPr>
              <a:cxnSpLocks/>
              <a:stCxn id="195" idx="0"/>
              <a:endCxn id="19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D5703AFA-3F1E-43E9-B2DA-F20129763329}"/>
                </a:ext>
              </a:extLst>
            </p:cNvPr>
            <p:cNvCxnSpPr>
              <a:cxnSpLocks/>
              <a:stCxn id="195" idx="0"/>
              <a:endCxn id="19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5087D8-4EA7-40FC-9171-0303011A6CA6}"/>
                </a:ext>
              </a:extLst>
            </p:cNvPr>
            <p:cNvCxnSpPr>
              <a:cxnSpLocks/>
              <a:stCxn id="195" idx="1"/>
              <a:endCxn id="18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8E3C8D8-7AF9-4ED1-A3FB-1166DAB66BA7}"/>
                </a:ext>
              </a:extLst>
            </p:cNvPr>
            <p:cNvCxnSpPr>
              <a:cxnSpLocks/>
              <a:stCxn id="195" idx="0"/>
              <a:endCxn id="18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4B2A4BE-E1B7-46CE-AC8A-96E5AD5123F6}"/>
                </a:ext>
              </a:extLst>
            </p:cNvPr>
            <p:cNvCxnSpPr>
              <a:cxnSpLocks/>
              <a:stCxn id="196" idx="0"/>
              <a:endCxn id="19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E1006CE-15A6-4F49-8C08-6DFBBD065BB5}"/>
                </a:ext>
              </a:extLst>
            </p:cNvPr>
            <p:cNvCxnSpPr>
              <a:cxnSpLocks/>
              <a:stCxn id="196" idx="0"/>
              <a:endCxn id="18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9B7DDC9-A921-4294-BCC3-C09E03C949D7}"/>
                </a:ext>
              </a:extLst>
            </p:cNvPr>
            <p:cNvCxnSpPr>
              <a:cxnSpLocks/>
              <a:stCxn id="196" idx="1"/>
              <a:endCxn id="18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070B4C4-4ECC-43D5-8361-33E3C080EB4C}"/>
                </a:ext>
              </a:extLst>
            </p:cNvPr>
            <p:cNvCxnSpPr>
              <a:cxnSpLocks/>
              <a:stCxn id="196" idx="0"/>
              <a:endCxn id="19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DA19EA10-0F18-4D1C-B970-7DC3F9CC13FF}"/>
                </a:ext>
              </a:extLst>
            </p:cNvPr>
            <p:cNvCxnSpPr>
              <a:cxnSpLocks/>
              <a:stCxn id="197" idx="0"/>
              <a:endCxn id="19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C006FC0-ED0E-4FE8-A1F3-D05C8FB683EA}"/>
                </a:ext>
              </a:extLst>
            </p:cNvPr>
            <p:cNvCxnSpPr>
              <a:cxnSpLocks/>
              <a:stCxn id="197" idx="1"/>
              <a:endCxn id="18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3AC386-35E4-4AFF-A1A7-1250D0736B5B}"/>
                </a:ext>
              </a:extLst>
            </p:cNvPr>
            <p:cNvCxnSpPr>
              <a:cxnSpLocks/>
              <a:stCxn id="197" idx="1"/>
              <a:endCxn id="18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CD74707-9E08-4FB5-B78B-DA3BC1A10CE3}"/>
                </a:ext>
              </a:extLst>
            </p:cNvPr>
            <p:cNvCxnSpPr>
              <a:cxnSpLocks/>
              <a:stCxn id="197" idx="0"/>
              <a:endCxn id="19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0E719211-A056-4304-B892-6E94FFB79AF1}"/>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
        <p:nvSpPr>
          <p:cNvPr id="224" name="TextBox 223">
            <a:extLst>
              <a:ext uri="{FF2B5EF4-FFF2-40B4-BE49-F238E27FC236}">
                <a16:creationId xmlns:a16="http://schemas.microsoft.com/office/drawing/2014/main" id="{8BDE0684-F5A0-4A14-9A5F-43FABDF263B8}"/>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225" name="Arrow: Right 224">
            <a:extLst>
              <a:ext uri="{FF2B5EF4-FFF2-40B4-BE49-F238E27FC236}">
                <a16:creationId xmlns:a16="http://schemas.microsoft.com/office/drawing/2014/main" id="{6115168A-B385-4829-9522-93F08F5A3D57}"/>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Arrow: Right 225">
            <a:extLst>
              <a:ext uri="{FF2B5EF4-FFF2-40B4-BE49-F238E27FC236}">
                <a16:creationId xmlns:a16="http://schemas.microsoft.com/office/drawing/2014/main" id="{CEB21306-9141-4F81-96CA-5DDE209ACDD7}"/>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Arrow: Right 226">
            <a:extLst>
              <a:ext uri="{FF2B5EF4-FFF2-40B4-BE49-F238E27FC236}">
                <a16:creationId xmlns:a16="http://schemas.microsoft.com/office/drawing/2014/main" id="{91CBBC8F-61E0-40AC-B82E-0A2A30AC213E}"/>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Arrow: Right 227">
            <a:extLst>
              <a:ext uri="{FF2B5EF4-FFF2-40B4-BE49-F238E27FC236}">
                <a16:creationId xmlns:a16="http://schemas.microsoft.com/office/drawing/2014/main" id="{67945CF7-D032-406B-B0E1-A1540E12E44E}"/>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xtBox 329">
            <a:extLst>
              <a:ext uri="{FF2B5EF4-FFF2-40B4-BE49-F238E27FC236}">
                <a16:creationId xmlns:a16="http://schemas.microsoft.com/office/drawing/2014/main" id="{9DD1AA0F-B836-4A43-8754-72C9C4613480}"/>
              </a:ext>
            </a:extLst>
          </p:cNvPr>
          <p:cNvSpPr txBox="1"/>
          <p:nvPr/>
        </p:nvSpPr>
        <p:spPr>
          <a:xfrm>
            <a:off x="2137858" y="1252875"/>
            <a:ext cx="5679102" cy="461665"/>
          </a:xfrm>
          <a:prstGeom prst="rect">
            <a:avLst/>
          </a:prstGeom>
          <a:noFill/>
        </p:spPr>
        <p:txBody>
          <a:bodyPr wrap="square" rtlCol="0">
            <a:spAutoFit/>
          </a:bodyPr>
          <a:lstStyle/>
          <a:p>
            <a:pPr algn="ctr"/>
            <a:r>
              <a:rPr lang="en-US" sz="2400" dirty="0"/>
              <a:t>Pretrained feature map learned by CNN</a:t>
            </a:r>
          </a:p>
        </p:txBody>
      </p:sp>
      <p:sp>
        <p:nvSpPr>
          <p:cNvPr id="155" name="Left Brace 154">
            <a:extLst>
              <a:ext uri="{FF2B5EF4-FFF2-40B4-BE49-F238E27FC236}">
                <a16:creationId xmlns:a16="http://schemas.microsoft.com/office/drawing/2014/main" id="{AEE8D5AB-2850-4D74-917B-FA215F6EC0DF}"/>
              </a:ext>
            </a:extLst>
          </p:cNvPr>
          <p:cNvSpPr/>
          <p:nvPr/>
        </p:nvSpPr>
        <p:spPr>
          <a:xfrm rot="5400000">
            <a:off x="4703488" y="-777869"/>
            <a:ext cx="514034" cy="565524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Left Brace 155">
            <a:extLst>
              <a:ext uri="{FF2B5EF4-FFF2-40B4-BE49-F238E27FC236}">
                <a16:creationId xmlns:a16="http://schemas.microsoft.com/office/drawing/2014/main" id="{CA1A581E-E2DD-4F8B-8E1E-FD163406B2EC}"/>
              </a:ext>
            </a:extLst>
          </p:cNvPr>
          <p:cNvSpPr/>
          <p:nvPr/>
        </p:nvSpPr>
        <p:spPr>
          <a:xfrm rot="5400000">
            <a:off x="9592985" y="1316241"/>
            <a:ext cx="514034" cy="1508880"/>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a:extLst>
              <a:ext uri="{FF2B5EF4-FFF2-40B4-BE49-F238E27FC236}">
                <a16:creationId xmlns:a16="http://schemas.microsoft.com/office/drawing/2014/main" id="{4AA85116-6B0A-4BC1-97C2-C562018CC5B8}"/>
              </a:ext>
            </a:extLst>
          </p:cNvPr>
          <p:cNvSpPr txBox="1"/>
          <p:nvPr/>
        </p:nvSpPr>
        <p:spPr>
          <a:xfrm>
            <a:off x="8467416" y="1286540"/>
            <a:ext cx="2732034" cy="461665"/>
          </a:xfrm>
          <a:prstGeom prst="rect">
            <a:avLst/>
          </a:prstGeom>
          <a:noFill/>
        </p:spPr>
        <p:txBody>
          <a:bodyPr wrap="square" rtlCol="0">
            <a:spAutoFit/>
          </a:bodyPr>
          <a:lstStyle/>
          <a:p>
            <a:pPr algn="ctr"/>
            <a:r>
              <a:rPr lang="en-US" sz="2400" dirty="0"/>
              <a:t>Pretrained classifier</a:t>
            </a:r>
          </a:p>
        </p:txBody>
      </p:sp>
      <p:sp>
        <p:nvSpPr>
          <p:cNvPr id="159" name="Arrow: Right 158">
            <a:extLst>
              <a:ext uri="{FF2B5EF4-FFF2-40B4-BE49-F238E27FC236}">
                <a16:creationId xmlns:a16="http://schemas.microsoft.com/office/drawing/2014/main" id="{B87D9EF8-B526-417F-81D1-28C2893FCA40}"/>
              </a:ext>
            </a:extLst>
          </p:cNvPr>
          <p:cNvSpPr/>
          <p:nvPr/>
        </p:nvSpPr>
        <p:spPr>
          <a:xfrm>
            <a:off x="8049982"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F3351F6-FBD7-4B82-9EA9-81F8FB566409}"/>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Tree>
    <p:extLst>
      <p:ext uri="{BB962C8B-B14F-4D97-AF65-F5344CB8AC3E}">
        <p14:creationId xmlns:p14="http://schemas.microsoft.com/office/powerpoint/2010/main" val="18637350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553695" y="4183570"/>
            <a:ext cx="2177199" cy="1692771"/>
          </a:xfrm>
          <a:prstGeom prst="rect">
            <a:avLst/>
          </a:prstGeom>
          <a:noFill/>
        </p:spPr>
        <p:txBody>
          <a:bodyPr wrap="none" rtlCol="0">
            <a:spAutoFit/>
          </a:bodyPr>
          <a:lstStyle/>
          <a:p>
            <a:r>
              <a:rPr lang="en-US" sz="2800" dirty="0"/>
              <a:t>Train Mode</a:t>
            </a:r>
          </a:p>
          <a:p>
            <a:r>
              <a:rPr lang="en-US" sz="2800" dirty="0"/>
              <a:t>From Scratch,</a:t>
            </a:r>
          </a:p>
          <a:p>
            <a:r>
              <a:rPr lang="en-US" sz="2400" dirty="0"/>
              <a:t>Expect limited </a:t>
            </a:r>
          </a:p>
          <a:p>
            <a:r>
              <a:rPr lang="en-US" sz="2400" dirty="0"/>
              <a:t>results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428744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3" y="1043654"/>
            <a:ext cx="4555548" cy="5642594"/>
          </a:xfrm>
        </p:spPr>
        <p:txBody>
          <a:bodyPr/>
          <a:lstStyle/>
          <a:p>
            <a:pPr marL="0" indent="0">
              <a:buNone/>
            </a:pPr>
            <a:r>
              <a:rPr lang="en-US" sz="2800" dirty="0">
                <a:latin typeface="+mn-lt"/>
              </a:rPr>
              <a:t>One possible transfer learning workflow</a:t>
            </a:r>
          </a:p>
          <a:p>
            <a:pPr>
              <a:buFont typeface="Arial" panose="020B0604020202020204" pitchFamily="34" charset="0"/>
              <a:buChar char="•"/>
            </a:pPr>
            <a:r>
              <a:rPr lang="en-US" sz="2800" dirty="0">
                <a:latin typeface="+mn-lt"/>
              </a:rPr>
              <a:t>Workflow must fit problem!</a:t>
            </a:r>
          </a:p>
          <a:p>
            <a:pPr>
              <a:buFont typeface="Arial" panose="020B0604020202020204" pitchFamily="34" charset="0"/>
              <a:buChar char="•"/>
            </a:pPr>
            <a:r>
              <a:rPr lang="en-US" sz="2800" dirty="0">
                <a:latin typeface="+mn-lt"/>
              </a:rPr>
              <a:t>First test is model is adequate as is</a:t>
            </a:r>
          </a:p>
          <a:p>
            <a:pPr>
              <a:buFont typeface="Arial" panose="020B0604020202020204" pitchFamily="34" charset="0"/>
              <a:buChar char="•"/>
            </a:pPr>
            <a:r>
              <a:rPr lang="en-US" sz="2800" dirty="0">
                <a:latin typeface="+mn-lt"/>
              </a:rPr>
              <a:t>If not, try tuning the classifier alone – feature map frozen </a:t>
            </a:r>
          </a:p>
          <a:p>
            <a:pPr>
              <a:buFont typeface="Arial" panose="020B0604020202020204" pitchFamily="34" charset="0"/>
              <a:buChar char="•"/>
            </a:pPr>
            <a:r>
              <a:rPr lang="en-US" sz="2800" dirty="0">
                <a:latin typeface="+mn-lt"/>
              </a:rPr>
              <a:t>Finally tune convolutional and classifier layers together if required </a:t>
            </a:r>
          </a:p>
          <a:p>
            <a:pPr marL="0" indent="0">
              <a:buNone/>
            </a:pPr>
            <a:endParaRPr lang="en-US" sz="2400" dirty="0">
              <a:latin typeface="+mn-lt"/>
            </a:endParaRPr>
          </a:p>
        </p:txBody>
      </p:sp>
      <p:sp>
        <p:nvSpPr>
          <p:cNvPr id="15" name="Flowchart: Process 14">
            <a:extLst>
              <a:ext uri="{FF2B5EF4-FFF2-40B4-BE49-F238E27FC236}">
                <a16:creationId xmlns:a16="http://schemas.microsoft.com/office/drawing/2014/main" id="{CFA5EE59-2B99-4DD5-A05C-A0797354D93D}"/>
              </a:ext>
            </a:extLst>
          </p:cNvPr>
          <p:cNvSpPr/>
          <p:nvPr/>
        </p:nvSpPr>
        <p:spPr>
          <a:xfrm>
            <a:off x="6210111" y="3407722"/>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classifier weights</a:t>
            </a:r>
          </a:p>
        </p:txBody>
      </p:sp>
      <p:sp>
        <p:nvSpPr>
          <p:cNvPr id="16" name="Flowchart: Preparation 15">
            <a:extLst>
              <a:ext uri="{FF2B5EF4-FFF2-40B4-BE49-F238E27FC236}">
                <a16:creationId xmlns:a16="http://schemas.microsoft.com/office/drawing/2014/main" id="{BB5E87FF-20F3-401D-B297-471E379DD391}"/>
              </a:ext>
            </a:extLst>
          </p:cNvPr>
          <p:cNvSpPr/>
          <p:nvPr/>
        </p:nvSpPr>
        <p:spPr>
          <a:xfrm>
            <a:off x="5761863" y="665860"/>
            <a:ext cx="4015619" cy="374203"/>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Freeze all weights</a:t>
            </a:r>
            <a:endParaRPr lang="en-US" sz="2400" dirty="0">
              <a:solidFill>
                <a:schemeClr val="tx1"/>
              </a:solidFill>
            </a:endParaRPr>
          </a:p>
        </p:txBody>
      </p:sp>
      <p:cxnSp>
        <p:nvCxnSpPr>
          <p:cNvPr id="17" name="Straight Connector 16">
            <a:extLst>
              <a:ext uri="{FF2B5EF4-FFF2-40B4-BE49-F238E27FC236}">
                <a16:creationId xmlns:a16="http://schemas.microsoft.com/office/drawing/2014/main" id="{2AE52CC4-D80F-4964-AE20-6AAED74F0D40}"/>
              </a:ext>
            </a:extLst>
          </p:cNvPr>
          <p:cNvCxnSpPr>
            <a:cxnSpLocks/>
            <a:stCxn id="21" idx="0"/>
            <a:endCxn id="16" idx="2"/>
          </p:cNvCxnSpPr>
          <p:nvPr/>
        </p:nvCxnSpPr>
        <p:spPr>
          <a:xfrm flipV="1">
            <a:off x="7769673" y="1040063"/>
            <a:ext cx="0" cy="18169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21" name="Flowchart: Decision 20">
            <a:extLst>
              <a:ext uri="{FF2B5EF4-FFF2-40B4-BE49-F238E27FC236}">
                <a16:creationId xmlns:a16="http://schemas.microsoft.com/office/drawing/2014/main" id="{E4A1A236-B0E1-4C90-A707-19CFB51565E4}"/>
              </a:ext>
            </a:extLst>
          </p:cNvPr>
          <p:cNvSpPr/>
          <p:nvPr/>
        </p:nvSpPr>
        <p:spPr>
          <a:xfrm>
            <a:off x="5665413" y="1221755"/>
            <a:ext cx="4208520" cy="103854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22" name="Flowchart: Terminator 21">
            <a:extLst>
              <a:ext uri="{FF2B5EF4-FFF2-40B4-BE49-F238E27FC236}">
                <a16:creationId xmlns:a16="http://schemas.microsoft.com/office/drawing/2014/main" id="{F47124E1-D01F-40AA-ABBF-504175A43C7E}"/>
              </a:ext>
            </a:extLst>
          </p:cNvPr>
          <p:cNvSpPr/>
          <p:nvPr/>
        </p:nvSpPr>
        <p:spPr>
          <a:xfrm>
            <a:off x="10731796" y="1436226"/>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23" name="Straight Connector 22">
            <a:extLst>
              <a:ext uri="{FF2B5EF4-FFF2-40B4-BE49-F238E27FC236}">
                <a16:creationId xmlns:a16="http://schemas.microsoft.com/office/drawing/2014/main" id="{22449635-B747-462E-A864-1FD141AEA4ED}"/>
              </a:ext>
            </a:extLst>
          </p:cNvPr>
          <p:cNvCxnSpPr>
            <a:cxnSpLocks/>
            <a:stCxn id="54" idx="0"/>
            <a:endCxn id="21" idx="2"/>
          </p:cNvCxnSpPr>
          <p:nvPr/>
        </p:nvCxnSpPr>
        <p:spPr>
          <a:xfrm flipV="1">
            <a:off x="7769673" y="2260297"/>
            <a:ext cx="0" cy="24073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C5A8299-F80F-44A1-B5B7-311585EEA137}"/>
              </a:ext>
            </a:extLst>
          </p:cNvPr>
          <p:cNvCxnSpPr>
            <a:cxnSpLocks/>
            <a:stCxn id="22" idx="1"/>
            <a:endCxn id="21" idx="3"/>
          </p:cNvCxnSpPr>
          <p:nvPr/>
        </p:nvCxnSpPr>
        <p:spPr>
          <a:xfrm flipH="1">
            <a:off x="9873933" y="1741026"/>
            <a:ext cx="857863"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817D82C-631F-471D-A923-7CA399C25CB8}"/>
              </a:ext>
            </a:extLst>
          </p:cNvPr>
          <p:cNvSpPr txBox="1"/>
          <p:nvPr/>
        </p:nvSpPr>
        <p:spPr>
          <a:xfrm>
            <a:off x="9839617" y="1311759"/>
            <a:ext cx="803124" cy="461665"/>
          </a:xfrm>
          <a:prstGeom prst="rect">
            <a:avLst/>
          </a:prstGeom>
          <a:noFill/>
        </p:spPr>
        <p:txBody>
          <a:bodyPr wrap="square" rtlCol="0">
            <a:spAutoFit/>
          </a:bodyPr>
          <a:lstStyle/>
          <a:p>
            <a:pPr algn="ctr"/>
            <a:r>
              <a:rPr lang="en-US" sz="2400" dirty="0"/>
              <a:t>Yes</a:t>
            </a:r>
          </a:p>
        </p:txBody>
      </p:sp>
      <p:sp>
        <p:nvSpPr>
          <p:cNvPr id="54" name="Flowchart: Preparation 53">
            <a:extLst>
              <a:ext uri="{FF2B5EF4-FFF2-40B4-BE49-F238E27FC236}">
                <a16:creationId xmlns:a16="http://schemas.microsoft.com/office/drawing/2014/main" id="{03FED4A0-5665-4A07-B273-40FE431AE116}"/>
              </a:ext>
            </a:extLst>
          </p:cNvPr>
          <p:cNvSpPr/>
          <p:nvPr/>
        </p:nvSpPr>
        <p:spPr>
          <a:xfrm>
            <a:off x="5322212" y="2501036"/>
            <a:ext cx="4894922" cy="711197"/>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weights classifier weights only </a:t>
            </a:r>
          </a:p>
        </p:txBody>
      </p:sp>
      <p:cxnSp>
        <p:nvCxnSpPr>
          <p:cNvPr id="57" name="Straight Connector 56">
            <a:extLst>
              <a:ext uri="{FF2B5EF4-FFF2-40B4-BE49-F238E27FC236}">
                <a16:creationId xmlns:a16="http://schemas.microsoft.com/office/drawing/2014/main" id="{21057775-288B-4EA3-9323-4B5CD3F063A2}"/>
              </a:ext>
            </a:extLst>
          </p:cNvPr>
          <p:cNvCxnSpPr>
            <a:cxnSpLocks/>
            <a:stCxn id="15" idx="0"/>
            <a:endCxn id="54" idx="2"/>
          </p:cNvCxnSpPr>
          <p:nvPr/>
        </p:nvCxnSpPr>
        <p:spPr>
          <a:xfrm flipV="1">
            <a:off x="7769672" y="3212233"/>
            <a:ext cx="1" cy="19548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0" name="Flowchart: Process 59">
            <a:extLst>
              <a:ext uri="{FF2B5EF4-FFF2-40B4-BE49-F238E27FC236}">
                <a16:creationId xmlns:a16="http://schemas.microsoft.com/office/drawing/2014/main" id="{B102E4DE-87C1-49B1-A7FE-DADCBE3E9681}"/>
              </a:ext>
            </a:extLst>
          </p:cNvPr>
          <p:cNvSpPr/>
          <p:nvPr/>
        </p:nvSpPr>
        <p:spPr>
          <a:xfrm>
            <a:off x="6210110" y="5966804"/>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model</a:t>
            </a:r>
          </a:p>
        </p:txBody>
      </p:sp>
      <p:cxnSp>
        <p:nvCxnSpPr>
          <p:cNvPr id="61" name="Straight Connector 60">
            <a:extLst>
              <a:ext uri="{FF2B5EF4-FFF2-40B4-BE49-F238E27FC236}">
                <a16:creationId xmlns:a16="http://schemas.microsoft.com/office/drawing/2014/main" id="{25B0C02C-C57B-4614-958A-38153602F4BA}"/>
              </a:ext>
            </a:extLst>
          </p:cNvPr>
          <p:cNvCxnSpPr>
            <a:cxnSpLocks/>
            <a:stCxn id="62" idx="0"/>
            <a:endCxn id="15" idx="2"/>
          </p:cNvCxnSpPr>
          <p:nvPr/>
        </p:nvCxnSpPr>
        <p:spPr>
          <a:xfrm flipH="1" flipV="1">
            <a:off x="7769672" y="3877018"/>
            <a:ext cx="1" cy="211637"/>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2" name="Flowchart: Decision 61">
            <a:extLst>
              <a:ext uri="{FF2B5EF4-FFF2-40B4-BE49-F238E27FC236}">
                <a16:creationId xmlns:a16="http://schemas.microsoft.com/office/drawing/2014/main" id="{6DE1D37D-3E90-4963-96B1-B8BFCAB76D94}"/>
              </a:ext>
            </a:extLst>
          </p:cNvPr>
          <p:cNvSpPr/>
          <p:nvPr/>
        </p:nvSpPr>
        <p:spPr>
          <a:xfrm>
            <a:off x="5665413" y="4088655"/>
            <a:ext cx="4208520" cy="107950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63" name="Flowchart: Terminator 62">
            <a:extLst>
              <a:ext uri="{FF2B5EF4-FFF2-40B4-BE49-F238E27FC236}">
                <a16:creationId xmlns:a16="http://schemas.microsoft.com/office/drawing/2014/main" id="{45C5413B-C930-418E-9E3C-753E9313A321}"/>
              </a:ext>
            </a:extLst>
          </p:cNvPr>
          <p:cNvSpPr/>
          <p:nvPr/>
        </p:nvSpPr>
        <p:spPr>
          <a:xfrm>
            <a:off x="10598749" y="4323609"/>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64" name="Straight Connector 63">
            <a:extLst>
              <a:ext uri="{FF2B5EF4-FFF2-40B4-BE49-F238E27FC236}">
                <a16:creationId xmlns:a16="http://schemas.microsoft.com/office/drawing/2014/main" id="{82AF340F-EAC1-4B46-B67C-DC5A3A8A4D1C}"/>
              </a:ext>
            </a:extLst>
          </p:cNvPr>
          <p:cNvCxnSpPr>
            <a:cxnSpLocks/>
            <a:stCxn id="67" idx="0"/>
            <a:endCxn id="62" idx="2"/>
          </p:cNvCxnSpPr>
          <p:nvPr/>
        </p:nvCxnSpPr>
        <p:spPr>
          <a:xfrm flipV="1">
            <a:off x="7769671" y="5168164"/>
            <a:ext cx="2"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A66A19B-A0A6-494A-9C2D-CF5E8CF209A2}"/>
              </a:ext>
            </a:extLst>
          </p:cNvPr>
          <p:cNvCxnSpPr>
            <a:cxnSpLocks/>
            <a:stCxn id="63" idx="1"/>
            <a:endCxn id="62" idx="3"/>
          </p:cNvCxnSpPr>
          <p:nvPr/>
        </p:nvCxnSpPr>
        <p:spPr>
          <a:xfrm flipH="1">
            <a:off x="9873933" y="4628409"/>
            <a:ext cx="724816" cy="1"/>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6B7A8E40-FF6B-4C93-8E3A-145AA25B577E}"/>
              </a:ext>
            </a:extLst>
          </p:cNvPr>
          <p:cNvSpPr txBox="1"/>
          <p:nvPr/>
        </p:nvSpPr>
        <p:spPr>
          <a:xfrm>
            <a:off x="9757061" y="4134904"/>
            <a:ext cx="803124" cy="461665"/>
          </a:xfrm>
          <a:prstGeom prst="rect">
            <a:avLst/>
          </a:prstGeom>
          <a:noFill/>
        </p:spPr>
        <p:txBody>
          <a:bodyPr wrap="square" rtlCol="0">
            <a:spAutoFit/>
          </a:bodyPr>
          <a:lstStyle/>
          <a:p>
            <a:pPr algn="ctr"/>
            <a:r>
              <a:rPr lang="en-US" sz="2400" dirty="0"/>
              <a:t>Yes</a:t>
            </a:r>
          </a:p>
        </p:txBody>
      </p:sp>
      <p:sp>
        <p:nvSpPr>
          <p:cNvPr id="67" name="Flowchart: Preparation 66">
            <a:extLst>
              <a:ext uri="{FF2B5EF4-FFF2-40B4-BE49-F238E27FC236}">
                <a16:creationId xmlns:a16="http://schemas.microsoft.com/office/drawing/2014/main" id="{F4599E8C-959D-41CF-8575-FE298B329A3F}"/>
              </a:ext>
            </a:extLst>
          </p:cNvPr>
          <p:cNvSpPr/>
          <p:nvPr/>
        </p:nvSpPr>
        <p:spPr>
          <a:xfrm>
            <a:off x="5322210" y="5365766"/>
            <a:ext cx="4894922" cy="403436"/>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all weights</a:t>
            </a:r>
          </a:p>
        </p:txBody>
      </p:sp>
      <p:cxnSp>
        <p:nvCxnSpPr>
          <p:cNvPr id="68" name="Straight Connector 67">
            <a:extLst>
              <a:ext uri="{FF2B5EF4-FFF2-40B4-BE49-F238E27FC236}">
                <a16:creationId xmlns:a16="http://schemas.microsoft.com/office/drawing/2014/main" id="{0273B0C5-A2CB-4188-9FE2-2D93AC55BBF4}"/>
              </a:ext>
            </a:extLst>
          </p:cNvPr>
          <p:cNvCxnSpPr>
            <a:cxnSpLocks/>
            <a:stCxn id="60" idx="0"/>
            <a:endCxn id="67" idx="2"/>
          </p:cNvCxnSpPr>
          <p:nvPr/>
        </p:nvCxnSpPr>
        <p:spPr>
          <a:xfrm flipV="1">
            <a:off x="7769671" y="5769202"/>
            <a:ext cx="0"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02" name="Flowchart: Terminator 101">
            <a:extLst>
              <a:ext uri="{FF2B5EF4-FFF2-40B4-BE49-F238E27FC236}">
                <a16:creationId xmlns:a16="http://schemas.microsoft.com/office/drawing/2014/main" id="{3934B4AE-C95F-4B67-BDF2-AE37C5D7EFEF}"/>
              </a:ext>
            </a:extLst>
          </p:cNvPr>
          <p:cNvSpPr/>
          <p:nvPr/>
        </p:nvSpPr>
        <p:spPr>
          <a:xfrm>
            <a:off x="10598749" y="5896652"/>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103" name="Straight Connector 102">
            <a:extLst>
              <a:ext uri="{FF2B5EF4-FFF2-40B4-BE49-F238E27FC236}">
                <a16:creationId xmlns:a16="http://schemas.microsoft.com/office/drawing/2014/main" id="{F5B9ED73-2C39-4D7D-8B0A-BB6E537304F5}"/>
              </a:ext>
            </a:extLst>
          </p:cNvPr>
          <p:cNvCxnSpPr>
            <a:cxnSpLocks/>
            <a:stCxn id="102" idx="1"/>
            <a:endCxn id="60" idx="3"/>
          </p:cNvCxnSpPr>
          <p:nvPr/>
        </p:nvCxnSpPr>
        <p:spPr>
          <a:xfrm flipH="1">
            <a:off x="9329231" y="6201452"/>
            <a:ext cx="1269518"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4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2" grpId="0" animBg="1"/>
      <p:bldP spid="38" grpId="0"/>
      <p:bldP spid="54" grpId="0" animBg="1"/>
      <p:bldP spid="60" grpId="0" animBg="1"/>
      <p:bldP spid="62" grpId="0" animBg="1"/>
      <p:bldP spid="63" grpId="0" animBg="1"/>
      <p:bldP spid="66" grpId="0"/>
      <p:bldP spid="67" grpId="0" animBg="1"/>
      <p:bldP spid="10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300251" y="1043654"/>
            <a:ext cx="11614245" cy="5502722"/>
          </a:xfrm>
        </p:spPr>
        <p:txBody>
          <a:bodyPr/>
          <a:lstStyle/>
          <a:p>
            <a:pPr marL="0" indent="0">
              <a:buNone/>
            </a:pPr>
            <a:r>
              <a:rPr lang="en-US" sz="2800" b="1" dirty="0">
                <a:latin typeface="+mn-lt"/>
              </a:rPr>
              <a:t>Transfer learning: </a:t>
            </a:r>
            <a:r>
              <a:rPr lang="en-US" sz="2800" dirty="0">
                <a:latin typeface="+mn-lt"/>
                <a:hlinkClick r:id="rId3"/>
              </a:rPr>
              <a:t>example</a:t>
            </a:r>
            <a:r>
              <a:rPr lang="en-US" sz="2800" b="1" dirty="0">
                <a:latin typeface="+mn-lt"/>
                <a:hlinkClick r:id="rId3"/>
              </a:rPr>
              <a:t> </a:t>
            </a:r>
            <a:r>
              <a:rPr lang="en-US" sz="2800" dirty="0">
                <a:latin typeface="+mn-lt"/>
                <a:hlinkClick r:id="rId3"/>
              </a:rPr>
              <a:t>using learned feature map</a:t>
            </a:r>
            <a:endParaRPr lang="en-US" sz="2800" dirty="0">
              <a:latin typeface="+mn-lt"/>
            </a:endParaRPr>
          </a:p>
          <a:p>
            <a:pPr marL="0" indent="0">
              <a:spcBef>
                <a:spcPts val="0"/>
              </a:spcBef>
              <a:buNone/>
            </a:pP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tensorflow.keras.applications</a:t>
            </a:r>
            <a:r>
              <a:rPr lang="en-US" sz="2000" dirty="0">
                <a:latin typeface="Courier New" panose="02070309020205020404" pitchFamily="49" charset="0"/>
                <a:cs typeface="Courier New" panose="02070309020205020404" pitchFamily="49" charset="0"/>
              </a:rPr>
              <a:t> import EfficientNetB0</a:t>
            </a:r>
          </a:p>
          <a:p>
            <a:pPr marL="0" indent="0">
              <a:spcBef>
                <a:spcPts val="0"/>
              </a:spcBef>
              <a:buNone/>
            </a:pPr>
            <a:r>
              <a:rPr lang="en-US" sz="2000" dirty="0">
                <a:latin typeface="Courier New" panose="02070309020205020404" pitchFamily="49" charset="0"/>
                <a:cs typeface="Courier New" panose="02070309020205020404" pitchFamily="49" charset="0"/>
              </a:rPr>
              <a:t>inputs = </a:t>
            </a:r>
            <a:r>
              <a:rPr lang="en-US" sz="2000" dirty="0" err="1">
                <a:latin typeface="Courier New" panose="02070309020205020404" pitchFamily="49" charset="0"/>
                <a:cs typeface="Courier New" panose="02070309020205020404" pitchFamily="49" charset="0"/>
              </a:rPr>
              <a:t>layers.Input</a:t>
            </a:r>
            <a:r>
              <a:rPr lang="en-US" sz="2000" dirty="0">
                <a:latin typeface="Courier New" panose="02070309020205020404" pitchFamily="49" charset="0"/>
                <a:cs typeface="Courier New" panose="02070309020205020404" pitchFamily="49" charset="0"/>
              </a:rPr>
              <a:t>(shape=(IMG_SIZE, IMG_SIZE, 3))</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img_augmentation</a:t>
            </a:r>
            <a:r>
              <a:rPr lang="en-US" sz="2000" dirty="0">
                <a:latin typeface="Courier New" panose="02070309020205020404" pitchFamily="49" charset="0"/>
                <a:cs typeface="Courier New" panose="02070309020205020404" pitchFamily="49" charset="0"/>
              </a:rPr>
              <a:t>(inputs)</a:t>
            </a:r>
          </a:p>
          <a:p>
            <a:pPr marL="0" indent="0">
              <a:spcBef>
                <a:spcPts val="0"/>
              </a:spcBef>
              <a:buNone/>
            </a:pPr>
            <a:r>
              <a:rPr lang="en-US" sz="2000" dirty="0">
                <a:latin typeface="Courier New" panose="02070309020205020404" pitchFamily="49" charset="0"/>
                <a:cs typeface="Courier New" panose="02070309020205020404" pitchFamily="49" charset="0"/>
              </a:rPr>
              <a:t>model = EfficientNetB0(</a:t>
            </a:r>
            <a:r>
              <a:rPr lang="en-US" sz="2000" dirty="0" err="1">
                <a:latin typeface="Courier New" panose="02070309020205020404" pitchFamily="49" charset="0"/>
                <a:cs typeface="Courier New" panose="02070309020205020404" pitchFamily="49" charset="0"/>
              </a:rPr>
              <a:t>include_top</a:t>
            </a:r>
            <a:r>
              <a:rPr lang="en-US" sz="2000" dirty="0">
                <a:latin typeface="Courier New" panose="02070309020205020404" pitchFamily="49" charset="0"/>
                <a:cs typeface="Courier New" panose="02070309020205020404" pitchFamily="49" charset="0"/>
              </a:rPr>
              <a:t>=False, </a:t>
            </a:r>
            <a:r>
              <a:rPr lang="en-US" sz="2000" dirty="0" err="1">
                <a:latin typeface="Courier New" panose="02070309020205020404" pitchFamily="49" charset="0"/>
                <a:cs typeface="Courier New" panose="02070309020205020404" pitchFamily="49" charset="0"/>
              </a:rPr>
              <a:t>input_tensor</a:t>
            </a:r>
            <a:r>
              <a:rPr lang="en-US" sz="2000" dirty="0">
                <a:latin typeface="Courier New" panose="02070309020205020404" pitchFamily="49" charset="0"/>
                <a:cs typeface="Courier New" panose="02070309020205020404" pitchFamily="49" charset="0"/>
              </a:rPr>
              <a:t>=x, </a:t>
            </a:r>
          </a:p>
          <a:p>
            <a:pPr marL="0" indent="0">
              <a:spcBef>
                <a:spcPts val="0"/>
              </a:spcBef>
              <a:buNone/>
            </a:pPr>
            <a:r>
              <a:rPr lang="en-US" sz="2000" dirty="0">
                <a:latin typeface="Courier New" panose="02070309020205020404" pitchFamily="49" charset="0"/>
                <a:cs typeface="Courier New" panose="02070309020205020404" pitchFamily="49" charset="0"/>
              </a:rPr>
              <a:t>                       weights="</a:t>
            </a:r>
            <a:r>
              <a:rPr lang="en-US" sz="2000" dirty="0" err="1">
                <a:latin typeface="Courier New" panose="02070309020205020404" pitchFamily="49" charset="0"/>
                <a:cs typeface="Courier New" panose="02070309020205020404" pitchFamily="49" charset="0"/>
              </a:rPr>
              <a:t>imagenet</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 Freeze the pretrained feature map</a:t>
            </a:r>
          </a:p>
          <a:p>
            <a:pPr marL="0" indent="0">
              <a:spcBef>
                <a:spcPts val="0"/>
              </a:spcBef>
              <a:buNone/>
            </a:pPr>
            <a:r>
              <a:rPr lang="en-US" sz="2000" dirty="0" err="1">
                <a:latin typeface="Courier New" panose="02070309020205020404" pitchFamily="49" charset="0"/>
                <a:cs typeface="Courier New" panose="02070309020205020404" pitchFamily="49" charset="0"/>
              </a:rPr>
              <a:t>model.trainable</a:t>
            </a:r>
            <a:r>
              <a:rPr lang="en-US" sz="2000" dirty="0">
                <a:latin typeface="Courier New" panose="02070309020205020404" pitchFamily="49" charset="0"/>
                <a:cs typeface="Courier New" panose="02070309020205020404" pitchFamily="49" charset="0"/>
              </a:rPr>
              <a:t> = False</a:t>
            </a:r>
          </a:p>
          <a:p>
            <a:pPr marL="0" indent="0">
              <a:spcBef>
                <a:spcPts val="0"/>
              </a:spcBef>
              <a:buNone/>
            </a:pPr>
            <a:r>
              <a:rPr lang="en-US" sz="2000" dirty="0">
                <a:latin typeface="Courier New" panose="02070309020205020404" pitchFamily="49" charset="0"/>
                <a:cs typeface="Courier New" panose="02070309020205020404" pitchFamily="49" charset="0"/>
              </a:rPr>
              <a:t> </a:t>
            </a:r>
          </a:p>
          <a:p>
            <a:pPr marL="0" indent="0">
              <a:spcBef>
                <a:spcPts val="0"/>
              </a:spcBef>
              <a:buNone/>
            </a:pPr>
            <a:r>
              <a:rPr lang="en-US" sz="2000" dirty="0">
                <a:latin typeface="Courier New" panose="02070309020205020404" pitchFamily="49" charset="0"/>
                <a:cs typeface="Courier New" panose="02070309020205020404" pitchFamily="49" charset="0"/>
              </a:rPr>
              <a:t># Rebuild top by training output classifier layers on specific dataset</a:t>
            </a:r>
          </a:p>
          <a:p>
            <a:pPr marL="0" indent="0">
              <a:spcBef>
                <a:spcPts val="0"/>
              </a:spcBef>
              <a:buNone/>
            </a:pPr>
            <a:r>
              <a:rPr lang="en-US" sz="2000" dirty="0">
                <a:latin typeface="Courier New" panose="02070309020205020404" pitchFamily="49" charset="0"/>
                <a:cs typeface="Courier New" panose="02070309020205020404" pitchFamily="49" charset="0"/>
              </a:rPr>
              <a:t>x = layers.GlobalAveragePooling2D(name="</a:t>
            </a:r>
            <a:r>
              <a:rPr lang="en-US" sz="2000" dirty="0" err="1">
                <a:latin typeface="Courier New" panose="02070309020205020404" pitchFamily="49" charset="0"/>
                <a:cs typeface="Courier New" panose="02070309020205020404" pitchFamily="49" charset="0"/>
              </a:rPr>
              <a:t>avg_pool</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model.output</a:t>
            </a:r>
            <a:r>
              <a:rPr lang="en-US" sz="2000" dirty="0">
                <a:latin typeface="Courier New" panose="02070309020205020404" pitchFamily="49" charset="0"/>
                <a:cs typeface="Courier New" panose="02070309020205020404" pitchFamily="49" charset="0"/>
              </a:rPr>
              <a:t>)</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layers.BatchNormalization</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 0.2</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layers.Dropout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name="</a:t>
            </a:r>
            <a:r>
              <a:rPr lang="en-US" sz="2000" dirty="0" err="1">
                <a:latin typeface="Courier New" panose="02070309020205020404" pitchFamily="49" charset="0"/>
                <a:cs typeface="Courier New" panose="02070309020205020404" pitchFamily="49" charset="0"/>
              </a:rPr>
              <a:t>top_dropout</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a:latin typeface="Courier New" panose="02070309020205020404" pitchFamily="49" charset="0"/>
                <a:cs typeface="Courier New" panose="02070309020205020404" pitchFamily="49" charset="0"/>
              </a:rPr>
              <a:t>outputs = </a:t>
            </a:r>
            <a:r>
              <a:rPr lang="en-US" sz="2000" dirty="0" err="1">
                <a:latin typeface="Courier New" panose="02070309020205020404" pitchFamily="49" charset="0"/>
                <a:cs typeface="Courier New" panose="02070309020205020404" pitchFamily="49" charset="0"/>
              </a:rPr>
              <a:t>layers.Dense</a:t>
            </a:r>
            <a:r>
              <a:rPr lang="en-US" sz="2000" dirty="0">
                <a:latin typeface="Courier New" panose="02070309020205020404" pitchFamily="49" charset="0"/>
                <a:cs typeface="Courier New" panose="02070309020205020404" pitchFamily="49" charset="0"/>
              </a:rPr>
              <a:t>(NUM_CLASSES, activation="</a:t>
            </a:r>
            <a:r>
              <a:rPr lang="en-US" sz="2000" dirty="0" err="1">
                <a:latin typeface="Courier New" panose="02070309020205020404" pitchFamily="49" charset="0"/>
                <a:cs typeface="Courier New" panose="02070309020205020404" pitchFamily="49" charset="0"/>
              </a:rPr>
              <a:t>softmax</a:t>
            </a:r>
            <a:r>
              <a:rPr lang="en-US" sz="2000" dirty="0">
                <a:latin typeface="Courier New" panose="02070309020205020404" pitchFamily="49" charset="0"/>
                <a:cs typeface="Courier New" panose="02070309020205020404" pitchFamily="49" charset="0"/>
              </a:rPr>
              <a:t>", name="pred")(x)</a:t>
            </a:r>
          </a:p>
          <a:p>
            <a:pPr marL="0" indent="0">
              <a:spcBef>
                <a:spcPts val="0"/>
              </a:spcBef>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434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Data Augmentation</a:t>
            </a:r>
          </a:p>
        </p:txBody>
      </p:sp>
    </p:spTree>
    <p:extLst>
      <p:ext uri="{BB962C8B-B14F-4D97-AF65-F5344CB8AC3E}">
        <p14:creationId xmlns:p14="http://schemas.microsoft.com/office/powerpoint/2010/main" val="25473910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Data Augmentation applies a collection of methods to the generation of new labelled training examples </a:t>
            </a:r>
          </a:p>
          <a:p>
            <a:r>
              <a:rPr lang="en-GB" sz="2800" dirty="0">
                <a:latin typeface="Segoe UI" panose="020B0502040204020203" pitchFamily="34" charset="0"/>
                <a:ea typeface="Segoe UI" panose="020B0502040204020203" pitchFamily="34" charset="0"/>
                <a:cs typeface="Segoe UI" panose="020B0502040204020203" pitchFamily="34" charset="0"/>
              </a:rPr>
              <a:t>Generative models create new cases given randomized input</a:t>
            </a:r>
          </a:p>
          <a:p>
            <a:pPr lvl="1"/>
            <a:r>
              <a:rPr lang="en-GB" sz="2400" dirty="0">
                <a:latin typeface="Segoe UI" panose="020B0502040204020203" pitchFamily="34" charset="0"/>
                <a:ea typeface="Segoe UI" panose="020B0502040204020203" pitchFamily="34" charset="0"/>
                <a:cs typeface="Segoe UI" panose="020B0502040204020203" pitchFamily="34" charset="0"/>
              </a:rPr>
              <a:t>Generate completely new cases with known labels </a:t>
            </a:r>
          </a:p>
          <a:p>
            <a:pPr lvl="1"/>
            <a:r>
              <a:rPr lang="en-GB" sz="2400" dirty="0">
                <a:latin typeface="Segoe UI" panose="020B0502040204020203" pitchFamily="34" charset="0"/>
                <a:ea typeface="Segoe UI" panose="020B0502040204020203" pitchFamily="34" charset="0"/>
                <a:cs typeface="Segoe UI" panose="020B0502040204020203" pitchFamily="34" charset="0"/>
              </a:rPr>
              <a:t>Complex to create and evaluate</a:t>
            </a:r>
          </a:p>
          <a:p>
            <a:r>
              <a:rPr lang="en-GB" sz="2800" dirty="0">
                <a:latin typeface="Segoe UI" panose="020B0502040204020203" pitchFamily="34" charset="0"/>
                <a:ea typeface="Segoe UI" panose="020B0502040204020203" pitchFamily="34" charset="0"/>
                <a:cs typeface="Segoe UI" panose="020B0502040204020203" pitchFamily="34" charset="0"/>
              </a:rPr>
              <a:t>Transformation of existing cases   </a:t>
            </a:r>
          </a:p>
          <a:p>
            <a:pPr lvl="1"/>
            <a:r>
              <a:rPr lang="en-GB" sz="2400" dirty="0">
                <a:latin typeface="Segoe UI" panose="020B0502040204020203" pitchFamily="34" charset="0"/>
                <a:ea typeface="Segoe UI" panose="020B0502040204020203" pitchFamily="34" charset="0"/>
                <a:cs typeface="Segoe UI" panose="020B0502040204020203" pitchFamily="34" charset="0"/>
              </a:rPr>
              <a:t>Can apply one or more transformations to create unique cases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688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A few image transformation examples </a:t>
            </a:r>
          </a:p>
          <a:p>
            <a:r>
              <a:rPr lang="en-GB" sz="2800" dirty="0">
                <a:latin typeface="Segoe UI" panose="020B0502040204020203" pitchFamily="34" charset="0"/>
                <a:ea typeface="Segoe UI" panose="020B0502040204020203" pitchFamily="34" charset="0"/>
                <a:cs typeface="Segoe UI" panose="020B0502040204020203" pitchFamily="34" charset="0"/>
              </a:rPr>
              <a:t>Projective transforms: rotation, translation, scale..</a:t>
            </a:r>
          </a:p>
          <a:p>
            <a:r>
              <a:rPr lang="en-GB" sz="2800" dirty="0">
                <a:latin typeface="Segoe UI" panose="020B0502040204020203" pitchFamily="34" charset="0"/>
                <a:ea typeface="Segoe UI" panose="020B0502040204020203" pitchFamily="34" charset="0"/>
                <a:cs typeface="Segoe UI" panose="020B0502040204020203" pitchFamily="34" charset="0"/>
              </a:rPr>
              <a:t>Resampling and cropping – random patches, crop left, crop right</a:t>
            </a:r>
          </a:p>
          <a:p>
            <a:r>
              <a:rPr lang="en-GB" sz="2800" dirty="0">
                <a:latin typeface="Segoe UI" panose="020B0502040204020203" pitchFamily="34" charset="0"/>
                <a:ea typeface="Segoe UI" panose="020B0502040204020203" pitchFamily="34" charset="0"/>
                <a:cs typeface="Segoe UI" panose="020B0502040204020203" pitchFamily="34" charset="0"/>
              </a:rPr>
              <a:t>Flip image right to left – mirror images</a:t>
            </a:r>
          </a:p>
          <a:p>
            <a:r>
              <a:rPr lang="en-GB" sz="2800" dirty="0">
                <a:latin typeface="Segoe UI" panose="020B0502040204020203" pitchFamily="34" charset="0"/>
                <a:ea typeface="Segoe UI" panose="020B0502040204020203" pitchFamily="34" charset="0"/>
                <a:cs typeface="Segoe UI" panose="020B0502040204020203" pitchFamily="34" charset="0"/>
              </a:rPr>
              <a:t>Blurring filters – e.g. Gaussian filter </a:t>
            </a:r>
          </a:p>
          <a:p>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 Change intensity ratio of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 </a:t>
            </a:r>
          </a:p>
          <a:p>
            <a:r>
              <a:rPr lang="en-GB" sz="2800" dirty="0">
                <a:latin typeface="Segoe UI" panose="020B0502040204020203" pitchFamily="34" charset="0"/>
                <a:ea typeface="Segoe UI" panose="020B0502040204020203" pitchFamily="34" charset="0"/>
                <a:cs typeface="Segoe UI" panose="020B0502040204020203" pitchFamily="34" charset="0"/>
              </a:rPr>
              <a:t>Random noise – add random noise to one or more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a:t>
            </a:r>
          </a:p>
          <a:p>
            <a:r>
              <a:rPr lang="en-GB" sz="2800" dirty="0">
                <a:latin typeface="Segoe UI" panose="020B0502040204020203" pitchFamily="34" charset="0"/>
                <a:ea typeface="Segoe UI" panose="020B0502040204020203" pitchFamily="34" charset="0"/>
                <a:cs typeface="Segoe UI" panose="020B0502040204020203" pitchFamily="34" charset="0"/>
              </a:rPr>
              <a:t>Combine several of the above….</a:t>
            </a:r>
          </a:p>
          <a:p>
            <a:r>
              <a:rPr lang="en-GB" sz="2800" dirty="0">
                <a:latin typeface="Segoe UI" panose="020B0502040204020203" pitchFamily="34" charset="0"/>
                <a:ea typeface="Segoe UI" panose="020B0502040204020203" pitchFamily="34" charset="0"/>
                <a:cs typeface="Segoe UI" panose="020B0502040204020203" pitchFamily="34" charset="0"/>
              </a:rPr>
              <a:t>Etc….</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38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4" y="944048"/>
            <a:ext cx="11858625" cy="5701459"/>
          </a:xfrm>
        </p:spPr>
        <p:txBody>
          <a:bodyPr>
            <a:normAutofit/>
          </a:bodyPr>
          <a:lstStyle/>
          <a:p>
            <a:pPr marL="0" indent="0">
              <a:buNone/>
            </a:pPr>
            <a:r>
              <a:rPr lang="en-GB" sz="2800" dirty="0" err="1">
                <a:latin typeface="Segoe UI" panose="020B0502040204020203" pitchFamily="34" charset="0"/>
                <a:ea typeface="Segoe UI" panose="020B0502040204020203" pitchFamily="34" charset="0"/>
                <a:cs typeface="Segoe UI" panose="020B0502040204020203" pitchFamily="34" charset="0"/>
              </a:rPr>
              <a:t>Keras</a:t>
            </a:r>
            <a:r>
              <a:rPr lang="en-GB" sz="2800" dirty="0">
                <a:latin typeface="Segoe UI" panose="020B0502040204020203" pitchFamily="34" charset="0"/>
                <a:ea typeface="Segoe UI" panose="020B0502040204020203" pitchFamily="34" charset="0"/>
                <a:cs typeface="Segoe UI" panose="020B0502040204020203" pitchFamily="34" charset="0"/>
              </a:rPr>
              <a:t>/TensorFlow </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supports data augmentation </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hlinkClick r:id="rId4"/>
              </a:rPr>
              <a:t>Example, of augmentation</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tensorflow.keras.models</a:t>
            </a:r>
            <a:r>
              <a:rPr lang="en-GB" sz="2000" dirty="0">
                <a:latin typeface="Courier New" panose="02070309020205020404" pitchFamily="49" charset="0"/>
                <a:ea typeface="Segoe UI" panose="020B0502040204020203" pitchFamily="34" charset="0"/>
                <a:cs typeface="Courier New" panose="02070309020205020404" pitchFamily="49" charset="0"/>
              </a:rPr>
              <a:t> import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a:t>
            </a:r>
            <a:r>
              <a:rPr lang="en-GB" sz="2000" dirty="0">
                <a:latin typeface="Courier New" panose="02070309020205020404" pitchFamily="49" charset="0"/>
                <a:ea typeface="Segoe UI" panose="020B0502040204020203" pitchFamily="34" charset="0"/>
                <a:cs typeface="Courier New" panose="02070309020205020404" pitchFamily="49" charset="0"/>
              </a:rPr>
              <a:t> import layers</a:t>
            </a:r>
          </a:p>
          <a:p>
            <a:pPr marL="0" indent="0">
              <a:spcBef>
                <a:spcPts val="0"/>
              </a:spcBef>
              <a:buNone/>
            </a:pPr>
            <a:endParaRPr lang="en-GB" sz="2000" dirty="0">
              <a:latin typeface="Courier New" panose="02070309020205020404" pitchFamily="49" charset="0"/>
              <a:ea typeface="Segoe UI" panose="020B0502040204020203" pitchFamily="34" charset="0"/>
              <a:cs typeface="Courier New" panose="02070309020205020404" pitchFamily="49" charset="0"/>
            </a:endParaRPr>
          </a:p>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 =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layers.RandomRotation</a:t>
            </a:r>
            <a:r>
              <a:rPr lang="en-GB" sz="2000" dirty="0">
                <a:latin typeface="Courier New" panose="02070309020205020404" pitchFamily="49" charset="0"/>
                <a:ea typeface="Segoe UI" panose="020B0502040204020203" pitchFamily="34" charset="0"/>
                <a:cs typeface="Courier New" panose="02070309020205020404" pitchFamily="49" charset="0"/>
              </a:rPr>
              <a:t>(factor=0.15),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layers.RandomTranslation</a:t>
            </a:r>
            <a:r>
              <a:rPr lang="en-GB" sz="2000" dirty="0">
                <a:latin typeface="Courier New" panose="02070309020205020404" pitchFamily="49" charset="0"/>
                <a:ea typeface="Segoe UI" panose="020B0502040204020203" pitchFamily="34" charset="0"/>
                <a:cs typeface="Courier New" panose="02070309020205020404" pitchFamily="49" charset="0"/>
              </a:rPr>
              <a:t>(</a:t>
            </a:r>
            <a:r>
              <a:rPr lang="en-GB" sz="2000" dirty="0" err="1">
                <a:latin typeface="Courier New" panose="02070309020205020404" pitchFamily="49" charset="0"/>
                <a:ea typeface="Segoe UI" panose="020B0502040204020203" pitchFamily="34" charset="0"/>
                <a:cs typeface="Courier New" panose="02070309020205020404" pitchFamily="49" charset="0"/>
              </a:rPr>
              <a:t>height_factor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width_factor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layers.RandomFlip</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layers.RandomContrast</a:t>
            </a:r>
            <a:r>
              <a:rPr lang="en-GB" sz="2000" dirty="0">
                <a:latin typeface="Courier New" panose="02070309020205020404" pitchFamily="49" charset="0"/>
                <a:ea typeface="Segoe UI" panose="020B0502040204020203" pitchFamily="34" charset="0"/>
                <a:cs typeface="Courier New" panose="02070309020205020404" pitchFamily="49" charset="0"/>
              </a:rPr>
              <a:t>(factor=0.1),</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name="</a:t>
            </a: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27813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r>
              <a:rPr lang="en-GB" sz="2800" dirty="0">
                <a:latin typeface="Segoe UI" panose="020B0502040204020203" pitchFamily="34" charset="0"/>
                <a:ea typeface="Segoe UI" panose="020B0502040204020203" pitchFamily="34" charset="0"/>
                <a:cs typeface="Segoe UI" panose="020B0502040204020203" pitchFamily="34" charset="0"/>
              </a:rPr>
              <a:t>Speed training with </a:t>
            </a:r>
            <a:r>
              <a:rPr lang="en-GB" sz="2800">
                <a:latin typeface="Segoe UI" panose="020B0502040204020203" pitchFamily="34" charset="0"/>
                <a:ea typeface="Segoe UI" panose="020B0502040204020203" pitchFamily="34" charset="0"/>
                <a:cs typeface="Segoe UI" panose="020B0502040204020203" pitchFamily="34" charset="0"/>
              </a:rPr>
              <a:t>transfer learning</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a:latin typeface="+mj-lt"/>
              </a:rPr>
              <a:t>Summary</a:t>
            </a:r>
            <a:endParaRPr lang="en-US" sz="4000" dirty="0">
              <a:latin typeface="+mj-lt"/>
            </a:endParaRPr>
          </a:p>
        </p:txBody>
      </p:sp>
    </p:spTree>
    <p:extLst>
      <p:ext uri="{BB962C8B-B14F-4D97-AF65-F5344CB8AC3E}">
        <p14:creationId xmlns:p14="http://schemas.microsoft.com/office/powerpoint/2010/main" val="1734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fontScale="92500" lnSpcReduction="2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Example:</a:t>
            </a:r>
          </a:p>
          <a:p>
            <a:r>
              <a:rPr lang="en-US" sz="2800" dirty="0">
                <a:latin typeface="Segoe UI" panose="020B0502040204020203" pitchFamily="34" charset="0"/>
                <a:ea typeface="Segoe UI" panose="020B0502040204020203" pitchFamily="34" charset="0"/>
                <a:cs typeface="Segoe UI" panose="020B0502040204020203" pitchFamily="34" charset="0"/>
              </a:rPr>
              <a:t>4 x 4 input tensor</a:t>
            </a:r>
          </a:p>
          <a:p>
            <a:r>
              <a:rPr lang="en-US" sz="2800"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sz="2800" dirty="0">
                <a:latin typeface="Segoe UI" panose="020B0502040204020203" pitchFamily="34" charset="0"/>
                <a:ea typeface="Segoe UI" panose="020B0502040204020203" pitchFamily="34" charset="0"/>
                <a:cs typeface="Segoe UI" panose="020B0502040204020203" pitchFamily="34" charset="0"/>
              </a:rPr>
              <a:t>2 x 2 output tensor</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ea typeface="Segoe UI" panose="020B0502040204020203" pitchFamily="34" charset="0"/>
                <a:cs typeface="Segoe UI" panose="020B0502040204020203" pitchFamily="34" charset="0"/>
              </a:rPr>
              <a:t>Where S, I and K are tensors:</a:t>
            </a:r>
          </a:p>
          <a:p>
            <a:pPr lvl="1"/>
            <a:r>
              <a:rPr lang="en-US" sz="2400" i="1" dirty="0">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is the image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K</a:t>
            </a:r>
            <a:r>
              <a:rPr lang="en-US" sz="2400" dirty="0">
                <a:latin typeface="Segoe UI" panose="020B0502040204020203" pitchFamily="34" charset="0"/>
                <a:ea typeface="Segoe UI" panose="020B0502040204020203" pitchFamily="34" charset="0"/>
                <a:cs typeface="Segoe UI" panose="020B0502040204020203" pitchFamily="34" charset="0"/>
              </a:rPr>
              <a:t> is the convolutional kernel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S</a:t>
            </a:r>
            <a:r>
              <a:rPr lang="en-US" sz="2400" dirty="0">
                <a:latin typeface="Segoe UI" panose="020B0502040204020203" pitchFamily="34" charset="0"/>
                <a:ea typeface="Segoe UI" panose="020B0502040204020203" pitchFamily="34" charset="0"/>
                <a:cs typeface="Segoe UI" panose="020B0502040204020203" pitchFamily="34" charset="0"/>
              </a:rPr>
              <a:t> is the output tensor of the convolution operation</a:t>
            </a:r>
            <a:endParaRPr lang="en-US" sz="20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21125</TotalTime>
  <Words>3084</Words>
  <Application>Microsoft Office PowerPoint</Application>
  <PresentationFormat>Widescreen</PresentationFormat>
  <Paragraphs>581</Paragraphs>
  <Slides>74</Slides>
  <Notes>57</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74</vt:i4>
      </vt:variant>
    </vt:vector>
  </HeadingPairs>
  <TitlesOfParts>
    <vt:vector size="86" baseType="lpstr">
      <vt:lpstr>Arial</vt:lpstr>
      <vt:lpstr>Calibri</vt:lpstr>
      <vt:lpstr>Cambria Math</vt:lpstr>
      <vt:lpstr>Courier New</vt:lpstr>
      <vt:lpstr>Encode Sans Normal Black</vt:lpstr>
      <vt:lpstr>Lucida Grande</vt:lpstr>
      <vt:lpstr>Open Sans Light</vt:lpstr>
      <vt:lpstr>Segoe</vt:lpstr>
      <vt:lpstr>Segoe UI</vt:lpstr>
      <vt:lpstr>Segoe UI Light</vt:lpstr>
      <vt:lpstr>Wingdings</vt:lpstr>
      <vt:lpstr>1_Office Theme</vt:lpstr>
      <vt:lpstr>CSCI E-25 Computer Vision</vt:lpstr>
      <vt:lpstr>Convolutional Neural Networks</vt:lpstr>
      <vt:lpstr>Convolutional Neural Networks</vt:lpstr>
      <vt:lpstr>Convolutional Neural Networks</vt:lpstr>
      <vt:lpstr>Convolutional Neural Networks</vt:lpstr>
      <vt:lpstr>Convolutional Neural Networks</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Pooling and Invariance</vt:lpstr>
      <vt:lpstr>PowerPoint Presentation</vt:lpstr>
      <vt:lpstr>LeNet-5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and ResNets</vt:lpstr>
      <vt:lpstr>PowerPoint Presentation</vt:lpstr>
      <vt:lpstr>Multi-Scale Architectures</vt:lpstr>
      <vt:lpstr>Example: Multi-Scale Architecture</vt:lpstr>
      <vt:lpstr>PowerPoint Presentation</vt:lpstr>
      <vt:lpstr>Why Squeeze and Expand Layers?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Transfer Learning</vt:lpstr>
      <vt:lpstr>Transfer Learning</vt:lpstr>
      <vt:lpstr>PowerPoint Presentation</vt:lpstr>
      <vt:lpstr>PowerPoint Presentation</vt:lpstr>
      <vt:lpstr>PowerPoint Presentation</vt:lpstr>
      <vt:lpstr>PowerPoint Presentation</vt:lpstr>
      <vt:lpstr>Data Augmentation</vt:lpstr>
      <vt:lpstr>Data Augmentation</vt:lpstr>
      <vt:lpstr>Data Augmentation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694</cp:revision>
  <cp:lastPrinted>2019-03-15T21:07:42Z</cp:lastPrinted>
  <dcterms:created xsi:type="dcterms:W3CDTF">2013-02-15T23:12:42Z</dcterms:created>
  <dcterms:modified xsi:type="dcterms:W3CDTF">2023-02-27T03:47:45Z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