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75" r:id="rId2"/>
    <p:sldId id="260" r:id="rId3"/>
    <p:sldId id="377" r:id="rId4"/>
    <p:sldId id="393" r:id="rId5"/>
    <p:sldId id="276" r:id="rId6"/>
    <p:sldId id="421" r:id="rId7"/>
    <p:sldId id="381" r:id="rId8"/>
    <p:sldId id="418" r:id="rId9"/>
    <p:sldId id="422" r:id="rId10"/>
    <p:sldId id="380" r:id="rId11"/>
    <p:sldId id="382" r:id="rId12"/>
    <p:sldId id="379" r:id="rId13"/>
    <p:sldId id="378" r:id="rId14"/>
    <p:sldId id="376" r:id="rId15"/>
    <p:sldId id="427" r:id="rId16"/>
    <p:sldId id="423" r:id="rId17"/>
    <p:sldId id="384" r:id="rId18"/>
    <p:sldId id="383" r:id="rId19"/>
    <p:sldId id="385" r:id="rId20"/>
    <p:sldId id="386" r:id="rId21"/>
    <p:sldId id="415" r:id="rId22"/>
    <p:sldId id="428" r:id="rId23"/>
    <p:sldId id="387" r:id="rId24"/>
    <p:sldId id="394" r:id="rId25"/>
    <p:sldId id="388" r:id="rId26"/>
    <p:sldId id="389" r:id="rId27"/>
    <p:sldId id="390" r:id="rId28"/>
    <p:sldId id="395" r:id="rId29"/>
    <p:sldId id="424" r:id="rId30"/>
    <p:sldId id="396" r:id="rId31"/>
    <p:sldId id="416" r:id="rId32"/>
    <p:sldId id="397" r:id="rId33"/>
    <p:sldId id="401" r:id="rId34"/>
    <p:sldId id="406" r:id="rId35"/>
    <p:sldId id="410" r:id="rId36"/>
    <p:sldId id="411" r:id="rId37"/>
    <p:sldId id="412" r:id="rId38"/>
    <p:sldId id="398" r:id="rId39"/>
    <p:sldId id="402" r:id="rId40"/>
    <p:sldId id="407" r:id="rId41"/>
    <p:sldId id="413" r:id="rId42"/>
    <p:sldId id="399" r:id="rId43"/>
    <p:sldId id="408" r:id="rId44"/>
    <p:sldId id="419" r:id="rId45"/>
    <p:sldId id="414" r:id="rId46"/>
    <p:sldId id="400" r:id="rId47"/>
    <p:sldId id="409" r:id="rId48"/>
    <p:sldId id="403" r:id="rId49"/>
    <p:sldId id="404" r:id="rId50"/>
    <p:sldId id="405" r:id="rId51"/>
    <p:sldId id="425" r:id="rId52"/>
    <p:sldId id="420" r:id="rId53"/>
    <p:sldId id="426" r:id="rId54"/>
    <p:sldId id="417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8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49550-A506-4F63-B107-47360B8C37AC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730B6-965F-4F9E-8ED1-1D018A85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730B6-965F-4F9E-8ED1-1D018A85F5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63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730B6-965F-4F9E-8ED1-1D018A85F5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0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D0A5-98B8-47C2-BC21-375887FB1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8318-E12E-4EA0-9BD6-C20460FEB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BE19B-BF66-49E0-8127-A8A836F6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D8C-142B-4667-A04D-243860D0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43FC3-ACBA-4ECC-B2AB-7E35B9BD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1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6ECA-3810-4F77-B526-C19DD7E0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D47FA-00A6-4F99-90A8-18188326D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9E929-8365-46E0-93E2-36E2E0E0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020A9-80B5-49B8-886D-96F7B707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D2D8E-0AA2-4746-B9FD-7678F634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433B9-A4FC-4262-99CA-3BF17AE53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D390E-6C51-45F8-B00C-30C0BD946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5926-ACBA-4B9A-A5CA-EEC805E4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2C466-0A41-4E10-BACE-D671E7C3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6A03F-DA7B-44FC-A47A-435A8771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8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A779-426F-4BD1-B4DA-D03F85BB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C017-E4E0-4484-A4A3-384ED1E75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B1444-75EA-4C5A-AB30-54787730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941A6-F2D5-400F-9ACE-5278A751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84184-3224-4D4F-A1D2-C3CD0A48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96CC-0E3B-41AE-A2D7-5BC8367E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80C98-AD5F-46DA-995C-93BFC6D3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21E1-CBBC-45EF-A608-50B8DA98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651EF-6071-45EC-84D9-B0EB1476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C2C5-0AE5-41D7-9672-33999969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9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A71B-375F-4A01-9570-60D0AB17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F3DB-AC30-45B9-ACD4-8B7EC99F8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FA436-877F-49B1-A60D-1502D5908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02763-8A67-4D69-B932-8703878F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D13C1-1142-453A-8A48-ACC5A899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98DB0-3982-4EB2-AE49-E1A11192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0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4354-6C71-40E2-9676-51DB6ACE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238A5-B132-4563-8834-6F0750076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90698-229D-4E27-9E2A-05DD4E09B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D06D4-F105-4557-A8E6-7372AAFF9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0F30C-8156-4EA4-97F9-EF3318603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D5F8E-29DC-48CE-880D-BE8D7465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EFE6E-843A-4509-976A-2D2D2C3D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FC145-B7F1-4B26-893C-186436E3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6EF6-141B-403D-8833-6C017FC6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88223-F102-4D6C-9F68-63C09206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4B086-B464-4BC1-A7A1-989FB96A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7EB0B-1845-4365-9B1D-9B817F80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C126B-E93F-482D-915E-6BBF8E54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8C6D5-4910-4EA1-97CA-373BEF95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80A3B-E5A2-489E-BE9C-8C5FAF44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1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390F-1D05-44CB-8463-DC864FA5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A9D3-351F-49A8-A8A0-9A5930A37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91CE4-C446-4E44-86BE-0F5ED455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9FEB5-9700-4CD0-B475-B7FDCA20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DB61E-87CC-464E-9EBE-8DF1549B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971AA-BF46-4371-A867-C122CDD8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1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67B2-C600-4563-A1A9-52AEA293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0A711-0676-45A9-AD86-F4FA8617F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B09A3-BBD0-4A34-9E5A-DA8CDA9F5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48863-F949-4C9F-8025-273B0A19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8E425-3124-4016-B06F-5A62C647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7E2EC-B7EE-4760-8EEC-C47377B4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3D503-39F4-40E6-B94D-704565DF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8FD51-82FD-4DAA-B27C-F5366344F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4FC4D-9D02-4C33-ACAB-163AEBDD5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60B3F-A4A2-44B7-B52D-29D732D6783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10C34-DC40-4BA1-83AD-4FAE3716F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231FE-B217-4970-8FA3-7223B5DCE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0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10.png"/><Relationship Id="rId7" Type="http://schemas.openxmlformats.org/officeDocument/2006/relationships/image" Target="../media/image7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1.png"/><Relationship Id="rId4" Type="http://schemas.openxmlformats.org/officeDocument/2006/relationships/image" Target="../media/image4.png"/><Relationship Id="rId9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amcoreprint.com/checkerboard" TargetMode="External"/><Relationship Id="rId2" Type="http://schemas.openxmlformats.org/officeDocument/2006/relationships/hyperlink" Target="https://cali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0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24.png"/><Relationship Id="rId4" Type="http://schemas.openxmlformats.org/officeDocument/2006/relationships/image" Target="../media/image40.png"/><Relationship Id="rId9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9.png"/><Relationship Id="rId7" Type="http://schemas.openxmlformats.org/officeDocument/2006/relationships/image" Target="../media/image2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24.png"/><Relationship Id="rId4" Type="http://schemas.openxmlformats.org/officeDocument/2006/relationships/image" Target="../media/image31.png"/><Relationship Id="rId9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3.png"/><Relationship Id="rId7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0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24.png"/><Relationship Id="rId4" Type="http://schemas.openxmlformats.org/officeDocument/2006/relationships/image" Target="../media/image40.png"/><Relationship Id="rId9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.ac.nz/assets/Uploads/aee4645bb2/10-Michael-Potter-Pinhole-Photographs.pdf" TargetMode="External"/><Relationship Id="rId2" Type="http://schemas.openxmlformats.org/officeDocument/2006/relationships/hyperlink" Target="https://www.alternativephotography.com/pinhole-histo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ternativephotography.com/pinhole-history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555" y="3946867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2022, 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788724" y="2851645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Homography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Projections</a:t>
            </a: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Cartisian</a:t>
            </a:r>
            <a:r>
              <a:rPr lang="en-US" sz="4000" dirty="0">
                <a:latin typeface="+mn-lt"/>
              </a:rPr>
              <a:t> Coordinates for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858293" y="2602756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5310643" y="3860878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5536886" y="3976357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5423765" y="3860878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503753" y="4058012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5140184" y="3276103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</p:cNvCxnSpPr>
          <p:nvPr/>
        </p:nvCxnSpPr>
        <p:spPr>
          <a:xfrm flipV="1">
            <a:off x="789301" y="3889716"/>
            <a:ext cx="9073678" cy="94465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6089006" y="3860580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006" y="3860580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5705315" y="4221975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315" y="4221975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4952029" y="4465879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029" y="4465879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1250502" y="2067601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1250502" y="2067601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</p:cNvCxnSpPr>
          <p:nvPr/>
        </p:nvCxnSpPr>
        <p:spPr>
          <a:xfrm flipV="1">
            <a:off x="2329021" y="2993864"/>
            <a:ext cx="7126377" cy="17254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D2902274-ABB0-440D-8A9F-66FB0325025B}"/>
              </a:ext>
            </a:extLst>
          </p:cNvPr>
          <p:cNvSpPr/>
          <p:nvPr/>
        </p:nvSpPr>
        <p:spPr>
          <a:xfrm>
            <a:off x="2149690" y="3860878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2200520" y="461428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408486" y="286355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/>
              <p:nvPr/>
            </p:nvSpPr>
            <p:spPr>
              <a:xfrm>
                <a:off x="9624383" y="2396356"/>
                <a:ext cx="1320170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83" y="2396356"/>
                <a:ext cx="1320170" cy="10502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/>
              <p:nvPr/>
            </p:nvSpPr>
            <p:spPr>
              <a:xfrm>
                <a:off x="2296377" y="4641546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377" y="4641546"/>
                <a:ext cx="1241750" cy="7496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7756367" y="3921531"/>
            <a:ext cx="190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Axis, </a:t>
            </a:r>
            <a:r>
              <a:rPr lang="en-US" sz="2400" i="1" dirty="0"/>
              <a:t>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4A709A-5B43-4454-8BA5-9857044CACB2}"/>
              </a:ext>
            </a:extLst>
          </p:cNvPr>
          <p:cNvSpPr txBox="1"/>
          <p:nvPr/>
        </p:nvSpPr>
        <p:spPr>
          <a:xfrm>
            <a:off x="4620360" y="2578172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29EC29-D928-4F05-8862-169DB8A31901}"/>
              </a:ext>
            </a:extLst>
          </p:cNvPr>
          <p:cNvSpPr txBox="1"/>
          <p:nvPr/>
        </p:nvSpPr>
        <p:spPr>
          <a:xfrm>
            <a:off x="8708757" y="2218954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Object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101760-23DD-45FA-8DCC-A950106B9614}"/>
              </a:ext>
            </a:extLst>
          </p:cNvPr>
          <p:cNvSpPr txBox="1"/>
          <p:nvPr/>
        </p:nvSpPr>
        <p:spPr>
          <a:xfrm>
            <a:off x="2375933" y="5222254"/>
            <a:ext cx="945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610A9C2-9C23-44D6-913A-F8AFAC0FE754}"/>
              </a:ext>
            </a:extLst>
          </p:cNvPr>
          <p:cNvCxnSpPr>
            <a:cxnSpLocks/>
          </p:cNvCxnSpPr>
          <p:nvPr/>
        </p:nvCxnSpPr>
        <p:spPr>
          <a:xfrm flipH="1">
            <a:off x="2329021" y="6157023"/>
            <a:ext cx="3071124" cy="21828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47E4FE-8A7B-4E0F-88EC-36193C2FF2E0}"/>
                  </a:ext>
                </a:extLst>
              </p:cNvPr>
              <p:cNvSpPr txBox="1"/>
              <p:nvPr/>
            </p:nvSpPr>
            <p:spPr>
              <a:xfrm>
                <a:off x="3648264" y="6142789"/>
                <a:ext cx="4601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47E4FE-8A7B-4E0F-88EC-36193C2FF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264" y="6142789"/>
                <a:ext cx="46016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62B6EE-4ACA-45EA-9F03-FD440B96BB7B}"/>
              </a:ext>
            </a:extLst>
          </p:cNvPr>
          <p:cNvCxnSpPr>
            <a:cxnSpLocks/>
          </p:cNvCxnSpPr>
          <p:nvPr/>
        </p:nvCxnSpPr>
        <p:spPr>
          <a:xfrm flipH="1" flipV="1">
            <a:off x="5471005" y="6130881"/>
            <a:ext cx="4087170" cy="1018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F6E3205-9807-4240-B981-D437F5A71819}"/>
                  </a:ext>
                </a:extLst>
              </p:cNvPr>
              <p:cNvSpPr txBox="1"/>
              <p:nvPr/>
            </p:nvSpPr>
            <p:spPr>
              <a:xfrm>
                <a:off x="6822996" y="6104999"/>
                <a:ext cx="4601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F6E3205-9807-4240-B981-D437F5A71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996" y="6104999"/>
                <a:ext cx="46016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6C1A9D1-26F5-4520-AFB8-A60A8A0CA2F7}"/>
              </a:ext>
            </a:extLst>
          </p:cNvPr>
          <p:cNvCxnSpPr>
            <a:cxnSpLocks/>
          </p:cNvCxnSpPr>
          <p:nvPr/>
        </p:nvCxnSpPr>
        <p:spPr>
          <a:xfrm>
            <a:off x="9521606" y="3119117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D132D5-92BF-4BD3-B230-0D34D04F303A}"/>
              </a:ext>
            </a:extLst>
          </p:cNvPr>
          <p:cNvCxnSpPr>
            <a:cxnSpLocks/>
          </p:cNvCxnSpPr>
          <p:nvPr/>
        </p:nvCxnSpPr>
        <p:spPr>
          <a:xfrm>
            <a:off x="5423764" y="4906723"/>
            <a:ext cx="23622" cy="155122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5FEB86E-598A-4150-845E-CC188CA6D322}"/>
              </a:ext>
            </a:extLst>
          </p:cNvPr>
          <p:cNvCxnSpPr>
            <a:cxnSpLocks/>
          </p:cNvCxnSpPr>
          <p:nvPr/>
        </p:nvCxnSpPr>
        <p:spPr>
          <a:xfrm>
            <a:off x="2332789" y="4885239"/>
            <a:ext cx="17420" cy="1331511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7063C2-CE15-272E-9CF8-55665FC47FDE}"/>
              </a:ext>
            </a:extLst>
          </p:cNvPr>
          <p:cNvSpPr txBox="1"/>
          <p:nvPr/>
        </p:nvSpPr>
        <p:spPr>
          <a:xfrm>
            <a:off x="1411021" y="3386775"/>
            <a:ext cx="202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Principal Point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35106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Pinhole camera </a:t>
                </a:r>
                <a:r>
                  <a:rPr lang="en-US" dirty="0"/>
                  <a:t>is a canonical model for image formation</a:t>
                </a:r>
              </a:p>
              <a:p>
                <a:r>
                  <a:rPr lang="en-US" dirty="0"/>
                  <a:t>3-D real-world position translates to x-y position on image plane</a:t>
                </a:r>
              </a:p>
              <a:p>
                <a:r>
                  <a:rPr lang="en-US" dirty="0"/>
                  <a:t>Positions are defined relative to the </a:t>
                </a:r>
                <a:r>
                  <a:rPr lang="en-US" b="1" dirty="0"/>
                  <a:t>optic axis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x-y image plane position,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changes with optic axis coordinates: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- horizontal location with respect to optic axis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- vertical location with respect to optic axis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- distance from pin hole along the optic axis</a:t>
                </a:r>
              </a:p>
              <a:p>
                <a:r>
                  <a:rPr lang="en-US" dirty="0"/>
                  <a:t>Pinhole camera image </a:t>
                </a:r>
                <a:r>
                  <a:rPr lang="en-US" b="1" dirty="0"/>
                  <a:t>inverted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2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27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Coordinate System for 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Images are formed on an </a:t>
                </a:r>
                <a:r>
                  <a:rPr lang="en-US" b="1" dirty="0"/>
                  <a:t>image plane</a:t>
                </a:r>
              </a:p>
              <a:p>
                <a:r>
                  <a:rPr lang="en-US" dirty="0"/>
                  <a:t>Place image plane between pin hole, origin, and object</a:t>
                </a:r>
              </a:p>
              <a:p>
                <a:pPr lvl="1"/>
                <a:r>
                  <a:rPr lang="en-US" dirty="0"/>
                  <a:t>Image no longer inverted </a:t>
                </a:r>
              </a:p>
              <a:p>
                <a:pPr lvl="1"/>
                <a:r>
                  <a:rPr lang="en-US" dirty="0"/>
                  <a:t>Simplifies transformations </a:t>
                </a:r>
              </a:p>
              <a:p>
                <a:r>
                  <a:rPr lang="en-US" dirty="0"/>
                  <a:t>Real-world and image plane coordinate along optic axis </a:t>
                </a:r>
              </a:p>
              <a:p>
                <a:r>
                  <a:rPr lang="en-US" dirty="0"/>
                  <a:t>Optic axis from origin or </a:t>
                </a:r>
                <a:r>
                  <a:rPr lang="en-US" b="1" dirty="0"/>
                  <a:t>optic center </a:t>
                </a:r>
              </a:p>
              <a:p>
                <a:r>
                  <a:rPr lang="en-US" dirty="0"/>
                  <a:t>Distance from origin to image plane is </a:t>
                </a:r>
                <a:r>
                  <a:rPr lang="en-US" b="1" dirty="0"/>
                  <a:t>focal length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Simplify model by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2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00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Cartesian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/>
              <p:nvPr/>
            </p:nvSpPr>
            <p:spPr>
              <a:xfrm>
                <a:off x="9498230" y="2114494"/>
                <a:ext cx="1384482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230" y="2114494"/>
                <a:ext cx="1384482" cy="10502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259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 = </a:t>
            </a:r>
            <a:r>
              <a:rPr lang="en-US" sz="2400" i="1" dirty="0"/>
              <a:t>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Point</a:t>
            </a:r>
          </a:p>
        </p:txBody>
      </p:sp>
    </p:spTree>
    <p:extLst>
      <p:ext uri="{BB962C8B-B14F-4D97-AF65-F5344CB8AC3E}">
        <p14:creationId xmlns:p14="http://schemas.microsoft.com/office/powerpoint/2010/main" val="392118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Cartesian Coordinates for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Transform homogenous coordinates to </a:t>
                </a:r>
                <a:r>
                  <a:rPr lang="en-US" b="1" dirty="0"/>
                  <a:t>cartesian coordinates</a:t>
                </a:r>
                <a:endParaRPr lang="en-US" dirty="0"/>
              </a:p>
              <a:p>
                <a:r>
                  <a:rPr lang="en-US" dirty="0"/>
                  <a:t>Transform from real-world to image plane coordinates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distance from origin to object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:r>
                  <a:rPr lang="en-US" b="1" dirty="0"/>
                  <a:t>focal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 and </a:t>
                </a:r>
                <a:r>
                  <a:rPr lang="en-US" i="1" dirty="0"/>
                  <a:t>w = </a:t>
                </a:r>
                <a:r>
                  <a:rPr lang="en-US" dirty="0"/>
                  <a:t>distance from origin to image plane: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are all measured in real-world units, e.g. mm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06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Focal Length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9CEC31E-0AD6-4816-BB2D-79E5BE1C2E0F}"/>
              </a:ext>
            </a:extLst>
          </p:cNvPr>
          <p:cNvSpPr/>
          <p:nvPr/>
        </p:nvSpPr>
        <p:spPr>
          <a:xfrm rot="16200000">
            <a:off x="975571" y="1183356"/>
            <a:ext cx="3372747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FAAB5E-9B82-410B-9A35-131AD71645A2}"/>
              </a:ext>
            </a:extLst>
          </p:cNvPr>
          <p:cNvCxnSpPr>
            <a:cxnSpLocks/>
          </p:cNvCxnSpPr>
          <p:nvPr/>
        </p:nvCxnSpPr>
        <p:spPr>
          <a:xfrm>
            <a:off x="1339545" y="3099368"/>
            <a:ext cx="0" cy="6672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850257D-EA74-4795-AC88-BDA89B774E93}"/>
              </a:ext>
            </a:extLst>
          </p:cNvPr>
          <p:cNvSpPr/>
          <p:nvPr/>
        </p:nvSpPr>
        <p:spPr>
          <a:xfrm rot="16200000">
            <a:off x="7914175" y="1183355"/>
            <a:ext cx="125234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42671C50-930B-4FAB-863E-EAC9DB6E59CF}"/>
              </a:ext>
            </a:extLst>
          </p:cNvPr>
          <p:cNvSpPr txBox="1">
            <a:spLocks/>
          </p:cNvSpPr>
          <p:nvPr/>
        </p:nvSpPr>
        <p:spPr>
          <a:xfrm>
            <a:off x="702036" y="5860510"/>
            <a:ext cx="3919816" cy="590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Short focal length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824AFACF-DD74-4E46-87EB-F2595CC76E94}"/>
              </a:ext>
            </a:extLst>
          </p:cNvPr>
          <p:cNvSpPr txBox="1">
            <a:spLocks/>
          </p:cNvSpPr>
          <p:nvPr/>
        </p:nvSpPr>
        <p:spPr>
          <a:xfrm>
            <a:off x="7115999" y="5856977"/>
            <a:ext cx="3919816" cy="565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Long focal length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1F52702-AB64-2322-CCCA-A9F5FA3C2904}"/>
              </a:ext>
            </a:extLst>
          </p:cNvPr>
          <p:cNvCxnSpPr>
            <a:cxnSpLocks/>
          </p:cNvCxnSpPr>
          <p:nvPr/>
        </p:nvCxnSpPr>
        <p:spPr>
          <a:xfrm>
            <a:off x="8672736" y="3124056"/>
            <a:ext cx="0" cy="6672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DAF4B7-1484-79D0-DBC5-873104ADFD5B}"/>
              </a:ext>
            </a:extLst>
          </p:cNvPr>
          <p:cNvCxnSpPr>
            <a:cxnSpLocks/>
          </p:cNvCxnSpPr>
          <p:nvPr/>
        </p:nvCxnSpPr>
        <p:spPr>
          <a:xfrm>
            <a:off x="10956964" y="2846470"/>
            <a:ext cx="0" cy="1252342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BD94321-7F09-EB73-6C6A-2DEE7F7C610E}"/>
              </a:ext>
            </a:extLst>
          </p:cNvPr>
          <p:cNvCxnSpPr>
            <a:cxnSpLocks/>
          </p:cNvCxnSpPr>
          <p:nvPr/>
        </p:nvCxnSpPr>
        <p:spPr>
          <a:xfrm>
            <a:off x="5053271" y="1786268"/>
            <a:ext cx="0" cy="3372748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B619FB71-8F39-70A5-AD8B-761A8C0BC1E9}"/>
              </a:ext>
            </a:extLst>
          </p:cNvPr>
          <p:cNvSpPr txBox="1">
            <a:spLocks/>
          </p:cNvSpPr>
          <p:nvPr/>
        </p:nvSpPr>
        <p:spPr>
          <a:xfrm>
            <a:off x="11051258" y="2902273"/>
            <a:ext cx="831448" cy="12523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Field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of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view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C962CEBB-B295-3124-3EE2-3307D0584417}"/>
              </a:ext>
            </a:extLst>
          </p:cNvPr>
          <p:cNvSpPr txBox="1">
            <a:spLocks/>
          </p:cNvSpPr>
          <p:nvPr/>
        </p:nvSpPr>
        <p:spPr>
          <a:xfrm>
            <a:off x="5109495" y="2861449"/>
            <a:ext cx="831448" cy="12523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Field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of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view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F02237-BCB8-DE3F-8B56-F5BD4B153457}"/>
              </a:ext>
            </a:extLst>
          </p:cNvPr>
          <p:cNvCxnSpPr>
            <a:cxnSpLocks/>
          </p:cNvCxnSpPr>
          <p:nvPr/>
        </p:nvCxnSpPr>
        <p:spPr>
          <a:xfrm>
            <a:off x="372657" y="3865944"/>
            <a:ext cx="989711" cy="40512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3684830-1A9A-F9AA-06D0-D5450E09558D}"/>
              </a:ext>
            </a:extLst>
          </p:cNvPr>
          <p:cNvCxnSpPr>
            <a:cxnSpLocks/>
          </p:cNvCxnSpPr>
          <p:nvPr/>
        </p:nvCxnSpPr>
        <p:spPr>
          <a:xfrm>
            <a:off x="6323390" y="3974894"/>
            <a:ext cx="2349346" cy="0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030533FE-FDDB-A942-A0D2-26C9DE5BFC73}"/>
              </a:ext>
            </a:extLst>
          </p:cNvPr>
          <p:cNvSpPr txBox="1">
            <a:spLocks/>
          </p:cNvSpPr>
          <p:nvPr/>
        </p:nvSpPr>
        <p:spPr>
          <a:xfrm>
            <a:off x="446059" y="4005819"/>
            <a:ext cx="686484" cy="49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Symbol" panose="05050102010706020507" pitchFamily="18" charset="2"/>
              </a:rPr>
              <a:t>f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F0474880-2740-1AC2-3080-B055DB42D166}"/>
              </a:ext>
            </a:extLst>
          </p:cNvPr>
          <p:cNvSpPr txBox="1">
            <a:spLocks/>
          </p:cNvSpPr>
          <p:nvPr/>
        </p:nvSpPr>
        <p:spPr>
          <a:xfrm>
            <a:off x="7115999" y="4035278"/>
            <a:ext cx="686484" cy="49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Symbol" panose="05050102010706020507" pitchFamily="18" charset="2"/>
              </a:rPr>
              <a:t>f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C1700104-F1BC-1181-FD03-5F6A3BDAE9DE}"/>
              </a:ext>
            </a:extLst>
          </p:cNvPr>
          <p:cNvSpPr txBox="1">
            <a:spLocks/>
          </p:cNvSpPr>
          <p:nvPr/>
        </p:nvSpPr>
        <p:spPr>
          <a:xfrm>
            <a:off x="549954" y="1001023"/>
            <a:ext cx="9950530" cy="590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Changing focal length changes field of view a fixed distance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AD2853B-A44B-B1F4-C9D2-797C9818FACE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77855" y="5086945"/>
            <a:ext cx="4573376" cy="72071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2D8493A-FE12-BE8E-E6FC-A529E1F863C7}"/>
              </a:ext>
            </a:extLst>
          </p:cNvPr>
          <p:cNvCxnSpPr>
            <a:cxnSpLocks/>
          </p:cNvCxnSpPr>
          <p:nvPr/>
        </p:nvCxnSpPr>
        <p:spPr>
          <a:xfrm>
            <a:off x="6256256" y="5205918"/>
            <a:ext cx="4573376" cy="72071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0175C510-B17D-40AD-464F-1D829A3E28E8}"/>
              </a:ext>
            </a:extLst>
          </p:cNvPr>
          <p:cNvSpPr txBox="1">
            <a:spLocks/>
          </p:cNvSpPr>
          <p:nvPr/>
        </p:nvSpPr>
        <p:spPr>
          <a:xfrm>
            <a:off x="2103168" y="5159016"/>
            <a:ext cx="686484" cy="49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</a:t>
            </a:r>
          </a:p>
        </p:txBody>
      </p: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E8247250-04A4-5AD9-D6FA-E9131B85CA01}"/>
              </a:ext>
            </a:extLst>
          </p:cNvPr>
          <p:cNvSpPr txBox="1">
            <a:spLocks/>
          </p:cNvSpPr>
          <p:nvPr/>
        </p:nvSpPr>
        <p:spPr>
          <a:xfrm>
            <a:off x="8329494" y="5205918"/>
            <a:ext cx="686484" cy="49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8F3506-9B2F-D7E9-CB95-91B6748BD635}"/>
              </a:ext>
            </a:extLst>
          </p:cNvPr>
          <p:cNvSpPr txBox="1"/>
          <p:nvPr/>
        </p:nvSpPr>
        <p:spPr>
          <a:xfrm>
            <a:off x="789301" y="2169008"/>
            <a:ext cx="989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</a:t>
            </a:r>
            <a:endParaRPr lang="en-US" sz="2400" baseline="-25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DC3DB7E-57C2-74C5-480B-E5CCEEB9B2CD}"/>
              </a:ext>
            </a:extLst>
          </p:cNvPr>
          <p:cNvSpPr txBox="1"/>
          <p:nvPr/>
        </p:nvSpPr>
        <p:spPr>
          <a:xfrm>
            <a:off x="8086198" y="2201246"/>
            <a:ext cx="989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98570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</p:spTree>
    <p:extLst>
      <p:ext uri="{BB962C8B-B14F-4D97-AF65-F5344CB8AC3E}">
        <p14:creationId xmlns:p14="http://schemas.microsoft.com/office/powerpoint/2010/main" val="1958632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Transform formations applied using pin hole camera model</a:t>
                </a:r>
              </a:p>
              <a:p>
                <a:r>
                  <a:rPr lang="en-US" dirty="0"/>
                  <a:t>Transformation between real-world and image coordinates require two sets of parameters </a:t>
                </a:r>
              </a:p>
              <a:p>
                <a:r>
                  <a:rPr lang="en-US" b="1" dirty="0"/>
                  <a:t>Intrinsic</a:t>
                </a:r>
                <a:r>
                  <a:rPr lang="en-US" dirty="0"/>
                  <a:t> or camara parameters,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– focal length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dirty="0"/>
                  <a:t> – image array offset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dirty="0"/>
                  <a:t> – skew correction, or idiosyncratic term</a:t>
                </a:r>
              </a:p>
              <a:p>
                <a:r>
                  <a:rPr lang="en-US" b="1" dirty="0"/>
                  <a:t>Extrinsic</a:t>
                </a:r>
                <a:r>
                  <a:rPr lang="en-US" dirty="0"/>
                  <a:t> or object position and orientation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Rotation matrix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dirty="0"/>
                  <a:t> - translation   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119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Extrinsic transformation </a:t>
                </a:r>
                <a:r>
                  <a:rPr lang="en-US" dirty="0"/>
                  <a:t>for position and orientation of object </a:t>
                </a:r>
              </a:p>
              <a:p>
                <a:r>
                  <a:rPr lang="en-US" b="1" dirty="0"/>
                  <a:t>Extrinsic</a:t>
                </a:r>
                <a:r>
                  <a:rPr lang="en-US" dirty="0"/>
                  <a:t> transformation comprised of two independent operations</a:t>
                </a:r>
              </a:p>
              <a:p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Rotation transformation, 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complete extrinsic transformation is then:    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930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Intrisic transformation </a:t>
                </a:r>
                <a:r>
                  <a:rPr lang="en-US" dirty="0"/>
                  <a:t>adjusts for characteristics of a camera</a:t>
                </a:r>
              </a:p>
              <a:p>
                <a:r>
                  <a:rPr lang="en-US" b="1" dirty="0"/>
                  <a:t>Intrinsic</a:t>
                </a:r>
                <a:r>
                  <a:rPr lang="en-US" dirty="0"/>
                  <a:t> transformation comprised of three independent components</a:t>
                </a:r>
              </a:p>
              <a:p>
                <a:pPr lvl="1"/>
                <a:r>
                  <a:rPr lang="en-US" sz="2400" b="1" dirty="0">
                    <a:ea typeface="Cambria Math" panose="02040503050406030204" pitchFamily="18" charset="0"/>
                  </a:rPr>
                  <a:t>Focal length,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Image array offsets,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b="0" dirty="0"/>
              </a:p>
              <a:p>
                <a:pPr lvl="1"/>
                <a:r>
                  <a:rPr lang="en-US" b="1" dirty="0"/>
                  <a:t>Skew correction,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endParaRPr lang="en-US" b="1" dirty="0"/>
              </a:p>
              <a:p>
                <a:pPr lvl="1"/>
                <a:endParaRPr lang="en-US" b="1" dirty="0"/>
              </a:p>
              <a:p>
                <a:r>
                  <a:rPr lang="en-US" i="1" dirty="0"/>
                  <a:t>Intrinsic</a:t>
                </a:r>
                <a:r>
                  <a:rPr lang="en-US" dirty="0"/>
                  <a:t> or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Camera calibration matrix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06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Homography</a:t>
            </a:r>
            <a:r>
              <a:rPr lang="en-US" sz="4000" dirty="0">
                <a:latin typeface="+mn-lt"/>
              </a:rPr>
              <a:t> and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do we transform between light scattered off objects and projections on a </a:t>
            </a:r>
            <a:r>
              <a:rPr lang="en-US" b="1" dirty="0"/>
              <a:t>camera image plane</a:t>
            </a:r>
            <a:r>
              <a:rPr lang="en-US" dirty="0"/>
              <a:t>?  </a:t>
            </a:r>
          </a:p>
          <a:p>
            <a:r>
              <a:rPr lang="en-US" dirty="0"/>
              <a:t>Use </a:t>
            </a:r>
            <a:r>
              <a:rPr lang="en-US" b="1" dirty="0"/>
              <a:t>planar projective transformation </a:t>
            </a:r>
            <a:r>
              <a:rPr lang="en-US" dirty="0"/>
              <a:t>to model projection of an object to a camera image plane</a:t>
            </a:r>
          </a:p>
          <a:p>
            <a:r>
              <a:rPr lang="en-US" dirty="0"/>
              <a:t>Use projection to transform one </a:t>
            </a:r>
            <a:r>
              <a:rPr lang="en-US" b="1" dirty="0"/>
              <a:t>camera pose </a:t>
            </a:r>
            <a:r>
              <a:rPr lang="en-US" dirty="0"/>
              <a:t>to another </a:t>
            </a:r>
          </a:p>
          <a:p>
            <a:r>
              <a:rPr lang="en-US" dirty="0"/>
              <a:t>Inverse transform from image planes to real-world object location</a:t>
            </a:r>
          </a:p>
          <a:p>
            <a:r>
              <a:rPr lang="en-US" dirty="0"/>
              <a:t>Planar transformations use </a:t>
            </a:r>
            <a:r>
              <a:rPr lang="en-US" b="1" dirty="0"/>
              <a:t>projection 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0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Complete transformation</a:t>
                </a:r>
                <a:r>
                  <a:rPr lang="en-US" b="1" dirty="0"/>
                  <a:t> </a:t>
                </a:r>
                <a:r>
                  <a:rPr lang="en-US" dirty="0"/>
                  <a:t>accounts for image placement and camera characteristics</a:t>
                </a:r>
              </a:p>
              <a:p>
                <a:r>
                  <a:rPr lang="en-US" dirty="0"/>
                  <a:t>Linear extrinsic and intrinsic transformations combined by matrix multiplication: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𝜦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These equations are no longer linear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</m:oMath>
                </a14:m>
                <a:r>
                  <a:rPr lang="en-US" dirty="0"/>
                  <a:t> depends on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dirty="0"/>
                  <a:t> and vice versa!</a:t>
                </a:r>
              </a:p>
              <a:p>
                <a:r>
                  <a:rPr lang="en-US" dirty="0"/>
                  <a:t>Estimating the parameters requires solving a nonlinear optimization problem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93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4020391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do we find the Intrinsic parameters of a camera? </a:t>
            </a:r>
          </a:p>
          <a:p>
            <a:r>
              <a:rPr lang="en-US" dirty="0"/>
              <a:t>Two ways to find intrinsic parameters   </a:t>
            </a:r>
          </a:p>
          <a:p>
            <a:pPr lvl="1"/>
            <a:r>
              <a:rPr lang="en-US" dirty="0"/>
              <a:t>Learn from multiple camera views of scene – more on this later</a:t>
            </a:r>
          </a:p>
          <a:p>
            <a:pPr lvl="1"/>
            <a:r>
              <a:rPr lang="en-US" dirty="0"/>
              <a:t>Use multiple views of a known target</a:t>
            </a:r>
          </a:p>
          <a:p>
            <a:r>
              <a:rPr lang="en-US" dirty="0">
                <a:hlinkClick r:id="rId2"/>
              </a:rPr>
              <a:t>Wide variety of targets available commercially</a:t>
            </a:r>
            <a:endParaRPr lang="en-US" dirty="0"/>
          </a:p>
          <a:p>
            <a:r>
              <a:rPr lang="en-US" dirty="0">
                <a:hlinkClick r:id="rId3"/>
              </a:rPr>
              <a:t>Other suppliers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545CD-6659-4B74-AFA9-A7A558C8F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306" y="1412123"/>
            <a:ext cx="7080474" cy="403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9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Homogeneous Coordinates</a:t>
            </a:r>
          </a:p>
        </p:txBody>
      </p:sp>
    </p:spTree>
    <p:extLst>
      <p:ext uri="{BB962C8B-B14F-4D97-AF65-F5344CB8AC3E}">
        <p14:creationId xmlns:p14="http://schemas.microsoft.com/office/powerpoint/2010/main" val="2012407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form linear system of equations in</a:t>
                </a:r>
                <a:r>
                  <a:rPr lang="en-US" b="1" dirty="0"/>
                  <a:t> homogenous coordinates</a:t>
                </a:r>
              </a:p>
              <a:p>
                <a:r>
                  <a:rPr lang="en-US" dirty="0"/>
                  <a:t>Define position on image plane and object: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Transform back to Cartesian image plane coordinates,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2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Homogenous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282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Extrinsic transformation </a:t>
                </a:r>
                <a:r>
                  <a:rPr lang="en-US" dirty="0"/>
                  <a:t>represented by a single matrix combining rotation and translation:</a:t>
                </a:r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1,3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2,2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3,2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2,3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3,3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The complete extrinsic transformation in homogeneous coordinates: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𝜴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set of linear equations!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46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construct the </a:t>
                </a:r>
                <a:r>
                  <a:rPr lang="en-US" b="1" dirty="0"/>
                  <a:t>intrinsic transformation </a:t>
                </a:r>
                <a:r>
                  <a:rPr lang="en-US" dirty="0"/>
                  <a:t>in homogenous coordinates? </a:t>
                </a:r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𝚲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l-G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𝜦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𝚲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457200" lvl="1" indent="0">
                  <a:buNone/>
                </a:pPr>
                <a:r>
                  <a:rPr lang="en-US" sz="2800" dirty="0"/>
                  <a:t>A set of linear equations!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03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44075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to solve for the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homogenous coordinates we can solve the three equations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440750" cy="5705610"/>
              </a:xfrm>
              <a:blipFill>
                <a:blip r:embed="rId2"/>
                <a:stretch>
                  <a:fillRect l="-122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47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1121712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 in Homogeneous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Homogenous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975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 Problems</a:t>
            </a:r>
          </a:p>
        </p:txBody>
      </p:sp>
    </p:spTree>
    <p:extLst>
      <p:ext uri="{BB962C8B-B14F-4D97-AF65-F5344CB8AC3E}">
        <p14:creationId xmlns:p14="http://schemas.microsoft.com/office/powerpoint/2010/main" val="247047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Homography</a:t>
            </a:r>
            <a:r>
              <a:rPr lang="en-US" sz="4000" dirty="0">
                <a:latin typeface="+mn-lt"/>
              </a:rPr>
              <a:t> and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Projections are used in many computer vision applications</a:t>
            </a:r>
          </a:p>
          <a:p>
            <a:r>
              <a:rPr lang="en-US" dirty="0"/>
              <a:t>Warping images to adjust for camera viewpoint, aka, </a:t>
            </a:r>
            <a:r>
              <a:rPr lang="en-US" b="1" dirty="0"/>
              <a:t>camera pose</a:t>
            </a:r>
          </a:p>
          <a:p>
            <a:r>
              <a:rPr lang="en-US" dirty="0"/>
              <a:t>Tracking moving objects – a.k.a. </a:t>
            </a:r>
            <a:r>
              <a:rPr lang="en-US" b="1" dirty="0"/>
              <a:t>optical flow</a:t>
            </a:r>
          </a:p>
          <a:p>
            <a:r>
              <a:rPr lang="en-US" b="1" dirty="0"/>
              <a:t>Stitching </a:t>
            </a:r>
            <a:r>
              <a:rPr lang="en-US" dirty="0"/>
              <a:t>images together</a:t>
            </a:r>
          </a:p>
          <a:p>
            <a:r>
              <a:rPr lang="en-US" b="1" dirty="0"/>
              <a:t>3D computer vision</a:t>
            </a:r>
          </a:p>
          <a:p>
            <a:r>
              <a:rPr lang="en-US" dirty="0"/>
              <a:t>Integrating different imaging types, e.g. lidar and optical – beyond scope of our course  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1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10515600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simplify these planar transformations?   </a:t>
            </a:r>
          </a:p>
          <a:p>
            <a:r>
              <a:rPr lang="en-US" dirty="0"/>
              <a:t>There are four levels of complexity </a:t>
            </a:r>
          </a:p>
          <a:p>
            <a:r>
              <a:rPr lang="en-US" b="1" dirty="0"/>
              <a:t>2-D Euclidean </a:t>
            </a:r>
            <a:r>
              <a:rPr lang="en-US" dirty="0"/>
              <a:t>– Rotation and translation  </a:t>
            </a:r>
          </a:p>
          <a:p>
            <a:r>
              <a:rPr lang="en-US" b="1" dirty="0"/>
              <a:t>2-D Similarity </a:t>
            </a:r>
            <a:r>
              <a:rPr lang="en-US" dirty="0"/>
              <a:t>– Rotation, translation, and scaling </a:t>
            </a:r>
          </a:p>
          <a:p>
            <a:r>
              <a:rPr lang="en-US" b="1" dirty="0"/>
              <a:t>Affine</a:t>
            </a:r>
            <a:r>
              <a:rPr lang="en-US" dirty="0"/>
              <a:t> - Rotation, translation, scaling, shearing  </a:t>
            </a:r>
          </a:p>
          <a:p>
            <a:r>
              <a:rPr lang="en-US" b="1" dirty="0"/>
              <a:t>Projective</a:t>
            </a:r>
            <a:r>
              <a:rPr lang="en-US" dirty="0"/>
              <a:t> – General transformation </a:t>
            </a:r>
          </a:p>
        </p:txBody>
      </p:sp>
    </p:spTree>
    <p:extLst>
      <p:ext uri="{BB962C8B-B14F-4D97-AF65-F5344CB8AC3E}">
        <p14:creationId xmlns:p14="http://schemas.microsoft.com/office/powerpoint/2010/main" val="189063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10515600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simplify these planar transformations?   </a:t>
            </a:r>
          </a:p>
          <a:p>
            <a:r>
              <a:rPr lang="en-US" dirty="0"/>
              <a:t>Model is restricted to </a:t>
            </a:r>
            <a:r>
              <a:rPr lang="en-US" b="1" dirty="0"/>
              <a:t>planar transformations</a:t>
            </a:r>
            <a:endParaRPr lang="en-US" dirty="0"/>
          </a:p>
          <a:p>
            <a:r>
              <a:rPr lang="en-US" dirty="0"/>
              <a:t>Transformation matrices are </a:t>
            </a:r>
            <a:r>
              <a:rPr lang="en-US" b="1" dirty="0"/>
              <a:t>constant over image </a:t>
            </a:r>
            <a:r>
              <a:rPr lang="en-US" dirty="0"/>
              <a:t>    </a:t>
            </a:r>
          </a:p>
          <a:p>
            <a:r>
              <a:rPr lang="en-US" dirty="0"/>
              <a:t>Assumes all objects in image are at a </a:t>
            </a:r>
            <a:r>
              <a:rPr lang="en-US" b="1" dirty="0"/>
              <a:t>constant distance from image plane </a:t>
            </a:r>
            <a:r>
              <a:rPr lang="en-US" dirty="0"/>
              <a:t> </a:t>
            </a:r>
          </a:p>
          <a:p>
            <a:r>
              <a:rPr lang="en-US" dirty="0"/>
              <a:t>How to overcome the limitations of the model? </a:t>
            </a:r>
          </a:p>
          <a:p>
            <a:pPr lvl="1"/>
            <a:r>
              <a:rPr lang="en-US" dirty="0"/>
              <a:t>Can apply transformations over patches of the image </a:t>
            </a:r>
          </a:p>
          <a:p>
            <a:pPr lvl="1"/>
            <a:r>
              <a:rPr lang="en-US" dirty="0"/>
              <a:t>Or, use a polynomial representation of parameters     </a:t>
            </a:r>
          </a:p>
        </p:txBody>
      </p:sp>
    </p:spTree>
    <p:extLst>
      <p:ext uri="{BB962C8B-B14F-4D97-AF65-F5344CB8AC3E}">
        <p14:creationId xmlns:p14="http://schemas.microsoft.com/office/powerpoint/2010/main" val="7593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2-D Euclidean transformation </a:t>
            </a:r>
          </a:p>
          <a:p>
            <a:r>
              <a:rPr lang="en-US" dirty="0"/>
              <a:t>Planer operation    </a:t>
            </a:r>
          </a:p>
          <a:p>
            <a:r>
              <a:rPr lang="en-US" dirty="0"/>
              <a:t>Applies rotation and translation </a:t>
            </a:r>
          </a:p>
          <a:p>
            <a:r>
              <a:rPr lang="en-US" dirty="0"/>
              <a:t>3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r>
              <a:rPr lang="en-US" dirty="0"/>
              <a:t>Simple cases </a:t>
            </a:r>
          </a:p>
          <a:p>
            <a:pPr lvl="1"/>
            <a:r>
              <a:rPr lang="en-US" dirty="0"/>
              <a:t>Pure rotation – 1 </a:t>
            </a:r>
            <a:r>
              <a:rPr lang="en-US" dirty="0" err="1"/>
              <a:t>DoF</a:t>
            </a:r>
            <a:endParaRPr lang="en-US" dirty="0"/>
          </a:p>
          <a:p>
            <a:pPr lvl="1"/>
            <a:r>
              <a:rPr lang="en-US" dirty="0"/>
              <a:t>Pure translation – 2 </a:t>
            </a:r>
            <a:r>
              <a:rPr lang="en-US" dirty="0" err="1"/>
              <a:t>DoF</a:t>
            </a:r>
            <a:endParaRPr lang="en-US" dirty="0"/>
          </a:p>
          <a:p>
            <a:r>
              <a:rPr lang="en-US" dirty="0"/>
              <a:t>Preserves </a:t>
            </a:r>
            <a:r>
              <a:rPr lang="en-US" b="1" dirty="0"/>
              <a:t>shape, size , parallel lines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14AFF8-9558-4040-BAB4-0CA3E525B1DE}"/>
              </a:ext>
            </a:extLst>
          </p:cNvPr>
          <p:cNvSpPr/>
          <p:nvPr/>
        </p:nvSpPr>
        <p:spPr>
          <a:xfrm rot="20212906">
            <a:off x="9420225" y="2247901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C8ACFD-CE3D-4FA1-8EA1-F259592D8777}"/>
              </a:ext>
            </a:extLst>
          </p:cNvPr>
          <p:cNvSpPr/>
          <p:nvPr/>
        </p:nvSpPr>
        <p:spPr>
          <a:xfrm rot="3284085">
            <a:off x="7924800" y="4162427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05C5AC-D8EA-4BB3-8358-C4892C23DF28}"/>
              </a:ext>
            </a:extLst>
          </p:cNvPr>
          <p:cNvSpPr/>
          <p:nvPr/>
        </p:nvSpPr>
        <p:spPr>
          <a:xfrm rot="1132466">
            <a:off x="6743700" y="2900578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0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49" grpId="0" animBg="1"/>
      <p:bldP spid="50" grpId="0" animBg="1"/>
      <p:bldP spid="8" grpId="0" animBg="1"/>
      <p:bldP spid="53" grpId="0" animBg="1"/>
      <p:bldP spid="5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</a:t>
                </a:r>
                <a:r>
                  <a:rPr lang="en-US" dirty="0"/>
                  <a:t> – rotation and translation</a:t>
                </a:r>
              </a:p>
              <a:p>
                <a:r>
                  <a:rPr lang="en-US" dirty="0"/>
                  <a:t>Transformation from one 2-d plane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Multiply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753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</a:t>
                </a:r>
                <a:r>
                  <a:rPr lang="en-US" dirty="0"/>
                  <a:t> – </a:t>
                </a:r>
                <a:r>
                  <a:rPr lang="en-US" b="1" dirty="0"/>
                  <a:t>rotation and translation</a:t>
                </a:r>
              </a:p>
              <a:p>
                <a:r>
                  <a:rPr lang="en-US" dirty="0"/>
                  <a:t>Can write the transformation in Cartesian coordinates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415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11038550" cy="27723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Pure rotation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1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Right-handed coordinate system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positive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gives counter clockwise rotation</a:t>
                </a:r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11038550" cy="2772324"/>
              </a:xfrm>
              <a:blipFill>
                <a:blip r:embed="rId2"/>
                <a:stretch>
                  <a:fillRect l="-1160" t="-5066" b="-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357475" y="4444498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603845">
            <a:off x="5742653" y="3958887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518CF6-0208-43C8-820D-E7C659AAD412}"/>
              </a:ext>
            </a:extLst>
          </p:cNvPr>
          <p:cNvCxnSpPr/>
          <p:nvPr/>
        </p:nvCxnSpPr>
        <p:spPr>
          <a:xfrm>
            <a:off x="8526778" y="6149474"/>
            <a:ext cx="8661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A8B146-20D1-4046-86AF-5145382653CC}"/>
              </a:ext>
            </a:extLst>
          </p:cNvPr>
          <p:cNvCxnSpPr>
            <a:cxnSpLocks/>
          </p:cNvCxnSpPr>
          <p:nvPr/>
        </p:nvCxnSpPr>
        <p:spPr>
          <a:xfrm flipV="1">
            <a:off x="8173431" y="4500640"/>
            <a:ext cx="699156" cy="458515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B38975-320F-4420-B18C-35221D453BE9}"/>
                  </a:ext>
                </a:extLst>
              </p:cNvPr>
              <p:cNvSpPr txBox="1"/>
              <p:nvPr/>
            </p:nvSpPr>
            <p:spPr>
              <a:xfrm>
                <a:off x="8582053" y="5495646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B38975-320F-4420-B18C-35221D453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053" y="5495646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87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87274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Pure translation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2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872743" cy="5390719"/>
              </a:xfrm>
              <a:blipFill>
                <a:blip r:embed="rId2"/>
                <a:stretch>
                  <a:fillRect l="-2628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89612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>
            <a:off x="9088582" y="2309513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4014488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94587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4014488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94587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94587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742680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742680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77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Translation and rotation</a:t>
                </a:r>
              </a:p>
              <a:p>
                <a:r>
                  <a:rPr lang="en-US" dirty="0"/>
                  <a:t>3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745260">
            <a:off x="8512537" y="1806116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2-D similarity transformation </a:t>
            </a:r>
          </a:p>
          <a:p>
            <a:r>
              <a:rPr lang="en-US" dirty="0"/>
              <a:t>Planer operation    </a:t>
            </a:r>
          </a:p>
          <a:p>
            <a:r>
              <a:rPr lang="en-US" dirty="0"/>
              <a:t>Applies rotation, translation and </a:t>
            </a:r>
            <a:r>
              <a:rPr lang="en-US" b="1" dirty="0"/>
              <a:t>scale </a:t>
            </a:r>
          </a:p>
          <a:p>
            <a:r>
              <a:rPr lang="en-US" dirty="0"/>
              <a:t>4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pPr lvl="1"/>
            <a:r>
              <a:rPr lang="en-US" dirty="0"/>
              <a:t>1 - scale</a:t>
            </a:r>
          </a:p>
          <a:p>
            <a:r>
              <a:rPr lang="en-US" dirty="0"/>
              <a:t>Preserves – </a:t>
            </a:r>
            <a:r>
              <a:rPr lang="en-US" b="1" dirty="0"/>
              <a:t>shape, parallel lines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14AFF8-9558-4040-BAB4-0CA3E525B1DE}"/>
              </a:ext>
            </a:extLst>
          </p:cNvPr>
          <p:cNvSpPr/>
          <p:nvPr/>
        </p:nvSpPr>
        <p:spPr>
          <a:xfrm rot="20212906">
            <a:off x="9634891" y="2478251"/>
            <a:ext cx="1624495" cy="12654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C8ACFD-CE3D-4FA1-8EA1-F259592D8777}"/>
              </a:ext>
            </a:extLst>
          </p:cNvPr>
          <p:cNvSpPr/>
          <p:nvPr/>
        </p:nvSpPr>
        <p:spPr>
          <a:xfrm rot="3284085">
            <a:off x="7734697" y="4008910"/>
            <a:ext cx="2626822" cy="19821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05C5AC-D8EA-4BB3-8358-C4892C23DF28}"/>
              </a:ext>
            </a:extLst>
          </p:cNvPr>
          <p:cNvSpPr/>
          <p:nvPr/>
        </p:nvSpPr>
        <p:spPr>
          <a:xfrm rot="1132466">
            <a:off x="7090814" y="2917228"/>
            <a:ext cx="1627282" cy="11891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49" grpId="0" animBg="1"/>
      <p:bldP spid="50" grpId="0" animBg="1"/>
      <p:bldP spid="8" grpId="0" animBg="1"/>
      <p:bldP spid="53" grpId="0" animBg="1"/>
      <p:bldP spid="5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</a:t>
                </a:r>
                <a:r>
                  <a:rPr lang="en-US" dirty="0"/>
                  <a:t> – rotation, translation and scale</a:t>
                </a:r>
                <a:r>
                  <a:rPr lang="en-US" b="1" dirty="0"/>
                  <a:t> </a:t>
                </a:r>
              </a:p>
              <a:p>
                <a:r>
                  <a:rPr lang="en-US" dirty="0"/>
                  <a:t>Transformation from one 2-d plane distance </a:t>
                </a:r>
                <a:r>
                  <a:rPr lang="en-US" i="1" dirty="0"/>
                  <a:t>D</a:t>
                </a:r>
                <a:r>
                  <a:rPr lang="en-US" dirty="0"/>
                  <a:t>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dirty="0"/>
                  <a:t>, a scale factor,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50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Stereo Vision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0" y="1255847"/>
            <a:ext cx="5494779" cy="5198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Stereo vision is a canonical problem in computer vision</a:t>
            </a:r>
          </a:p>
          <a:p>
            <a:r>
              <a:rPr lang="en-US" dirty="0"/>
              <a:t>Can locate a point in 3-D space from location on 2 or more image planes</a:t>
            </a:r>
          </a:p>
          <a:p>
            <a:r>
              <a:rPr lang="en-US" dirty="0"/>
              <a:t>Requires a model for the cameras</a:t>
            </a:r>
          </a:p>
          <a:p>
            <a:pPr lvl="1"/>
            <a:r>
              <a:rPr lang="en-US" b="1" dirty="0"/>
              <a:t>Intrinsic</a:t>
            </a:r>
            <a:r>
              <a:rPr lang="en-US" dirty="0"/>
              <a:t> properties of cameras </a:t>
            </a:r>
          </a:p>
          <a:p>
            <a:pPr lvl="1"/>
            <a:r>
              <a:rPr lang="en-US" dirty="0"/>
              <a:t>Scene </a:t>
            </a:r>
            <a:r>
              <a:rPr lang="en-US" b="1" dirty="0"/>
              <a:t>extrinsic</a:t>
            </a:r>
            <a:r>
              <a:rPr lang="en-US" dirty="0"/>
              <a:t> from cameras </a:t>
            </a:r>
          </a:p>
          <a:p>
            <a:r>
              <a:rPr lang="en-US" dirty="0"/>
              <a:t>Solve system of camera equations to locate point in 3-D space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850257D-EA74-4795-AC88-BDA89B774E93}"/>
              </a:ext>
            </a:extLst>
          </p:cNvPr>
          <p:cNvSpPr/>
          <p:nvPr/>
        </p:nvSpPr>
        <p:spPr>
          <a:xfrm rot="12837065">
            <a:off x="7830275" y="1386279"/>
            <a:ext cx="250765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E07395E-8555-4A7B-B652-930574D46A18}"/>
              </a:ext>
            </a:extLst>
          </p:cNvPr>
          <p:cNvSpPr/>
          <p:nvPr/>
        </p:nvSpPr>
        <p:spPr>
          <a:xfrm rot="9167824">
            <a:off x="7978066" y="1405784"/>
            <a:ext cx="2556820" cy="4610179"/>
          </a:xfrm>
          <a:prstGeom prst="triangle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AFC54D-16E1-4E97-A36C-046EC00E2BC2}"/>
              </a:ext>
            </a:extLst>
          </p:cNvPr>
          <p:cNvSpPr/>
          <p:nvPr/>
        </p:nvSpPr>
        <p:spPr>
          <a:xfrm>
            <a:off x="9101980" y="244331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BCCEE8-C737-4698-8F4B-E03FBDB23D48}"/>
              </a:ext>
            </a:extLst>
          </p:cNvPr>
          <p:cNvSpPr txBox="1"/>
          <p:nvPr/>
        </p:nvSpPr>
        <p:spPr>
          <a:xfrm>
            <a:off x="8925051" y="192874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134529-D450-46B0-9BAF-5A0A7EBE4366}"/>
              </a:ext>
            </a:extLst>
          </p:cNvPr>
          <p:cNvCxnSpPr>
            <a:cxnSpLocks/>
          </p:cNvCxnSpPr>
          <p:nvPr/>
        </p:nvCxnSpPr>
        <p:spPr>
          <a:xfrm>
            <a:off x="8190179" y="4308549"/>
            <a:ext cx="557213" cy="4370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79DB76-B0E4-464B-B954-1AF6629E2E48}"/>
              </a:ext>
            </a:extLst>
          </p:cNvPr>
          <p:cNvCxnSpPr>
            <a:cxnSpLocks/>
          </p:cNvCxnSpPr>
          <p:nvPr/>
        </p:nvCxnSpPr>
        <p:spPr>
          <a:xfrm flipV="1">
            <a:off x="9380804" y="4413324"/>
            <a:ext cx="661988" cy="3322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474A9A-2B04-46DD-9F47-9D7839FECF69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774429" y="1331987"/>
            <a:ext cx="1937369" cy="42216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DD7858-9DCC-4857-8299-834B10D621DF}"/>
              </a:ext>
            </a:extLst>
          </p:cNvPr>
          <p:cNvCxnSpPr>
            <a:cxnSpLocks/>
          </p:cNvCxnSpPr>
          <p:nvPr/>
        </p:nvCxnSpPr>
        <p:spPr>
          <a:xfrm flipH="1" flipV="1">
            <a:off x="8743113" y="1306907"/>
            <a:ext cx="1567120" cy="43909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78B3406-581F-405B-B8FB-CC39D5A90673}"/>
              </a:ext>
            </a:extLst>
          </p:cNvPr>
          <p:cNvSpPr/>
          <p:nvPr/>
        </p:nvSpPr>
        <p:spPr>
          <a:xfrm>
            <a:off x="8233812" y="435264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C70D23-852D-47F0-8558-DEFDCA6C4478}"/>
              </a:ext>
            </a:extLst>
          </p:cNvPr>
          <p:cNvSpPr/>
          <p:nvPr/>
        </p:nvSpPr>
        <p:spPr>
          <a:xfrm>
            <a:off x="9824779" y="445807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66BF5F-35E1-489B-849C-B0A1E4816384}"/>
              </a:ext>
            </a:extLst>
          </p:cNvPr>
          <p:cNvSpPr txBox="1"/>
          <p:nvPr/>
        </p:nvSpPr>
        <p:spPr>
          <a:xfrm>
            <a:off x="8139445" y="439528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A97AB2-AD3D-4F88-AF50-9E893468EC38}"/>
              </a:ext>
            </a:extLst>
          </p:cNvPr>
          <p:cNvSpPr txBox="1"/>
          <p:nvPr/>
        </p:nvSpPr>
        <p:spPr>
          <a:xfrm>
            <a:off x="9537872" y="4478383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7A438E-E29B-4DB7-8D8A-85D109FCB361}"/>
              </a:ext>
            </a:extLst>
          </p:cNvPr>
          <p:cNvSpPr txBox="1"/>
          <p:nvPr/>
        </p:nvSpPr>
        <p:spPr>
          <a:xfrm>
            <a:off x="9847502" y="3878218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2</a:t>
            </a:r>
            <a:endParaRPr lang="en-US" sz="24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6915C-E99F-4730-B54F-44FD8A4B3429}"/>
              </a:ext>
            </a:extLst>
          </p:cNvPr>
          <p:cNvSpPr txBox="1"/>
          <p:nvPr/>
        </p:nvSpPr>
        <p:spPr>
          <a:xfrm>
            <a:off x="6845785" y="3781662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1</a:t>
            </a:r>
            <a:endParaRPr lang="en-US" sz="2400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5B01AB-9D28-4562-9FEB-4F7BDC109DDA}"/>
              </a:ext>
            </a:extLst>
          </p:cNvPr>
          <p:cNvSpPr txBox="1"/>
          <p:nvPr/>
        </p:nvSpPr>
        <p:spPr>
          <a:xfrm>
            <a:off x="10100833" y="5007323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2</a:t>
            </a:r>
            <a:endParaRPr lang="en-US" sz="24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7F862C-AAEB-46B8-8D49-4A75ABC0F881}"/>
              </a:ext>
            </a:extLst>
          </p:cNvPr>
          <p:cNvSpPr txBox="1"/>
          <p:nvPr/>
        </p:nvSpPr>
        <p:spPr>
          <a:xfrm>
            <a:off x="7921708" y="4990725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1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37502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</a:t>
                </a:r>
                <a:r>
                  <a:rPr lang="en-US" dirty="0"/>
                  <a:t> – rotation and translation</a:t>
                </a:r>
              </a:p>
              <a:p>
                <a:r>
                  <a:rPr lang="en-US" dirty="0"/>
                  <a:t>Can write the transformation in Cartesian coordinates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586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 </a:t>
                </a:r>
              </a:p>
              <a:p>
                <a:r>
                  <a:rPr lang="en-US" dirty="0"/>
                  <a:t>Translation, rotation and </a:t>
                </a:r>
                <a:r>
                  <a:rPr lang="en-US" b="1" dirty="0"/>
                  <a:t>scale</a:t>
                </a:r>
              </a:p>
              <a:p>
                <a:r>
                  <a:rPr lang="en-US" dirty="0"/>
                  <a:t>4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745260">
            <a:off x="8282772" y="975147"/>
            <a:ext cx="2737014" cy="24339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0100D4-C297-47E3-821C-F3D3EFBD1561}"/>
              </a:ext>
            </a:extLst>
          </p:cNvPr>
          <p:cNvCxnSpPr>
            <a:cxnSpLocks/>
          </p:cNvCxnSpPr>
          <p:nvPr/>
        </p:nvCxnSpPr>
        <p:spPr>
          <a:xfrm flipH="1" flipV="1">
            <a:off x="7711277" y="1957521"/>
            <a:ext cx="1232057" cy="198174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933A28-3C37-42C9-84CA-FB2021D53274}"/>
              </a:ext>
            </a:extLst>
          </p:cNvPr>
          <p:cNvCxnSpPr>
            <a:cxnSpLocks/>
          </p:cNvCxnSpPr>
          <p:nvPr/>
        </p:nvCxnSpPr>
        <p:spPr>
          <a:xfrm flipV="1">
            <a:off x="7740616" y="303170"/>
            <a:ext cx="2440030" cy="1432723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/>
              <p:nvPr/>
            </p:nvSpPr>
            <p:spPr>
              <a:xfrm>
                <a:off x="7760145" y="2884733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145" y="2884733"/>
                <a:ext cx="56716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6C9892-9EC7-4ED1-8A56-6FF6D487EA28}"/>
                  </a:ext>
                </a:extLst>
              </p:cNvPr>
              <p:cNvSpPr txBox="1"/>
              <p:nvPr/>
            </p:nvSpPr>
            <p:spPr>
              <a:xfrm>
                <a:off x="8638601" y="43981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6C9892-9EC7-4ED1-8A56-6FF6D487E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601" y="439819"/>
                <a:ext cx="56716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2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  <p:bldP spid="15" grpId="0"/>
      <p:bldP spid="22" grpId="0"/>
      <p:bldP spid="2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6F0BDD82-D66D-4541-93B1-AC81638C7A3C}"/>
              </a:ext>
            </a:extLst>
          </p:cNvPr>
          <p:cNvSpPr/>
          <p:nvPr/>
        </p:nvSpPr>
        <p:spPr>
          <a:xfrm>
            <a:off x="7183689" y="2627327"/>
            <a:ext cx="1492736" cy="1940803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Affine transformation </a:t>
            </a:r>
          </a:p>
          <a:p>
            <a:r>
              <a:rPr lang="en-US" dirty="0"/>
              <a:t>Applies rotation, translation, scale </a:t>
            </a:r>
            <a:r>
              <a:rPr lang="en-US" b="1" dirty="0"/>
              <a:t>and shear </a:t>
            </a:r>
          </a:p>
          <a:p>
            <a:r>
              <a:rPr lang="en-US" dirty="0"/>
              <a:t>6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pPr lvl="1"/>
            <a:r>
              <a:rPr lang="en-US" dirty="0"/>
              <a:t>2 – scale</a:t>
            </a:r>
          </a:p>
          <a:p>
            <a:pPr lvl="1"/>
            <a:r>
              <a:rPr lang="en-US" dirty="0"/>
              <a:t>1 - shear</a:t>
            </a:r>
          </a:p>
          <a:p>
            <a:r>
              <a:rPr lang="en-US" dirty="0"/>
              <a:t>Preserves – </a:t>
            </a:r>
            <a:r>
              <a:rPr lang="en-US" b="1" dirty="0"/>
              <a:t>parallel lines</a:t>
            </a:r>
          </a:p>
          <a:p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77EAF0A0-FF58-45D8-B3DA-CA27DA99FF79}"/>
              </a:ext>
            </a:extLst>
          </p:cNvPr>
          <p:cNvSpPr/>
          <p:nvPr/>
        </p:nvSpPr>
        <p:spPr>
          <a:xfrm rot="17885444">
            <a:off x="8052631" y="3665260"/>
            <a:ext cx="1681826" cy="3001604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87ACA09E-0484-4EE1-AA1A-BD73FF9BFD62}"/>
              </a:ext>
            </a:extLst>
          </p:cNvPr>
          <p:cNvSpPr/>
          <p:nvPr/>
        </p:nvSpPr>
        <p:spPr>
          <a:xfrm rot="12310447">
            <a:off x="9473772" y="2159763"/>
            <a:ext cx="1995512" cy="2082868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5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53" grpId="0" animBg="1"/>
      <p:bldP spid="54" grpId="0" animBg="1"/>
      <p:bldP spid="12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Affine transformation</a:t>
                </a:r>
                <a:r>
                  <a:rPr lang="en-US" dirty="0"/>
                  <a:t> – rotation, translation, scale and shear</a:t>
                </a:r>
                <a:r>
                  <a:rPr lang="en-US" b="1" dirty="0"/>
                  <a:t> </a:t>
                </a:r>
              </a:p>
              <a:p>
                <a:r>
                  <a:rPr lang="en-US" b="1" dirty="0"/>
                  <a:t>Generalized affine transformation </a:t>
                </a:r>
                <a:r>
                  <a:rPr lang="en-US" dirty="0"/>
                  <a:t>from one 2-d plane to another can be defined in homogeneous coordinates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In Cartesian coordinates, letting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 transformation is: 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  <a:blipFill>
                <a:blip r:embed="rId2"/>
                <a:stretch>
                  <a:fillRect l="-95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8053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Affine transformation</a:t>
                </a:r>
                <a:r>
                  <a:rPr lang="en-US" dirty="0"/>
                  <a:t> – rotation, translation, scale and shear</a:t>
                </a:r>
                <a:r>
                  <a:rPr lang="en-US" b="1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In Cartesian coordinates, letting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 transformation is: 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  <a:blipFill>
                <a:blip r:embed="rId2"/>
                <a:stretch>
                  <a:fillRect l="-1064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9892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affine transformation </a:t>
                </a:r>
              </a:p>
              <a:p>
                <a:r>
                  <a:rPr lang="en-US" dirty="0"/>
                  <a:t>Translation, rotation, scale </a:t>
                </a:r>
                <a:r>
                  <a:rPr lang="en-US" b="1" dirty="0"/>
                  <a:t>and shear</a:t>
                </a:r>
              </a:p>
              <a:p>
                <a:r>
                  <a:rPr lang="en-US" dirty="0"/>
                  <a:t>6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1" i="1" dirty="0"/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 r="-2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0100D4-C297-47E3-821C-F3D3EFBD1561}"/>
              </a:ext>
            </a:extLst>
          </p:cNvPr>
          <p:cNvCxnSpPr>
            <a:cxnSpLocks/>
          </p:cNvCxnSpPr>
          <p:nvPr/>
        </p:nvCxnSpPr>
        <p:spPr>
          <a:xfrm flipH="1" flipV="1">
            <a:off x="8234362" y="2831217"/>
            <a:ext cx="708972" cy="1108048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933A28-3C37-42C9-84CA-FB2021D53274}"/>
              </a:ext>
            </a:extLst>
          </p:cNvPr>
          <p:cNvCxnSpPr>
            <a:cxnSpLocks/>
          </p:cNvCxnSpPr>
          <p:nvPr/>
        </p:nvCxnSpPr>
        <p:spPr>
          <a:xfrm flipV="1">
            <a:off x="8207313" y="1139527"/>
            <a:ext cx="2623682" cy="1565442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/>
              <p:nvPr/>
            </p:nvSpPr>
            <p:spPr>
              <a:xfrm>
                <a:off x="8092594" y="3178484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594" y="3178484"/>
                <a:ext cx="56716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Parallelogram 16">
            <a:extLst>
              <a:ext uri="{FF2B5EF4-FFF2-40B4-BE49-F238E27FC236}">
                <a16:creationId xmlns:a16="http://schemas.microsoft.com/office/drawing/2014/main" id="{E2F6EA71-C28E-47F4-8DB0-1DF4E81E6A6D}"/>
              </a:ext>
            </a:extLst>
          </p:cNvPr>
          <p:cNvSpPr/>
          <p:nvPr/>
        </p:nvSpPr>
        <p:spPr>
          <a:xfrm rot="13833651">
            <a:off x="9179658" y="1065072"/>
            <a:ext cx="1681826" cy="3001604"/>
          </a:xfrm>
          <a:prstGeom prst="parallelogram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DD8C08-150D-49B7-AB89-73CAF162BF8D}"/>
                  </a:ext>
                </a:extLst>
              </p:cNvPr>
              <p:cNvSpPr txBox="1"/>
              <p:nvPr/>
            </p:nvSpPr>
            <p:spPr>
              <a:xfrm>
                <a:off x="9123247" y="1350743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DD8C08-150D-49B7-AB89-73CAF162B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247" y="1350743"/>
                <a:ext cx="567160" cy="5572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6BED28-4D24-4F7A-AEC1-8B495353F5F5}"/>
              </a:ext>
            </a:extLst>
          </p:cNvPr>
          <p:cNvCxnSpPr>
            <a:cxnSpLocks/>
          </p:cNvCxnSpPr>
          <p:nvPr/>
        </p:nvCxnSpPr>
        <p:spPr>
          <a:xfrm flipH="1" flipV="1">
            <a:off x="8779625" y="3142243"/>
            <a:ext cx="342269" cy="62931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8BA20-6587-4F12-8142-D82526C085AF}"/>
                  </a:ext>
                </a:extLst>
              </p:cNvPr>
              <p:cNvSpPr txBox="1"/>
              <p:nvPr/>
            </p:nvSpPr>
            <p:spPr>
              <a:xfrm>
                <a:off x="8496045" y="2749161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8BA20-6587-4F12-8142-D82526C08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045" y="2749161"/>
                <a:ext cx="56716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92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5" grpId="0"/>
      <p:bldP spid="22" grpId="0"/>
      <p:bldP spid="17" grpId="0" animBg="1"/>
      <p:bldP spid="20" grpId="0"/>
      <p:bldP spid="2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Projective transformation or </a:t>
            </a:r>
            <a:r>
              <a:rPr lang="en-US" b="1" dirty="0" err="1"/>
              <a:t>homography</a:t>
            </a:r>
            <a:r>
              <a:rPr lang="en-US" b="1" dirty="0"/>
              <a:t> </a:t>
            </a:r>
          </a:p>
          <a:p>
            <a:r>
              <a:rPr lang="en-US" dirty="0"/>
              <a:t>Applies general transformation</a:t>
            </a:r>
          </a:p>
          <a:p>
            <a:r>
              <a:rPr lang="en-US" dirty="0"/>
              <a:t>8 degrees of freedom  </a:t>
            </a:r>
          </a:p>
          <a:p>
            <a:r>
              <a:rPr lang="en-US" dirty="0"/>
              <a:t>Preserves – </a:t>
            </a:r>
            <a:r>
              <a:rPr lang="en-US" b="1" dirty="0"/>
              <a:t>straight lines</a:t>
            </a:r>
            <a:r>
              <a:rPr lang="en-US" dirty="0"/>
              <a:t>, but </a:t>
            </a:r>
            <a:r>
              <a:rPr lang="en-US" b="1" dirty="0"/>
              <a:t>nothing else</a:t>
            </a:r>
          </a:p>
          <a:p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58F143A0-E3C4-4045-A3D7-33E72240EAB7}"/>
              </a:ext>
            </a:extLst>
          </p:cNvPr>
          <p:cNvSpPr/>
          <p:nvPr/>
        </p:nvSpPr>
        <p:spPr>
          <a:xfrm rot="18923107">
            <a:off x="6843713" y="2800350"/>
            <a:ext cx="1584376" cy="1485900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70907B6-3D13-4EAD-AF32-6DE37F81FC55}"/>
              </a:ext>
            </a:extLst>
          </p:cNvPr>
          <p:cNvSpPr/>
          <p:nvPr/>
        </p:nvSpPr>
        <p:spPr>
          <a:xfrm rot="13902097">
            <a:off x="7688500" y="3545442"/>
            <a:ext cx="2066233" cy="3362692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701C1C71-DEAA-4AC3-A6DD-BB3410F82BED}"/>
              </a:ext>
            </a:extLst>
          </p:cNvPr>
          <p:cNvSpPr/>
          <p:nvPr/>
        </p:nvSpPr>
        <p:spPr>
          <a:xfrm rot="7630595">
            <a:off x="9352693" y="2838540"/>
            <a:ext cx="2374063" cy="795459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3" grpId="0" animBg="1"/>
      <p:bldP spid="54" grpId="0" animBg="1"/>
      <p:bldP spid="5" grpId="0" animBg="1"/>
      <p:bldP spid="14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Projective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Homogenous coordinates projective transform is the most general case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2834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General transformation plane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2,3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3,3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200" dirty="0"/>
                  <a:t>3,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3169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Continue with the matrix multiplication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200" dirty="0"/>
                  <a:t>3,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8 </a:t>
                </a:r>
                <a:r>
                  <a:rPr lang="en-US" dirty="0" err="1"/>
                  <a:t>DoF</a:t>
                </a:r>
                <a:r>
                  <a:rPr lang="en-US" dirty="0"/>
                  <a:t>, not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independent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4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Image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9586"/>
            <a:ext cx="4810221" cy="5579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How to align images from two views?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Locate </a:t>
            </a:r>
            <a:r>
              <a:rPr lang="en-US" b="1" dirty="0"/>
              <a:t>interest points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patches around the interest points extract statistics - </a:t>
            </a:r>
            <a:r>
              <a:rPr lang="en-US" b="1" dirty="0"/>
              <a:t>descriptors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Matching points </a:t>
            </a:r>
            <a:r>
              <a:rPr lang="en-US" dirty="0"/>
              <a:t>are identified by descriptors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Images can be warped to match – use image transformations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7AA28E-BD43-40A0-BCC1-98FC6F7F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81029" y="5817475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DE" dirty="0"/>
              <a:t>Credit, K. Grauman, B. Leibe</a:t>
            </a:r>
          </a:p>
        </p:txBody>
      </p:sp>
      <p:pic>
        <p:nvPicPr>
          <p:cNvPr id="5" name="Picture 41">
            <a:extLst>
              <a:ext uri="{FF2B5EF4-FFF2-40B4-BE49-F238E27FC236}">
                <a16:creationId xmlns:a16="http://schemas.microsoft.com/office/drawing/2014/main" id="{DFCFEEED-D529-48E7-8419-F2E2DE3F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664" y="403154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97B12C9-CAF0-4FA5-9946-22F8DA446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477" y="4031549"/>
            <a:ext cx="9334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83">
            <a:extLst>
              <a:ext uri="{FF2B5EF4-FFF2-40B4-BE49-F238E27FC236}">
                <a16:creationId xmlns:a16="http://schemas.microsoft.com/office/drawing/2014/main" id="{08557E92-C8B4-48D3-9371-5A90C0E11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3840" y="4318886"/>
            <a:ext cx="612775" cy="252413"/>
          </a:xfrm>
          <a:prstGeom prst="leftRightArrow">
            <a:avLst>
              <a:gd name="adj1" fmla="val 50000"/>
              <a:gd name="adj2" fmla="val 48553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105">
            <a:extLst>
              <a:ext uri="{FF2B5EF4-FFF2-40B4-BE49-F238E27FC236}">
                <a16:creationId xmlns:a16="http://schemas.microsoft.com/office/drawing/2014/main" id="{27C4F756-A23E-4A0F-9AEF-B0968ECFF679}"/>
              </a:ext>
            </a:extLst>
          </p:cNvPr>
          <p:cNvGrpSpPr>
            <a:grpSpLocks/>
          </p:cNvGrpSpPr>
          <p:nvPr/>
        </p:nvGrpSpPr>
        <p:grpSpPr bwMode="auto">
          <a:xfrm>
            <a:off x="7541315" y="3671186"/>
            <a:ext cx="828675" cy="1020763"/>
            <a:chOff x="2771775" y="4797425"/>
            <a:chExt cx="828675" cy="1020657"/>
          </a:xfrm>
        </p:grpSpPr>
        <p:grpSp>
          <p:nvGrpSpPr>
            <p:cNvPr id="9" name="Group 52">
              <a:extLst>
                <a:ext uri="{FF2B5EF4-FFF2-40B4-BE49-F238E27FC236}">
                  <a16:creationId xmlns:a16="http://schemas.microsoft.com/office/drawing/2014/main" id="{E95BA974-0DB5-44BA-AAEC-04C3B3F96F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1775" y="5265735"/>
              <a:ext cx="828675" cy="552347"/>
              <a:chOff x="1859" y="3339"/>
              <a:chExt cx="363" cy="301"/>
            </a:xfrm>
          </p:grpSpPr>
          <p:sp>
            <p:nvSpPr>
              <p:cNvPr id="11" name="Line 53">
                <a:extLst>
                  <a:ext uri="{FF2B5EF4-FFF2-40B4-BE49-F238E27FC236}">
                    <a16:creationId xmlns:a16="http://schemas.microsoft.com/office/drawing/2014/main" id="{B77BD864-509F-4746-9313-3BE11CC57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9" y="3362"/>
                <a:ext cx="0" cy="2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Line 54">
                <a:extLst>
                  <a:ext uri="{FF2B5EF4-FFF2-40B4-BE49-F238E27FC236}">
                    <a16:creationId xmlns:a16="http://schemas.microsoft.com/office/drawing/2014/main" id="{CC169906-44AB-4540-85C9-2CEFAFD97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9" y="3640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ctangle 55">
                <a:extLst>
                  <a:ext uri="{FF2B5EF4-FFF2-40B4-BE49-F238E27FC236}">
                    <a16:creationId xmlns:a16="http://schemas.microsoft.com/office/drawing/2014/main" id="{586A7F41-EA32-4894-8802-C85CF051F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56">
                <a:extLst>
                  <a:ext uri="{FF2B5EF4-FFF2-40B4-BE49-F238E27FC236}">
                    <a16:creationId xmlns:a16="http://schemas.microsoft.com/office/drawing/2014/main" id="{5A94A8A6-3ADA-451C-89E2-10A95BAA4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tangle 57">
                <a:extLst>
                  <a:ext uri="{FF2B5EF4-FFF2-40B4-BE49-F238E27FC236}">
                    <a16:creationId xmlns:a16="http://schemas.microsoft.com/office/drawing/2014/main" id="{F901362E-F028-45F7-A831-D4C4037CA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ectangle 58">
                <a:extLst>
                  <a:ext uri="{FF2B5EF4-FFF2-40B4-BE49-F238E27FC236}">
                    <a16:creationId xmlns:a16="http://schemas.microsoft.com/office/drawing/2014/main" id="{B5837FB5-A569-4464-BF00-1FF77BE3D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" y="3430"/>
                <a:ext cx="23" cy="204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tangle 59">
                <a:extLst>
                  <a:ext uri="{FF2B5EF4-FFF2-40B4-BE49-F238E27FC236}">
                    <a16:creationId xmlns:a16="http://schemas.microsoft.com/office/drawing/2014/main" id="{9CED238B-1356-4427-A596-359A8056F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60">
                <a:extLst>
                  <a:ext uri="{FF2B5EF4-FFF2-40B4-BE49-F238E27FC236}">
                    <a16:creationId xmlns:a16="http://schemas.microsoft.com/office/drawing/2014/main" id="{B5107E33-7FEB-4819-AECB-9599F1DB4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5" y="3385"/>
                <a:ext cx="23" cy="249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61">
                <a:extLst>
                  <a:ext uri="{FF2B5EF4-FFF2-40B4-BE49-F238E27FC236}">
                    <a16:creationId xmlns:a16="http://schemas.microsoft.com/office/drawing/2014/main" id="{C279D651-E273-4A37-A60C-3B614F785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3362"/>
                <a:ext cx="22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ectangle 62">
                <a:extLst>
                  <a:ext uri="{FF2B5EF4-FFF2-40B4-BE49-F238E27FC236}">
                    <a16:creationId xmlns:a16="http://schemas.microsoft.com/office/drawing/2014/main" id="{6C60B73B-889A-4B6A-A5DA-6E2B809A2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3339"/>
                <a:ext cx="23" cy="295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F000BE5E-4797-4252-B9FD-1E93A2572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3" y="3339"/>
                <a:ext cx="23" cy="295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64">
                <a:extLst>
                  <a:ext uri="{FF2B5EF4-FFF2-40B4-BE49-F238E27FC236}">
                    <a16:creationId xmlns:a16="http://schemas.microsoft.com/office/drawing/2014/main" id="{13CCCC82-D28F-4AE8-BC76-3D3C57B76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6" y="3362"/>
                <a:ext cx="23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65">
                <a:extLst>
                  <a:ext uri="{FF2B5EF4-FFF2-40B4-BE49-F238E27FC236}">
                    <a16:creationId xmlns:a16="http://schemas.microsoft.com/office/drawing/2014/main" id="{5A8FC339-9A90-4BE8-92DC-B874CEFD1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8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66">
                <a:extLst>
                  <a:ext uri="{FF2B5EF4-FFF2-40B4-BE49-F238E27FC236}">
                    <a16:creationId xmlns:a16="http://schemas.microsoft.com/office/drawing/2014/main" id="{CA4CA3FD-16BD-4F31-88E0-AEB90C0AE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1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10" name="Object 2">
              <a:extLst>
                <a:ext uri="{FF2B5EF4-FFF2-40B4-BE49-F238E27FC236}">
                  <a16:creationId xmlns:a16="http://schemas.microsoft.com/office/drawing/2014/main" id="{C46A7AA9-CACB-4796-882F-686322836E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1163" y="4797425"/>
            <a:ext cx="349250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0335" imgH="215713" progId="Equation.3">
                    <p:embed/>
                  </p:oleObj>
                </mc:Choice>
                <mc:Fallback>
                  <p:oleObj name="Equation" r:id="rId4" imgW="190335" imgH="215713" progId="Equation.3">
                    <p:embed/>
                    <p:pic>
                      <p:nvPicPr>
                        <p:cNvPr id="10" name="Object 2">
                          <a:extLst>
                            <a:ext uri="{FF2B5EF4-FFF2-40B4-BE49-F238E27FC236}">
                              <a16:creationId xmlns:a16="http://schemas.microsoft.com/office/drawing/2014/main" id="{C46A7AA9-CACB-4796-882F-686322836E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163" y="4797425"/>
                          <a:ext cx="349250" cy="39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106">
            <a:extLst>
              <a:ext uri="{FF2B5EF4-FFF2-40B4-BE49-F238E27FC236}">
                <a16:creationId xmlns:a16="http://schemas.microsoft.com/office/drawing/2014/main" id="{236A9986-5054-45CD-906D-64E5A816C318}"/>
              </a:ext>
            </a:extLst>
          </p:cNvPr>
          <p:cNvGrpSpPr>
            <a:grpSpLocks/>
          </p:cNvGrpSpPr>
          <p:nvPr/>
        </p:nvGrpSpPr>
        <p:grpSpPr bwMode="auto">
          <a:xfrm>
            <a:off x="9730478" y="3707698"/>
            <a:ext cx="757237" cy="982662"/>
            <a:chOff x="4967288" y="4833938"/>
            <a:chExt cx="757237" cy="982688"/>
          </a:xfrm>
        </p:grpSpPr>
        <p:grpSp>
          <p:nvGrpSpPr>
            <p:cNvPr id="26" name="Group 67">
              <a:extLst>
                <a:ext uri="{FF2B5EF4-FFF2-40B4-BE49-F238E27FC236}">
                  <a16:creationId xmlns:a16="http://schemas.microsoft.com/office/drawing/2014/main" id="{A0D89DBB-9F92-46EC-96C9-6EECEA43DF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7288" y="5300665"/>
              <a:ext cx="757237" cy="515961"/>
              <a:chOff x="3515" y="3498"/>
              <a:chExt cx="363" cy="278"/>
            </a:xfrm>
          </p:grpSpPr>
          <p:sp>
            <p:nvSpPr>
              <p:cNvPr id="28" name="Line 68">
                <a:extLst>
                  <a:ext uri="{FF2B5EF4-FFF2-40B4-BE49-F238E27FC236}">
                    <a16:creationId xmlns:a16="http://schemas.microsoft.com/office/drawing/2014/main" id="{3D6CDF75-58E5-4A85-B4E1-AEDA17EDD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3498"/>
                <a:ext cx="0" cy="2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Line 69">
                <a:extLst>
                  <a:ext uri="{FF2B5EF4-FFF2-40B4-BE49-F238E27FC236}">
                    <a16:creationId xmlns:a16="http://schemas.microsoft.com/office/drawing/2014/main" id="{8449B74F-B383-4A97-A68E-E007C0C552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3776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514DC834-C8F3-486C-BAE6-D9C157D20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FD3F30C4-4A8D-4FF4-B8DF-4F1CD7ED6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F6EA0879-92AB-436E-93DB-1525C7B47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3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338E7209-D338-432A-BB12-35CD1D6DC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3566"/>
                <a:ext cx="23" cy="204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F535FC49-0487-4075-8806-B47A455AF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8" y="3543"/>
                <a:ext cx="23" cy="227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1C81C8D4-5486-462F-8F56-DC84C57C9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26B42D8-96AF-45EE-8E04-23AAF1614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3498"/>
                <a:ext cx="22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11CF660-D688-41CA-A3FD-FA3ADAE8D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FE54C810-96EF-40CC-A23B-D39711A68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CE6771CD-A9AC-4A09-9644-4A0A389D3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7BA9628-C63B-4593-B462-622345CCD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4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9C426C6F-D53B-4DEF-9EE5-A9CF16769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543"/>
                <a:ext cx="23" cy="227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27" name="Object 3">
              <a:extLst>
                <a:ext uri="{FF2B5EF4-FFF2-40B4-BE49-F238E27FC236}">
                  <a16:creationId xmlns:a16="http://schemas.microsoft.com/office/drawing/2014/main" id="{BC5A6254-D3A0-40F8-B157-1C6A91A7B3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1750" y="4833938"/>
            <a:ext cx="349250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0335" imgH="215713" progId="Equation.3">
                    <p:embed/>
                  </p:oleObj>
                </mc:Choice>
                <mc:Fallback>
                  <p:oleObj name="Equation" r:id="rId6" imgW="190335" imgH="215713" progId="Equation.3">
                    <p:embed/>
                    <p:pic>
                      <p:nvPicPr>
                        <p:cNvPr id="27" name="Object 3">
                          <a:extLst>
                            <a:ext uri="{FF2B5EF4-FFF2-40B4-BE49-F238E27FC236}">
                              <a16:creationId xmlns:a16="http://schemas.microsoft.com/office/drawing/2014/main" id="{BC5A6254-D3A0-40F8-B157-1C6A91A7B3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1750" y="4833938"/>
                          <a:ext cx="349250" cy="39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2" name="Picture 25" descr="obj14__0">
            <a:extLst>
              <a:ext uri="{FF2B5EF4-FFF2-40B4-BE49-F238E27FC236}">
                <a16:creationId xmlns:a16="http://schemas.microsoft.com/office/drawing/2014/main" id="{672AF0A3-DDE7-431B-89A7-B5763D38E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0961">
            <a:off x="9217714" y="988310"/>
            <a:ext cx="2376488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0A876BD-AA27-4DC7-A2E9-24CC66C97C98}"/>
              </a:ext>
            </a:extLst>
          </p:cNvPr>
          <p:cNvSpPr>
            <a:spLocks noChangeArrowheads="1"/>
          </p:cNvSpPr>
          <p:nvPr/>
        </p:nvSpPr>
        <p:spPr bwMode="auto">
          <a:xfrm rot="15180961">
            <a:off x="10450409" y="2608355"/>
            <a:ext cx="519113" cy="492125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107">
            <a:extLst>
              <a:ext uri="{FF2B5EF4-FFF2-40B4-BE49-F238E27FC236}">
                <a16:creationId xmlns:a16="http://schemas.microsoft.com/office/drawing/2014/main" id="{0CBC7DAF-90F1-4584-92DC-F62FFBF91728}"/>
              </a:ext>
            </a:extLst>
          </p:cNvPr>
          <p:cNvGrpSpPr>
            <a:grpSpLocks/>
          </p:cNvGrpSpPr>
          <p:nvPr/>
        </p:nvGrpSpPr>
        <p:grpSpPr bwMode="auto">
          <a:xfrm rot="20580961">
            <a:off x="9578077" y="1535998"/>
            <a:ext cx="1560512" cy="1771650"/>
            <a:chOff x="5087938" y="2849563"/>
            <a:chExt cx="1333500" cy="1511678"/>
          </a:xfrm>
        </p:grpSpPr>
        <p:grpSp>
          <p:nvGrpSpPr>
            <p:cNvPr id="45" name="Group 35">
              <a:extLst>
                <a:ext uri="{FF2B5EF4-FFF2-40B4-BE49-F238E27FC236}">
                  <a16:creationId xmlns:a16="http://schemas.microsoft.com/office/drawing/2014/main" id="{A49E6235-7E34-4BC2-BF68-76F5C7AA193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6348413" y="3101975"/>
              <a:ext cx="73025" cy="73025"/>
              <a:chOff x="1292" y="2205"/>
              <a:chExt cx="46" cy="46"/>
            </a:xfrm>
          </p:grpSpPr>
          <p:sp>
            <p:nvSpPr>
              <p:cNvPr id="65" name="Line 36">
                <a:extLst>
                  <a:ext uri="{FF2B5EF4-FFF2-40B4-BE49-F238E27FC236}">
                    <a16:creationId xmlns:a16="http://schemas.microsoft.com/office/drawing/2014/main" id="{4A32F189-462E-4FA0-8393-383277673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Line 37">
                <a:extLst>
                  <a:ext uri="{FF2B5EF4-FFF2-40B4-BE49-F238E27FC236}">
                    <a16:creationId xmlns:a16="http://schemas.microsoft.com/office/drawing/2014/main" id="{E5523D38-19CE-41AF-AC52-C16F6E3C0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Group 101">
              <a:extLst>
                <a:ext uri="{FF2B5EF4-FFF2-40B4-BE49-F238E27FC236}">
                  <a16:creationId xmlns:a16="http://schemas.microsoft.com/office/drawing/2014/main" id="{15B334B2-73EC-47EC-A9AA-92D3F960E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7938" y="2849563"/>
              <a:ext cx="1320665" cy="1511678"/>
              <a:chOff x="5087938" y="2849563"/>
              <a:chExt cx="1320665" cy="1511678"/>
            </a:xfrm>
          </p:grpSpPr>
          <p:grpSp>
            <p:nvGrpSpPr>
              <p:cNvPr id="47" name="Group 26">
                <a:extLst>
                  <a:ext uri="{FF2B5EF4-FFF2-40B4-BE49-F238E27FC236}">
                    <a16:creationId xmlns:a16="http://schemas.microsoft.com/office/drawing/2014/main" id="{3B5B5B74-1966-4B46-AC38-A551AB2E95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124450" y="4000500"/>
                <a:ext cx="73025" cy="73025"/>
                <a:chOff x="1292" y="2205"/>
                <a:chExt cx="46" cy="46"/>
              </a:xfrm>
            </p:grpSpPr>
            <p:sp>
              <p:nvSpPr>
                <p:cNvPr id="63" name="Line 27">
                  <a:extLst>
                    <a:ext uri="{FF2B5EF4-FFF2-40B4-BE49-F238E27FC236}">
                      <a16:creationId xmlns:a16="http://schemas.microsoft.com/office/drawing/2014/main" id="{D5B948D7-E982-42CE-92A2-F0E83A8397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Line 28">
                  <a:extLst>
                    <a:ext uri="{FF2B5EF4-FFF2-40B4-BE49-F238E27FC236}">
                      <a16:creationId xmlns:a16="http://schemas.microsoft.com/office/drawing/2014/main" id="{63B1CDBF-69CD-4AC9-A5F7-E98733A173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8" name="Group 29">
                <a:extLst>
                  <a:ext uri="{FF2B5EF4-FFF2-40B4-BE49-F238E27FC236}">
                    <a16:creationId xmlns:a16="http://schemas.microsoft.com/office/drawing/2014/main" id="{846514D5-405B-4F66-ABCB-114C40685E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411788" y="3713163"/>
                <a:ext cx="73025" cy="73025"/>
                <a:chOff x="1292" y="2205"/>
                <a:chExt cx="46" cy="46"/>
              </a:xfrm>
            </p:grpSpPr>
            <p:sp>
              <p:nvSpPr>
                <p:cNvPr id="61" name="Line 30">
                  <a:extLst>
                    <a:ext uri="{FF2B5EF4-FFF2-40B4-BE49-F238E27FC236}">
                      <a16:creationId xmlns:a16="http://schemas.microsoft.com/office/drawing/2014/main" id="{720EE164-4060-4EFC-973B-694E942711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Line 31">
                  <a:extLst>
                    <a:ext uri="{FF2B5EF4-FFF2-40B4-BE49-F238E27FC236}">
                      <a16:creationId xmlns:a16="http://schemas.microsoft.com/office/drawing/2014/main" id="{28FB13FC-77EF-4168-B04F-BFA82E44E6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9" name="Group 32">
                <a:extLst>
                  <a:ext uri="{FF2B5EF4-FFF2-40B4-BE49-F238E27FC236}">
                    <a16:creationId xmlns:a16="http://schemas.microsoft.com/office/drawing/2014/main" id="{CBD36B66-B8BE-48FD-9D51-76593E2D69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986463" y="2849563"/>
                <a:ext cx="73025" cy="73025"/>
                <a:chOff x="1292" y="2205"/>
                <a:chExt cx="46" cy="46"/>
              </a:xfrm>
            </p:grpSpPr>
            <p:sp>
              <p:nvSpPr>
                <p:cNvPr id="59" name="Line 33">
                  <a:extLst>
                    <a:ext uri="{FF2B5EF4-FFF2-40B4-BE49-F238E27FC236}">
                      <a16:creationId xmlns:a16="http://schemas.microsoft.com/office/drawing/2014/main" id="{D70D1934-BB8F-403F-83B4-C4A952F6BA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Line 34">
                  <a:extLst>
                    <a:ext uri="{FF2B5EF4-FFF2-40B4-BE49-F238E27FC236}">
                      <a16:creationId xmlns:a16="http://schemas.microsoft.com/office/drawing/2014/main" id="{F1B109F1-1B3C-4A96-8369-515E0295B9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0" name="Group 38">
                <a:extLst>
                  <a:ext uri="{FF2B5EF4-FFF2-40B4-BE49-F238E27FC236}">
                    <a16:creationId xmlns:a16="http://schemas.microsoft.com/office/drawing/2014/main" id="{B63E0FBD-FC61-4BAE-B4C7-373178D247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087938" y="2957513"/>
                <a:ext cx="73025" cy="73025"/>
                <a:chOff x="1292" y="2205"/>
                <a:chExt cx="46" cy="46"/>
              </a:xfrm>
            </p:grpSpPr>
            <p:sp>
              <p:nvSpPr>
                <p:cNvPr id="57" name="Line 39">
                  <a:extLst>
                    <a:ext uri="{FF2B5EF4-FFF2-40B4-BE49-F238E27FC236}">
                      <a16:creationId xmlns:a16="http://schemas.microsoft.com/office/drawing/2014/main" id="{980D392B-5DB9-4780-A5E6-BEE75781D9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Line 40">
                  <a:extLst>
                    <a:ext uri="{FF2B5EF4-FFF2-40B4-BE49-F238E27FC236}">
                      <a16:creationId xmlns:a16="http://schemas.microsoft.com/office/drawing/2014/main" id="{0C80E101-69AA-46D0-A7AF-7FF9CD31F2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1" name="Group 43">
                <a:extLst>
                  <a:ext uri="{FF2B5EF4-FFF2-40B4-BE49-F238E27FC236}">
                    <a16:creationId xmlns:a16="http://schemas.microsoft.com/office/drawing/2014/main" id="{2304899D-1F18-4ED5-AE8B-D88D81F23A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916613" y="4005263"/>
                <a:ext cx="73025" cy="73025"/>
                <a:chOff x="1292" y="2205"/>
                <a:chExt cx="46" cy="46"/>
              </a:xfrm>
            </p:grpSpPr>
            <p:sp>
              <p:nvSpPr>
                <p:cNvPr id="55" name="Line 44">
                  <a:extLst>
                    <a:ext uri="{FF2B5EF4-FFF2-40B4-BE49-F238E27FC236}">
                      <a16:creationId xmlns:a16="http://schemas.microsoft.com/office/drawing/2014/main" id="{BB7003D4-F272-4995-A730-BB10121995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Line 45">
                  <a:extLst>
                    <a:ext uri="{FF2B5EF4-FFF2-40B4-BE49-F238E27FC236}">
                      <a16:creationId xmlns:a16="http://schemas.microsoft.com/office/drawing/2014/main" id="{F7FA3343-DB3E-44E7-BF2F-A48F8F38A3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2" name="Rectangle 88">
                <a:extLst>
                  <a:ext uri="{FF2B5EF4-FFF2-40B4-BE49-F238E27FC236}">
                    <a16:creationId xmlns:a16="http://schemas.microsoft.com/office/drawing/2014/main" id="{C0B89039-51F4-4B24-944C-CFDE59B40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9834" y="4046158"/>
                <a:ext cx="361681" cy="315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Rectangle 89">
                <a:extLst>
                  <a:ext uri="{FF2B5EF4-FFF2-40B4-BE49-F238E27FC236}">
                    <a16:creationId xmlns:a16="http://schemas.microsoft.com/office/drawing/2014/main" id="{0DD3862A-F97F-4F10-ABE2-BBFF79F34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1997" y="4009647"/>
                <a:ext cx="361681" cy="315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 90">
                <a:extLst>
                  <a:ext uri="{FF2B5EF4-FFF2-40B4-BE49-F238E27FC236}">
                    <a16:creationId xmlns:a16="http://schemas.microsoft.com/office/drawing/2014/main" id="{6134BA5A-86C6-4F19-9A85-B6AF84981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6922" y="2857122"/>
                <a:ext cx="361681" cy="315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67" name="Picture 5" descr="obj14__0">
            <a:extLst>
              <a:ext uri="{FF2B5EF4-FFF2-40B4-BE49-F238E27FC236}">
                <a16:creationId xmlns:a16="http://schemas.microsoft.com/office/drawing/2014/main" id="{5A080428-B747-490C-BDAB-F8E2CE1A4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89" y="1281999"/>
            <a:ext cx="2141538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6">
            <a:extLst>
              <a:ext uri="{FF2B5EF4-FFF2-40B4-BE49-F238E27FC236}">
                <a16:creationId xmlns:a16="http://schemas.microsoft.com/office/drawing/2014/main" id="{40B1DBCC-FF0A-4AC3-A0C8-740F02CA5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790" y="2180524"/>
            <a:ext cx="442913" cy="420687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Group 100">
            <a:extLst>
              <a:ext uri="{FF2B5EF4-FFF2-40B4-BE49-F238E27FC236}">
                <a16:creationId xmlns:a16="http://schemas.microsoft.com/office/drawing/2014/main" id="{6140357C-F3D3-4F87-B005-4039E1773E0D}"/>
              </a:ext>
            </a:extLst>
          </p:cNvPr>
          <p:cNvGrpSpPr>
            <a:grpSpLocks/>
          </p:cNvGrpSpPr>
          <p:nvPr/>
        </p:nvGrpSpPr>
        <p:grpSpPr bwMode="auto">
          <a:xfrm>
            <a:off x="6820589" y="1474086"/>
            <a:ext cx="1612900" cy="1406525"/>
            <a:chOff x="2051050" y="2600325"/>
            <a:chExt cx="1612552" cy="1406525"/>
          </a:xfrm>
        </p:grpSpPr>
        <p:grpSp>
          <p:nvGrpSpPr>
            <p:cNvPr id="70" name="Group 7">
              <a:extLst>
                <a:ext uri="{FF2B5EF4-FFF2-40B4-BE49-F238E27FC236}">
                  <a16:creationId xmlns:a16="http://schemas.microsoft.com/office/drawing/2014/main" id="{48264907-A671-417E-983E-7B8FFDBDD9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89" name="Line 8">
                <a:extLst>
                  <a:ext uri="{FF2B5EF4-FFF2-40B4-BE49-F238E27FC236}">
                    <a16:creationId xmlns:a16="http://schemas.microsoft.com/office/drawing/2014/main" id="{884C37F6-6417-43A7-8757-1485970DE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Line 9">
                <a:extLst>
                  <a:ext uri="{FF2B5EF4-FFF2-40B4-BE49-F238E27FC236}">
                    <a16:creationId xmlns:a16="http://schemas.microsoft.com/office/drawing/2014/main" id="{2254FB64-063E-4964-B52A-87C7CE790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" name="Group 10">
              <a:extLst>
                <a:ext uri="{FF2B5EF4-FFF2-40B4-BE49-F238E27FC236}">
                  <a16:creationId xmlns:a16="http://schemas.microsoft.com/office/drawing/2014/main" id="{A4BB06B5-CDA9-43F4-A642-EA271370A1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87" name="Line 11">
                <a:extLst>
                  <a:ext uri="{FF2B5EF4-FFF2-40B4-BE49-F238E27FC236}">
                    <a16:creationId xmlns:a16="http://schemas.microsoft.com/office/drawing/2014/main" id="{71645836-32A7-4C69-BE24-BBF6E578C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Line 12">
                <a:extLst>
                  <a:ext uri="{FF2B5EF4-FFF2-40B4-BE49-F238E27FC236}">
                    <a16:creationId xmlns:a16="http://schemas.microsoft.com/office/drawing/2014/main" id="{E444B10E-ED54-40DE-BFDB-779A886D2D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" name="Group 13">
              <a:extLst>
                <a:ext uri="{FF2B5EF4-FFF2-40B4-BE49-F238E27FC236}">
                  <a16:creationId xmlns:a16="http://schemas.microsoft.com/office/drawing/2014/main" id="{B81CD572-20E0-4376-A38B-68847D3A03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344E7ED8-2A05-47CF-A20F-AFF56B839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D07F5633-756B-4BAD-84CA-89C5C332C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3" name="Group 16">
              <a:extLst>
                <a:ext uri="{FF2B5EF4-FFF2-40B4-BE49-F238E27FC236}">
                  <a16:creationId xmlns:a16="http://schemas.microsoft.com/office/drawing/2014/main" id="{B7901B43-7268-46C8-A7E0-8069435C28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83" name="Line 17">
                <a:extLst>
                  <a:ext uri="{FF2B5EF4-FFF2-40B4-BE49-F238E27FC236}">
                    <a16:creationId xmlns:a16="http://schemas.microsoft.com/office/drawing/2014/main" id="{BAE3BDE7-9F99-403D-94D5-CA65BEC2D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Line 18">
                <a:extLst>
                  <a:ext uri="{FF2B5EF4-FFF2-40B4-BE49-F238E27FC236}">
                    <a16:creationId xmlns:a16="http://schemas.microsoft.com/office/drawing/2014/main" id="{0120673A-CBE1-413F-A91B-F3F6262A52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4" name="Group 19">
              <a:extLst>
                <a:ext uri="{FF2B5EF4-FFF2-40B4-BE49-F238E27FC236}">
                  <a16:creationId xmlns:a16="http://schemas.microsoft.com/office/drawing/2014/main" id="{8DD7B5BE-4560-44B3-B94F-58692E096A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81" name="Line 20">
                <a:extLst>
                  <a:ext uri="{FF2B5EF4-FFF2-40B4-BE49-F238E27FC236}">
                    <a16:creationId xmlns:a16="http://schemas.microsoft.com/office/drawing/2014/main" id="{C467BE85-D912-4D05-92EA-97B3D5DF0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Line 21">
                <a:extLst>
                  <a:ext uri="{FF2B5EF4-FFF2-40B4-BE49-F238E27FC236}">
                    <a16:creationId xmlns:a16="http://schemas.microsoft.com/office/drawing/2014/main" id="{E89A2214-2A15-47FC-8962-E782A30C3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" name="Group 22">
              <a:extLst>
                <a:ext uri="{FF2B5EF4-FFF2-40B4-BE49-F238E27FC236}">
                  <a16:creationId xmlns:a16="http://schemas.microsoft.com/office/drawing/2014/main" id="{3748530E-F489-49C3-A0DD-C54214091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79" name="Line 23">
                <a:extLst>
                  <a:ext uri="{FF2B5EF4-FFF2-40B4-BE49-F238E27FC236}">
                    <a16:creationId xmlns:a16="http://schemas.microsoft.com/office/drawing/2014/main" id="{8CB46BF2-CC97-4B1D-B9D6-964D180308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Line 24">
                <a:extLst>
                  <a:ext uri="{FF2B5EF4-FFF2-40B4-BE49-F238E27FC236}">
                    <a16:creationId xmlns:a16="http://schemas.microsoft.com/office/drawing/2014/main" id="{AC099EBA-415F-465C-956D-D83D417CD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6" name="Rectangle 91">
              <a:extLst>
                <a:ext uri="{FF2B5EF4-FFF2-40B4-BE49-F238E27FC236}">
                  <a16:creationId xmlns:a16="http://schemas.microsoft.com/office/drawing/2014/main" id="{1D38DE01-79A8-4706-BD44-A6FC7DDFE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075" y="2600325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92">
              <a:extLst>
                <a:ext uri="{FF2B5EF4-FFF2-40B4-BE49-F238E27FC236}">
                  <a16:creationId xmlns:a16="http://schemas.microsoft.com/office/drawing/2014/main" id="{0B54076B-C20B-4310-AC66-E65A6F245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50" y="342900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93">
              <a:extLst>
                <a:ext uri="{FF2B5EF4-FFF2-40B4-BE49-F238E27FC236}">
                  <a16:creationId xmlns:a16="http://schemas.microsoft.com/office/drawing/2014/main" id="{62EB2654-2AE5-480E-A87D-545526EC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3500438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91" name="Object 5">
            <a:extLst>
              <a:ext uri="{FF2B5EF4-FFF2-40B4-BE49-F238E27FC236}">
                <a16:creationId xmlns:a16="http://schemas.microsoft.com/office/drawing/2014/main" id="{891691DF-33CC-406A-BE4C-65E0D54701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1253" y="4966585"/>
          <a:ext cx="14493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63225" imgH="215806" progId="Equation.3">
                  <p:embed/>
                </p:oleObj>
              </mc:Choice>
              <mc:Fallback>
                <p:oleObj name="Equation" r:id="rId10" imgW="863225" imgH="215806" progId="Equation.3">
                  <p:embed/>
                  <p:pic>
                    <p:nvPicPr>
                      <p:cNvPr id="91" name="Object 5">
                        <a:extLst>
                          <a:ext uri="{FF2B5EF4-FFF2-40B4-BE49-F238E27FC236}">
                            <a16:creationId xmlns:a16="http://schemas.microsoft.com/office/drawing/2014/main" id="{891691DF-33CC-406A-BE4C-65E0D54701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1253" y="4966585"/>
                        <a:ext cx="144938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Line 96">
            <a:extLst>
              <a:ext uri="{FF2B5EF4-FFF2-40B4-BE49-F238E27FC236}">
                <a16:creationId xmlns:a16="http://schemas.microsoft.com/office/drawing/2014/main" id="{6B79F486-0210-4981-B253-A03B66D8D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7765" y="2375785"/>
            <a:ext cx="3395663" cy="511175"/>
          </a:xfrm>
          <a:prstGeom prst="line">
            <a:avLst/>
          </a:prstGeom>
          <a:noFill/>
          <a:ln w="19050" cap="sq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Line 46">
            <a:extLst>
              <a:ext uri="{FF2B5EF4-FFF2-40B4-BE49-F238E27FC236}">
                <a16:creationId xmlns:a16="http://schemas.microsoft.com/office/drawing/2014/main" id="{047C89C9-7B8A-46F1-AC83-D97EEF1BE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7102" y="2663124"/>
            <a:ext cx="36512" cy="1260475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Line 46">
            <a:extLst>
              <a:ext uri="{FF2B5EF4-FFF2-40B4-BE49-F238E27FC236}">
                <a16:creationId xmlns:a16="http://schemas.microsoft.com/office/drawing/2014/main" id="{488F7677-501E-40D1-874F-1A416863C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8552" y="3142548"/>
            <a:ext cx="182562" cy="895350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7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43" grpId="0" animBg="1"/>
      <p:bldP spid="68" grpId="0" animBg="1"/>
      <p:bldP spid="92" grpId="0" animBg="1"/>
      <p:bldP spid="93" grpId="0" animBg="1"/>
      <p:bldP spid="9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Starting with linear system of equations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/>
                  <a:t>Can find a solution in Cartesian coordinates:</a:t>
                </a: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4954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sz="1400" dirty="0"/>
              </a:p>
              <a:p>
                <a:r>
                  <a:rPr lang="en-US" dirty="0"/>
                  <a:t>Can find a solution in Cartesian coordinates:</a:t>
                </a: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These are </a:t>
                </a:r>
                <a:r>
                  <a:rPr lang="en-US" b="1" dirty="0"/>
                  <a:t>nonlinear</a:t>
                </a:r>
                <a:r>
                  <a:rPr lang="en-US" dirty="0"/>
                  <a:t> equations!</a:t>
                </a:r>
              </a:p>
              <a:p>
                <a:r>
                  <a:rPr lang="en-US" dirty="0"/>
                  <a:t>Nonlinear relationship makes it hard to understand how parameters interact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2232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036" y="855442"/>
                <a:ext cx="11428645" cy="570561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How can we interpret this transform?  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>
                    <a:latin typeface="Cambria Math" panose="02040503050406030204" pitchFamily="18" charset="0"/>
                  </a:rPr>
                  <a:t>Typically 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and 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extrinsic</a:t>
                </a:r>
                <a:r>
                  <a:rPr lang="en-US" dirty="0"/>
                  <a:t> translation in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:r>
                  <a:rPr lang="en-US" i="1" dirty="0"/>
                  <a:t>y</a:t>
                </a:r>
                <a:r>
                  <a:rPr lang="en-US" dirty="0"/>
                  <a:t>, and z</a:t>
                </a:r>
              </a:p>
              <a:p>
                <a:r>
                  <a:rPr lang="en-US" dirty="0"/>
                  <a:t>But also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:r>
                  <a:rPr lang="en-US" i="1" dirty="0"/>
                  <a:t>y</a:t>
                </a:r>
                <a:r>
                  <a:rPr lang="en-US" dirty="0"/>
                  <a:t> </a:t>
                </a:r>
                <a:r>
                  <a:rPr lang="en-US" b="1" dirty="0"/>
                  <a:t>intrinsic</a:t>
                </a:r>
                <a:r>
                  <a:rPr lang="en-US" dirty="0"/>
                  <a:t> offsets and scale,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rotation, scale, and shear, but </a:t>
                </a:r>
                <a:r>
                  <a:rPr lang="en-US" b="1" dirty="0"/>
                  <a:t>dependent</a:t>
                </a:r>
                <a:r>
                  <a:rPr lang="en-US" dirty="0"/>
                  <a:t> on </a:t>
                </a:r>
                <a:r>
                  <a:rPr lang="en-US" b="1" dirty="0"/>
                  <a:t>intrinsic </a:t>
                </a:r>
                <a:r>
                  <a:rPr lang="en-US" dirty="0"/>
                  <a:t>parameters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terms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focal length and sensor skew   </a:t>
                </a:r>
                <a:r>
                  <a:rPr lang="en-US" b="1" dirty="0"/>
                  <a:t>    </a:t>
                </a:r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036" y="855442"/>
                <a:ext cx="11428645" cy="5705610"/>
              </a:xfrm>
              <a:blipFill>
                <a:blip r:embed="rId2"/>
                <a:stretch>
                  <a:fillRect l="-960" t="-2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7055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037" y="855442"/>
                <a:ext cx="10515600" cy="570561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How can we interpret this transform?  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/>
                  <a:t>I</a:t>
                </a:r>
                <a:r>
                  <a:rPr lang="en-US" b="1" dirty="0"/>
                  <a:t>ntrinsic skew correction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b="1" dirty="0"/>
                  <a:t>, dependent </a:t>
                </a:r>
                <a:r>
                  <a:rPr lang="en-US" dirty="0"/>
                  <a:t>on </a:t>
                </a:r>
                <a:r>
                  <a:rPr lang="en-US" b="1" dirty="0"/>
                  <a:t>extrinsic</a:t>
                </a:r>
                <a:r>
                  <a:rPr lang="en-US" dirty="0"/>
                  <a:t> terms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3,2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These off-diagonal </a:t>
                </a:r>
                <a:r>
                  <a:rPr lang="en-US" b="1" dirty="0"/>
                  <a:t>extrinsic</a:t>
                </a:r>
                <a:r>
                  <a:rPr lang="en-US" dirty="0"/>
                  <a:t> terms change </a:t>
                </a:r>
                <a:r>
                  <a:rPr lang="en-US" b="1" dirty="0"/>
                  <a:t>camera pose</a:t>
                </a:r>
                <a:endParaRPr lang="en-US" dirty="0"/>
              </a:p>
              <a:p>
                <a:r>
                  <a:rPr lang="en-US" dirty="0"/>
                  <a:t>Effect of changing camera pose dependent on in </a:t>
                </a:r>
                <a:r>
                  <a:rPr lang="en-US" b="1" dirty="0"/>
                  <a:t>intrinsic</a:t>
                </a:r>
                <a:r>
                  <a:rPr lang="en-US" dirty="0"/>
                  <a:t> terms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037" y="855442"/>
                <a:ext cx="10515600" cy="5705610"/>
              </a:xfrm>
              <a:blipFill>
                <a:blip r:embed="rId2"/>
                <a:stretch>
                  <a:fillRect l="-1159" t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6296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Summary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Planar transforms </a:t>
            </a:r>
            <a:r>
              <a:rPr lang="en-US" dirty="0"/>
              <a:t>map between light scattered off objects and projections on a </a:t>
            </a:r>
            <a:r>
              <a:rPr lang="en-US" b="1" dirty="0"/>
              <a:t>camera image plane</a:t>
            </a:r>
            <a:r>
              <a:rPr lang="en-US" dirty="0"/>
              <a:t>  </a:t>
            </a:r>
          </a:p>
          <a:p>
            <a:r>
              <a:rPr lang="en-US" b="1" dirty="0"/>
              <a:t>Planar projective transformation </a:t>
            </a:r>
            <a:r>
              <a:rPr lang="en-US" dirty="0"/>
              <a:t>model based on </a:t>
            </a:r>
            <a:r>
              <a:rPr lang="en-US" b="1" dirty="0"/>
              <a:t>pinhole camera</a:t>
            </a:r>
          </a:p>
          <a:p>
            <a:r>
              <a:rPr lang="en-US" dirty="0"/>
              <a:t>Use projection to transform one </a:t>
            </a:r>
            <a:r>
              <a:rPr lang="en-US" b="1" dirty="0"/>
              <a:t>camera pose </a:t>
            </a:r>
            <a:r>
              <a:rPr lang="en-US" dirty="0"/>
              <a:t>to another </a:t>
            </a:r>
          </a:p>
          <a:p>
            <a:r>
              <a:rPr lang="en-US" dirty="0"/>
              <a:t>Inverse transform from image planes to real-world object location</a:t>
            </a:r>
          </a:p>
          <a:p>
            <a:r>
              <a:rPr lang="en-US" dirty="0"/>
              <a:t>Planar transformations use </a:t>
            </a:r>
            <a:r>
              <a:rPr lang="en-US" b="1" dirty="0"/>
              <a:t>projection matrix</a:t>
            </a:r>
          </a:p>
          <a:p>
            <a:pPr lvl="1"/>
            <a:r>
              <a:rPr lang="en-US" b="1" dirty="0"/>
              <a:t>2-D Euclidean </a:t>
            </a:r>
            <a:r>
              <a:rPr lang="en-US" dirty="0"/>
              <a:t>– Rotation and translation  </a:t>
            </a:r>
          </a:p>
          <a:p>
            <a:pPr lvl="1"/>
            <a:r>
              <a:rPr lang="en-US" b="1" dirty="0"/>
              <a:t>2-D Similarity </a:t>
            </a:r>
            <a:r>
              <a:rPr lang="en-US" dirty="0"/>
              <a:t>– Rotation, translation, and scaling </a:t>
            </a:r>
          </a:p>
          <a:p>
            <a:pPr lvl="1"/>
            <a:r>
              <a:rPr lang="en-US" b="1" dirty="0"/>
              <a:t>Affine</a:t>
            </a:r>
            <a:r>
              <a:rPr lang="en-US" dirty="0"/>
              <a:t> - Rotation, translation, scaling, shearing  </a:t>
            </a:r>
          </a:p>
          <a:p>
            <a:pPr lvl="1"/>
            <a:r>
              <a:rPr lang="en-US" b="1" dirty="0"/>
              <a:t>Projective</a:t>
            </a:r>
            <a:r>
              <a:rPr lang="en-US" dirty="0"/>
              <a:t> – General transformation </a:t>
            </a:r>
          </a:p>
          <a:p>
            <a:endParaRPr lang="en-US" b="1" dirty="0"/>
          </a:p>
          <a:p>
            <a:pPr lvl="1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9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</p:spTree>
    <p:extLst>
      <p:ext uri="{BB962C8B-B14F-4D97-AF65-F5344CB8AC3E}">
        <p14:creationId xmlns:p14="http://schemas.microsoft.com/office/powerpoint/2010/main" val="417161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hlinkClick r:id="rId2"/>
                  </a:rPr>
                  <a:t>Pinhole camera </a:t>
                </a:r>
                <a:r>
                  <a:rPr lang="en-US" dirty="0"/>
                  <a:t>is a canonical model for image formation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Long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known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principle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 known description by Chinese philosopher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Mo </a:t>
                </a:r>
                <a:r>
                  <a:rPr lang="en-US" b="0" i="0" dirty="0" err="1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Ti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(Mozi) </a:t>
                </a:r>
                <a:r>
                  <a:rPr lang="en-US" dirty="0"/>
                  <a:t>in 5</a:t>
                </a:r>
                <a:r>
                  <a:rPr lang="en-US" baseline="30000" dirty="0"/>
                  <a:t>th</a:t>
                </a:r>
                <a:r>
                  <a:rPr lang="en-US" dirty="0"/>
                  <a:t> Century BCA</a:t>
                </a:r>
              </a:p>
              <a:p>
                <a:r>
                  <a:rPr lang="en-US" dirty="0"/>
                  <a:t>Described by Greek philosopher Aristotle in 4</a:t>
                </a:r>
                <a:r>
                  <a:rPr lang="en-US" baseline="30000" dirty="0"/>
                  <a:t>th</a:t>
                </a:r>
                <a:r>
                  <a:rPr lang="en-US" dirty="0"/>
                  <a:t> century BCA</a:t>
                </a:r>
              </a:p>
              <a:p>
                <a:r>
                  <a:rPr lang="en-US" dirty="0"/>
                  <a:t>Known in Europe as Camera Obscura from about the 10</a:t>
                </a:r>
                <a:r>
                  <a:rPr lang="en-US" baseline="30000" dirty="0"/>
                  <a:t>th</a:t>
                </a:r>
                <a:r>
                  <a:rPr lang="en-US" dirty="0"/>
                  <a:t> Century</a:t>
                </a:r>
              </a:p>
              <a:p>
                <a:r>
                  <a:rPr lang="en-US" dirty="0"/>
                  <a:t>Pinhole camera is a chamber with a small hole on one side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4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22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hlinkClick r:id="rId2"/>
              </a:rPr>
              <a:t>Pinhole camera </a:t>
            </a:r>
            <a:r>
              <a:rPr lang="en-US" dirty="0"/>
              <a:t>is a canonical model for image formation</a:t>
            </a:r>
          </a:p>
          <a:p>
            <a:r>
              <a:rPr lang="en-US" dirty="0"/>
              <a:t>Pinhole camera is a chamber with a small hole on one side</a:t>
            </a:r>
          </a:p>
          <a:p>
            <a:r>
              <a:rPr lang="en-US" dirty="0"/>
              <a:t>Image on side of chamber opposite hole</a:t>
            </a:r>
          </a:p>
          <a:p>
            <a:r>
              <a:rPr lang="en-US" dirty="0"/>
              <a:t>Use cartesian coordinates on the image plane</a:t>
            </a:r>
          </a:p>
          <a:p>
            <a:r>
              <a:rPr lang="en-US" dirty="0"/>
              <a:t>Pinhole is the origin of the coordinate system</a:t>
            </a:r>
          </a:p>
          <a:p>
            <a:r>
              <a:rPr lang="en-US" dirty="0"/>
              <a:t>Transform from real-world coordinates to image plane coordinates</a:t>
            </a:r>
          </a:p>
        </p:txBody>
      </p:sp>
    </p:spTree>
    <p:extLst>
      <p:ext uri="{BB962C8B-B14F-4D97-AF65-F5344CB8AC3E}">
        <p14:creationId xmlns:p14="http://schemas.microsoft.com/office/powerpoint/2010/main" val="129217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Coordinate Systems</a:t>
            </a:r>
          </a:p>
        </p:txBody>
      </p:sp>
    </p:spTree>
    <p:extLst>
      <p:ext uri="{BB962C8B-B14F-4D97-AF65-F5344CB8AC3E}">
        <p14:creationId xmlns:p14="http://schemas.microsoft.com/office/powerpoint/2010/main" val="333470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11669</TotalTime>
  <Words>2235</Words>
  <Application>Microsoft Office PowerPoint</Application>
  <PresentationFormat>Widescreen</PresentationFormat>
  <Paragraphs>460</Paragraphs>
  <Slides>54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Open Sans</vt:lpstr>
      <vt:lpstr>Script MT Bold</vt:lpstr>
      <vt:lpstr>Symbol</vt:lpstr>
      <vt:lpstr>Office Theme</vt:lpstr>
      <vt:lpstr>Equation</vt:lpstr>
      <vt:lpstr>CSCI E-25 Computer Vision</vt:lpstr>
      <vt:lpstr>Homography and Projections</vt:lpstr>
      <vt:lpstr>Homography and Projections</vt:lpstr>
      <vt:lpstr>Stereo Vision Problem </vt:lpstr>
      <vt:lpstr>Image alignment</vt:lpstr>
      <vt:lpstr>Pinhole Camera Model</vt:lpstr>
      <vt:lpstr>Pinhole Camera</vt:lpstr>
      <vt:lpstr>Pinhole Camera</vt:lpstr>
      <vt:lpstr>Coordinate Systems</vt:lpstr>
      <vt:lpstr>Cartisian Coordinates for Images</vt:lpstr>
      <vt:lpstr>Pinhole Camera</vt:lpstr>
      <vt:lpstr>Coordinate System for Pinhole Camera</vt:lpstr>
      <vt:lpstr>Pinhole Camera Model</vt:lpstr>
      <vt:lpstr>Cartesian Coordinates for Images</vt:lpstr>
      <vt:lpstr>Focal Length</vt:lpstr>
      <vt:lpstr>Transformations for Camera Model</vt:lpstr>
      <vt:lpstr>Transformations for Camera Model</vt:lpstr>
      <vt:lpstr>Transformations for Camera Model</vt:lpstr>
      <vt:lpstr>Transformations for Camera Model</vt:lpstr>
      <vt:lpstr>Transformations for Camera Model</vt:lpstr>
      <vt:lpstr>Transformations for Camera Model</vt:lpstr>
      <vt:lpstr>Homogeneous Coordinates</vt:lpstr>
      <vt:lpstr>Homogenous Coordinates</vt:lpstr>
      <vt:lpstr>Pinhole Camera Model</vt:lpstr>
      <vt:lpstr>Homogenous Coordinates</vt:lpstr>
      <vt:lpstr>Homogenous Coordinates</vt:lpstr>
      <vt:lpstr>Homogenous Coordinates</vt:lpstr>
      <vt:lpstr>Pinhole Camera Model in Homogeneous Coordinates</vt:lpstr>
      <vt:lpstr>Four Transformation Problems</vt:lpstr>
      <vt:lpstr>Four Transform Problems  </vt:lpstr>
      <vt:lpstr>Four Transform Problems 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Four Transformations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Projective Transform</vt:lpstr>
      <vt:lpstr>Four Transform Problems  </vt:lpstr>
      <vt:lpstr>Four Transform Problems  </vt:lpstr>
      <vt:lpstr>Four Transform Problems  </vt:lpstr>
      <vt:lpstr>Four Transform Problems  </vt:lpstr>
      <vt:lpstr>Four Transform Problems  </vt:lpstr>
      <vt:lpstr>Four Transform Problems  </vt:lpstr>
      <vt:lpstr>Summary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E-25 Computer Vision</dc:title>
  <dc:creator>Stephe Elston</dc:creator>
  <cp:lastModifiedBy>Stephen Elston</cp:lastModifiedBy>
  <cp:revision>323</cp:revision>
  <dcterms:created xsi:type="dcterms:W3CDTF">2022-01-24T17:07:03Z</dcterms:created>
  <dcterms:modified xsi:type="dcterms:W3CDTF">2023-03-31T00:17:48Z</dcterms:modified>
</cp:coreProperties>
</file>