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3" r:id="rId5"/>
  </p:sldMasterIdLst>
  <p:notesMasterIdLst>
    <p:notesMasterId r:id="rId66"/>
  </p:notesMasterIdLst>
  <p:handoutMasterIdLst>
    <p:handoutMasterId r:id="rId67"/>
  </p:handoutMasterIdLst>
  <p:sldIdLst>
    <p:sldId id="375" r:id="rId6"/>
    <p:sldId id="370" r:id="rId7"/>
    <p:sldId id="431" r:id="rId8"/>
    <p:sldId id="443" r:id="rId9"/>
    <p:sldId id="438" r:id="rId10"/>
    <p:sldId id="403" r:id="rId11"/>
    <p:sldId id="385" r:id="rId12"/>
    <p:sldId id="386" r:id="rId13"/>
    <p:sldId id="387" r:id="rId14"/>
    <p:sldId id="432" r:id="rId15"/>
    <p:sldId id="397" r:id="rId16"/>
    <p:sldId id="448" r:id="rId17"/>
    <p:sldId id="322" r:id="rId18"/>
    <p:sldId id="383" r:id="rId19"/>
    <p:sldId id="323" r:id="rId20"/>
    <p:sldId id="324" r:id="rId21"/>
    <p:sldId id="340" r:id="rId22"/>
    <p:sldId id="449" r:id="rId23"/>
    <p:sldId id="450" r:id="rId24"/>
    <p:sldId id="451" r:id="rId25"/>
    <p:sldId id="379" r:id="rId26"/>
    <p:sldId id="442" r:id="rId27"/>
    <p:sldId id="439" r:id="rId28"/>
    <p:sldId id="445" r:id="rId29"/>
    <p:sldId id="446" r:id="rId30"/>
    <p:sldId id="440" r:id="rId31"/>
    <p:sldId id="441" r:id="rId32"/>
    <p:sldId id="407" r:id="rId33"/>
    <p:sldId id="434" r:id="rId34"/>
    <p:sldId id="435" r:id="rId35"/>
    <p:sldId id="258" r:id="rId36"/>
    <p:sldId id="436" r:id="rId37"/>
    <p:sldId id="437" r:id="rId38"/>
    <p:sldId id="384" r:id="rId39"/>
    <p:sldId id="317" r:id="rId40"/>
    <p:sldId id="363" r:id="rId41"/>
    <p:sldId id="364" r:id="rId42"/>
    <p:sldId id="365" r:id="rId43"/>
    <p:sldId id="414" r:id="rId44"/>
    <p:sldId id="429" r:id="rId45"/>
    <p:sldId id="380" r:id="rId46"/>
    <p:sldId id="417" r:id="rId47"/>
    <p:sldId id="366" r:id="rId48"/>
    <p:sldId id="382" r:id="rId49"/>
    <p:sldId id="408" r:id="rId50"/>
    <p:sldId id="367" r:id="rId51"/>
    <p:sldId id="368" r:id="rId52"/>
    <p:sldId id="409" r:id="rId53"/>
    <p:sldId id="381" r:id="rId54"/>
    <p:sldId id="410" r:id="rId55"/>
    <p:sldId id="411" r:id="rId56"/>
    <p:sldId id="413" r:id="rId57"/>
    <p:sldId id="415" r:id="rId58"/>
    <p:sldId id="416" r:id="rId59"/>
    <p:sldId id="418" r:id="rId60"/>
    <p:sldId id="420" r:id="rId61"/>
    <p:sldId id="433" r:id="rId62"/>
    <p:sldId id="419" r:id="rId63"/>
    <p:sldId id="453" r:id="rId64"/>
    <p:sldId id="452" r:id="rId6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007233"/>
    <a:srgbClr val="86C400"/>
    <a:srgbClr val="82BF36"/>
    <a:srgbClr val="7FBA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1" autoAdjust="0"/>
    <p:restoredTop sz="77273" autoAdjust="0"/>
  </p:normalViewPr>
  <p:slideViewPr>
    <p:cSldViewPr snapToGrid="0">
      <p:cViewPr varScale="1">
        <p:scale>
          <a:sx n="65" d="100"/>
          <a:sy n="65" d="100"/>
        </p:scale>
        <p:origin x="117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presProps" Target="presProps.xml"/><Relationship Id="rId7" Type="http://schemas.openxmlformats.org/officeDocument/2006/relationships/slide" Target="slides/slide2.xml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slide" Target="slides/slide5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12E7B4A-039C-48A2-9B2C-AF16AA3873D8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F5FCDD8-505C-48BF-B1E5-CD9B258934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22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A005A0C-54D9-45AA-87D4-C551D08DFCE1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CFD207A-07DF-40AD-A916-9872E089CE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1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486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19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284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45F9B-1C20-4C8D-902E-02C3DC178BC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05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45F9B-1C20-4C8D-902E-02C3DC178BC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20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45F9B-1C20-4C8D-902E-02C3DC178BC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07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416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151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241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839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682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7584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422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412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8556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45F9B-1C20-4C8D-902E-02C3DC178BC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808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0494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0565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575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1250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741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559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528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833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7127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787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1735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8541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169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7163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2888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2721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138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6639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8660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8934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5789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871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1298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3734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314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994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55905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992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5955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966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14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145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50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16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774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876BF-0B9C-410F-8893-DD9E11DD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A06A4-B178-4424-9C5F-67F14735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55DA6-67A6-4B9E-A3E4-42AFA4A4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6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CEF1E-7615-42AD-805D-A2FD24708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321E6-C526-49E7-B02E-08EA923D0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977B9-143B-41FB-B988-793F2AD68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230FB-14D9-4D8A-BBEC-A7782D52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61659-843A-4959-96BA-8849D497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24B95-331A-4505-8464-6C6C6CFD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60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B093-7F4C-4930-BC54-F12270701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267225-0793-40F8-89CB-5F1EC1AB3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6DB63-CB17-4E21-9AE8-CCE1E9805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745AD-8D6F-4481-BD90-493E3CBF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1747A-ED49-481E-9A48-FC59ED9F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D0CA3-0584-4F67-89A5-3F62C28B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16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BB0A-C1BF-45C5-8108-46542AFE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1A5A9-7FA5-43CB-9ED4-241FEBBF0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60C29-8E1C-41B1-B4E8-FCEB7A9A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58C8B-B2B2-432A-86CA-6376158D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811AE-A55A-437F-860D-8326A0BC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54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18A12-841B-4AF8-8EC5-CB048068D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96B34-27D2-4043-9D83-17FDA4475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9E835-CDFD-49BD-806F-3E1A8F4F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70A1-95EE-415E-863A-EA224FE5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44889-227C-49F0-8C46-A6BF65C8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1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836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5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2940-C286-42C1-9010-1A658D157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F8782-4683-4B9D-8881-A996710D8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84089-8433-45A4-95CA-B1B45415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9F063-8808-4E6D-B458-8E13FC56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BDFCD-9E64-42AA-BC33-A02ED693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8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09C4-331A-4F8E-9C63-303C3145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9F34A-2443-468B-9DEC-057918C7E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5C0A4-0B19-4954-BD29-F08BE6119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EFD81-5068-48B4-9648-85B0D12C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B328E-80D6-472E-8A1E-831F3904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80E2-9234-4188-8816-EACEC6916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4C78-7C62-4472-A49B-ABDD52A99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3B61A-B612-41BA-8B68-6800728F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8830D-FE6F-447E-93E1-DE4EB1A8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B7A6B-EC4D-4149-A9F8-89583742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7F82-A46A-40DC-8A7F-3628C8AF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6B2C-AC1F-4F94-8635-5B5AE8B7F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B9CB3-DD43-404A-8EC3-A66681BAF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ABB4A-28C2-479E-900D-4192EE9D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D6A09-75F4-4526-859A-A2903571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4D064-C25A-4932-907B-686C3859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6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183E-9FC4-4428-AB2E-4F644809C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219C6-EC01-41A6-94DD-327FCC904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5DAFF-4CAE-4C24-95F5-30AA60C5A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1E108-BF48-4DE6-80C1-BC1B6D9B7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5F2E3-F653-4AD8-A722-7118506E9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93AB9-18CF-412E-9678-7587B326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7A225-C4C6-44A7-83BB-A21DC549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BA5BA-E66A-4A42-8125-C7DC51F9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51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6E26-53B1-4FE0-ABBA-11E686BA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931B7-899E-4140-87AC-B2122CB1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431E3-40EF-4F54-98E1-9E480C7F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319B9-169B-43A4-AE80-AB37BA3D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9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878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72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72130-6BA1-4D9E-B6B5-EE0FF123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18A96-4198-45A7-AA43-CCD2BADC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469E1-B400-40D2-A33F-F19C85220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5E44-FE1D-42BD-8BEC-66E1A709512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07CD1-B0F8-4DF5-A0FF-8E28DF531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CA3E6-D767-4BAD-AA88-8F2BD19E0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6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555" y="3946867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093" y="475044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2021, Stephen F Elston. All rights reserved.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788724" y="2851645"/>
            <a:ext cx="11036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Machine Learning for Vision</a:t>
            </a:r>
          </a:p>
        </p:txBody>
      </p:sp>
    </p:spTree>
    <p:extLst>
      <p:ext uri="{BB962C8B-B14F-4D97-AF65-F5344CB8AC3E}">
        <p14:creationId xmlns:p14="http://schemas.microsoft.com/office/powerpoint/2010/main" val="226106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Linear Regression Problem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8525" y="1213658"/>
                <a:ext cx="11525250" cy="554181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Solution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difficult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Solution can be found using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normal equations</a:t>
                </a:r>
              </a:p>
              <a:p>
                <a:pPr marL="0" indent="0">
                  <a:buNone/>
                </a:pP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Where,</a:t>
                </a:r>
              </a:p>
              <a:p>
                <a:pPr lvl="1"/>
                <a:endParaRPr lang="en-GB" sz="24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Is a dense matrix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Computing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computationally intensive,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Computing is cov(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  <a:r>
                  <a:rPr lang="en-GB" sz="2800" baseline="30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-1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computationally efficient</a:t>
                </a:r>
              </a:p>
              <a:p>
                <a:pPr lvl="1"/>
                <a:r>
                  <a:rPr lang="en-GB" sz="2400" dirty="0" err="1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cov</a:t>
                </a: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:r>
                  <a:rPr lang="en-GB" sz="24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) has dimensions p x p </a:t>
                </a:r>
              </a:p>
              <a:p>
                <a:pPr marL="457046" lvl="1" indent="0">
                  <a:buNone/>
                </a:pPr>
                <a:endParaRPr lang="en-GB" sz="2400" dirty="0">
                  <a:latin typeface="Symbol" panose="05050102010706020507" pitchFamily="18" charset="2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25" y="1213658"/>
                <a:ext cx="11525250" cy="5541818"/>
              </a:xfrm>
              <a:prstGeom prst="rect">
                <a:avLst/>
              </a:prstGeom>
              <a:blipFill>
                <a:blip r:embed="rId3"/>
                <a:stretch>
                  <a:fillRect l="-1111" t="-1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6C7A93E-CE8C-4A13-833F-89E990948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7740" y="2885694"/>
            <a:ext cx="2702859" cy="8678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E73283-52B0-4FC8-8C1D-D90532FED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2578" y="2390239"/>
            <a:ext cx="2894418" cy="46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18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02" y="210591"/>
            <a:ext cx="11903845" cy="814646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What could possibly go wrong? </a:t>
            </a:r>
            <a:endParaRPr lang="en-US" sz="4000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310342" y="1025237"/>
            <a:ext cx="11748653" cy="5730239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is typically the case that </a:t>
            </a:r>
            <a:r>
              <a:rPr lang="en-GB" sz="28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has colinear features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 colinear features </a:t>
            </a:r>
            <a:r>
              <a:rPr lang="en-GB" sz="28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cov(A)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is not invertible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Some features many be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statistically independent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of the label</a:t>
            </a:r>
          </a:p>
          <a:p>
            <a:pPr lvl="1"/>
            <a:r>
              <a:rPr lang="en-GB" sz="2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Noninformative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Add noise to model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Inverse of </a:t>
            </a:r>
            <a:r>
              <a:rPr lang="en-GB" sz="24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cov(A)</a:t>
            </a: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is unstable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say the solution                                is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ill-posed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!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must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solve a biased approximation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This process is known as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regularization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will take up this topic in a few weeks</a:t>
            </a:r>
            <a:endParaRPr lang="en-GB" sz="2400" dirty="0">
              <a:latin typeface="Symbol" panose="05050102010706020507" pitchFamily="18" charset="2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F31F85-85F9-45CB-8202-95539213D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335" y="4121524"/>
            <a:ext cx="2968942" cy="47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8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Bias, Variance and Model Capacity</a:t>
            </a:r>
          </a:p>
        </p:txBody>
      </p:sp>
    </p:spTree>
    <p:extLst>
      <p:ext uri="{BB962C8B-B14F-4D97-AF65-F5344CB8AC3E}">
        <p14:creationId xmlns:p14="http://schemas.microsoft.com/office/powerpoint/2010/main" val="65265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70" y="182215"/>
            <a:ext cx="11409676" cy="106348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7265" y="1322173"/>
            <a:ext cx="11237398" cy="5356440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algorithms learn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function approximation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01638" indent="0">
              <a:buNone/>
            </a:pP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f(</a:t>
            </a:r>
            <a:r>
              <a:rPr lang="en-US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X, w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= y, where </a:t>
            </a:r>
            <a:r>
              <a:rPr lang="en-US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feature vector, </a:t>
            </a:r>
            <a:r>
              <a:rPr lang="en-US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parameter vector and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label                    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say that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complex function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has high capacity</a:t>
            </a:r>
          </a:p>
          <a:p>
            <a:pPr lvl="1"/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High capacity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model can approximate complex functions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High capacity model has large number of parameters or weights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But,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may not generalize well 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May learn the training data too well!</a:t>
            </a:r>
          </a:p>
        </p:txBody>
      </p:sp>
    </p:spTree>
    <p:extLst>
      <p:ext uri="{BB962C8B-B14F-4D97-AF65-F5344CB8AC3E}">
        <p14:creationId xmlns:p14="http://schemas.microsoft.com/office/powerpoint/2010/main" val="75389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010" y="182215"/>
            <a:ext cx="11106935" cy="106348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7649" y="814648"/>
            <a:ext cx="10947014" cy="5863966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High capacity models fit training data well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Overfit models exhibit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high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Do not generalize well; exhibit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brittle behavior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Error</a:t>
            </a:r>
            <a:r>
              <a:rPr lang="en-US" sz="24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training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&lt;&lt; Error</a:t>
            </a:r>
            <a:r>
              <a:rPr lang="en-US" sz="24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test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Low capacity models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high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Generalize well -&gt; low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Do not fit data well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Regularization adds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Strong regularization adds significant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Weak regularization leads to high variance</a:t>
            </a:r>
          </a:p>
        </p:txBody>
      </p:sp>
    </p:spTree>
    <p:extLst>
      <p:ext uri="{BB962C8B-B14F-4D97-AF65-F5344CB8AC3E}">
        <p14:creationId xmlns:p14="http://schemas.microsoft.com/office/powerpoint/2010/main" val="219151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8" y="182215"/>
            <a:ext cx="11174897" cy="1063487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9302" y="960440"/>
            <a:ext cx="11305461" cy="570524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we understand the bias-variance trade-off?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start with the error: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338D60-A8A7-4F69-B362-95E36082D1E4}"/>
              </a:ext>
            </a:extLst>
          </p:cNvPr>
          <p:cNvSpPr txBox="1">
            <a:spLocks/>
          </p:cNvSpPr>
          <p:nvPr/>
        </p:nvSpPr>
        <p:spPr>
          <a:xfrm>
            <a:off x="1056503" y="2876144"/>
            <a:ext cx="10032788" cy="570524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45F5EB-2E41-403F-9B39-0D515F5B4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622" y="3561305"/>
            <a:ext cx="4143714" cy="16816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BC3AA2-FEEE-46DB-AE03-6B7380EA6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622" y="2158393"/>
            <a:ext cx="2827720" cy="68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9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902" y="182215"/>
            <a:ext cx="11076043" cy="1063487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7902" y="3604090"/>
            <a:ext cx="11229262" cy="570524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Increasing bias decreases variance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Increasing variance decreases bias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even if the bias and variance are 0 there is still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irreducible error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899C50-34DE-4E73-B433-C3A033FDD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025" y="1920162"/>
            <a:ext cx="8268363" cy="753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66E0CD-B509-4E49-B3DA-0CB72D9A4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631" y="2684864"/>
            <a:ext cx="7787800" cy="56904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5B82CA-43F3-456B-A9E4-072600B77EDC}"/>
              </a:ext>
            </a:extLst>
          </p:cNvPr>
          <p:cNvSpPr txBox="1">
            <a:spLocks/>
          </p:cNvSpPr>
          <p:nvPr/>
        </p:nvSpPr>
        <p:spPr>
          <a:xfrm>
            <a:off x="827902" y="1398102"/>
            <a:ext cx="11229262" cy="570524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can expand the error term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18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04" y="182215"/>
            <a:ext cx="11391141" cy="106348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E05861-4968-4244-980F-6C58923CF4B6}"/>
              </a:ext>
            </a:extLst>
          </p:cNvPr>
          <p:cNvCxnSpPr>
            <a:cxnSpLocks/>
          </p:cNvCxnSpPr>
          <p:nvPr/>
        </p:nvCxnSpPr>
        <p:spPr>
          <a:xfrm flipV="1">
            <a:off x="2941825" y="2374384"/>
            <a:ext cx="0" cy="31832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C38B46-8D8F-4115-A854-F0F5049CF2FE}"/>
              </a:ext>
            </a:extLst>
          </p:cNvPr>
          <p:cNvCxnSpPr>
            <a:cxnSpLocks/>
          </p:cNvCxnSpPr>
          <p:nvPr/>
        </p:nvCxnSpPr>
        <p:spPr>
          <a:xfrm flipV="1">
            <a:off x="2941825" y="5517634"/>
            <a:ext cx="5543550" cy="40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>
            <a:extLst>
              <a:ext uri="{FF2B5EF4-FFF2-40B4-BE49-F238E27FC236}">
                <a16:creationId xmlns:a16="http://schemas.microsoft.com/office/drawing/2014/main" id="{4A7974EC-1FE0-44D5-8851-6D96A32C5251}"/>
              </a:ext>
            </a:extLst>
          </p:cNvPr>
          <p:cNvSpPr/>
          <p:nvPr/>
        </p:nvSpPr>
        <p:spPr>
          <a:xfrm flipH="1" flipV="1">
            <a:off x="3193289" y="3077328"/>
            <a:ext cx="9258295" cy="2080429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AD2112AA-12E9-4FDB-A43C-7D2381E93264}"/>
              </a:ext>
            </a:extLst>
          </p:cNvPr>
          <p:cNvSpPr/>
          <p:nvPr/>
        </p:nvSpPr>
        <p:spPr>
          <a:xfrm flipV="1">
            <a:off x="-1312364" y="2968823"/>
            <a:ext cx="9201148" cy="2137579"/>
          </a:xfrm>
          <a:prstGeom prst="arc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118906-B086-4844-9D6D-38D4855E45C2}"/>
              </a:ext>
            </a:extLst>
          </p:cNvPr>
          <p:cNvSpPr txBox="1"/>
          <p:nvPr/>
        </p:nvSpPr>
        <p:spPr>
          <a:xfrm>
            <a:off x="4427725" y="5572716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Increasing bias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48BF2A-A43A-4941-8A8B-0C25609171C0}"/>
              </a:ext>
            </a:extLst>
          </p:cNvPr>
          <p:cNvSpPr txBox="1"/>
          <p:nvPr/>
        </p:nvSpPr>
        <p:spPr>
          <a:xfrm rot="16200000">
            <a:off x="1339204" y="3846180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Test Error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FE7006-58B4-4310-8F17-895969003537}"/>
              </a:ext>
            </a:extLst>
          </p:cNvPr>
          <p:cNvSpPr txBox="1"/>
          <p:nvPr/>
        </p:nvSpPr>
        <p:spPr>
          <a:xfrm>
            <a:off x="6562904" y="3627300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Bias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0F7449-16C9-4FA3-A62C-D30F2EB0B37B}"/>
              </a:ext>
            </a:extLst>
          </p:cNvPr>
          <p:cNvSpPr txBox="1"/>
          <p:nvPr/>
        </p:nvSpPr>
        <p:spPr>
          <a:xfrm>
            <a:off x="2388340" y="3655877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Variance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B4DCCA-54E1-475D-AD27-A88905AD1ADA}"/>
              </a:ext>
            </a:extLst>
          </p:cNvPr>
          <p:cNvCxnSpPr>
            <a:cxnSpLocks/>
          </p:cNvCxnSpPr>
          <p:nvPr/>
        </p:nvCxnSpPr>
        <p:spPr>
          <a:xfrm>
            <a:off x="6908034" y="5801064"/>
            <a:ext cx="5058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D3754C9-3FF7-4B27-A3FF-891074547FF1}"/>
              </a:ext>
            </a:extLst>
          </p:cNvPr>
          <p:cNvSpPr txBox="1"/>
          <p:nvPr/>
        </p:nvSpPr>
        <p:spPr>
          <a:xfrm>
            <a:off x="4427725" y="6046972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Increasing variance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5CC443-A371-4F76-9FFC-E0AB648409F5}"/>
              </a:ext>
            </a:extLst>
          </p:cNvPr>
          <p:cNvCxnSpPr>
            <a:cxnSpLocks/>
          </p:cNvCxnSpPr>
          <p:nvPr/>
        </p:nvCxnSpPr>
        <p:spPr>
          <a:xfrm flipH="1">
            <a:off x="3884108" y="6304572"/>
            <a:ext cx="5029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57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18" grpId="0"/>
      <p:bldP spid="19" grpId="0"/>
      <p:bldP spid="20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6997D81B-A1D3-4680-923D-497A353D0758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Model Capacity, Bias and Variance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F3522B0-6D94-47F5-80E0-84A6047DCCD1}"/>
              </a:ext>
            </a:extLst>
          </p:cNvPr>
          <p:cNvSpPr txBox="1">
            <a:spLocks/>
          </p:cNvSpPr>
          <p:nvPr/>
        </p:nvSpPr>
        <p:spPr>
          <a:xfrm>
            <a:off x="717216" y="2139243"/>
            <a:ext cx="5679230" cy="429435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a set of data values fit a strait line mode, with 2 parameters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model has high bias, since does not fit the training data well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Variance is limited since low capacity model produces consistent predictions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8F62-D31A-4FB3-B89A-C2A1924FA777}"/>
              </a:ext>
            </a:extLst>
          </p:cNvPr>
          <p:cNvSpPr txBox="1"/>
          <p:nvPr/>
        </p:nvSpPr>
        <p:spPr>
          <a:xfrm>
            <a:off x="645089" y="908137"/>
            <a:ext cx="1060573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capacity, bias and variance for a polynomial model linear in coefficients  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778D43-B6F1-4B1F-9A15-152A73624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723" y="1853148"/>
            <a:ext cx="4854380" cy="46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6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6997D81B-A1D3-4680-923D-497A353D0758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Model Capacity, Bias and Variance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F3522B0-6D94-47F5-80E0-84A6047DCCD1}"/>
              </a:ext>
            </a:extLst>
          </p:cNvPr>
          <p:cNvSpPr txBox="1">
            <a:spLocks/>
          </p:cNvSpPr>
          <p:nvPr/>
        </p:nvSpPr>
        <p:spPr>
          <a:xfrm>
            <a:off x="717215" y="2139243"/>
            <a:ext cx="5893649" cy="429435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Fit same data with 12</a:t>
            </a:r>
            <a:r>
              <a:rPr lang="en-US" sz="2800" baseline="30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order polynomial model with 13 parameters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model has low bias, since it fits the training data fairly well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But the model will have high variance since predictions will be erratic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8F62-D31A-4FB3-B89A-C2A1924FA777}"/>
              </a:ext>
            </a:extLst>
          </p:cNvPr>
          <p:cNvSpPr txBox="1"/>
          <p:nvPr/>
        </p:nvSpPr>
        <p:spPr>
          <a:xfrm>
            <a:off x="645089" y="908137"/>
            <a:ext cx="1060573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capacity, bias and variance for a polynomial model linear in coefficients 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807FF1-B46C-491C-8210-77D09827A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128" y="2139243"/>
            <a:ext cx="4551470" cy="444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5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and Computer Vision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How is machine learning applied in computer vision?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Machine learning has had a dramatic impact on CV starting in the 1990s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Many CV applications of machine learning: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Object recognition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Object detection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 stitching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Motion models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Generative models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en-GB" sz="2400" dirty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68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6997D81B-A1D3-4680-923D-497A353D0758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Model Capacity, Bias and Variance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F3522B0-6D94-47F5-80E0-84A6047DCCD1}"/>
              </a:ext>
            </a:extLst>
          </p:cNvPr>
          <p:cNvSpPr txBox="1">
            <a:spLocks/>
          </p:cNvSpPr>
          <p:nvPr/>
        </p:nvSpPr>
        <p:spPr>
          <a:xfrm>
            <a:off x="717215" y="2139243"/>
            <a:ext cx="5893649" cy="429435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Models of many different capacities possible between the extremes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Need to find an optimal trade-off point between bias and variance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8F62-D31A-4FB3-B89A-C2A1924FA777}"/>
              </a:ext>
            </a:extLst>
          </p:cNvPr>
          <p:cNvSpPr txBox="1"/>
          <p:nvPr/>
        </p:nvSpPr>
        <p:spPr>
          <a:xfrm>
            <a:off x="645089" y="908137"/>
            <a:ext cx="1060573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capacity, bias and variance for a polynomial model linear in coefficients 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C8645-85C0-4417-9343-CE0D73576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816" y="2139243"/>
            <a:ext cx="4683604" cy="462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60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Machine Learning Workflow</a:t>
            </a:r>
          </a:p>
        </p:txBody>
      </p:sp>
    </p:spTree>
    <p:extLst>
      <p:ext uri="{BB962C8B-B14F-4D97-AF65-F5344CB8AC3E}">
        <p14:creationId xmlns:p14="http://schemas.microsoft.com/office/powerpoint/2010/main" val="2655890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55216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Which types of machine learning models do we use for computer vision problems?  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Unsupervised: Models applied when ground-truth is unknown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Supervised: Models trained with known outcomes, or labels</a:t>
            </a:r>
          </a:p>
          <a:p>
            <a:pPr lvl="1"/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Regression for predicting numeric values</a:t>
            </a:r>
          </a:p>
          <a:p>
            <a:pPr lvl="1"/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Classifiers for predicting categories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Initially, we focus on supervised classification </a:t>
            </a:r>
          </a:p>
        </p:txBody>
      </p:sp>
    </p:spTree>
    <p:extLst>
      <p:ext uri="{BB962C8B-B14F-4D97-AF65-F5344CB8AC3E}">
        <p14:creationId xmlns:p14="http://schemas.microsoft.com/office/powerpoint/2010/main" val="1125609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1"/>
            <a:ext cx="11525250" cy="76095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How do we organize a machine learning workflow?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C20F78F8-49DF-47DB-A6F6-6E57854A41F2}"/>
              </a:ext>
            </a:extLst>
          </p:cNvPr>
          <p:cNvSpPr/>
          <p:nvPr/>
        </p:nvSpPr>
        <p:spPr>
          <a:xfrm>
            <a:off x="526092" y="3429000"/>
            <a:ext cx="1359074" cy="137160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76B253-37D1-41F0-9FB0-DB46E6E3F7DC}"/>
              </a:ext>
            </a:extLst>
          </p:cNvPr>
          <p:cNvSpPr/>
          <p:nvPr/>
        </p:nvSpPr>
        <p:spPr>
          <a:xfrm>
            <a:off x="2773991" y="3522945"/>
            <a:ext cx="1772433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Split data</a:t>
            </a:r>
            <a:r>
              <a:rPr lang="en-US" sz="2400" dirty="0">
                <a:solidFill>
                  <a:schemeClr val="tx1"/>
                </a:solidFill>
              </a:rPr>
              <a:t> to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Train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Test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6A7F8-ADC0-46D7-8BF8-31ABF9D6A383}"/>
              </a:ext>
            </a:extLst>
          </p:cNvPr>
          <p:cNvSpPr/>
          <p:nvPr/>
        </p:nvSpPr>
        <p:spPr>
          <a:xfrm>
            <a:off x="5435250" y="3522945"/>
            <a:ext cx="2474935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Train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549A92-9283-4D2F-ACED-2B399E3DEE8E}"/>
              </a:ext>
            </a:extLst>
          </p:cNvPr>
          <p:cNvSpPr/>
          <p:nvPr/>
        </p:nvSpPr>
        <p:spPr>
          <a:xfrm>
            <a:off x="5435250" y="1819340"/>
            <a:ext cx="2474935" cy="104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Define model and </a:t>
            </a:r>
            <a:r>
              <a:rPr lang="en-US" sz="2400" b="1" dirty="0">
                <a:solidFill>
                  <a:schemeClr val="tx1"/>
                </a:solidFill>
              </a:rPr>
              <a:t>hyperparameters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89C93E-C64D-460B-A3EF-C6468B4B864C}"/>
              </a:ext>
            </a:extLst>
          </p:cNvPr>
          <p:cNvSpPr/>
          <p:nvPr/>
        </p:nvSpPr>
        <p:spPr>
          <a:xfrm>
            <a:off x="8374693" y="4855924"/>
            <a:ext cx="2474935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Test Model</a:t>
            </a: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3B01C309-4AC8-41C9-9368-C573C9D6EF39}"/>
              </a:ext>
            </a:extLst>
          </p:cNvPr>
          <p:cNvSpPr/>
          <p:nvPr/>
        </p:nvSpPr>
        <p:spPr>
          <a:xfrm flipV="1">
            <a:off x="3538603" y="4922724"/>
            <a:ext cx="4836090" cy="98329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CEEE766A-A0A5-454B-9837-4A36C20B3F7F}"/>
              </a:ext>
            </a:extLst>
          </p:cNvPr>
          <p:cNvSpPr/>
          <p:nvPr/>
        </p:nvSpPr>
        <p:spPr>
          <a:xfrm rot="5400000">
            <a:off x="8309452" y="3721043"/>
            <a:ext cx="760956" cy="155949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8632BCAF-49E9-4731-A66A-7F88F05D0981}"/>
              </a:ext>
            </a:extLst>
          </p:cNvPr>
          <p:cNvSpPr/>
          <p:nvPr/>
        </p:nvSpPr>
        <p:spPr>
          <a:xfrm flipH="1">
            <a:off x="7936018" y="1774814"/>
            <a:ext cx="2474935" cy="306783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7DD2FC3-7162-4F0C-9523-A8A7CAD9FE1C}"/>
              </a:ext>
            </a:extLst>
          </p:cNvPr>
          <p:cNvSpPr/>
          <p:nvPr/>
        </p:nvSpPr>
        <p:spPr>
          <a:xfrm>
            <a:off x="1909695" y="4017723"/>
            <a:ext cx="837158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6EE5497-09AB-4440-8ADC-FC9540BABA2D}"/>
              </a:ext>
            </a:extLst>
          </p:cNvPr>
          <p:cNvSpPr/>
          <p:nvPr/>
        </p:nvSpPr>
        <p:spPr>
          <a:xfrm>
            <a:off x="4572258" y="4017723"/>
            <a:ext cx="837158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5D545B6-D67E-47FA-B3F4-EA925B6AF9F7}"/>
              </a:ext>
            </a:extLst>
          </p:cNvPr>
          <p:cNvSpPr/>
          <p:nvPr/>
        </p:nvSpPr>
        <p:spPr>
          <a:xfrm rot="5400000">
            <a:off x="6341114" y="3000320"/>
            <a:ext cx="663205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3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34258" y="1371653"/>
            <a:ext cx="11525250" cy="76095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Supervised learning of model parameters using features with know labels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6A7F8-ADC0-46D7-8BF8-31ABF9D6A383}"/>
              </a:ext>
            </a:extLst>
          </p:cNvPr>
          <p:cNvSpPr/>
          <p:nvPr/>
        </p:nvSpPr>
        <p:spPr>
          <a:xfrm>
            <a:off x="2940909" y="3595816"/>
            <a:ext cx="3552568" cy="252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Model training by minimizing errors with for </a:t>
            </a:r>
            <a:r>
              <a:rPr lang="en-US" sz="2400" b="1" dirty="0">
                <a:solidFill>
                  <a:schemeClr val="tx1"/>
                </a:solidFill>
              </a:rPr>
              <a:t>known labels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549A92-9283-4D2F-ACED-2B399E3DEE8E}"/>
              </a:ext>
            </a:extLst>
          </p:cNvPr>
          <p:cNvSpPr/>
          <p:nvPr/>
        </p:nvSpPr>
        <p:spPr>
          <a:xfrm>
            <a:off x="3414920" y="2083738"/>
            <a:ext cx="2474935" cy="104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Define model and hyperparameters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5D545B6-D67E-47FA-B3F4-EA925B6AF9F7}"/>
              </a:ext>
            </a:extLst>
          </p:cNvPr>
          <p:cNvSpPr/>
          <p:nvPr/>
        </p:nvSpPr>
        <p:spPr>
          <a:xfrm rot="5400000">
            <a:off x="4416548" y="3168955"/>
            <a:ext cx="471677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4DA8F5-292E-46A8-99C1-96AE807B8EDF}"/>
              </a:ext>
            </a:extLst>
          </p:cNvPr>
          <p:cNvSpPr txBox="1"/>
          <p:nvPr/>
        </p:nvSpPr>
        <p:spPr>
          <a:xfrm>
            <a:off x="525163" y="3595816"/>
            <a:ext cx="18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Training features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15AB36-A4EB-41AF-B7CD-82916981D85A}"/>
              </a:ext>
            </a:extLst>
          </p:cNvPr>
          <p:cNvSpPr txBox="1"/>
          <p:nvPr/>
        </p:nvSpPr>
        <p:spPr>
          <a:xfrm>
            <a:off x="525163" y="4927783"/>
            <a:ext cx="18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Training</a:t>
            </a:r>
            <a:r>
              <a:rPr lang="en-US" sz="2400" dirty="0"/>
              <a:t> </a:t>
            </a:r>
            <a:r>
              <a:rPr lang="en-US" sz="2400" b="1" dirty="0"/>
              <a:t>labels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BCFBF65-AE17-4EE2-A882-F7A8EF73D5D7}"/>
              </a:ext>
            </a:extLst>
          </p:cNvPr>
          <p:cNvSpPr/>
          <p:nvPr/>
        </p:nvSpPr>
        <p:spPr>
          <a:xfrm>
            <a:off x="1742304" y="3889766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1CEA5E6-C408-49A3-B2A8-97F867FAF1DE}"/>
              </a:ext>
            </a:extLst>
          </p:cNvPr>
          <p:cNvSpPr/>
          <p:nvPr/>
        </p:nvSpPr>
        <p:spPr>
          <a:xfrm>
            <a:off x="1742304" y="5253128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F2AD0BF-6EB6-48DE-B7A0-67F456D88186}"/>
              </a:ext>
            </a:extLst>
          </p:cNvPr>
          <p:cNvSpPr/>
          <p:nvPr/>
        </p:nvSpPr>
        <p:spPr>
          <a:xfrm>
            <a:off x="6524589" y="4668272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C2C51A-90A8-4E5E-A94D-42FF103C4E84}"/>
              </a:ext>
            </a:extLst>
          </p:cNvPr>
          <p:cNvSpPr/>
          <p:nvPr/>
        </p:nvSpPr>
        <p:spPr>
          <a:xfrm>
            <a:off x="7741511" y="3571413"/>
            <a:ext cx="3552568" cy="252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Trained model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With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Learned model parameters</a:t>
            </a:r>
          </a:p>
        </p:txBody>
      </p:sp>
    </p:spTree>
    <p:extLst>
      <p:ext uri="{BB962C8B-B14F-4D97-AF65-F5344CB8AC3E}">
        <p14:creationId xmlns:p14="http://schemas.microsoft.com/office/powerpoint/2010/main" val="599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 animBg="1"/>
      <p:bldP spid="14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34258" y="1371653"/>
            <a:ext cx="11525250" cy="76095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Supervised learning of model parameters using features with know labels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6A7F8-ADC0-46D7-8BF8-31ABF9D6A383}"/>
              </a:ext>
            </a:extLst>
          </p:cNvPr>
          <p:cNvSpPr/>
          <p:nvPr/>
        </p:nvSpPr>
        <p:spPr>
          <a:xfrm>
            <a:off x="2940909" y="3595816"/>
            <a:ext cx="3552568" cy="252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Trained model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With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Learned model parameters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4DA8F5-292E-46A8-99C1-96AE807B8EDF}"/>
              </a:ext>
            </a:extLst>
          </p:cNvPr>
          <p:cNvSpPr txBox="1"/>
          <p:nvPr/>
        </p:nvSpPr>
        <p:spPr>
          <a:xfrm>
            <a:off x="525163" y="3595816"/>
            <a:ext cx="18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Test </a:t>
            </a:r>
          </a:p>
          <a:p>
            <a:r>
              <a:rPr lang="en-US" sz="2400" b="1" dirty="0"/>
              <a:t>features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15AB36-A4EB-41AF-B7CD-82916981D85A}"/>
              </a:ext>
            </a:extLst>
          </p:cNvPr>
          <p:cNvSpPr txBox="1"/>
          <p:nvPr/>
        </p:nvSpPr>
        <p:spPr>
          <a:xfrm>
            <a:off x="525163" y="4927783"/>
            <a:ext cx="18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Test</a:t>
            </a:r>
          </a:p>
          <a:p>
            <a:r>
              <a:rPr lang="en-US" sz="2400" b="1" dirty="0"/>
              <a:t>labels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BCFBF65-AE17-4EE2-A882-F7A8EF73D5D7}"/>
              </a:ext>
            </a:extLst>
          </p:cNvPr>
          <p:cNvSpPr/>
          <p:nvPr/>
        </p:nvSpPr>
        <p:spPr>
          <a:xfrm>
            <a:off x="1742304" y="3889766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1CEA5E6-C408-49A3-B2A8-97F867FAF1DE}"/>
              </a:ext>
            </a:extLst>
          </p:cNvPr>
          <p:cNvSpPr/>
          <p:nvPr/>
        </p:nvSpPr>
        <p:spPr>
          <a:xfrm>
            <a:off x="1742304" y="5253128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F2AD0BF-6EB6-48DE-B7A0-67F456D88186}"/>
              </a:ext>
            </a:extLst>
          </p:cNvPr>
          <p:cNvSpPr/>
          <p:nvPr/>
        </p:nvSpPr>
        <p:spPr>
          <a:xfrm>
            <a:off x="6524589" y="4668272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C2C51A-90A8-4E5E-A94D-42FF103C4E84}"/>
              </a:ext>
            </a:extLst>
          </p:cNvPr>
          <p:cNvSpPr/>
          <p:nvPr/>
        </p:nvSpPr>
        <p:spPr>
          <a:xfrm>
            <a:off x="7741511" y="3571413"/>
            <a:ext cx="3552568" cy="252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Evaluate </a:t>
            </a:r>
            <a:r>
              <a:rPr lang="en-US" sz="2400" dirty="0">
                <a:solidFill>
                  <a:schemeClr val="tx1"/>
                </a:solidFill>
              </a:rPr>
              <a:t>model performance 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07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55216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How do we evaluate classification models?  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Classifiers perform an hypothesis test with possible outcomes: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True positive (TP): 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Positive cases are correctly classified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True negative (TN): 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Negative cases are correctly classified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False positive (FP): 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Negative case erroneously classified as positive 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False negative (FN)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: Positive case erroneously classified as negative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These quantities can be organised into a confusion matrix:</a:t>
            </a:r>
          </a:p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D9690F52-07A7-4E78-8600-E5ACFE8D2459}"/>
              </a:ext>
            </a:extLst>
          </p:cNvPr>
          <p:cNvGraphicFramePr>
            <a:graphicFrameLocks noGrp="1"/>
          </p:cNvGraphicFramePr>
          <p:nvPr/>
        </p:nvGraphicFramePr>
        <p:xfrm>
          <a:off x="2288781" y="4784361"/>
          <a:ext cx="765062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367">
                  <a:extLst>
                    <a:ext uri="{9D8B030D-6E8A-4147-A177-3AD203B41FA5}">
                      <a16:colId xmlns:a16="http://schemas.microsoft.com/office/drawing/2014/main" val="1051051707"/>
                    </a:ext>
                  </a:extLst>
                </a:gridCol>
                <a:gridCol w="2511468">
                  <a:extLst>
                    <a:ext uri="{9D8B030D-6E8A-4147-A177-3AD203B41FA5}">
                      <a16:colId xmlns:a16="http://schemas.microsoft.com/office/drawing/2014/main" val="1177866079"/>
                    </a:ext>
                  </a:extLst>
                </a:gridCol>
                <a:gridCol w="2423786">
                  <a:extLst>
                    <a:ext uri="{9D8B030D-6E8A-4147-A177-3AD203B41FA5}">
                      <a16:colId xmlns:a16="http://schemas.microsoft.com/office/drawing/2014/main" val="462340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Actual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Actual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76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Classified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749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Classified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913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66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How do we evaluate classification models?   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Accuracy: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𝑇𝑁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𝐹𝑁</m:t>
                        </m:r>
                      </m:den>
                    </m:f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The faction of all cases classified correctly  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Selectivity or Precision: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𝐹𝑃</m:t>
                        </m:r>
                      </m:den>
                    </m:f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Fraction of cases classified as positive which are correctly classified  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Sensitivity or Recall: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𝐹𝑁</m:t>
                        </m:r>
                      </m:den>
                    </m:f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The fraction positive cases correctly classified    </a:t>
                </a:r>
              </a:p>
              <a:p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There is an inherent trade-off between precision and recall</a:t>
                </a: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  <a:blipFill>
                <a:blip r:embed="rId3"/>
                <a:stretch>
                  <a:fillRect l="-1058"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2196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1757473"/>
            <a:ext cx="10972800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Machine Learning with Image Data</a:t>
            </a:r>
          </a:p>
        </p:txBody>
      </p:sp>
    </p:spTree>
    <p:extLst>
      <p:ext uri="{BB962C8B-B14F-4D97-AF65-F5344CB8AC3E}">
        <p14:creationId xmlns:p14="http://schemas.microsoft.com/office/powerpoint/2010/main" val="2928175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/>
          </a:bodyPr>
          <a:lstStyle/>
          <a:p>
            <a:br>
              <a:rPr lang="en-US" sz="3400" dirty="0">
                <a:latin typeface="Segoe"/>
              </a:rPr>
            </a:br>
            <a:r>
              <a:rPr lang="en-US" sz="3400" dirty="0">
                <a:latin typeface="Segoe"/>
              </a:rPr>
              <a:t>   </a:t>
            </a:r>
            <a:r>
              <a:rPr lang="en-US" sz="3400" dirty="0">
                <a:latin typeface="Segoe UI" panose="020B0502040204020203" pitchFamily="34" charset="0"/>
                <a:cs typeface="Segoe UI" panose="020B0502040204020203" pitchFamily="34" charset="0"/>
              </a:rPr>
              <a:t>Formulating a Computer Vision Machine Learning Model</a:t>
            </a:r>
            <a:endParaRPr lang="en-US" sz="3400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3939" y="1302794"/>
                <a:ext cx="11525250" cy="510768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do we formulate the machine learning model for computer vision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𝐴𝑥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Features,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𝑏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are the categories of the objects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These are the know </a:t>
                </a:r>
                <a:r>
                  <a:rPr lang="en-GB" sz="24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labels</a:t>
                </a: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used to train the model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 matrix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Features values are in the columns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columns 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𝑥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the vector of length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model parameters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or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weights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These values are </a:t>
                </a:r>
                <a:r>
                  <a:rPr lang="en-GB" sz="24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learned</a:t>
                </a: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    </a:t>
                </a: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39" y="1302794"/>
                <a:ext cx="11525250" cy="5107686"/>
              </a:xfrm>
              <a:prstGeom prst="rect">
                <a:avLst/>
              </a:prstGeom>
              <a:blipFill>
                <a:blip r:embed="rId3"/>
                <a:stretch>
                  <a:fillRect l="-1058" t="-1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7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and Computer Vision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Many ML algorithms are applied to CV problems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Linear models </a:t>
            </a:r>
          </a:p>
          <a:p>
            <a:pPr lvl="1"/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Widely used and flexible class of models</a:t>
            </a:r>
          </a:p>
          <a:p>
            <a:pPr lvl="1"/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Our focus for today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K-nearest neighbours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Support vector machines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Tree models and tree ensembles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Naïve Bayes models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Deep neural networks – more on these starting next week!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… </a:t>
            </a:r>
            <a:endParaRPr lang="en-GB" sz="2400" dirty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0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/>
          </a:bodyPr>
          <a:lstStyle/>
          <a:p>
            <a:br>
              <a:rPr lang="en-US" sz="3400" dirty="0">
                <a:latin typeface="Segoe"/>
              </a:rPr>
            </a:br>
            <a:r>
              <a:rPr lang="en-US" sz="3400" dirty="0">
                <a:latin typeface="Segoe"/>
              </a:rPr>
              <a:t>   </a:t>
            </a:r>
            <a:r>
              <a:rPr lang="en-US" sz="3400" dirty="0">
                <a:latin typeface="Segoe UI" panose="020B0502040204020203" pitchFamily="34" charset="0"/>
                <a:cs typeface="Segoe UI" panose="020B0502040204020203" pitchFamily="34" charset="0"/>
              </a:rPr>
              <a:t>Formulating a Computer Vision Machine Learning Model</a:t>
            </a:r>
            <a:endParaRPr lang="en-US" sz="3400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3939" y="1271391"/>
                <a:ext cx="11525250" cy="5430033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do we formulate the machine learning model for computer vision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𝐴𝑥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 matrix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Features values are in the columns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columns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What types of features can we use?   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Gray-scale pixel values</a:t>
                </a:r>
              </a:p>
              <a:p>
                <a:pPr lvl="1"/>
                <a:r>
                  <a:rPr lang="en-GB" sz="2400" dirty="0" err="1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Color</a:t>
                </a: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channel pixel values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Lines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Corners and interest points 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Texture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…     </a:t>
                </a: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39" y="1271391"/>
                <a:ext cx="11525250" cy="5430033"/>
              </a:xfrm>
              <a:prstGeom prst="rect">
                <a:avLst/>
              </a:prstGeom>
              <a:blipFill>
                <a:blip r:embed="rId3"/>
                <a:stretch>
                  <a:fillRect l="-1058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61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74F185C1-B39F-4F46-99EF-CAA6739F21EB}"/>
              </a:ext>
            </a:extLst>
          </p:cNvPr>
          <p:cNvSpPr/>
          <p:nvPr/>
        </p:nvSpPr>
        <p:spPr>
          <a:xfrm>
            <a:off x="5322523" y="2324937"/>
            <a:ext cx="3738147" cy="30163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8759A5-497D-4CBB-8C66-BC86AD032F66}"/>
              </a:ext>
            </a:extLst>
          </p:cNvPr>
          <p:cNvSpPr/>
          <p:nvPr/>
        </p:nvSpPr>
        <p:spPr>
          <a:xfrm>
            <a:off x="10929751" y="1078029"/>
            <a:ext cx="97419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45674B-8B1B-4A37-83B3-29450CB3A9F0}"/>
              </a:ext>
            </a:extLst>
          </p:cNvPr>
          <p:cNvSpPr/>
          <p:nvPr/>
        </p:nvSpPr>
        <p:spPr>
          <a:xfrm>
            <a:off x="10929750" y="1440875"/>
            <a:ext cx="97419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65C640-16B1-4184-AE80-A5A4715C7C20}"/>
              </a:ext>
            </a:extLst>
          </p:cNvPr>
          <p:cNvSpPr/>
          <p:nvPr/>
        </p:nvSpPr>
        <p:spPr>
          <a:xfrm>
            <a:off x="10929746" y="2609549"/>
            <a:ext cx="97419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N-2,0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00A05F-0DC3-4527-929D-4E5AD0C1B376}"/>
              </a:ext>
            </a:extLst>
          </p:cNvPr>
          <p:cNvSpPr/>
          <p:nvPr/>
        </p:nvSpPr>
        <p:spPr>
          <a:xfrm>
            <a:off x="10929745" y="2972395"/>
            <a:ext cx="97419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D29E1-E299-47D3-A7ED-5960D5550D5B}"/>
              </a:ext>
            </a:extLst>
          </p:cNvPr>
          <p:cNvSpPr txBox="1"/>
          <p:nvPr/>
        </p:nvSpPr>
        <p:spPr>
          <a:xfrm>
            <a:off x="11385123" y="1720853"/>
            <a:ext cx="10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D7FB03-090F-4A03-A9EF-1CB0A0A8FC59}"/>
              </a:ext>
            </a:extLst>
          </p:cNvPr>
          <p:cNvSpPr/>
          <p:nvPr/>
        </p:nvSpPr>
        <p:spPr>
          <a:xfrm>
            <a:off x="8039203" y="2324937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,M-1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63A23B-9CB0-462F-8441-97250BEBB93D}"/>
              </a:ext>
            </a:extLst>
          </p:cNvPr>
          <p:cNvSpPr/>
          <p:nvPr/>
        </p:nvSpPr>
        <p:spPr>
          <a:xfrm>
            <a:off x="8039203" y="2687783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,M-1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30A452-FF41-449F-99E6-A4463BFAF587}"/>
              </a:ext>
            </a:extLst>
          </p:cNvPr>
          <p:cNvSpPr/>
          <p:nvPr/>
        </p:nvSpPr>
        <p:spPr>
          <a:xfrm>
            <a:off x="8039203" y="3036959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,M-1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93F5E5-10A4-4F1B-AFB7-B3536051E975}"/>
              </a:ext>
            </a:extLst>
          </p:cNvPr>
          <p:cNvSpPr/>
          <p:nvPr/>
        </p:nvSpPr>
        <p:spPr>
          <a:xfrm>
            <a:off x="8039201" y="3399805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,M-1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2FDB9F-CC63-430E-9F06-36EA3938884E}"/>
              </a:ext>
            </a:extLst>
          </p:cNvPr>
          <p:cNvSpPr/>
          <p:nvPr/>
        </p:nvSpPr>
        <p:spPr>
          <a:xfrm>
            <a:off x="8039200" y="4615601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,M-1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E9AF65-9D2F-44D8-9AF7-BB72F5830975}"/>
              </a:ext>
            </a:extLst>
          </p:cNvPr>
          <p:cNvSpPr/>
          <p:nvPr/>
        </p:nvSpPr>
        <p:spPr>
          <a:xfrm>
            <a:off x="8039198" y="4978447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2943BD-F168-492F-AD43-C7828BDFD873}"/>
              </a:ext>
            </a:extLst>
          </p:cNvPr>
          <p:cNvSpPr txBox="1"/>
          <p:nvPr/>
        </p:nvSpPr>
        <p:spPr>
          <a:xfrm>
            <a:off x="8258095" y="369227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189837-388D-4F8D-956E-9E5411B7A8CF}"/>
              </a:ext>
            </a:extLst>
          </p:cNvPr>
          <p:cNvSpPr/>
          <p:nvPr/>
        </p:nvSpPr>
        <p:spPr>
          <a:xfrm>
            <a:off x="5322528" y="2324937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A444A8B-41E5-4834-A379-6195E0C5EFF1}"/>
              </a:ext>
            </a:extLst>
          </p:cNvPr>
          <p:cNvSpPr/>
          <p:nvPr/>
        </p:nvSpPr>
        <p:spPr>
          <a:xfrm>
            <a:off x="5322528" y="2687783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CDBEA7-F0E8-42A8-B47B-2D996BA97DA3}"/>
              </a:ext>
            </a:extLst>
          </p:cNvPr>
          <p:cNvSpPr/>
          <p:nvPr/>
        </p:nvSpPr>
        <p:spPr>
          <a:xfrm>
            <a:off x="5322528" y="3036959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821E8-F6FE-4D31-9EA0-224B0B75B548}"/>
              </a:ext>
            </a:extLst>
          </p:cNvPr>
          <p:cNvSpPr/>
          <p:nvPr/>
        </p:nvSpPr>
        <p:spPr>
          <a:xfrm>
            <a:off x="5322526" y="3399805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29695D-18E0-46BA-9936-CED445FEB4A6}"/>
              </a:ext>
            </a:extLst>
          </p:cNvPr>
          <p:cNvSpPr/>
          <p:nvPr/>
        </p:nvSpPr>
        <p:spPr>
          <a:xfrm>
            <a:off x="5322525" y="4615601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944952-4F3E-48A8-84A7-23A537ABF6E1}"/>
              </a:ext>
            </a:extLst>
          </p:cNvPr>
          <p:cNvSpPr/>
          <p:nvPr/>
        </p:nvSpPr>
        <p:spPr>
          <a:xfrm>
            <a:off x="5322523" y="4978447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305560D-70F6-48D7-A11D-E15625F5A887}"/>
              </a:ext>
            </a:extLst>
          </p:cNvPr>
          <p:cNvSpPr/>
          <p:nvPr/>
        </p:nvSpPr>
        <p:spPr>
          <a:xfrm>
            <a:off x="6343995" y="2324937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78EFBF-E70F-40E0-9291-D132B0CB3485}"/>
              </a:ext>
            </a:extLst>
          </p:cNvPr>
          <p:cNvSpPr/>
          <p:nvPr/>
        </p:nvSpPr>
        <p:spPr>
          <a:xfrm>
            <a:off x="6343995" y="2687783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F17705-5110-420C-8C00-5046943DCBF7}"/>
              </a:ext>
            </a:extLst>
          </p:cNvPr>
          <p:cNvSpPr/>
          <p:nvPr/>
        </p:nvSpPr>
        <p:spPr>
          <a:xfrm>
            <a:off x="6343995" y="3036959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A7860C3-B1E0-4677-841B-4EA84EF7747F}"/>
              </a:ext>
            </a:extLst>
          </p:cNvPr>
          <p:cNvSpPr/>
          <p:nvPr/>
        </p:nvSpPr>
        <p:spPr>
          <a:xfrm>
            <a:off x="6343993" y="3399805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C60657-88E9-419A-988B-D81EEDA5BDCF}"/>
              </a:ext>
            </a:extLst>
          </p:cNvPr>
          <p:cNvSpPr/>
          <p:nvPr/>
        </p:nvSpPr>
        <p:spPr>
          <a:xfrm>
            <a:off x="6343992" y="4615601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B5C8F7F-916B-4811-94B8-F9D0A8A8F4EA}"/>
              </a:ext>
            </a:extLst>
          </p:cNvPr>
          <p:cNvSpPr/>
          <p:nvPr/>
        </p:nvSpPr>
        <p:spPr>
          <a:xfrm>
            <a:off x="6343990" y="4978447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CE46EE-2A40-40C5-96FB-8EABC41BA2C7}"/>
              </a:ext>
            </a:extLst>
          </p:cNvPr>
          <p:cNvSpPr txBox="1"/>
          <p:nvPr/>
        </p:nvSpPr>
        <p:spPr>
          <a:xfrm>
            <a:off x="6562887" y="369227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F13B37-95EC-4A54-9949-602E79DB6FF7}"/>
              </a:ext>
            </a:extLst>
          </p:cNvPr>
          <p:cNvSpPr txBox="1"/>
          <p:nvPr/>
        </p:nvSpPr>
        <p:spPr>
          <a:xfrm>
            <a:off x="7365462" y="2247987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66EB8A-E3A3-44F8-86BC-0E809D147435}"/>
              </a:ext>
            </a:extLst>
          </p:cNvPr>
          <p:cNvSpPr txBox="1"/>
          <p:nvPr/>
        </p:nvSpPr>
        <p:spPr>
          <a:xfrm>
            <a:off x="7326624" y="2632395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529BE4-61F5-4E9A-AC15-18968E816E14}"/>
              </a:ext>
            </a:extLst>
          </p:cNvPr>
          <p:cNvSpPr txBox="1"/>
          <p:nvPr/>
        </p:nvSpPr>
        <p:spPr>
          <a:xfrm>
            <a:off x="7326624" y="2998484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55AA61-77D6-4A0F-9CBB-F1DF3E8BC777}"/>
              </a:ext>
            </a:extLst>
          </p:cNvPr>
          <p:cNvSpPr txBox="1"/>
          <p:nvPr/>
        </p:nvSpPr>
        <p:spPr>
          <a:xfrm>
            <a:off x="7274178" y="3370864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A0EEDB-7CAF-4D2D-B7A7-E4706D85BD20}"/>
              </a:ext>
            </a:extLst>
          </p:cNvPr>
          <p:cNvSpPr txBox="1"/>
          <p:nvPr/>
        </p:nvSpPr>
        <p:spPr>
          <a:xfrm>
            <a:off x="7301074" y="4555021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A859C5-2657-47DF-9827-BF0DC271BD6B}"/>
              </a:ext>
            </a:extLst>
          </p:cNvPr>
          <p:cNvSpPr txBox="1"/>
          <p:nvPr/>
        </p:nvSpPr>
        <p:spPr>
          <a:xfrm>
            <a:off x="7274178" y="4921110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E5F8F2-1055-41B0-BD0E-956A63914E84}"/>
              </a:ext>
            </a:extLst>
          </p:cNvPr>
          <p:cNvSpPr/>
          <p:nvPr/>
        </p:nvSpPr>
        <p:spPr>
          <a:xfrm>
            <a:off x="10929746" y="4310259"/>
            <a:ext cx="97419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0,M-1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1776340-F7A2-4160-B15C-CEFED6E9B252}"/>
              </a:ext>
            </a:extLst>
          </p:cNvPr>
          <p:cNvSpPr/>
          <p:nvPr/>
        </p:nvSpPr>
        <p:spPr>
          <a:xfrm>
            <a:off x="10929745" y="4673105"/>
            <a:ext cx="97419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1,M-1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FD97152-6E40-45B5-B59D-A4B2CCE28757}"/>
              </a:ext>
            </a:extLst>
          </p:cNvPr>
          <p:cNvSpPr/>
          <p:nvPr/>
        </p:nvSpPr>
        <p:spPr>
          <a:xfrm>
            <a:off x="10929743" y="5873008"/>
            <a:ext cx="97420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N-2,M-1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6EBEEC8-5DF6-4E7E-936F-2AB0E5FEB7DD}"/>
              </a:ext>
            </a:extLst>
          </p:cNvPr>
          <p:cNvSpPr/>
          <p:nvPr/>
        </p:nvSpPr>
        <p:spPr>
          <a:xfrm>
            <a:off x="10929742" y="6235854"/>
            <a:ext cx="974204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1005A8-866B-49E1-A825-A956ACC8E797}"/>
              </a:ext>
            </a:extLst>
          </p:cNvPr>
          <p:cNvSpPr txBox="1"/>
          <p:nvPr/>
        </p:nvSpPr>
        <p:spPr>
          <a:xfrm>
            <a:off x="11416839" y="496953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B2ABF45-D96A-4945-8AAE-F2DAB27B607A}"/>
              </a:ext>
            </a:extLst>
          </p:cNvPr>
          <p:cNvSpPr txBox="1"/>
          <p:nvPr/>
        </p:nvSpPr>
        <p:spPr>
          <a:xfrm>
            <a:off x="11366809" y="3316558"/>
            <a:ext cx="10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FB3ED15-ABCF-4C38-84CD-26A0FA0FB68A}"/>
              </a:ext>
            </a:extLst>
          </p:cNvPr>
          <p:cNvSpPr/>
          <p:nvPr/>
        </p:nvSpPr>
        <p:spPr>
          <a:xfrm>
            <a:off x="9341674" y="3113197"/>
            <a:ext cx="1463733" cy="155990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Flatten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6997D81B-A1D3-4680-923D-497A353D0758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 Can We Work With Image Data?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F3522B0-6D94-47F5-80E0-84A6047DCCD1}"/>
              </a:ext>
            </a:extLst>
          </p:cNvPr>
          <p:cNvSpPr txBox="1">
            <a:spLocks/>
          </p:cNvSpPr>
          <p:nvPr/>
        </p:nvSpPr>
        <p:spPr>
          <a:xfrm>
            <a:off x="210589" y="1803721"/>
            <a:ext cx="4921703" cy="4580454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Must </a:t>
            </a:r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flatten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image into a feature vector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start with a d-2 gray-scale image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Flatten to a 1-d feature vector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color image concatenate channel feature vectors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8F62-D31A-4FB3-B89A-C2A1924FA777}"/>
              </a:ext>
            </a:extLst>
          </p:cNvPr>
          <p:cNvSpPr txBox="1"/>
          <p:nvPr/>
        </p:nvSpPr>
        <p:spPr>
          <a:xfrm>
            <a:off x="645090" y="908137"/>
            <a:ext cx="920036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to prepare image pixel values for machine learning?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53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2" grpId="0" animBg="1"/>
      <p:bldP spid="3" grpId="0" animBg="1"/>
      <p:bldP spid="6" grpId="0" animBg="1"/>
      <p:bldP spid="7" grpId="0" animBg="1"/>
      <p:bldP spid="8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/>
      <p:bldP spid="41" grpId="0"/>
      <p:bldP spid="42" grpId="0"/>
      <p:bldP spid="43" grpId="0"/>
      <p:bldP spid="47" grpId="0" animBg="1"/>
      <p:bldP spid="48" grpId="0" animBg="1"/>
      <p:bldP spid="51" grpId="0" animBg="1"/>
      <p:bldP spid="52" grpId="0" animBg="1"/>
      <p:bldP spid="53" grpId="0"/>
      <p:bldP spid="54" grpId="0"/>
      <p:bldP spid="10" grpId="0" animBg="1"/>
      <p:bldP spid="45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49EED082-C86F-4DC0-AB66-B31D314B540E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How Can We Work With Image Data?</a:t>
            </a:r>
          </a:p>
        </p:txBody>
      </p:sp>
      <p:sp>
        <p:nvSpPr>
          <p:cNvPr id="47" name="Content Placeholder 6">
            <a:extLst>
              <a:ext uri="{FF2B5EF4-FFF2-40B4-BE49-F238E27FC236}">
                <a16:creationId xmlns:a16="http://schemas.microsoft.com/office/drawing/2014/main" id="{5FA20502-19C0-4BCB-B33D-A782E7DAA6CD}"/>
              </a:ext>
            </a:extLst>
          </p:cNvPr>
          <p:cNvSpPr txBox="1">
            <a:spLocks/>
          </p:cNvSpPr>
          <p:nvPr/>
        </p:nvSpPr>
        <p:spPr>
          <a:xfrm>
            <a:off x="379514" y="1064711"/>
            <a:ext cx="11525250" cy="508679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Images yield high-dimensional feature space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single 28x28 gray scale image -&gt; 784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single 1024x1024x3 color image -&gt; 3 million features!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Large numbers of features cause convergence problems with machine learning models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Its hard to work with high-dimensional spaces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Details are beyond the scope of our course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There are more efficient ways to represent images, including: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Principle component compression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Extract higher level features; edges, corners, textures, etc. </a:t>
            </a: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1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49EED082-C86F-4DC0-AB66-B31D314B540E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How Can We Work With Image Data?</a:t>
            </a:r>
          </a:p>
        </p:txBody>
      </p:sp>
      <p:sp>
        <p:nvSpPr>
          <p:cNvPr id="47" name="Content Placeholder 6">
            <a:extLst>
              <a:ext uri="{FF2B5EF4-FFF2-40B4-BE49-F238E27FC236}">
                <a16:creationId xmlns:a16="http://schemas.microsoft.com/office/drawing/2014/main" id="{5FA20502-19C0-4BCB-B33D-A782E7DAA6CD}"/>
              </a:ext>
            </a:extLst>
          </p:cNvPr>
          <p:cNvSpPr txBox="1">
            <a:spLocks/>
          </p:cNvSpPr>
          <p:nvPr/>
        </p:nvSpPr>
        <p:spPr>
          <a:xfrm>
            <a:off x="379514" y="1064711"/>
            <a:ext cx="11525250" cy="508679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Images yield high-dimensional feature space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Deep neural networks are machine learning models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Deep neural networks learn features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Under right conditions improve performance over hand engineered features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Much more on this topic!  </a:t>
            </a: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27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Review Binary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1351213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282975" y="1190153"/>
            <a:ext cx="11525250" cy="2932960"/>
          </a:xfrm>
        </p:spPr>
        <p:txBody>
          <a:bodyPr>
            <a:normAutofit/>
          </a:bodyPr>
          <a:lstStyle/>
          <a:p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Binary classification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selects most probable category from set {0,1}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Binary classification is based on the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Bernoulli distribution</a:t>
            </a:r>
            <a:endParaRPr lang="en-GB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Binary Bernoulli distribution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probability of success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or probability of observation: </a:t>
            </a:r>
            <a:r>
              <a:rPr lang="en-GB" sz="2800" dirty="0">
                <a:latin typeface="Symbol" panose="05050102010706020507" pitchFamily="18" charset="2"/>
                <a:ea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 1: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81D494-F3C0-4344-A24A-F3EF80AB4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012" y="3736653"/>
            <a:ext cx="4465350" cy="185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5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59608" y="1331907"/>
            <a:ext cx="11525250" cy="880631"/>
          </a:xfrm>
          <a:prstGeom prst="rect">
            <a:avLst/>
          </a:prstGeom>
        </p:spPr>
        <p:txBody>
          <a:bodyPr>
            <a:no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extend the Bernoulli distribution for multiple trials with the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Binomial distribution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k successes in n trials: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B13FC0-91FE-49A2-99CC-6F73DA0F7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001" y="2236569"/>
            <a:ext cx="5408354" cy="1227168"/>
          </a:xfrm>
          <a:prstGeom prst="rect">
            <a:avLst/>
          </a:prstGeom>
        </p:spPr>
      </p:pic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39D7D0DC-3C5B-427F-A48F-77559D3A0CA4}"/>
              </a:ext>
            </a:extLst>
          </p:cNvPr>
          <p:cNvSpPr txBox="1">
            <a:spLocks/>
          </p:cNvSpPr>
          <p:nvPr/>
        </p:nvSpPr>
        <p:spPr>
          <a:xfrm>
            <a:off x="459608" y="3440031"/>
            <a:ext cx="11525250" cy="67063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Were the Binomial coefficient, pronounced n choose k is: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733FA0-E97F-4DA8-A7BF-0119A4A41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7948" y="4010660"/>
            <a:ext cx="711046" cy="122716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C08AE88-EE5C-43FC-BF9C-D9C633DD08E0}"/>
              </a:ext>
            </a:extLst>
          </p:cNvPr>
          <p:cNvSpPr txBox="1">
            <a:spLocks/>
          </p:cNvSpPr>
          <p:nvPr/>
        </p:nvSpPr>
        <p:spPr>
          <a:xfrm>
            <a:off x="459608" y="5271169"/>
            <a:ext cx="11525250" cy="1268182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Binomial coefficient tells us the number of ways we can choose k values from n possibilities</a:t>
            </a:r>
          </a:p>
        </p:txBody>
      </p:sp>
    </p:spTree>
    <p:extLst>
      <p:ext uri="{BB962C8B-B14F-4D97-AF65-F5344CB8AC3E}">
        <p14:creationId xmlns:p14="http://schemas.microsoft.com/office/powerpoint/2010/main" val="383737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 build="p"/>
      <p:bldP spid="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17812"/>
            <a:ext cx="11525250" cy="2544835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do perform classification with the Bernoulli distribution?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Must transform a numeric value to the set {0,1}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the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logistic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sigmoid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function to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squash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model output value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AC4F15-5B26-4FCF-A1AD-BEEB3437A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391" y="3351733"/>
            <a:ext cx="3454063" cy="284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7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66628"/>
            <a:ext cx="11525250" cy="709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Simplify the logistic function if k = 1, L = 1 and x</a:t>
            </a:r>
            <a:r>
              <a:rPr lang="en-GB" sz="2800" baseline="-25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 0: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002AF2-3B73-4A60-AE6C-D360F5470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891" y="1975659"/>
            <a:ext cx="4140374" cy="9582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90E4EF-B9DC-4984-8CDE-915993AC4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757" y="3065020"/>
            <a:ext cx="5472486" cy="363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8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5" y="1143000"/>
                <a:ext cx="11525250" cy="54520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Use logistic regression to transform linear model into binary classifier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Start with a linear model for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link function 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for the Binomial distribution   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	</a:t>
                </a:r>
                <a:r>
                  <a:rPr lang="el-GR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λ</a:t>
                </a:r>
                <a:r>
                  <a:rPr lang="en-US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</a:t>
                </a: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= ln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𝜃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az-Cyrl-AZ" sz="2800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 dirty="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b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•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𝑥𝑖</m:t>
                    </m:r>
                    <m:r>
                      <a:rPr lang="en-US" sz="2800" i="1" baseline="-2500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 probability of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is given by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inverse link function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r>
                  <a:rPr lang="en-US" sz="2800" dirty="0">
                    <a:cs typeface="Segoe UI" panose="020B0502040204020203" pitchFamily="34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 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𝜈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e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e>
                    </m:d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=</m:t>
                        </m:r>
                      </m:fName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sup>
                        </m:sSup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1+ </m:t>
                            </m:r>
                            <m:sSup>
                              <m:sSup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i="1" dirty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b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•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𝑥𝑖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 inverse link function transforms linear response to the nonlinear response!</a:t>
                </a: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5" y="1143000"/>
                <a:ext cx="11525250" cy="5452077"/>
              </a:xfrm>
              <a:blipFill>
                <a:blip r:embed="rId3"/>
                <a:stretch>
                  <a:fillRect l="-1058" t="-1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57040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and Computer Vision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 formulation of linear machine learning models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Basic machine learning workflow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Formulation of CV features for machine learning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 relationship between bias, variance and model capacity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Theory of binary classifiers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Theory of multi-class classifiers</a:t>
            </a:r>
          </a:p>
        </p:txBody>
      </p:sp>
    </p:spTree>
    <p:extLst>
      <p:ext uri="{BB962C8B-B14F-4D97-AF65-F5344CB8AC3E}">
        <p14:creationId xmlns:p14="http://schemas.microsoft.com/office/powerpoint/2010/main" val="53159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143000"/>
            <a:ext cx="11525250" cy="1609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Cut off for binary classification   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Cut off applied to the cumulative distribution function for the positive and negative cases 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5E4777-C6BA-4211-B323-CE3EDB485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989" y="2752504"/>
            <a:ext cx="5851455" cy="398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0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Multi-Class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8006677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01511"/>
            <a:ext cx="11525250" cy="5060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Many applications of multi-class classifiers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Images can contain many types of objects  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binary classifier is not useful for object classification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need a multi-class classifier   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Classifiers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247714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01511"/>
            <a:ext cx="11525250" cy="5060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can we create multi-class classifiers?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Approach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hierarchy of binary classifiers  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a multi-class distribution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Hierarchical binary classifiers 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vs. many 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vs. one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Classifiers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72006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01511"/>
            <a:ext cx="11525250" cy="5060744"/>
          </a:xfrm>
        </p:spPr>
        <p:txBody>
          <a:bodyPr>
            <a:normAutofit/>
          </a:bodyPr>
          <a:lstStyle/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Classify using possible binary splits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Several possible approaches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class vs. all others</a:t>
            </a:r>
          </a:p>
          <a:p>
            <a:pPr lvl="1"/>
            <a:r>
              <a:rPr lang="en-GB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Continue until all classes identified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Every class vs. every other class</a:t>
            </a:r>
          </a:p>
          <a:p>
            <a:pPr lvl="1"/>
            <a:r>
              <a:rPr lang="en-GB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Apply to all possible pairs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Classifiers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42519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01511"/>
            <a:ext cx="11525250" cy="709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is the distribution for multi-class problems? 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Classification with the Categorical Distribution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25B83D45-3576-4327-A6FA-A1023AE95E42}"/>
              </a:ext>
            </a:extLst>
          </p:cNvPr>
          <p:cNvSpPr txBox="1">
            <a:spLocks/>
          </p:cNvSpPr>
          <p:nvPr/>
        </p:nvSpPr>
        <p:spPr>
          <a:xfrm>
            <a:off x="333375" y="1809117"/>
            <a:ext cx="11525250" cy="1003969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the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Categorical distribution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GB" sz="28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categories with probability mass function:</a:t>
            </a:r>
          </a:p>
          <a:p>
            <a:pPr marL="0" indent="0">
              <a:buFont typeface="Arial" pitchFamily="34" charset="0"/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E1EA21-D2CD-4782-BA2B-A8080E50F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287" y="2703235"/>
            <a:ext cx="3077945" cy="587286"/>
          </a:xfrm>
          <a:prstGeom prst="rect">
            <a:avLst/>
          </a:prstGeom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1D749F6E-A9AD-46C6-B073-A4E573630333}"/>
              </a:ext>
            </a:extLst>
          </p:cNvPr>
          <p:cNvSpPr txBox="1">
            <a:spLocks/>
          </p:cNvSpPr>
          <p:nvPr/>
        </p:nvSpPr>
        <p:spPr>
          <a:xfrm>
            <a:off x="378595" y="3579995"/>
            <a:ext cx="11525250" cy="70903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Where probability mass for each category is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E56124-0AD5-49A6-8EFB-D9CC4C6DF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3933" y="3577756"/>
            <a:ext cx="2739964" cy="5047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1A447A-F6EA-4441-8A05-D82FF1EF30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3915" y="4082486"/>
            <a:ext cx="2179595" cy="1277917"/>
          </a:xfrm>
          <a:prstGeom prst="rect">
            <a:avLst/>
          </a:prstGeo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4C44C8D4-47CE-4C59-BBAA-E6EC657607E3}"/>
              </a:ext>
            </a:extLst>
          </p:cNvPr>
          <p:cNvSpPr txBox="1">
            <a:spLocks/>
          </p:cNvSpPr>
          <p:nvPr/>
        </p:nvSpPr>
        <p:spPr>
          <a:xfrm>
            <a:off x="378595" y="4507042"/>
            <a:ext cx="11525250" cy="70903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 the normalization of the probability distribution :</a:t>
            </a:r>
          </a:p>
        </p:txBody>
      </p:sp>
    </p:spTree>
    <p:extLst>
      <p:ext uri="{BB962C8B-B14F-4D97-AF65-F5344CB8AC3E}">
        <p14:creationId xmlns:p14="http://schemas.microsoft.com/office/powerpoint/2010/main" val="215611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" grpId="0" build="p"/>
      <p:bldP spid="8" grpId="0" build="p"/>
      <p:bldP spid="10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395" y="1181192"/>
            <a:ext cx="11525250" cy="10466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3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do we create a categorical classifier? </a:t>
            </a:r>
          </a:p>
          <a:p>
            <a:r>
              <a:rPr lang="en-GB" sz="3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a </a:t>
            </a:r>
            <a:r>
              <a:rPr lang="en-GB" sz="3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softmax function </a:t>
            </a:r>
            <a:r>
              <a:rPr lang="en-GB" sz="3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K classes:</a:t>
            </a:r>
          </a:p>
          <a:p>
            <a:pPr marL="0" indent="0">
              <a:buNone/>
            </a:pPr>
            <a:endParaRPr lang="en-GB" sz="3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Classification with the Categorical Distribution</a:t>
            </a:r>
            <a:endParaRPr lang="en-US" dirty="0">
              <a:latin typeface="Segoe"/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CDEDC58-ABFD-4ADE-90E5-386A8D615C08}"/>
              </a:ext>
            </a:extLst>
          </p:cNvPr>
          <p:cNvSpPr txBox="1">
            <a:spLocks/>
          </p:cNvSpPr>
          <p:nvPr/>
        </p:nvSpPr>
        <p:spPr>
          <a:xfrm>
            <a:off x="240097" y="3938390"/>
            <a:ext cx="11903845" cy="2079113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normalization,               , ensures the probabilities sum to 1.0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Softmax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squashes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response of the linear models to a probability  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Softmax used for response layer in deep learning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E7943E-C86D-4EA4-9E69-C4DC349F0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108" y="3846354"/>
            <a:ext cx="1295566" cy="5252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E83E79-FACA-4AC3-B020-F4578E052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8587" y="2227812"/>
            <a:ext cx="3326509" cy="135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7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395" y="1181191"/>
            <a:ext cx="11525250" cy="5376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is the output of softmax?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value for each category, 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example, if we have 10 categories, there are 10 softmax output 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Take the max as the most probable category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Label must be one-hot encoded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Binary value for each possible category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Only one 1, others 0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Classification with the Categorical Distribution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165002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29395" y="1181192"/>
                <a:ext cx="11525250" cy="53082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do you work with multi-class labels?   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Must uniquely code each category using one-hot encoding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Example; code label with K = 3 levels, {e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,}    </a:t>
                </a:r>
              </a:p>
              <a:p>
                <a:pPr marL="0" indent="0">
                  <a:buNone/>
                </a:pP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</m:rPr>
                              <a:rPr lang="en-GB" sz="28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GB" sz="2800" baseline="-250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1</m:t>
                            </m:r>
                            <m:r>
                              <a:rPr lang="en-US" sz="2800" b="0" i="1" baseline="-25000" dirty="0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 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GB" sz="28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GB" sz="2800" baseline="-250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sz="2800" b="0" i="0" baseline="-25000" dirty="0" smtClean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</m:t>
                            </m:r>
                            <m:r>
                              <a:rPr lang="en-US" sz="2800" b="0" i="1" baseline="-25000" dirty="0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GB" sz="28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GB" sz="2800" baseline="-250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800" b="0" i="0" baseline="-25000" dirty="0" smtClean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 </m:t>
                            </m:r>
                          </m:e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⇒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</m:m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    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GB" sz="28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GB" sz="2800" baseline="-250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</m:m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32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29395" y="1181192"/>
                <a:ext cx="11525250" cy="5308278"/>
              </a:xfrm>
              <a:blipFill>
                <a:blip r:embed="rId3"/>
                <a:stretch>
                  <a:fillRect l="-1058" t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Coding Multi-Class Labels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8E61623-C4FC-4864-9B18-E9CAB43D8C50}"/>
              </a:ext>
            </a:extLst>
          </p:cNvPr>
          <p:cNvSpPr txBox="1">
            <a:spLocks/>
          </p:cNvSpPr>
          <p:nvPr/>
        </p:nvSpPr>
        <p:spPr>
          <a:xfrm>
            <a:off x="4193155" y="2993721"/>
            <a:ext cx="5556651" cy="56420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Label        One-hot encoding</a:t>
            </a:r>
          </a:p>
          <a:p>
            <a:pPr marL="0" indent="0">
              <a:buFont typeface="Arial" pitchFamily="34" charset="0"/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5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Classification with the Categorical Distribution</a:t>
            </a:r>
            <a:endParaRPr lang="en-US" dirty="0">
              <a:latin typeface="Sego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0A55DD-E44B-4EE7-8249-6960090C063B}"/>
              </a:ext>
            </a:extLst>
          </p:cNvPr>
          <p:cNvSpPr txBox="1"/>
          <p:nvPr/>
        </p:nvSpPr>
        <p:spPr>
          <a:xfrm>
            <a:off x="5731490" y="5883179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(e</a:t>
            </a:r>
            <a:r>
              <a:rPr lang="en-US" sz="2000" baseline="-25000" dirty="0"/>
              <a:t>1</a:t>
            </a:r>
            <a:r>
              <a:rPr lang="en-US" sz="2000" dirty="0"/>
              <a:t>,0,0)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1D8E94-7842-464B-8656-DE391A143E59}"/>
              </a:ext>
            </a:extLst>
          </p:cNvPr>
          <p:cNvCxnSpPr>
            <a:cxnSpLocks/>
          </p:cNvCxnSpPr>
          <p:nvPr/>
        </p:nvCxnSpPr>
        <p:spPr>
          <a:xfrm flipV="1">
            <a:off x="7303405" y="1250220"/>
            <a:ext cx="57124" cy="3042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D31230-1053-4593-B1DD-B363C2843B9D}"/>
              </a:ext>
            </a:extLst>
          </p:cNvPr>
          <p:cNvCxnSpPr>
            <a:cxnSpLocks/>
          </p:cNvCxnSpPr>
          <p:nvPr/>
        </p:nvCxnSpPr>
        <p:spPr>
          <a:xfrm>
            <a:off x="7303405" y="4292379"/>
            <a:ext cx="4759286" cy="5031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2C0DA4-404D-4138-95C6-60974F354C80}"/>
              </a:ext>
            </a:extLst>
          </p:cNvPr>
          <p:cNvCxnSpPr>
            <a:cxnSpLocks/>
          </p:cNvCxnSpPr>
          <p:nvPr/>
        </p:nvCxnSpPr>
        <p:spPr>
          <a:xfrm flipH="1">
            <a:off x="5250653" y="4292379"/>
            <a:ext cx="2052752" cy="2360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9DE81597-E5C8-49AC-879C-228DB097CBBE}"/>
              </a:ext>
            </a:extLst>
          </p:cNvPr>
          <p:cNvSpPr/>
          <p:nvPr/>
        </p:nvSpPr>
        <p:spPr>
          <a:xfrm rot="20692137">
            <a:off x="5356601" y="1829454"/>
            <a:ext cx="4918050" cy="3502595"/>
          </a:xfrm>
          <a:prstGeom prst="triangle">
            <a:avLst/>
          </a:prstGeom>
          <a:solidFill>
            <a:schemeClr val="accent1">
              <a:alpha val="2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B2E4CB-A39F-47CB-8D42-5276519BB11D}"/>
              </a:ext>
            </a:extLst>
          </p:cNvPr>
          <p:cNvSpPr txBox="1"/>
          <p:nvPr/>
        </p:nvSpPr>
        <p:spPr>
          <a:xfrm>
            <a:off x="10597010" y="4292379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(0,e</a:t>
            </a:r>
            <a:r>
              <a:rPr lang="en-US" sz="2000" baseline="-25000" dirty="0"/>
              <a:t>2</a:t>
            </a:r>
            <a:r>
              <a:rPr lang="en-US" sz="2000" dirty="0"/>
              <a:t>,0)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E6180E-BA18-479E-9CB5-FE184B318823}"/>
              </a:ext>
            </a:extLst>
          </p:cNvPr>
          <p:cNvSpPr txBox="1"/>
          <p:nvPr/>
        </p:nvSpPr>
        <p:spPr>
          <a:xfrm>
            <a:off x="7291373" y="1569234"/>
            <a:ext cx="1048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(0,0, e</a:t>
            </a:r>
            <a:r>
              <a:rPr lang="en-US" sz="2000" baseline="-25000" dirty="0"/>
              <a:t>3</a:t>
            </a:r>
            <a:r>
              <a:rPr lang="en-US" sz="2000" dirty="0"/>
              <a:t>)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B7DB0CBB-1BE9-4AC2-B4BE-251B63F41B6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594" y="1615858"/>
            <a:ext cx="5295771" cy="4917946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Visualize the categorical distribution as a simplex   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Example; encode 3 possible categories:           {e</a:t>
            </a:r>
            <a:r>
              <a:rPr lang="en-GB" sz="2800" baseline="-25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e</a:t>
            </a:r>
            <a:r>
              <a:rPr lang="en-GB" sz="2800" baseline="-25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e</a:t>
            </a:r>
            <a:r>
              <a:rPr lang="en-GB" sz="2800" baseline="-25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,}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Each category falls at the vertex of the simplex with probability, </a:t>
            </a:r>
            <a:r>
              <a:rPr lang="en-GB" sz="2800" dirty="0">
                <a:latin typeface="Symbol" panose="05050102010706020507" pitchFamily="18" charset="2"/>
                <a:ea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GB" sz="2800" baseline="-25000" dirty="0"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endParaRPr lang="en-GB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  <p:bldP spid="18" grpId="0"/>
      <p:bldP spid="19" grpId="0"/>
      <p:bldP spid="2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Review of Linear Models</a:t>
            </a:r>
          </a:p>
        </p:txBody>
      </p:sp>
    </p:spTree>
    <p:extLst>
      <p:ext uri="{BB962C8B-B14F-4D97-AF65-F5344CB8AC3E}">
        <p14:creationId xmlns:p14="http://schemas.microsoft.com/office/powerpoint/2010/main" val="23295160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29395" y="1340284"/>
                <a:ext cx="11525250" cy="514918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</a:t>
                </a: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do we build a multinomial classifier?  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Start with K classes, {1,2,3,…K}, with label one-hot encoded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 most probable class is: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i="0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𝑘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∈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lim>
                        </m:limLow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{</m:t>
                        </m:r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3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…,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𝐾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}</m:t>
                        </m:r>
                      </m:e>
                    </m:func>
                  </m:oMath>
                </a14:m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One vs. Rest 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method uses k-1 classifiers to compute probabilitie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</m:ctrlPr>
                          </m:limLow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{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1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3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,…,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𝐾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−1}</m:t>
                        </m:r>
                      </m:e>
                    </m:func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The probability of the Kth, or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pivot class: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ϴ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1 − </m:t>
                    </m:r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</a:t>
                </a:r>
              </a:p>
              <a:p>
                <a:pPr marL="0" indent="0">
                  <a:buNone/>
                </a:pPr>
                <a:endParaRPr lang="en-GB" sz="32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29395" y="1340284"/>
                <a:ext cx="11525250" cy="5149185"/>
              </a:xfrm>
              <a:blipFill>
                <a:blip r:embed="rId3"/>
                <a:stretch>
                  <a:fillRect l="-1269" t="-1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27950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29395" y="1181192"/>
                <a:ext cx="11525250" cy="53082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Use k-1 linear classifiers    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Start with the K-1 log probability ratios with the pivot class    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𝑃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=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𝑘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|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𝑃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=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|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sz="2800" b="0" i="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 </m:t>
                    </m:r>
                    <m:r>
                      <a:rPr lang="az-Cyrl-AZ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В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•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𝑥𝑖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     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−1   </m:t>
                    </m:r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	where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	 </a:t>
                </a:r>
                <a14:m>
                  <m:oMath xmlns:m="http://schemas.openxmlformats.org/officeDocument/2006/math">
                    <m:r>
                      <a:rPr lang="az-Cyrl-AZ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В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vector of coefficients for kth model   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	</a:t>
                </a:r>
                <a:r>
                  <a:rPr lang="en-US" sz="2800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en-US" sz="2800" i="1" baseline="-2500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ith feature vector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	</a:t>
                </a:r>
                <a:r>
                  <a:rPr lang="en-US" sz="2800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en-US" sz="2800" i="1" baseline="-2500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 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ith one-hot encoded label vector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29395" y="1181192"/>
                <a:ext cx="11525250" cy="5308278"/>
              </a:xfrm>
              <a:blipFill>
                <a:blip r:embed="rId3"/>
                <a:stretch>
                  <a:fillRect l="-1058" t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2102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29395" y="1490596"/>
                <a:ext cx="11525250" cy="49988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Find k-1 probabilities with linear classifiers    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	</a:t>
                </a:r>
                <a:r>
                  <a:rPr lang="en-US" sz="2800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e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e>
                    </m:d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=</m:t>
                        </m:r>
                      </m:fName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sup>
                        </m:sSup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az-Cyrl-AZ" sz="2800" i="1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В</m:t>
                                </m:r>
                                <m:r>
                                  <a:rPr lang="en-US" sz="2800" b="0" i="1" baseline="-25000" smtClean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•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𝑥𝑖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1+</m:t>
                            </m:r>
                            <m:nary>
                              <m:naryPr>
                                <m:chr m:val="∑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𝐾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az-Cyrl-AZ" sz="2800" i="1">
                                        <a:latin typeface="Cambria Math" panose="02040503050406030204" pitchFamily="18" charset="0"/>
                                        <a:ea typeface="Segoe UI" panose="020B0502040204020203" pitchFamily="34" charset="0"/>
                                        <a:cs typeface="Segoe UI" panose="020B0502040204020203" pitchFamily="34" charset="0"/>
                                      </a:rPr>
                                      <m:t>В</m:t>
                                    </m:r>
                                    <m:r>
                                      <a:rPr lang="en-US" sz="2800" b="0" i="1" baseline="-25000" smtClean="0">
                                        <a:latin typeface="Cambria Math" panose="02040503050406030204" pitchFamily="18" charset="0"/>
                                        <a:ea typeface="Segoe UI" panose="020B0502040204020203" pitchFamily="34" charset="0"/>
                                        <a:cs typeface="Segoe UI" panose="020B0502040204020203" pitchFamily="34" charset="0"/>
                                      </a:rPr>
                                      <m:t>𝑗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Segoe UI" panose="020B0502040204020203" pitchFamily="34" charset="0"/>
                                        <a:cs typeface="Segoe UI" panose="020B0502040204020203" pitchFamily="34" charset="0"/>
                                      </a:rPr>
                                      <m:t>•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Segoe UI" panose="020B0502040204020203" pitchFamily="34" charset="0"/>
                                        <a:cs typeface="Segoe UI" panose="020B0502040204020203" pitchFamily="34" charset="0"/>
                                      </a:rPr>
                                      <m:t>𝑥𝑖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den>
                        </m:f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𝐾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Largest probability is most likely category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But may not be much difference between classes  </a:t>
                </a: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29395" y="1490596"/>
                <a:ext cx="11525250" cy="4998873"/>
              </a:xfrm>
              <a:blipFill>
                <a:blip r:embed="rId3"/>
                <a:stretch>
                  <a:fillRect l="-1058" t="-1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416676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395" y="1181192"/>
            <a:ext cx="11525250" cy="5308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could possibly go wrong? </a:t>
            </a:r>
            <a:endParaRPr lang="en-GB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Probability differences between classes can be small  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Sometimes better to consider top few classes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Example; most probable 5 classes of 1,000 of objects in image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Assumption of well-separated classes  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But class characteristics can overlap – be nonunique </a:t>
            </a:r>
          </a:p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Assumption of balance in class samples in training data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Imbalance common – some objects are rare  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Model learning biased to more frequent cases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256731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29395" y="1359074"/>
                <a:ext cx="11525250" cy="51303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What could possibly go wrong? </a:t>
                </a: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Consider fruit processing with 8 categories   </a:t>
                </a:r>
              </a:p>
              <a:p>
                <a:pPr marL="457046" lvl="1" indent="0">
                  <a:buNone/>
                </a:pPr>
                <a:r>
                  <a:rPr lang="en-US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{A_large, A_medium,…, B_small, unmarketable, not_fruit}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Imbalance in classes   </a:t>
                </a:r>
              </a:p>
              <a:p>
                <a:pPr lvl="1"/>
                <a:r>
                  <a:rPr lang="en-US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Example; perhaps A_large infrequent, B_medium most frequent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Classes not well defined </a:t>
                </a:r>
              </a:p>
              <a:p>
                <a:pPr lvl="1"/>
                <a:r>
                  <a:rPr lang="en-US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different is A_small from B_small in computer vision sensor? 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If each classifier is 95% accurate so overall accuracy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0.95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7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=0.7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!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29395" y="1359074"/>
                <a:ext cx="11525250" cy="5130396"/>
              </a:xfrm>
              <a:blipFill>
                <a:blip r:embed="rId3"/>
                <a:stretch>
                  <a:fillRect l="-1058" t="-1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387120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46021" y="1459282"/>
                <a:ext cx="11525250" cy="48639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else can we build a multi-class classifier? </a:t>
                </a: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One vs. rest uses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−1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classifiers to compute probabilities   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Could use </a:t>
                </a:r>
                <a:r>
                  <a:rPr lang="en-US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One vs. One </a:t>
                </a: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algorithm 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One vs. one algorithm requires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−1)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classifiers  </a:t>
                </a:r>
              </a:p>
              <a:p>
                <a:pPr marL="0" indent="0">
                  <a:buNone/>
                </a:pPr>
                <a:endParaRPr lang="en-US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46021" y="1459282"/>
                <a:ext cx="11525250" cy="4863934"/>
              </a:xfrm>
              <a:blipFill>
                <a:blip r:embed="rId3"/>
                <a:stretch>
                  <a:fillRect l="-1058" t="-1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96714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29395" y="1496860"/>
                <a:ext cx="11525250" cy="4992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else can we build a multi-class classifier? </a:t>
                </a: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One vs. one algorithm uses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−1)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logistic regression models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Models constructed in usual manner 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Use majority voting of (K – 1) votes for each class  </a:t>
                </a:r>
              </a:p>
              <a:p>
                <a:pPr lvl="1"/>
                <a:r>
                  <a:rPr lang="en-US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Provides some diversity </a:t>
                </a:r>
              </a:p>
              <a:p>
                <a:pPr lvl="1"/>
                <a:r>
                  <a:rPr lang="en-US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Can average errors in individual vote  </a:t>
                </a:r>
              </a:p>
              <a:p>
                <a:pPr marL="0" indent="0">
                  <a:buNone/>
                </a:pPr>
                <a:endParaRPr lang="en-US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29395" y="1496860"/>
                <a:ext cx="11525250" cy="4992610"/>
              </a:xfrm>
              <a:blipFill>
                <a:blip r:embed="rId3"/>
                <a:stretch>
                  <a:fillRect l="-1058" t="-1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415416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46021" y="1014938"/>
            <a:ext cx="11525250" cy="5308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else can we build a multi-class classifier? </a:t>
            </a:r>
            <a:endParaRPr lang="en-GB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many classifiers does each approach require? 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014CAE1-D284-4200-9764-F49F34D5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471890"/>
              </p:ext>
            </p:extLst>
          </p:nvPr>
        </p:nvGraphicFramePr>
        <p:xfrm>
          <a:off x="728595" y="2327038"/>
          <a:ext cx="10734810" cy="4166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814">
                  <a:extLst>
                    <a:ext uri="{9D8B030D-6E8A-4147-A177-3AD203B41FA5}">
                      <a16:colId xmlns:a16="http://schemas.microsoft.com/office/drawing/2014/main" val="4244836681"/>
                    </a:ext>
                  </a:extLst>
                </a:gridCol>
                <a:gridCol w="1665961">
                  <a:extLst>
                    <a:ext uri="{9D8B030D-6E8A-4147-A177-3AD203B41FA5}">
                      <a16:colId xmlns:a16="http://schemas.microsoft.com/office/drawing/2014/main" val="189879534"/>
                    </a:ext>
                  </a:extLst>
                </a:gridCol>
                <a:gridCol w="1584543">
                  <a:extLst>
                    <a:ext uri="{9D8B030D-6E8A-4147-A177-3AD203B41FA5}">
                      <a16:colId xmlns:a16="http://schemas.microsoft.com/office/drawing/2014/main" val="1616851927"/>
                    </a:ext>
                  </a:extLst>
                </a:gridCol>
                <a:gridCol w="1916482">
                  <a:extLst>
                    <a:ext uri="{9D8B030D-6E8A-4147-A177-3AD203B41FA5}">
                      <a16:colId xmlns:a16="http://schemas.microsoft.com/office/drawing/2014/main" val="348167293"/>
                    </a:ext>
                  </a:extLst>
                </a:gridCol>
                <a:gridCol w="2022954">
                  <a:extLst>
                    <a:ext uri="{9D8B030D-6E8A-4147-A177-3AD203B41FA5}">
                      <a16:colId xmlns:a16="http://schemas.microsoft.com/office/drawing/2014/main" val="3444301438"/>
                    </a:ext>
                  </a:extLst>
                </a:gridCol>
                <a:gridCol w="2311056">
                  <a:extLst>
                    <a:ext uri="{9D8B030D-6E8A-4147-A177-3AD203B41FA5}">
                      <a16:colId xmlns:a16="http://schemas.microsoft.com/office/drawing/2014/main" val="2322135698"/>
                    </a:ext>
                  </a:extLst>
                </a:gridCol>
              </a:tblGrid>
              <a:tr h="773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Number of classes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One vs. rest classifiers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One vs. one classifiers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59787"/>
                  </a:ext>
                </a:extLst>
              </a:tr>
              <a:tr h="677955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Number of classifiers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Accuracy at 1% error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Number of classifiers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Accuracy at 1% error rate – no diversity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Accuracy at 1% error rate – Normally distributed errors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211129"/>
                  </a:ext>
                </a:extLst>
              </a:tr>
              <a:tr h="41581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259175318"/>
                  </a:ext>
                </a:extLst>
              </a:tr>
              <a:tr h="39618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570372658"/>
                  </a:ext>
                </a:extLst>
              </a:tr>
              <a:tr h="38909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02957375"/>
                  </a:ext>
                </a:extLst>
              </a:tr>
              <a:tr h="413308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07169417"/>
                  </a:ext>
                </a:extLst>
              </a:tr>
              <a:tr h="37489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286938222"/>
                  </a:ext>
                </a:extLst>
              </a:tr>
              <a:tr h="49004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499500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765234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27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395" y="1181192"/>
            <a:ext cx="11525250" cy="5308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Compare one vs. rest and one vs. one classifiers</a:t>
            </a: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F014CAE1-D284-4200-9764-F49F34D5AA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2987003"/>
                  </p:ext>
                </p:extLst>
              </p:nvPr>
            </p:nvGraphicFramePr>
            <p:xfrm>
              <a:off x="272886" y="2143691"/>
              <a:ext cx="11838267" cy="42214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6089">
                      <a:extLst>
                        <a:ext uri="{9D8B030D-6E8A-4147-A177-3AD203B41FA5}">
                          <a16:colId xmlns:a16="http://schemas.microsoft.com/office/drawing/2014/main" val="4244836681"/>
                        </a:ext>
                      </a:extLst>
                    </a:gridCol>
                    <a:gridCol w="3805146">
                      <a:extLst>
                        <a:ext uri="{9D8B030D-6E8A-4147-A177-3AD203B41FA5}">
                          <a16:colId xmlns:a16="http://schemas.microsoft.com/office/drawing/2014/main" val="189879534"/>
                        </a:ext>
                      </a:extLst>
                    </a:gridCol>
                    <a:gridCol w="4087032">
                      <a:extLst>
                        <a:ext uri="{9D8B030D-6E8A-4147-A177-3AD203B41FA5}">
                          <a16:colId xmlns:a16="http://schemas.microsoft.com/office/drawing/2014/main" val="348167293"/>
                        </a:ext>
                      </a:extLst>
                    </a:gridCol>
                  </a:tblGrid>
                  <a:tr h="3563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Criteria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One vs. rest classifiers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One vs. one classifiers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559787"/>
                      </a:ext>
                    </a:extLst>
                  </a:tr>
                  <a:tr h="356304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Computational efficiency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Few models to compute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More models to compute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9175318"/>
                      </a:ext>
                    </a:extLst>
                  </a:tr>
                  <a:tr h="356304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Error rate for fixed accuracy of individual classifier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𝑂𝑣𝑒𝑟𝑎𝑙𝑙</m:t>
                                </m:r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𝑎𝑐𝑐𝑢𝑟𝑎𝑐𝑦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𝑂𝑣𝑒𝑟𝑎𝑙𝑙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≈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𝑎𝑐𝑐𝑢𝑟𝑎𝑐𝑦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−1)/2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if no diversity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0372658"/>
                      </a:ext>
                    </a:extLst>
                  </a:tr>
                  <a:tr h="356304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Sensitivity to poor class separation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High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High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957375"/>
                      </a:ext>
                    </a:extLst>
                  </a:tr>
                  <a:tr h="356304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Sensitivity to imbalance in training data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High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High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7169417"/>
                      </a:ext>
                    </a:extLst>
                  </a:tr>
                  <a:tr h="356304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Diversity in voting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 – majority of (K – 1) classifiers for each class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3110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F014CAE1-D284-4200-9764-F49F34D5AA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2987003"/>
                  </p:ext>
                </p:extLst>
              </p:nvPr>
            </p:nvGraphicFramePr>
            <p:xfrm>
              <a:off x="272886" y="2143691"/>
              <a:ext cx="11838267" cy="42214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6089">
                      <a:extLst>
                        <a:ext uri="{9D8B030D-6E8A-4147-A177-3AD203B41FA5}">
                          <a16:colId xmlns:a16="http://schemas.microsoft.com/office/drawing/2014/main" val="4244836681"/>
                        </a:ext>
                      </a:extLst>
                    </a:gridCol>
                    <a:gridCol w="3805146">
                      <a:extLst>
                        <a:ext uri="{9D8B030D-6E8A-4147-A177-3AD203B41FA5}">
                          <a16:colId xmlns:a16="http://schemas.microsoft.com/office/drawing/2014/main" val="189879534"/>
                        </a:ext>
                      </a:extLst>
                    </a:gridCol>
                    <a:gridCol w="4087032">
                      <a:extLst>
                        <a:ext uri="{9D8B030D-6E8A-4147-A177-3AD203B41FA5}">
                          <a16:colId xmlns:a16="http://schemas.microsoft.com/office/drawing/2014/main" val="34816729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Criteria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One vs. rest classifiers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One vs. one classifiers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55978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Computational efficiency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Few models to compute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More models to compute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9175318"/>
                      </a:ext>
                    </a:extLst>
                  </a:tr>
                  <a:tr h="838137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Error rate for fixed accuracy of individual classifier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4006" t="-113768" r="-108173" b="-3101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9717" t="-113768" r="-596" b="-3101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372658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Sensitivity to poor class separation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High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High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95737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Sensitivity to imbalance in training data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High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High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7169417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Diversity in voting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 – majority of (K – 1) classifiers for each class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3110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3661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Evaluation of Multi-Class Classifiers  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How do we evaluate </a:t>
                </a:r>
                <a:r>
                  <a:rPr lang="en-GB" sz="2800" dirty="0" err="1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muliti</a:t>
                </a: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-class classification models?   </a:t>
                </a:r>
              </a:p>
              <a:p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Write the multi-class precision and recall as sums on rows and columns of the multi-class confusion matrix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Selectivity or Precision: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,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Fraction of cases classified as positive which are correctly classified  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Sensitivity or Recall: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GB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𝑖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,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The fraction positive cases correctly classified    </a:t>
                </a:r>
              </a:p>
            </p:txBody>
          </p:sp>
        </mc:Choice>
        <mc:Fallback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  <a:blipFill>
                <a:blip r:embed="rId3"/>
                <a:stretch>
                  <a:fillRect l="-1058"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768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78" y="290945"/>
            <a:ext cx="11482667" cy="68995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Why linear models? </a:t>
            </a:r>
            <a:endParaRPr lang="en-US" sz="4000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Understandable and interpretable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Generalize well, if properly fit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Highly scalable – computationally efficient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Can approximate fairly complex functions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Applied widely to CV problems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basis of understanding complex models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Many non-linear models are locally linear at convergence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e.g. we can learn a lot about the convergence of DL and RL models from linear approximations</a:t>
            </a:r>
          </a:p>
        </p:txBody>
      </p:sp>
    </p:spTree>
    <p:extLst>
      <p:ext uri="{BB962C8B-B14F-4D97-AF65-F5344CB8AC3E}">
        <p14:creationId xmlns:p14="http://schemas.microsoft.com/office/powerpoint/2010/main" val="276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Summary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 formulation of linear machine learning models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Basic machine learning workflow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Formulation of CV features for machine learning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 relationship between bias, variance and model capacity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Theory of binary classifiers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Theory of multi-class classifiers</a:t>
            </a:r>
          </a:p>
        </p:txBody>
      </p:sp>
    </p:spTree>
    <p:extLst>
      <p:ext uri="{BB962C8B-B14F-4D97-AF65-F5344CB8AC3E}">
        <p14:creationId xmlns:p14="http://schemas.microsoft.com/office/powerpoint/2010/main" val="34056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Linear Models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459369"/>
            <a:ext cx="11525250" cy="510768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Given a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feature matrix, </a:t>
            </a:r>
            <a:r>
              <a:rPr lang="en-GB" sz="28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we wish to compute a linear model to predict some labels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Let </a:t>
            </a:r>
            <a:r>
              <a:rPr lang="en-GB" sz="28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be n x p.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Then, the model has a vector of p coefficients or weights,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want to compute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so that we minimize errors, </a:t>
            </a:r>
            <a:r>
              <a:rPr lang="en-GB" sz="2800" b="1" dirty="0">
                <a:latin typeface="Symbol" panose="05050102010706020507" pitchFamily="18" charset="2"/>
                <a:ea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GB" sz="28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predictive model is then:</a:t>
            </a:r>
            <a:endParaRPr lang="en-GB" sz="2800" dirty="0">
              <a:latin typeface="Symbol" panose="05050102010706020507" pitchFamily="18" charset="2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4D3FE3-F007-44B6-8647-1140C265E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482" y="4948155"/>
            <a:ext cx="2721679" cy="55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Linear Models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150" y="1459369"/>
                <a:ext cx="11525250" cy="510768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can we compute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so that we minimize errors, </a:t>
                </a:r>
                <a:r>
                  <a:rPr lang="en-GB" sz="2800" b="1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e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for the model?</a:t>
                </a:r>
              </a:p>
              <a:p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Minimize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sum of the squared error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GB" sz="2800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GB" sz="2800" b="1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 e</a:t>
                </a:r>
                <a:r>
                  <a:rPr lang="en-GB" sz="2800" baseline="30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 straight-forward solution is to find the inverse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,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0" y="1459369"/>
                <a:ext cx="11525250" cy="5107686"/>
              </a:xfrm>
              <a:prstGeom prst="rect">
                <a:avLst/>
              </a:prstGeom>
              <a:blipFill>
                <a:blip r:embed="rId3"/>
                <a:stretch>
                  <a:fillRect l="-952" t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D4D3FE3-F007-44B6-8647-1140C265E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3880" y="2055417"/>
            <a:ext cx="2249776" cy="4560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A08ADF-678E-4D13-9F79-3E1A13FED9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3880" y="4049827"/>
            <a:ext cx="1630814" cy="44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Linear Models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2554" y="1316182"/>
                <a:ext cx="11525250" cy="554181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Solution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difficult</a:t>
                </a:r>
              </a:p>
              <a:p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has dimension n x p, and typically n &gt;&gt; p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But p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are often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colinear</a:t>
                </a: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will not exist with colinear columns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This situation leads to an ill-posed problem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Finding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directly has high computationally complexity,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sz="2800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 will take up massively scalable methods of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in a few weeks     </a:t>
                </a: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54" y="1316182"/>
                <a:ext cx="11525250" cy="5541818"/>
              </a:xfrm>
              <a:prstGeom prst="rect">
                <a:avLst/>
              </a:prstGeom>
              <a:blipFill>
                <a:blip r:embed="rId3"/>
                <a:stretch>
                  <a:fillRect l="-1058" t="-1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06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1E57C78B9F604FB8BAD296D1460E2A" ma:contentTypeVersion="1" ma:contentTypeDescription="Create a new document." ma:contentTypeScope="" ma:versionID="fb382fe2362acd2155f454904f478e4d">
  <xsd:schema xmlns:xsd="http://www.w3.org/2001/XMLSchema" xmlns:xs="http://www.w3.org/2001/XMLSchema" xmlns:p="http://schemas.microsoft.com/office/2006/metadata/properties" xmlns:ns3="636b0322-90fb-440c-9cbc-22749e7231e9" targetNamespace="http://schemas.microsoft.com/office/2006/metadata/properties" ma:root="true" ma:fieldsID="b9887c63ce4710c1aeb75a5f03aecb69" ns3:_="">
    <xsd:import namespace="636b0322-90fb-440c-9cbc-22749e7231e9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6b0322-90fb-440c-9cbc-22749e7231e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25FDD9-4C58-4084-9F89-0E6ADD6FFF55}">
  <ds:schemaRefs>
    <ds:schemaRef ds:uri="http://purl.org/dc/terms/"/>
    <ds:schemaRef ds:uri="http://schemas.microsoft.com/office/2006/documentManagement/types"/>
    <ds:schemaRef ds:uri="636b0322-90fb-440c-9cbc-22749e7231e9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0CA13EC-1D3C-4D6F-8D1C-E8A452CFC79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DB243D-F585-435F-A2EA-E3678FDD33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6b0322-90fb-440c-9cbc-22749e7231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26834</TotalTime>
  <Words>2981</Words>
  <Application>Microsoft Office PowerPoint</Application>
  <PresentationFormat>Widescreen</PresentationFormat>
  <Paragraphs>557</Paragraphs>
  <Slides>60</Slides>
  <Notes>50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71" baseType="lpstr">
      <vt:lpstr>Arial</vt:lpstr>
      <vt:lpstr>Calibri</vt:lpstr>
      <vt:lpstr>Calibri Light</vt:lpstr>
      <vt:lpstr>Cambria Math</vt:lpstr>
      <vt:lpstr>Segoe</vt:lpstr>
      <vt:lpstr>Segoe UI</vt:lpstr>
      <vt:lpstr>Segoe UI Light</vt:lpstr>
      <vt:lpstr>Symbol</vt:lpstr>
      <vt:lpstr>Wingdings</vt:lpstr>
      <vt:lpstr>1_Office Theme</vt:lpstr>
      <vt:lpstr>Office Theme</vt:lpstr>
      <vt:lpstr>CSCI E-25 Computer Vision</vt:lpstr>
      <vt:lpstr>    Machine Learning and Computer Vision</vt:lpstr>
      <vt:lpstr>    Machine Learning and Computer Vision</vt:lpstr>
      <vt:lpstr>    Machine Learning and Computer Vision</vt:lpstr>
      <vt:lpstr>PowerPoint Presentation</vt:lpstr>
      <vt:lpstr>Why linear models? </vt:lpstr>
      <vt:lpstr>    Review of Linear Models</vt:lpstr>
      <vt:lpstr>    Review of Linear Models</vt:lpstr>
      <vt:lpstr>    Review of Linear Models</vt:lpstr>
      <vt:lpstr>    Review of Linear Regression Problem</vt:lpstr>
      <vt:lpstr> What could possibly go wrong? </vt:lpstr>
      <vt:lpstr>PowerPoint Presentation</vt:lpstr>
      <vt:lpstr>The Bias-Variance Trade-Off</vt:lpstr>
      <vt:lpstr>The Bias-Variance Trade-Off</vt:lpstr>
      <vt:lpstr>The Bias-Variance Trade-Off</vt:lpstr>
      <vt:lpstr>The Bias-Variance Trade-Off</vt:lpstr>
      <vt:lpstr>The Bias-Variance Trade-Off</vt:lpstr>
      <vt:lpstr>PowerPoint Presentation</vt:lpstr>
      <vt:lpstr>PowerPoint Presentation</vt:lpstr>
      <vt:lpstr>PowerPoint Presentation</vt:lpstr>
      <vt:lpstr>PowerPoint Presentation</vt:lpstr>
      <vt:lpstr>    Machine Learning Workflow</vt:lpstr>
      <vt:lpstr>    Machine Learning Workflow</vt:lpstr>
      <vt:lpstr>    Machine Learning Workflow</vt:lpstr>
      <vt:lpstr>    Machine Learning Workflow</vt:lpstr>
      <vt:lpstr>    Machine Learning Workflow</vt:lpstr>
      <vt:lpstr>    Machine Learning Workflow</vt:lpstr>
      <vt:lpstr>PowerPoint Presentation</vt:lpstr>
      <vt:lpstr>    Formulating a Computer Vision Machine Learning Model</vt:lpstr>
      <vt:lpstr>    Formulating a Computer Vision Machine Learning Model</vt:lpstr>
      <vt:lpstr>PowerPoint Presentation</vt:lpstr>
      <vt:lpstr>PowerPoint Presentation</vt:lpstr>
      <vt:lpstr>PowerPoint Presentation</vt:lpstr>
      <vt:lpstr>PowerPoint Presentation</vt:lpstr>
      <vt:lpstr>    Review of Binary Classification</vt:lpstr>
      <vt:lpstr>    Review of Binary Classification</vt:lpstr>
      <vt:lpstr>    Review of Binary Classification</vt:lpstr>
      <vt:lpstr>    Review of Binary Classification</vt:lpstr>
      <vt:lpstr>    Review of Binary Classification</vt:lpstr>
      <vt:lpstr>    Review of Binary Classification</vt:lpstr>
      <vt:lpstr>PowerPoint Presentation</vt:lpstr>
      <vt:lpstr>    Multi-Class Classifiers</vt:lpstr>
      <vt:lpstr>    Multi-Class Classifiers</vt:lpstr>
      <vt:lpstr>    Multi-Class Classifiers</vt:lpstr>
      <vt:lpstr>    Classification with the Categorical Distribution</vt:lpstr>
      <vt:lpstr>    Classification with the Categorical Distribution</vt:lpstr>
      <vt:lpstr>    Classification with the Categorical Distribution</vt:lpstr>
      <vt:lpstr>    Coding Multi-Class Labels</vt:lpstr>
      <vt:lpstr>    Classification with the Categorical Distribution</vt:lpstr>
      <vt:lpstr>    Multi-Class Logistic Regression</vt:lpstr>
      <vt:lpstr>    Multi-Class Logistic Regression</vt:lpstr>
      <vt:lpstr>    Multi-Class Logistic Regression</vt:lpstr>
      <vt:lpstr>    Multi-Class Logistic Regression</vt:lpstr>
      <vt:lpstr>    Multi-Class Logistic Regression</vt:lpstr>
      <vt:lpstr>    Multi-Class Logistic Regression</vt:lpstr>
      <vt:lpstr>    Multi-Class Logistic Regression</vt:lpstr>
      <vt:lpstr>    Multi-Class Logistic Regression</vt:lpstr>
      <vt:lpstr>    Multi-Class Logistic Regression</vt:lpstr>
      <vt:lpstr>    Evaluation of Multi-Class Classifiers  </vt:lpstr>
      <vt:lpstr>   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Gartland</dc:creator>
  <cp:lastModifiedBy>Stephe Elston</cp:lastModifiedBy>
  <cp:revision>869</cp:revision>
  <cp:lastPrinted>2019-03-10T03:16:43Z</cp:lastPrinted>
  <dcterms:created xsi:type="dcterms:W3CDTF">2013-02-15T23:12:42Z</dcterms:created>
  <dcterms:modified xsi:type="dcterms:W3CDTF">2022-02-15T02:24:57Z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0x010100391E57C78B9F604FB8BAD296D1460E2A</vt:lpwstr>
  </property>
  <property fmtid="{D5CDD505-2E9C-101B-9397-08002B2CF9AE}" pid="3" name="IsMyDocuments">
    <vt:bool>true</vt:bool>
  </property>
  <property fmtid="{D5CDD505-2E9C-101B-9397-08002B2CF9AE}" pid="4" name="Related Type Document">
    <vt:lpwstr/>
  </property>
  <property fmtid="{D5CDD505-2E9C-101B-9397-08002B2CF9AE}" pid="5" name="Document Tag">
    <vt:lpwstr>24;#Content Templates|bdbbc9aa-4892-4816-9e36-bf1120da60e9</vt:lpwstr>
  </property>
  <property fmtid="{D5CDD505-2E9C-101B-9397-08002B2CF9AE}" pid="6" name="TaxKeyword">
    <vt:lpwstr/>
  </property>
  <property fmtid="{D5CDD505-2E9C-101B-9397-08002B2CF9AE}" pid="7" name="DocVizPreviewMetadata_Count">
    <vt:i4>12</vt:i4>
  </property>
  <property fmtid="{D5CDD505-2E9C-101B-9397-08002B2CF9AE}" pid="8" name="DocVizPreviewMetadata_0">
    <vt:lpwstr>300x168x2</vt:lpwstr>
  </property>
</Properties>
</file>