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4"/>
  </p:notesMasterIdLst>
  <p:handoutMasterIdLst>
    <p:handoutMasterId r:id="rId65"/>
  </p:handoutMasterIdLst>
  <p:sldIdLst>
    <p:sldId id="391" r:id="rId5"/>
    <p:sldId id="479" r:id="rId6"/>
    <p:sldId id="434" r:id="rId7"/>
    <p:sldId id="320" r:id="rId8"/>
    <p:sldId id="478" r:id="rId9"/>
    <p:sldId id="444" r:id="rId10"/>
    <p:sldId id="329" r:id="rId11"/>
    <p:sldId id="330" r:id="rId12"/>
    <p:sldId id="331" r:id="rId13"/>
    <p:sldId id="328" r:id="rId14"/>
    <p:sldId id="332" r:id="rId15"/>
    <p:sldId id="333" r:id="rId16"/>
    <p:sldId id="473" r:id="rId17"/>
    <p:sldId id="334" r:id="rId18"/>
    <p:sldId id="335" r:id="rId19"/>
    <p:sldId id="336" r:id="rId20"/>
    <p:sldId id="474" r:id="rId21"/>
    <p:sldId id="337" r:id="rId22"/>
    <p:sldId id="338" r:id="rId23"/>
    <p:sldId id="347" r:id="rId24"/>
    <p:sldId id="475" r:id="rId25"/>
    <p:sldId id="477" r:id="rId26"/>
    <p:sldId id="407" r:id="rId27"/>
    <p:sldId id="408" r:id="rId28"/>
    <p:sldId id="416" r:id="rId29"/>
    <p:sldId id="417" r:id="rId30"/>
    <p:sldId id="419" r:id="rId31"/>
    <p:sldId id="422" r:id="rId32"/>
    <p:sldId id="423" r:id="rId33"/>
    <p:sldId id="424" r:id="rId34"/>
    <p:sldId id="425" r:id="rId35"/>
    <p:sldId id="426" r:id="rId36"/>
    <p:sldId id="427" r:id="rId37"/>
    <p:sldId id="428" r:id="rId38"/>
    <p:sldId id="429" r:id="rId39"/>
    <p:sldId id="476" r:id="rId40"/>
    <p:sldId id="343" r:id="rId41"/>
    <p:sldId id="366" r:id="rId42"/>
    <p:sldId id="346" r:id="rId43"/>
    <p:sldId id="480" r:id="rId44"/>
    <p:sldId id="466" r:id="rId45"/>
    <p:sldId id="462" r:id="rId46"/>
    <p:sldId id="467" r:id="rId47"/>
    <p:sldId id="468" r:id="rId48"/>
    <p:sldId id="463" r:id="rId49"/>
    <p:sldId id="472" r:id="rId50"/>
    <p:sldId id="469" r:id="rId51"/>
    <p:sldId id="470" r:id="rId52"/>
    <p:sldId id="465" r:id="rId53"/>
    <p:sldId id="471" r:id="rId54"/>
    <p:sldId id="464" r:id="rId55"/>
    <p:sldId id="397" r:id="rId56"/>
    <p:sldId id="398" r:id="rId57"/>
    <p:sldId id="400" r:id="rId58"/>
    <p:sldId id="401" r:id="rId59"/>
    <p:sldId id="481" r:id="rId60"/>
    <p:sldId id="345" r:id="rId61"/>
    <p:sldId id="344" r:id="rId62"/>
    <p:sldId id="433" r:id="rId6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p:scale>
          <a:sx n="61" d="100"/>
          <a:sy n="61" d="100"/>
        </p:scale>
        <p:origin x="1334" y="5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11/5/2021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11/5/2021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29</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38</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41</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architecture we are going to look into is the </a:t>
            </a:r>
            <a:r>
              <a:rPr lang="en-US" dirty="0" err="1"/>
              <a:t>resnet</a:t>
            </a:r>
            <a:r>
              <a:rPr lang="en-US" dirty="0"/>
              <a:t>. Microsoft researchers in 2015 came to a good understanding of limits of deep networks. Going deeper after a certain degree make the learning suffer. Sounds familiar? Why do you think this was the case?</a:t>
            </a:r>
          </a:p>
          <a:p>
            <a:endParaRPr lang="en-US" dirty="0"/>
          </a:p>
          <a:p>
            <a:r>
              <a:rPr lang="en-US" dirty="0"/>
              <a:t>Quote from </a:t>
            </a:r>
            <a:r>
              <a:rPr lang="en-US" dirty="0" err="1"/>
              <a:t>ResNet</a:t>
            </a:r>
            <a:r>
              <a:rPr lang="en-US" dirty="0"/>
              <a:t> paper: We argue that this optimization difficulty is unlikely to be caused by vanishing gradients. These plain networks are trained with BN, which ensures forward propagated signals to have non-zero variances. We also verify that the backward propagated gradients exhibit healthy norms with BN. So neither forward nor backward signals vanish.</a:t>
            </a:r>
          </a:p>
          <a:p>
            <a:endParaRPr lang="en-US" dirty="0"/>
          </a:p>
          <a:p>
            <a:r>
              <a:rPr lang="en-US" dirty="0"/>
              <a:t>It also isn’t overfitting as we can see the training error of 56 layers is higher than 20-layer version! So is it representation? </a:t>
            </a:r>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architecture we are going to look into is the </a:t>
            </a:r>
            <a:r>
              <a:rPr lang="en-US" dirty="0" err="1"/>
              <a:t>resnet</a:t>
            </a:r>
            <a:r>
              <a:rPr lang="en-US" dirty="0"/>
              <a:t>. Microsoft researchers in 2015 came to a good understanding of limits of deep networks. Going deeper after a certain degree make the learning suffer. Sounds familiar? Why do you think this was the case?</a:t>
            </a:r>
          </a:p>
          <a:p>
            <a:endParaRPr lang="en-US" dirty="0"/>
          </a:p>
          <a:p>
            <a:r>
              <a:rPr lang="en-US" dirty="0"/>
              <a:t>Quote from </a:t>
            </a:r>
            <a:r>
              <a:rPr lang="en-US" dirty="0" err="1"/>
              <a:t>ResNet</a:t>
            </a:r>
            <a:r>
              <a:rPr lang="en-US" dirty="0"/>
              <a:t> paper: We argue that this optimization difficulty is unlikely to be caused by vanishing gradients. These plain networks are trained with BN, which ensures forward propagated signals to have non-zero variances. We also verify that the backward propagated gradients exhibit healthy norms with BN. So neither forward nor backward signals vanish.</a:t>
            </a:r>
          </a:p>
          <a:p>
            <a:endParaRPr lang="en-US" dirty="0"/>
          </a:p>
          <a:p>
            <a:r>
              <a:rPr lang="en-US" dirty="0"/>
              <a:t>It also isn’t overfitting as we can see the training error of 56 layers is higher than 20-layer version! So is it representation? </a:t>
            </a:r>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44</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45</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Ensembling</a:t>
            </a:r>
            <a:r>
              <a:rPr lang="en-US" dirty="0"/>
              <a:t>: Dropping a layer doesn’t effect the accuracy much unlike VGG. There are L residual layers, we can either pick it or not pick it, 2^L modules in the implicit ensemble.</a:t>
            </a:r>
          </a:p>
          <a:p>
            <a:endParaRPr lang="en-US" dirty="0"/>
          </a:p>
          <a:p>
            <a:r>
              <a:rPr lang="en-US" dirty="0"/>
              <a:t>These networks do not compute entirely new representations; instead, they engage in an unrolled iterative estimation of representations that refine/improve upon their input representation, thus preserving feature identity. </a:t>
            </a:r>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50</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 left, without residuals: we are trying to learn a mapping from x to H(x). X gets mapped to H(x) after the application of these two weight layers. Instead of trying to learn H(x), we will assume we have identity ‘x’ present already (middle pic), and force the network to learn H(x) – x. Seems to work better! What is identity function (far right pic). With these settings, the error rate goes down again!</a:t>
            </a:r>
          </a:p>
        </p:txBody>
      </p:sp>
      <p:sp>
        <p:nvSpPr>
          <p:cNvPr id="4" name="Slide Number Placeholder 3"/>
          <p:cNvSpPr>
            <a:spLocks noGrp="1"/>
          </p:cNvSpPr>
          <p:nvPr>
            <p:ph type="sldNum" sz="quarter" idx="10"/>
          </p:nvPr>
        </p:nvSpPr>
        <p:spPr/>
        <p:txBody>
          <a:bodyPr/>
          <a:lstStyle/>
          <a:p>
            <a:fld id="{D8DA3013-8F6D-4E2D-975A-A2712C01448C}" type="slidenum">
              <a:rPr lang="en-US" smtClean="0"/>
              <a:t>51</a:t>
            </a:fld>
            <a:endParaRPr lang="en-US"/>
          </a:p>
        </p:txBody>
      </p:sp>
    </p:spTree>
    <p:extLst>
      <p:ext uri="{BB962C8B-B14F-4D97-AF65-F5344CB8AC3E}">
        <p14:creationId xmlns:p14="http://schemas.microsoft.com/office/powerpoint/2010/main" val="193514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architecture we are going to look into is the </a:t>
            </a:r>
            <a:r>
              <a:rPr lang="en-US" dirty="0" err="1"/>
              <a:t>resnet</a:t>
            </a:r>
            <a:r>
              <a:rPr lang="en-US" dirty="0"/>
              <a:t>. Microsoft researchers in 2015 came to a good understanding of limits of deep networks. Going deeper after a certain degree make the learning suffer. Sounds familiar? Why do you think this was the case?</a:t>
            </a:r>
          </a:p>
          <a:p>
            <a:endParaRPr lang="en-US" dirty="0"/>
          </a:p>
          <a:p>
            <a:r>
              <a:rPr lang="en-US" dirty="0"/>
              <a:t>Quote from </a:t>
            </a:r>
            <a:r>
              <a:rPr lang="en-US" dirty="0" err="1"/>
              <a:t>ResNet</a:t>
            </a:r>
            <a:r>
              <a:rPr lang="en-US" dirty="0"/>
              <a:t> paper: We argue that this optimization difficulty is unlikely to be caused by vanishing gradients. These plain networks are trained with BN, which ensures forward propagated signals to have non-zero variances. We also verify that the backward propagated gradients exhibit healthy norms with BN. So neither forward nor backward signals vanish.</a:t>
            </a:r>
          </a:p>
          <a:p>
            <a:endParaRPr lang="en-US" dirty="0"/>
          </a:p>
          <a:p>
            <a:r>
              <a:rPr lang="en-US" dirty="0"/>
              <a:t>It also isn’t overfitting as we can see the training error of 56 layers is higher than 20-layer version! So is it representation? </a:t>
            </a:r>
          </a:p>
        </p:txBody>
      </p:sp>
      <p:sp>
        <p:nvSpPr>
          <p:cNvPr id="4" name="Slide Number Placeholder 3"/>
          <p:cNvSpPr>
            <a:spLocks noGrp="1"/>
          </p:cNvSpPr>
          <p:nvPr>
            <p:ph type="sldNum" sz="quarter" idx="10"/>
          </p:nvPr>
        </p:nvSpPr>
        <p:spPr/>
        <p:txBody>
          <a:bodyPr/>
          <a:lstStyle/>
          <a:p>
            <a:fld id="{D8DA3013-8F6D-4E2D-975A-A2712C01448C}" type="slidenum">
              <a:rPr lang="en-US" smtClean="0"/>
              <a:t>52</a:t>
            </a:fld>
            <a:endParaRPr lang="en-US"/>
          </a:p>
        </p:txBody>
      </p:sp>
    </p:spTree>
    <p:extLst>
      <p:ext uri="{BB962C8B-B14F-4D97-AF65-F5344CB8AC3E}">
        <p14:creationId xmlns:p14="http://schemas.microsoft.com/office/powerpoint/2010/main" val="35165416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53</a:t>
            </a:fld>
            <a:endParaRPr lang="en-US"/>
          </a:p>
        </p:txBody>
      </p:sp>
    </p:spTree>
    <p:extLst>
      <p:ext uri="{BB962C8B-B14F-4D97-AF65-F5344CB8AC3E}">
        <p14:creationId xmlns:p14="http://schemas.microsoft.com/office/powerpoint/2010/main" val="1947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 left, without residuals: we are trying to learn a mapping from x to H(x). X gets mapped to H(x) after the application of these two weight layers. Instead of trying to learn H(x), we will assume we have identity ‘x’ present already (middle pic), and force the network to learn H(x) – x. Seems to work better! What is identity function (far right pic). With these settings, the error rate goes down again!</a:t>
            </a:r>
          </a:p>
        </p:txBody>
      </p:sp>
      <p:sp>
        <p:nvSpPr>
          <p:cNvPr id="4" name="Slide Number Placeholder 3"/>
          <p:cNvSpPr>
            <a:spLocks noGrp="1"/>
          </p:cNvSpPr>
          <p:nvPr>
            <p:ph type="sldNum" sz="quarter" idx="10"/>
          </p:nvPr>
        </p:nvSpPr>
        <p:spPr/>
        <p:txBody>
          <a:bodyPr/>
          <a:lstStyle/>
          <a:p>
            <a:fld id="{D8DA3013-8F6D-4E2D-975A-A2712C01448C}" type="slidenum">
              <a:rPr lang="en-US" smtClean="0"/>
              <a:t>54</a:t>
            </a:fld>
            <a:endParaRPr lang="en-US"/>
          </a:p>
        </p:txBody>
      </p:sp>
    </p:spTree>
    <p:extLst>
      <p:ext uri="{BB962C8B-B14F-4D97-AF65-F5344CB8AC3E}">
        <p14:creationId xmlns:p14="http://schemas.microsoft.com/office/powerpoint/2010/main" val="12906512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Ensembling</a:t>
            </a:r>
            <a:r>
              <a:rPr lang="en-US" dirty="0"/>
              <a:t>: Dropping a layer doesn’t effect the accuracy much unlike VGG. There are L residual layers, we can either pick it or not pick it, 2^L modules in the implicit ensemble.</a:t>
            </a:r>
          </a:p>
          <a:p>
            <a:endParaRPr lang="en-US" dirty="0"/>
          </a:p>
          <a:p>
            <a:r>
              <a:rPr lang="en-US" dirty="0"/>
              <a:t>These networks do not compute entirely new representations; instead, they engage in an unrolled iterative estimation of representations that refine/improve upon their input representation, thus preserving feature identity. </a:t>
            </a:r>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2656196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82181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01646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17.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17.png"/><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Input tensor has </a:t>
            </a:r>
            <a:r>
              <a:rPr lang="en-US"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4-D for video</a:t>
            </a:r>
          </a:p>
          <a:p>
            <a:r>
              <a:rPr lang="en-US" dirty="0">
                <a:latin typeface="Segoe UI" panose="020B0502040204020203" pitchFamily="34" charset="0"/>
                <a:ea typeface="Segoe UI" panose="020B0502040204020203" pitchFamily="34" charset="0"/>
                <a:cs typeface="Segoe UI" panose="020B0502040204020203" pitchFamily="34" charset="0"/>
              </a:rPr>
              <a:t>Create </a:t>
            </a:r>
            <a:r>
              <a:rPr lang="en-US" b="1" dirty="0">
                <a:latin typeface="Segoe UI" panose="020B0502040204020203" pitchFamily="34" charset="0"/>
                <a:ea typeface="Segoe UI" panose="020B0502040204020203" pitchFamily="34" charset="0"/>
                <a:cs typeface="Segoe UI" panose="020B0502040204020203" pitchFamily="34" charset="0"/>
              </a:rPr>
              <a:t>multiple feature maps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Feature in a channel might be vertical lines, horizontal lines, corners, </a:t>
            </a:r>
            <a:r>
              <a:rPr lang="en-US" dirty="0" err="1">
                <a:latin typeface="Segoe UI" panose="020B0502040204020203" pitchFamily="34" charset="0"/>
                <a:ea typeface="Segoe UI" panose="020B0502040204020203" pitchFamily="34" charset="0"/>
                <a:cs typeface="Segoe UI" panose="020B0502040204020203" pitchFamily="34" charset="0"/>
              </a:rPr>
              <a:t>etc</a:t>
            </a:r>
            <a:endParaRPr lang="en-US"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8" y="2422162"/>
            <a:ext cx="4706713" cy="45957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5436870" cy="401856"/>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8" y="2809257"/>
            <a:ext cx="5374005" cy="434180"/>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0"/>
            <a:ext cx="10200023" cy="920995"/>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617018"/>
            <a:ext cx="9278228" cy="515905"/>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5166896"/>
            <a:ext cx="7882778" cy="594337"/>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the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806852"/>
            <a:ext cx="11525250" cy="674370"/>
          </a:xfrm>
        </p:spPr>
        <p:txBody>
          <a:bodyPr>
            <a:normAutofit fontScale="92500"/>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Max pooling provides </a:t>
            </a:r>
            <a:r>
              <a:rPr lang="en-US" b="1" dirty="0">
                <a:latin typeface="Segoe UI" panose="020B0502040204020203" pitchFamily="34" charset="0"/>
                <a:ea typeface="Segoe UI" panose="020B0502040204020203" pitchFamily="34" charset="0"/>
                <a:cs typeface="Segoe UI" panose="020B0502040204020203" pitchFamily="34" charset="0"/>
              </a:rPr>
              <a:t>invariance</a:t>
            </a:r>
            <a:r>
              <a:rPr lang="en-US"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Convolutional neural networks (CNNs)</a:t>
            </a:r>
            <a:r>
              <a:rPr lang="en-GB" dirty="0">
                <a:latin typeface="+mj-lt"/>
                <a:ea typeface="Segoe UI" panose="020B0502040204020203" pitchFamily="34" charset="0"/>
                <a:cs typeface="Segoe UI" panose="020B0502040204020203" pitchFamily="34" charset="0"/>
              </a:rPr>
              <a:t> </a:t>
            </a:r>
            <a:r>
              <a:rPr lang="en-GB"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optimal to reduce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806852"/>
            <a:ext cx="11525250" cy="674370"/>
          </a:xfrm>
        </p:spPr>
        <p:txBody>
          <a:bodyPr>
            <a:normAutofit fontScale="92500"/>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Max pooling provides </a:t>
            </a:r>
            <a:r>
              <a:rPr lang="en-US" b="1" dirty="0">
                <a:latin typeface="Segoe UI" panose="020B0502040204020203" pitchFamily="34" charset="0"/>
                <a:ea typeface="Segoe UI" panose="020B0502040204020203" pitchFamily="34" charset="0"/>
                <a:cs typeface="Segoe UI" panose="020B0502040204020203" pitchFamily="34" charset="0"/>
              </a:rPr>
              <a:t>invariance</a:t>
            </a:r>
            <a:r>
              <a:rPr lang="en-US"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Example: LeNet5</a:t>
            </a:r>
          </a:p>
        </p:txBody>
      </p:sp>
    </p:spTree>
    <p:extLst>
      <p:ext uri="{BB962C8B-B14F-4D97-AF65-F5344CB8AC3E}">
        <p14:creationId xmlns:p14="http://schemas.microsoft.com/office/powerpoint/2010/main" val="2594186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Model</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Input</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Convolution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Non-Linearity</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Pooling</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convolution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a:t>
            </a:r>
            <a:r>
              <a:rPr lang="en" dirty="0" err="1">
                <a:solidFill>
                  <a:schemeClr val="tx1"/>
                </a:solidFill>
                <a:latin typeface="Segoe UI" panose="020B0502040204020203" pitchFamily="34" charset="0"/>
                <a:ea typeface="Georgia"/>
                <a:cs typeface="Segoe UI" panose="020B0502040204020203" pitchFamily="34" charset="0"/>
                <a:sym typeface="Georgia"/>
              </a:rPr>
              <a:t>NonLinearity</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(1998)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Pooling</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Flattening</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Dense Connections</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Dense Connections</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Dense Connections</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Deep architectures create large and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a higher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p:txBody>
          <a:bodyPr/>
          <a:lstStyle/>
          <a:p>
            <a:r>
              <a:rPr lang="en-US" dirty="0">
                <a:solidFill>
                  <a:schemeClr val="tx1"/>
                </a:solidFill>
                <a:latin typeface="Segoe"/>
              </a:rPr>
              <a:t>Deep Architectures</a:t>
            </a:r>
            <a:endParaRPr lang="en-US"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851" y="1363511"/>
            <a:ext cx="7948314" cy="4537916"/>
          </a:xfrm>
          <a:prstGeom prst="rect">
            <a:avLst/>
          </a:prstGeom>
        </p:spPr>
      </p:pic>
    </p:spTree>
    <p:extLst>
      <p:ext uri="{BB962C8B-B14F-4D97-AF65-F5344CB8AC3E}">
        <p14:creationId xmlns:p14="http://schemas.microsoft.com/office/powerpoint/2010/main" val="776138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with Increasing channels, decreasing dimensionality</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lstStyle/>
          <a:p>
            <a:r>
              <a:rPr lang="en-US"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dirty="0">
                <a:solidFill>
                  <a:schemeClr val="tx1"/>
                </a:solidFill>
                <a:latin typeface="Segoe"/>
              </a:rPr>
              <a:t>Deep and Multi-Scale Architectures</a:t>
            </a:r>
            <a:endParaRPr lang="en-US"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1134910"/>
          </a:xfrm>
        </p:spPr>
        <p:txBody>
          <a:bodyPr/>
          <a:lstStyle/>
          <a:p>
            <a:r>
              <a:rPr lang="en-US" dirty="0">
                <a:solidFill>
                  <a:schemeClr val="tx1"/>
                </a:solidFill>
                <a:latin typeface="Segoe UI" panose="020B0502040204020203" pitchFamily="34" charset="0"/>
                <a:cs typeface="Segoe UI" panose="020B0502040204020203" pitchFamily="34" charset="0"/>
              </a:rPr>
              <a:t>Limitations on Learning with Stacked Layers</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9553"/>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How can the behavior in the charts be explained?</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505011" y="594996"/>
            <a:ext cx="11083365" cy="919191"/>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What happens when we use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48356"/>
            <a:ext cx="11361519" cy="1134910"/>
          </a:xfrm>
        </p:spPr>
        <p:txBody>
          <a:bodyPr/>
          <a:lstStyle/>
          <a:p>
            <a:r>
              <a:rPr lang="en-US" dirty="0">
                <a:solidFill>
                  <a:schemeClr val="tx1"/>
                </a:solidFill>
                <a:latin typeface="Segoe UI" panose="020B0502040204020203" pitchFamily="34" charset="0"/>
                <a:cs typeface="Segoe UI" panose="020B0502040204020203" pitchFamily="34" charset="0"/>
              </a:rPr>
              <a:t>Limitations on Learning with Stacked Layers</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1446307"/>
            <a:ext cx="4488329" cy="5270972"/>
          </a:xfrm>
        </p:spPr>
        <p:txBody>
          <a:bodyPr/>
          <a:lstStyle/>
          <a:p>
            <a:pPr>
              <a:spcAft>
                <a:spcPts val="200"/>
              </a:spcAft>
              <a:buFont typeface="Arial" panose="020B0604020202020204" pitchFamily="34" charset="0"/>
              <a:buChar char="•"/>
            </a:pPr>
            <a:r>
              <a:rPr lang="en-US" sz="2800" dirty="0">
                <a:solidFill>
                  <a:schemeClr val="tx1"/>
                </a:solidFill>
                <a:latin typeface="+mn-lt"/>
              </a:rPr>
              <a:t>What can explain this result? </a:t>
            </a:r>
          </a:p>
          <a:p>
            <a:pPr>
              <a:spcAft>
                <a:spcPts val="200"/>
              </a:spcAft>
              <a:buFont typeface="Arial" panose="020B0604020202020204" pitchFamily="34" charset="0"/>
              <a:buChar char="•"/>
            </a:pPr>
            <a:r>
              <a:rPr lang="en-US" sz="2800" dirty="0">
                <a:solidFill>
                  <a:schemeClr val="tx1"/>
                </a:solidFill>
                <a:latin typeface="+mn-lt"/>
              </a:rPr>
              <a:t>There must be a limitation with the representation!</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UI" panose="020B0502040204020203" pitchFamily="34" charset="0"/>
                <a:cs typeface="Segoe UI" panose="020B0502040204020203" pitchFamily="34" charset="0"/>
              </a:rPr>
              <a:t>Limitations on Learning with Stacked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356144" y="1368612"/>
            <a:ext cx="6770767" cy="5420332"/>
          </a:xfrm>
        </p:spPr>
        <p:txBody>
          <a:bodyPr>
            <a:normAutofit lnSpcReduction="10000"/>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But, can also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derive a different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Or with explicitly showing weights,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821532"/>
            <a:ext cx="11647823" cy="76223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Idea: Try to learn a different function</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87" y="1583766"/>
            <a:ext cx="3216087" cy="2227026"/>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9016741" y="1750242"/>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381170" y="2803215"/>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453" y="3980328"/>
            <a:ext cx="4923997" cy="2723341"/>
          </a:xfrm>
          <a:prstGeom prst="rect">
            <a:avLst/>
          </a:prstGeom>
        </p:spPr>
      </p:pic>
      <p:pic>
        <p:nvPicPr>
          <p:cNvPr id="10" name="Picture 9">
            <a:extLst>
              <a:ext uri="{FF2B5EF4-FFF2-40B4-BE49-F238E27FC236}">
                <a16:creationId xmlns:a16="http://schemas.microsoft.com/office/drawing/2014/main" id="{ACA45822-AD49-43D6-A5AC-68F4A09E5640}"/>
              </a:ext>
            </a:extLst>
          </p:cNvPr>
          <p:cNvPicPr>
            <a:picLocks noChangeAspect="1"/>
          </p:cNvPicPr>
          <p:nvPr/>
        </p:nvPicPr>
        <p:blipFill>
          <a:blip r:embed="rId7"/>
          <a:stretch>
            <a:fillRect/>
          </a:stretch>
        </p:blipFill>
        <p:spPr>
          <a:xfrm>
            <a:off x="7055556" y="4422885"/>
            <a:ext cx="2578515" cy="489028"/>
          </a:xfrm>
          <a:prstGeom prst="rect">
            <a:avLst/>
          </a:prstGeom>
        </p:spPr>
      </p:pic>
      <p:pic>
        <p:nvPicPr>
          <p:cNvPr id="12" name="Picture 11">
            <a:extLst>
              <a:ext uri="{FF2B5EF4-FFF2-40B4-BE49-F238E27FC236}">
                <a16:creationId xmlns:a16="http://schemas.microsoft.com/office/drawing/2014/main" id="{338C9070-E652-4D90-90C8-E466AB5C352E}"/>
              </a:ext>
            </a:extLst>
          </p:cNvPr>
          <p:cNvPicPr>
            <a:picLocks noChangeAspect="1"/>
          </p:cNvPicPr>
          <p:nvPr/>
        </p:nvPicPr>
        <p:blipFill>
          <a:blip r:embed="rId8"/>
          <a:stretch>
            <a:fillRect/>
          </a:stretch>
        </p:blipFill>
        <p:spPr>
          <a:xfrm>
            <a:off x="7055556" y="5448979"/>
            <a:ext cx="4069445" cy="521255"/>
          </a:xfrm>
          <a:prstGeom prst="rect">
            <a:avLst/>
          </a:prstGeom>
        </p:spPr>
      </p:pic>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latin typeface="+mj-lt"/>
                <a:ea typeface="Segoe UI" panose="020B0502040204020203" pitchFamily="34" charset="0"/>
                <a:cs typeface="Segoe UI" panose="020B0502040204020203" pitchFamily="34" charset="0"/>
              </a:rPr>
              <a:t>How does computational complexity compare? </a:t>
            </a:r>
            <a:endParaRPr lang="en-GB" dirty="0">
              <a:latin typeface="+mn-lt"/>
              <a:ea typeface="Segoe UI" panose="020B0502040204020203" pitchFamily="34" charset="0"/>
              <a:cs typeface="Segoe UI" panose="020B0502040204020203" pitchFamily="34" charset="0"/>
            </a:endParaRPr>
          </a:p>
          <a:p>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204295" y="-1287985"/>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500" dirty="0">
                <a:latin typeface="Segoe UI" panose="020B0502040204020203" pitchFamily="34" charset="0"/>
                <a:ea typeface="Segoe UI" panose="020B0502040204020203" pitchFamily="34" charset="0"/>
                <a:cs typeface="Segoe UI" panose="020B0502040204020203" pitchFamily="34" charset="0"/>
              </a:rPr>
              <a:t>How well does </a:t>
            </a:r>
            <a:r>
              <a:rPr lang="en-GB" sz="3500" dirty="0" err="1">
                <a:latin typeface="Segoe UI" panose="020B0502040204020203" pitchFamily="34" charset="0"/>
                <a:ea typeface="Segoe UI" panose="020B0502040204020203" pitchFamily="34" charset="0"/>
                <a:cs typeface="Segoe UI" panose="020B0502040204020203" pitchFamily="34" charset="0"/>
              </a:rPr>
              <a:t>ResNet</a:t>
            </a:r>
            <a:r>
              <a:rPr lang="en-GB" sz="3500" dirty="0">
                <a:latin typeface="Segoe UI" panose="020B0502040204020203" pitchFamily="34" charset="0"/>
                <a:ea typeface="Segoe UI" panose="020B0502040204020203" pitchFamily="34" charset="0"/>
                <a:cs typeface="Segoe UI" panose="020B0502040204020203" pitchFamily="34" charset="0"/>
              </a:rPr>
              <a:t> work? </a:t>
            </a:r>
          </a:p>
          <a:p>
            <a:r>
              <a:rPr lang="en-GB" sz="2800" dirty="0">
                <a:latin typeface="Segoe UI" panose="020B0502040204020203" pitchFamily="34" charset="0"/>
                <a:ea typeface="Segoe UI" panose="020B0502040204020203" pitchFamily="34" charset="0"/>
                <a:cs typeface="Segoe UI" panose="020B0502040204020203" pitchFamily="34" charset="0"/>
              </a:rPr>
              <a:t>Compare 18 and 34 layers stacked network performance</a:t>
            </a:r>
          </a:p>
          <a:p>
            <a:r>
              <a:rPr lang="en-GB" sz="2800" dirty="0">
                <a:latin typeface="Segoe UI" panose="020B0502040204020203" pitchFamily="34" charset="0"/>
                <a:ea typeface="Segoe UI" panose="020B0502040204020203" pitchFamily="34" charset="0"/>
                <a:cs typeface="Segoe UI" panose="020B0502040204020203" pitchFamily="34" charset="0"/>
              </a:rPr>
              <a:t>Next, compare 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5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500" dirty="0" err="1">
                <a:latin typeface="Segoe UI" panose="020B0502040204020203" pitchFamily="34" charset="0"/>
                <a:ea typeface="Segoe UI" panose="020B0502040204020203" pitchFamily="34" charset="0"/>
                <a:cs typeface="Segoe UI" panose="020B0502040204020203" pitchFamily="34" charset="0"/>
              </a:rPr>
              <a:t>ResNet</a:t>
            </a:r>
            <a:r>
              <a:rPr lang="en-GB" sz="3500" dirty="0">
                <a:latin typeface="Segoe UI" panose="020B0502040204020203" pitchFamily="34" charset="0"/>
                <a:ea typeface="Segoe UI" panose="020B0502040204020203" pitchFamily="34" charset="0"/>
                <a:cs typeface="Segoe UI" panose="020B0502040204020203" pitchFamily="34" charset="0"/>
              </a:rPr>
              <a:t> Learning? </a:t>
            </a:r>
          </a:p>
          <a:p>
            <a:r>
              <a:rPr lang="en-GB" sz="28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dirty="0">
                <a:solidFill>
                  <a:schemeClr val="tx1"/>
                </a:solidFill>
                <a:latin typeface="Segoe UI" panose="020B0502040204020203" pitchFamily="34" charset="0"/>
                <a:cs typeface="Segoe UI" panose="020B0502040204020203" pitchFamily="34" charset="0"/>
              </a:rPr>
              <a:t>Why do </a:t>
            </a:r>
            <a:r>
              <a:rPr lang="en-US" dirty="0" err="1">
                <a:solidFill>
                  <a:schemeClr val="tx1"/>
                </a:solidFill>
                <a:latin typeface="Segoe UI" panose="020B0502040204020203" pitchFamily="34" charset="0"/>
                <a:cs typeface="Segoe UI" panose="020B0502040204020203" pitchFamily="34" charset="0"/>
              </a:rPr>
              <a:t>ResNets</a:t>
            </a:r>
            <a:r>
              <a:rPr lang="en-US"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879447"/>
            <a:ext cx="11647823" cy="68980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500" dirty="0">
                <a:latin typeface="Segoe UI" panose="020B0502040204020203" pitchFamily="34" charset="0"/>
                <a:ea typeface="Segoe UI" panose="020B0502040204020203" pitchFamily="34" charset="0"/>
                <a:cs typeface="Segoe UI" panose="020B0502040204020203" pitchFamily="34" charset="0"/>
              </a:rPr>
              <a:t>Why is learning easier with </a:t>
            </a:r>
            <a:r>
              <a:rPr lang="en-GB" sz="3500" dirty="0" err="1">
                <a:latin typeface="Segoe UI" panose="020B0502040204020203" pitchFamily="34" charset="0"/>
                <a:ea typeface="Segoe UI" panose="020B0502040204020203" pitchFamily="34" charset="0"/>
                <a:cs typeface="Segoe UI" panose="020B0502040204020203" pitchFamily="34" charset="0"/>
              </a:rPr>
              <a:t>ResNets</a:t>
            </a:r>
            <a:r>
              <a:rPr lang="en-GB" sz="35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UI" panose="020B0502040204020203" pitchFamily="34" charset="0"/>
                <a:cs typeface="Segoe UI" panose="020B0502040204020203" pitchFamily="34" charset="0"/>
              </a:rPr>
              <a:t>Scaling with </a:t>
            </a:r>
            <a:r>
              <a:rPr lang="en-US" dirty="0" err="1">
                <a:latin typeface="Segoe UI" panose="020B0502040204020203" pitchFamily="34" charset="0"/>
                <a:cs typeface="Segoe UI" panose="020B0502040204020203" pitchFamily="34" charset="0"/>
              </a:rPr>
              <a:t>ResNets</a:t>
            </a:r>
            <a:endParaRPr lang="en-US" dirty="0">
              <a:latin typeface="Segoe UI" panose="020B0502040204020203" pitchFamily="34" charset="0"/>
              <a:cs typeface="Segoe UI" panose="020B0502040204020203" pitchFamily="34" charset="0"/>
            </a:endParaRPr>
          </a:p>
        </p:txBody>
      </p:sp>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do we deal with shortcut connections with different scales of layers? </a:t>
            </a:r>
          </a:p>
          <a:p>
            <a:pPr marL="914265" lvl="1" indent="-514350">
              <a:buFont typeface="+mj-lt"/>
              <a:buAutoNum type="arabicPeriod"/>
            </a:pPr>
            <a:r>
              <a:rPr lang="en-GB"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dirty="0">
                <a:latin typeface="Segoe UI" panose="020B0502040204020203" pitchFamily="34" charset="0"/>
                <a:ea typeface="Segoe UI" panose="020B0502040204020203" pitchFamily="34" charset="0"/>
                <a:cs typeface="Segoe UI" panose="020B0502040204020203" pitchFamily="34" charset="0"/>
              </a:rPr>
              <a:t>Use </a:t>
            </a:r>
            <a:r>
              <a:rPr lang="en-GB"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dirty="0">
                <a:latin typeface="Segoe UI" panose="020B0502040204020203" pitchFamily="34" charset="0"/>
                <a:ea typeface="Segoe UI" panose="020B0502040204020203" pitchFamily="34" charset="0"/>
                <a:cs typeface="Segoe UI" panose="020B0502040204020203" pitchFamily="34" charset="0"/>
              </a:rPr>
              <a:t>to up or down sample ta</a:t>
            </a:r>
          </a:p>
          <a:p>
            <a:pPr marL="914265" lvl="1" indent="-514350">
              <a:buFont typeface="+mj-lt"/>
              <a:buAutoNum type="arabicPeriod"/>
            </a:pPr>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 but many fewer weights to learn</a:t>
            </a:r>
          </a:p>
          <a:p>
            <a:r>
              <a:rPr lang="en-GB" sz="28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800" dirty="0" err="1">
                <a:latin typeface="Segoe UI" panose="020B0502040204020203" pitchFamily="34" charset="0"/>
                <a:ea typeface="Segoe UI" panose="020B0502040204020203" pitchFamily="34" charset="0"/>
                <a:cs typeface="Segoe UI" panose="020B0502040204020203" pitchFamily="34" charset="0"/>
              </a:rPr>
              <a:t>ResNet</a:t>
            </a:r>
            <a:endParaRPr lang="en-GB" sz="2800" dirty="0">
              <a:latin typeface="Segoe UI" panose="020B0502040204020203" pitchFamily="34" charset="0"/>
              <a:ea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9045644-A6CF-4753-92AD-437382C90751}"/>
              </a:ext>
            </a:extLst>
          </p:cNvPr>
          <p:cNvPicPr>
            <a:picLocks noChangeAspect="1"/>
          </p:cNvPicPr>
          <p:nvPr/>
        </p:nvPicPr>
        <p:blipFill>
          <a:blip r:embed="rId3"/>
          <a:stretch>
            <a:fillRect/>
          </a:stretch>
        </p:blipFill>
        <p:spPr>
          <a:xfrm>
            <a:off x="1314926" y="3197780"/>
            <a:ext cx="3892192" cy="462439"/>
          </a:xfrm>
          <a:prstGeom prst="rect">
            <a:avLst/>
          </a:prstGeom>
        </p:spPr>
      </p:pic>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BC54A3-BF29-CE4A-B8C9-6146AFD31E88}"/>
              </a:ext>
            </a:extLst>
          </p:cNvPr>
          <p:cNvSpPr>
            <a:spLocks noGrp="1"/>
          </p:cNvSpPr>
          <p:nvPr>
            <p:ph type="body" sz="quarter" idx="10"/>
          </p:nvPr>
        </p:nvSpPr>
        <p:spPr>
          <a:xfrm>
            <a:off x="476924" y="160306"/>
            <a:ext cx="11361519" cy="1134910"/>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Residual Learning Building Block</a:t>
            </a:r>
          </a:p>
        </p:txBody>
      </p:sp>
      <p:pic>
        <p:nvPicPr>
          <p:cNvPr id="7" name="Picture 6">
            <a:extLst>
              <a:ext uri="{FF2B5EF4-FFF2-40B4-BE49-F238E27FC236}">
                <a16:creationId xmlns:a16="http://schemas.microsoft.com/office/drawing/2014/main" id="{A3B25DBB-3459-A342-9EFC-21BD6656C7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7021" y="4725995"/>
            <a:ext cx="2264663" cy="2132005"/>
          </a:xfrm>
          <a:prstGeom prst="rect">
            <a:avLst/>
          </a:prstGeom>
        </p:spPr>
      </p:pic>
      <p:pic>
        <p:nvPicPr>
          <p:cNvPr id="13" name="Picture 12">
            <a:extLst>
              <a:ext uri="{FF2B5EF4-FFF2-40B4-BE49-F238E27FC236}">
                <a16:creationId xmlns:a16="http://schemas.microsoft.com/office/drawing/2014/main" id="{EF306ABD-CD7F-FF47-BE39-F6C01F401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00" y="3869510"/>
            <a:ext cx="5305283" cy="2828184"/>
          </a:xfrm>
          <a:prstGeom prst="rect">
            <a:avLst/>
          </a:prstGeom>
        </p:spPr>
      </p:pic>
      <p:pic>
        <p:nvPicPr>
          <p:cNvPr id="19" name="Picture 18">
            <a:extLst>
              <a:ext uri="{FF2B5EF4-FFF2-40B4-BE49-F238E27FC236}">
                <a16:creationId xmlns:a16="http://schemas.microsoft.com/office/drawing/2014/main" id="{5345D4A8-9DA9-964A-A4C2-AFF217221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905" y="1123408"/>
            <a:ext cx="3216087" cy="2552121"/>
          </a:xfrm>
          <a:prstGeom prst="rect">
            <a:avLst/>
          </a:prstGeom>
        </p:spPr>
      </p:pic>
      <p:pic>
        <p:nvPicPr>
          <p:cNvPr id="21" name="Picture 20">
            <a:extLst>
              <a:ext uri="{FF2B5EF4-FFF2-40B4-BE49-F238E27FC236}">
                <a16:creationId xmlns:a16="http://schemas.microsoft.com/office/drawing/2014/main" id="{EC5E9AB9-78C7-E149-AE97-0163EBC1C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2102" y="842682"/>
            <a:ext cx="4617993" cy="3883313"/>
          </a:xfrm>
          <a:prstGeom prst="rect">
            <a:avLst/>
          </a:prstGeom>
        </p:spPr>
      </p:pic>
    </p:spTree>
    <p:extLst>
      <p:ext uri="{BB962C8B-B14F-4D97-AF65-F5344CB8AC3E}">
        <p14:creationId xmlns:p14="http://schemas.microsoft.com/office/powerpoint/2010/main" val="1743234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p:txBody>
          <a:bodyPr/>
          <a:lstStyle/>
          <a:p>
            <a:r>
              <a:rPr lang="en-US" dirty="0" err="1">
                <a:solidFill>
                  <a:schemeClr val="tx1"/>
                </a:solidFill>
                <a:latin typeface="Segoe UI" panose="020B0502040204020203" pitchFamily="34" charset="0"/>
                <a:cs typeface="Segoe UI" panose="020B0502040204020203" pitchFamily="34" charset="0"/>
              </a:rPr>
              <a:t>ResNet</a:t>
            </a:r>
            <a:endParaRPr lang="en-US" dirty="0">
              <a:solidFill>
                <a:schemeClr val="tx1"/>
              </a:solidFill>
              <a:latin typeface="Segoe UI" panose="020B0502040204020203" pitchFamily="34" charset="0"/>
              <a:cs typeface="Segoe UI" panose="020B0502040204020203" pitchFamily="34" charset="0"/>
            </a:endParaRP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862526" y="4666820"/>
            <a:ext cx="10224282" cy="1081753"/>
          </a:xfrm>
        </p:spPr>
        <p:txBody>
          <a:bodyPr/>
          <a:lstStyle/>
          <a:p>
            <a:pPr>
              <a:buFont typeface="Arial" panose="020B0604020202020204" pitchFamily="34" charset="0"/>
              <a:buChar char="•"/>
            </a:pPr>
            <a:r>
              <a:rPr lang="en-US" sz="2800" dirty="0">
                <a:solidFill>
                  <a:schemeClr val="tx1"/>
                </a:solidFill>
                <a:latin typeface="+mj-lt"/>
              </a:rPr>
              <a:t>How can the behavior in the above charts be explained?</a:t>
            </a:r>
          </a:p>
          <a:p>
            <a:pPr lvl="1">
              <a:buFont typeface="Arial" panose="020B0604020202020204" pitchFamily="34" charset="0"/>
              <a:buChar char="•"/>
            </a:pPr>
            <a:r>
              <a:rPr lang="en-US" sz="2800" dirty="0">
                <a:solidFill>
                  <a:schemeClr val="tx1"/>
                </a:solidFill>
                <a:latin typeface="+mj-lt"/>
              </a:rPr>
              <a:t>Vanishing gradients?</a:t>
            </a:r>
          </a:p>
          <a:p>
            <a:pPr lvl="1">
              <a:buFont typeface="Arial" panose="020B0604020202020204" pitchFamily="34" charset="0"/>
              <a:buChar char="•"/>
            </a:pPr>
            <a:r>
              <a:rPr lang="en-US" sz="2800" dirty="0">
                <a:solidFill>
                  <a:schemeClr val="tx1"/>
                </a:solidFill>
                <a:latin typeface="+mj-lt"/>
              </a:rPr>
              <a:t>Overfitting?</a:t>
            </a:r>
          </a:p>
          <a:p>
            <a:pPr lvl="1">
              <a:buFont typeface="Arial" panose="020B0604020202020204" pitchFamily="34" charset="0"/>
              <a:buChar char="•"/>
            </a:pPr>
            <a:r>
              <a:rPr lang="en-US" sz="2800" dirty="0">
                <a:solidFill>
                  <a:schemeClr val="tx1"/>
                </a:solidFill>
                <a:latin typeface="+mj-lt"/>
              </a:rPr>
              <a:t>Representation power?</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06" y="95624"/>
            <a:ext cx="7890344" cy="4326963"/>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5704074" y="413083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Tree>
    <p:extLst>
      <p:ext uri="{BB962C8B-B14F-4D97-AF65-F5344CB8AC3E}">
        <p14:creationId xmlns:p14="http://schemas.microsoft.com/office/powerpoint/2010/main" val="107176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Power</a:t>
            </a:r>
          </a:p>
        </p:txBody>
      </p:sp>
      <p:sp>
        <p:nvSpPr>
          <p:cNvPr id="3" name="Text Placeholder 2">
            <a:extLst>
              <a:ext uri="{FF2B5EF4-FFF2-40B4-BE49-F238E27FC236}">
                <a16:creationId xmlns:a16="http://schemas.microsoft.com/office/drawing/2014/main" id="{59A808C5-3A54-AA46-B443-F4DD94EFB5E4}"/>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8DC681C0-DA1D-8941-A8D2-C3889D68B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703898" y="-1089972"/>
            <a:ext cx="4784204" cy="10972800"/>
          </a:xfrm>
          <a:prstGeom prst="rect">
            <a:avLst/>
          </a:prstGeom>
        </p:spPr>
      </p:pic>
      <p:sp>
        <p:nvSpPr>
          <p:cNvPr id="6" name="TextBox 5">
            <a:extLst>
              <a:ext uri="{FF2B5EF4-FFF2-40B4-BE49-F238E27FC236}">
                <a16:creationId xmlns:a16="http://schemas.microsoft.com/office/drawing/2014/main" id="{1DF735AC-859F-0A4A-B625-F45ECDFED832}"/>
              </a:ext>
            </a:extLst>
          </p:cNvPr>
          <p:cNvSpPr txBox="1"/>
          <p:nvPr/>
        </p:nvSpPr>
        <p:spPr>
          <a:xfrm>
            <a:off x="4175761" y="1488181"/>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Tree>
    <p:extLst>
      <p:ext uri="{BB962C8B-B14F-4D97-AF65-F5344CB8AC3E}">
        <p14:creationId xmlns:p14="http://schemas.microsoft.com/office/powerpoint/2010/main" val="20384807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BC54A3-BF29-CE4A-B8C9-6146AFD31E88}"/>
              </a:ext>
            </a:extLst>
          </p:cNvPr>
          <p:cNvSpPr>
            <a:spLocks noGrp="1"/>
          </p:cNvSpPr>
          <p:nvPr>
            <p:ph type="body" sz="quarter" idx="10"/>
          </p:nvPr>
        </p:nvSpPr>
        <p:spPr>
          <a:xfrm>
            <a:off x="476924" y="160306"/>
            <a:ext cx="11361519" cy="1134910"/>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Residual Learning Building Block</a:t>
            </a:r>
          </a:p>
        </p:txBody>
      </p:sp>
      <p:pic>
        <p:nvPicPr>
          <p:cNvPr id="7" name="Picture 6">
            <a:extLst>
              <a:ext uri="{FF2B5EF4-FFF2-40B4-BE49-F238E27FC236}">
                <a16:creationId xmlns:a16="http://schemas.microsoft.com/office/drawing/2014/main" id="{A3B25DBB-3459-A342-9EFC-21BD6656C7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7021" y="4725995"/>
            <a:ext cx="2264663" cy="2132005"/>
          </a:xfrm>
          <a:prstGeom prst="rect">
            <a:avLst/>
          </a:prstGeom>
        </p:spPr>
      </p:pic>
      <p:pic>
        <p:nvPicPr>
          <p:cNvPr id="13" name="Picture 12">
            <a:extLst>
              <a:ext uri="{FF2B5EF4-FFF2-40B4-BE49-F238E27FC236}">
                <a16:creationId xmlns:a16="http://schemas.microsoft.com/office/drawing/2014/main" id="{EF306ABD-CD7F-FF47-BE39-F6C01F401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00" y="3869510"/>
            <a:ext cx="5305283" cy="2828184"/>
          </a:xfrm>
          <a:prstGeom prst="rect">
            <a:avLst/>
          </a:prstGeom>
        </p:spPr>
      </p:pic>
      <p:pic>
        <p:nvPicPr>
          <p:cNvPr id="19" name="Picture 18">
            <a:extLst>
              <a:ext uri="{FF2B5EF4-FFF2-40B4-BE49-F238E27FC236}">
                <a16:creationId xmlns:a16="http://schemas.microsoft.com/office/drawing/2014/main" id="{5345D4A8-9DA9-964A-A4C2-AFF217221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905" y="1123408"/>
            <a:ext cx="3216087" cy="2552121"/>
          </a:xfrm>
          <a:prstGeom prst="rect">
            <a:avLst/>
          </a:prstGeom>
        </p:spPr>
      </p:pic>
      <p:pic>
        <p:nvPicPr>
          <p:cNvPr id="21" name="Picture 20">
            <a:extLst>
              <a:ext uri="{FF2B5EF4-FFF2-40B4-BE49-F238E27FC236}">
                <a16:creationId xmlns:a16="http://schemas.microsoft.com/office/drawing/2014/main" id="{EC5E9AB9-78C7-E149-AE97-0163EBC1C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2102" y="842682"/>
            <a:ext cx="4617993" cy="3883313"/>
          </a:xfrm>
          <a:prstGeom prst="rect">
            <a:avLst/>
          </a:prstGeom>
        </p:spPr>
      </p:pic>
    </p:spTree>
    <p:extLst>
      <p:ext uri="{BB962C8B-B14F-4D97-AF65-F5344CB8AC3E}">
        <p14:creationId xmlns:p14="http://schemas.microsoft.com/office/powerpoint/2010/main" val="1071341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dirty="0">
                <a:solidFill>
                  <a:schemeClr val="tx1"/>
                </a:solidFill>
                <a:latin typeface="Segoe UI" panose="020B0502040204020203" pitchFamily="34" charset="0"/>
                <a:cs typeface="Segoe UI" panose="020B0502040204020203" pitchFamily="34" charset="0"/>
              </a:rPr>
              <a:t>Why do </a:t>
            </a:r>
            <a:r>
              <a:rPr lang="en-US" dirty="0" err="1">
                <a:solidFill>
                  <a:schemeClr val="tx1"/>
                </a:solidFill>
                <a:latin typeface="Segoe UI" panose="020B0502040204020203" pitchFamily="34" charset="0"/>
                <a:cs typeface="Segoe UI" panose="020B0502040204020203" pitchFamily="34" charset="0"/>
              </a:rPr>
              <a:t>ResNets</a:t>
            </a:r>
            <a:r>
              <a:rPr lang="en-US" dirty="0">
                <a:solidFill>
                  <a:schemeClr val="tx1"/>
                </a:solidFill>
                <a:latin typeface="Segoe UI" panose="020B0502040204020203" pitchFamily="34" charset="0"/>
                <a:cs typeface="Segoe UI" panose="020B0502040204020203" pitchFamily="34" charset="0"/>
              </a:rPr>
              <a:t> work?</a:t>
            </a:r>
          </a:p>
        </p:txBody>
      </p:sp>
      <p:sp>
        <p:nvSpPr>
          <p:cNvPr id="3" name="Text Placeholder 2">
            <a:extLst>
              <a:ext uri="{FF2B5EF4-FFF2-40B4-BE49-F238E27FC236}">
                <a16:creationId xmlns:a16="http://schemas.microsoft.com/office/drawing/2014/main" id="{2A28F6F4-8A13-BA46-A466-53354A94E7C5}"/>
              </a:ext>
            </a:extLst>
          </p:cNvPr>
          <p:cNvSpPr>
            <a:spLocks noGrp="1"/>
          </p:cNvSpPr>
          <p:nvPr>
            <p:ph type="body" sz="quarter" idx="11"/>
          </p:nvPr>
        </p:nvSpPr>
        <p:spPr>
          <a:xfrm>
            <a:off x="115467" y="1655187"/>
            <a:ext cx="3464439" cy="4161155"/>
          </a:xfrm>
        </p:spPr>
        <p:txBody>
          <a:bodyPr/>
          <a:lstStyle/>
          <a:p>
            <a:pPr>
              <a:buFont typeface="Arial" panose="020B0604020202020204" pitchFamily="34" charset="0"/>
              <a:buChar char="•"/>
            </a:pPr>
            <a:r>
              <a:rPr lang="en-US" sz="2800" dirty="0">
                <a:latin typeface="+mj-lt"/>
              </a:rPr>
              <a:t> </a:t>
            </a:r>
            <a:r>
              <a:rPr lang="en-US" sz="2800" dirty="0" err="1">
                <a:latin typeface="+mj-lt"/>
              </a:rPr>
              <a:t>gd</a:t>
            </a:r>
            <a:endParaRPr lang="en-US" sz="2800" dirty="0">
              <a:latin typeface="+mj-lt"/>
            </a:endParaRPr>
          </a:p>
          <a:p>
            <a:endParaRPr lang="en-US" sz="3600" dirty="0"/>
          </a:p>
        </p:txBody>
      </p:sp>
      <p:pic>
        <p:nvPicPr>
          <p:cNvPr id="13" name="Picture 12">
            <a:extLst>
              <a:ext uri="{FF2B5EF4-FFF2-40B4-BE49-F238E27FC236}">
                <a16:creationId xmlns:a16="http://schemas.microsoft.com/office/drawing/2014/main" id="{D5A548DE-E1C0-F845-B44F-E8C7EE196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906" y="1363511"/>
            <a:ext cx="4568503" cy="3304113"/>
          </a:xfrm>
          <a:prstGeom prst="rect">
            <a:avLst/>
          </a:prstGeom>
        </p:spPr>
      </p:pic>
      <p:pic>
        <p:nvPicPr>
          <p:cNvPr id="17" name="Picture 16">
            <a:extLst>
              <a:ext uri="{FF2B5EF4-FFF2-40B4-BE49-F238E27FC236}">
                <a16:creationId xmlns:a16="http://schemas.microsoft.com/office/drawing/2014/main" id="{9DF5CE4B-A3AC-0D45-934D-8B7E7B9BB2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1701" y="1348602"/>
            <a:ext cx="3941568" cy="4145887"/>
          </a:xfrm>
          <a:prstGeom prst="rect">
            <a:avLst/>
          </a:prstGeom>
        </p:spPr>
      </p:pic>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9263" y="6269318"/>
            <a:ext cx="6173981" cy="588683"/>
          </a:xfrm>
          <a:prstGeom prst="rect">
            <a:avLst/>
          </a:prstGeom>
        </p:spPr>
      </p:pic>
    </p:spTree>
    <p:extLst>
      <p:ext uri="{BB962C8B-B14F-4D97-AF65-F5344CB8AC3E}">
        <p14:creationId xmlns:p14="http://schemas.microsoft.com/office/powerpoint/2010/main" val="2812443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a:latin typeface="Segoe"/>
              </a:rPr>
              <a:t>Example</a:t>
            </a:r>
            <a:r>
              <a:rPr lang="en-US" sz="4000" dirty="0">
                <a:latin typeface="Segoe"/>
              </a:rPr>
              <a:t>: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379707" y="2751338"/>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6846185" y="2806536"/>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6871023" y="4225109"/>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379707" y="4082198"/>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4 x 4 input tensor</a:t>
            </a:r>
          </a:p>
          <a:p>
            <a:r>
              <a:rPr lang="en-US"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dirty="0">
                <a:latin typeface="Segoe UI" panose="020B0502040204020203" pitchFamily="34" charset="0"/>
                <a:ea typeface="Segoe UI" panose="020B0502040204020203" pitchFamily="34" charset="0"/>
                <a:cs typeface="Segoe UI" panose="020B0502040204020203" pitchFamily="34" charset="0"/>
              </a:rPr>
              <a:t>2 x 2 output tensor</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lnSpcReduction="10000"/>
          </a:bodyPr>
          <a:lstStyle/>
          <a:p>
            <a:r>
              <a:rPr lang="en-US"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panose="020B0502040204020203" pitchFamily="34" charset="0"/>
                <a:ea typeface="Segoe UI" panose="020B0502040204020203" pitchFamily="34" charset="0"/>
                <a:cs typeface="Segoe UI" panose="020B0502040204020203" pitchFamily="34" charset="0"/>
              </a:rPr>
              <a:t>Where S, I and K are now tensors</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2307785"/>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b="1" dirty="0">
                <a:latin typeface="Segoe UI" panose="020B0502040204020203" pitchFamily="34" charset="0"/>
                <a:ea typeface="Segoe UI" panose="020B0502040204020203" pitchFamily="34" charset="0"/>
                <a:cs typeface="Segoe UI" panose="020B0502040204020203" pitchFamily="34" charset="0"/>
              </a:rPr>
              <a:t>commutative</a:t>
            </a:r>
            <a:r>
              <a:rPr lang="en-US"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b="1" dirty="0">
                <a:latin typeface="Segoe UI" panose="020B0502040204020203" pitchFamily="34" charset="0"/>
                <a:ea typeface="Segoe UI" panose="020B0502040204020203" pitchFamily="34" charset="0"/>
                <a:cs typeface="Segoe UI" panose="020B0502040204020203" pitchFamily="34" charset="0"/>
              </a:rPr>
              <a:t>kernel flipping </a:t>
            </a:r>
            <a:r>
              <a:rPr lang="en-US" dirty="0">
                <a:latin typeface="Segoe UI" panose="020B0502040204020203" pitchFamily="34" charset="0"/>
                <a:ea typeface="Segoe UI" panose="020B0502040204020203" pitchFamily="34" charset="0"/>
                <a:cs typeface="Segoe UI" panose="020B0502040204020203" pitchFamily="34" charset="0"/>
              </a:rPr>
              <a:t>with the following alternative result:</a:t>
            </a: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614488" y="3309023"/>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16067</TotalTime>
  <Words>3364</Words>
  <Application>Microsoft Office PowerPoint</Application>
  <PresentationFormat>Widescreen</PresentationFormat>
  <Paragraphs>445</Paragraphs>
  <Slides>59</Slides>
  <Notes>46</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Arial</vt:lpstr>
      <vt:lpstr>Calibri</vt:lpstr>
      <vt:lpstr>Cambria Math</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Limitations on Learning with Stacked Layers</vt:lpstr>
      <vt:lpstr>PowerPoint Presentation</vt:lpstr>
      <vt:lpstr>PowerPoint Presentation</vt:lpstr>
      <vt:lpstr>PowerPoint Presentation</vt:lpstr>
      <vt:lpstr>PowerPoint Presentation</vt:lpstr>
      <vt:lpstr>PowerPoint Presentation</vt:lpstr>
      <vt:lpstr>Scaling with ResNets</vt:lpstr>
      <vt:lpstr>PowerPoint Presentation</vt:lpstr>
      <vt:lpstr>PowerPoint Presentation</vt:lpstr>
      <vt:lpstr>PowerPoint Presentation</vt:lpstr>
      <vt:lpstr>PowerPoint Presentation</vt:lpstr>
      <vt:lpstr>PowerPoint Presentation</vt:lpstr>
      <vt:lpstr>PowerPoint Presentation</vt:lpstr>
      <vt:lpstr>Multi-Scale Architectures</vt:lpstr>
      <vt:lpstr>Example: Multi-Scale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598</cp:revision>
  <cp:lastPrinted>2019-03-15T21:07:42Z</cp:lastPrinted>
  <dcterms:created xsi:type="dcterms:W3CDTF">2013-02-15T23:12:42Z</dcterms:created>
  <dcterms:modified xsi:type="dcterms:W3CDTF">2021-11-06T22:48:15Z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