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0"/>
  </p:notesMasterIdLst>
  <p:handoutMasterIdLst>
    <p:handoutMasterId r:id="rId101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83" r:id="rId33"/>
    <p:sldId id="382" r:id="rId34"/>
    <p:sldId id="383" r:id="rId35"/>
    <p:sldId id="484" r:id="rId36"/>
    <p:sldId id="384" r:id="rId37"/>
    <p:sldId id="385" r:id="rId38"/>
    <p:sldId id="386" r:id="rId39"/>
    <p:sldId id="387" r:id="rId40"/>
    <p:sldId id="388" r:id="rId41"/>
    <p:sldId id="389" r:id="rId42"/>
    <p:sldId id="345" r:id="rId43"/>
    <p:sldId id="390" r:id="rId44"/>
    <p:sldId id="322" r:id="rId45"/>
    <p:sldId id="323" r:id="rId46"/>
    <p:sldId id="324" r:id="rId47"/>
    <p:sldId id="340" r:id="rId48"/>
    <p:sldId id="485" r:id="rId49"/>
    <p:sldId id="325" r:id="rId50"/>
    <p:sldId id="326" r:id="rId51"/>
    <p:sldId id="327" r:id="rId52"/>
    <p:sldId id="328" r:id="rId53"/>
    <p:sldId id="355" r:id="rId54"/>
    <p:sldId id="486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350" r:id="rId63"/>
    <p:sldId id="351" r:id="rId64"/>
    <p:sldId id="352" r:id="rId65"/>
    <p:sldId id="353" r:id="rId66"/>
    <p:sldId id="354" r:id="rId67"/>
    <p:sldId id="356" r:id="rId68"/>
    <p:sldId id="357" r:id="rId69"/>
    <p:sldId id="487" r:id="rId70"/>
    <p:sldId id="342" r:id="rId71"/>
    <p:sldId id="330" r:id="rId72"/>
    <p:sldId id="331" r:id="rId73"/>
    <p:sldId id="488" r:id="rId74"/>
    <p:sldId id="332" r:id="rId75"/>
    <p:sldId id="333" r:id="rId76"/>
    <p:sldId id="489" r:id="rId77"/>
    <p:sldId id="334" r:id="rId78"/>
    <p:sldId id="335" r:id="rId79"/>
    <p:sldId id="336" r:id="rId80"/>
    <p:sldId id="337" r:id="rId81"/>
    <p:sldId id="361" r:id="rId82"/>
    <p:sldId id="362" r:id="rId83"/>
    <p:sldId id="338" r:id="rId84"/>
    <p:sldId id="480" r:id="rId85"/>
    <p:sldId id="329" r:id="rId86"/>
    <p:sldId id="343" r:id="rId87"/>
    <p:sldId id="344" r:id="rId88"/>
    <p:sldId id="346" r:id="rId89"/>
    <p:sldId id="347" r:id="rId90"/>
    <p:sldId id="348" r:id="rId91"/>
    <p:sldId id="349" r:id="rId92"/>
    <p:sldId id="392" r:id="rId93"/>
    <p:sldId id="393" r:id="rId94"/>
    <p:sldId id="394" r:id="rId95"/>
    <p:sldId id="395" r:id="rId96"/>
    <p:sldId id="396" r:id="rId97"/>
    <p:sldId id="397" r:id="rId98"/>
    <p:sldId id="398" r:id="rId9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76" d="100"/>
          <a:sy n="76" d="100"/>
        </p:scale>
        <p:origin x="75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52610"/>
            <a:ext cx="11525250" cy="1904787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7" y="2599093"/>
            <a:ext cx="4521600" cy="6067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455948" y="3170883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193" y="3783922"/>
            <a:ext cx="10468799" cy="587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193" y="6053254"/>
            <a:ext cx="5638800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193" y="4469628"/>
            <a:ext cx="7400925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367" y="5212371"/>
            <a:ext cx="10458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107443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1074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923385"/>
            <a:ext cx="11713153" cy="8284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695325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175" y="4088912"/>
            <a:ext cx="4314825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175" y="4954732"/>
            <a:ext cx="4629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215611" y="5332087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0"/>
            <a:ext cx="7757156" cy="39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0369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solution for the convex optimization problem: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4" y="1480185"/>
            <a:ext cx="11713153" cy="8284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333374" y="217446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30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3" y="2778154"/>
            <a:ext cx="7283768" cy="9645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97" y="4212218"/>
            <a:ext cx="4381023" cy="6813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388" y="5217504"/>
            <a:ext cx="2490788" cy="12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47165"/>
            <a:ext cx="11525250" cy="5163670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2355084"/>
            <a:ext cx="2244437" cy="536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3996154"/>
            <a:ext cx="5939681" cy="28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53" y="1827847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2" y="3654833"/>
            <a:ext cx="9550717" cy="479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2" y="3178573"/>
            <a:ext cx="9241657" cy="4601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3D985E-C230-454D-ACC2-7CD689E58E96}"/>
              </a:ext>
            </a:extLst>
          </p:cNvPr>
          <p:cNvSpPr txBox="1">
            <a:spLocks/>
          </p:cNvSpPr>
          <p:nvPr/>
        </p:nvSpPr>
        <p:spPr>
          <a:xfrm>
            <a:off x="333375" y="4114879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close to 1.0, the Hessian is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well conditioned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and convergence will be fast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large, the Hessian is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ill-conditioned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and convergence will be slow; gradient is flat in some dimensions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2147" y="3410355"/>
            <a:ext cx="5520690" cy="30520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1024" y="3186894"/>
            <a:ext cx="7442935" cy="7668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28" y="2943225"/>
            <a:ext cx="2444662" cy="6845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33375" y="369274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333375" y="4985434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28" y="4238467"/>
            <a:ext cx="5436128" cy="6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25830"/>
            <a:ext cx="11525250" cy="529038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901841"/>
            <a:ext cx="5944389" cy="529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</a:t>
            </a:r>
            <a:endParaRPr lang="en-US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925830"/>
            <a:ext cx="5886457" cy="529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46604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0"/>
            <a:ext cx="4521600" cy="606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10468799" cy="587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01" y="4392072"/>
            <a:ext cx="56388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3551189"/>
            <a:ext cx="10458450" cy="6191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9291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1724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3759" y="991552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more scalable way to apply gradient descent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31" y="3429000"/>
            <a:ext cx="5193030" cy="9481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13759" y="4377166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40" y="4934920"/>
            <a:ext cx="880110" cy="46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5446747"/>
            <a:ext cx="1082040" cy="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22997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randomly Bernoulli sort the samples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Round-robin, take a mini-batch sample of the gradient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expected value of the gradient is computed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is updated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stochastic gradient descent algorithm can be slow to converge if flat spots in the gradient are encountered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2866548"/>
            <a:ext cx="3598109" cy="407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4336415"/>
            <a:ext cx="2360295" cy="39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1" y="4785361"/>
            <a:ext cx="2480310" cy="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of the weight tensor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789420" cy="134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9107"/>
            <a:ext cx="4304348" cy="466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3812712"/>
            <a:ext cx="6052185" cy="34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4143984"/>
            <a:ext cx="3217545" cy="4109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666750" y="4638868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there are now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presents over-shooting the minimum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improve the convergence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031630"/>
            <a:ext cx="11525250" cy="564698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Exhibit 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&lt;&lt;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Generalize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7854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60440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800727" y="3102926"/>
            <a:ext cx="10226781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1" y="3876401"/>
            <a:ext cx="4506444" cy="182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1" y="2309189"/>
            <a:ext cx="3068615" cy="7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914" y="3978288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7" y="2041521"/>
            <a:ext cx="9196388" cy="83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" y="3095625"/>
            <a:ext cx="8316606" cy="6076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531914" y="1398102"/>
            <a:ext cx="11525250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434590" y="2114550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434590" y="5257800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2686054" y="2817494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840228" y="276034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3920490" y="53128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831969" y="358634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055669" y="336746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1881105" y="339604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3576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limit the size of the model parameters is to constrain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45" y="1935898"/>
            <a:ext cx="8215802" cy="13345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379514" y="311151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1" y="3813909"/>
            <a:ext cx="4905620" cy="6262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379514" y="4632427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7125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called Euclidian norm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b="1" dirty="0"/>
              <a:t>Tikhonov regularization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the method is often called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</a:t>
            </a:r>
            <a:r>
              <a:rPr lang="en-GB" sz="2800" dirty="0" err="1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regualization</a:t>
            </a:r>
            <a:endParaRPr lang="en-GB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40" y="257405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30" y="3812872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34" y="539664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939" y="3548653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67" y="2527927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7" y="3735695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61" y="5358292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12" y="3770325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321416"/>
            <a:ext cx="7864416" cy="129267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9514" y="487779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41" y="1695938"/>
            <a:ext cx="5070474" cy="574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56916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4933"/>
            <a:ext cx="11525250" cy="3199405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23" y="4134338"/>
            <a:ext cx="6550269" cy="6205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510134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12316"/>
            <a:ext cx="11525250" cy="7219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and 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45301"/>
            <a:ext cx="11525250" cy="97206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22441"/>
            <a:ext cx="11525250" cy="66345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p = 0.5 here are six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of the possible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samples: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5"/>
            <a:ext cx="2875830" cy="5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6" y="3834825"/>
            <a:ext cx="2906771" cy="74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07" y="4792620"/>
            <a:ext cx="5162753" cy="715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543" y="5721323"/>
            <a:ext cx="3139513" cy="7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ML 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17128</TotalTime>
  <Words>4098</Words>
  <Application>Microsoft Office PowerPoint</Application>
  <PresentationFormat>Widescreen</PresentationFormat>
  <Paragraphs>659</Paragraphs>
  <Slides>94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Stochastic Gradient Descent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Batch Normalization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471</cp:revision>
  <cp:lastPrinted>2019-03-10T03:16:43Z</cp:lastPrinted>
  <dcterms:created xsi:type="dcterms:W3CDTF">2013-02-15T23:12:42Z</dcterms:created>
  <dcterms:modified xsi:type="dcterms:W3CDTF">2021-11-07T17:55:50Z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