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75" r:id="rId2"/>
    <p:sldId id="260" r:id="rId3"/>
    <p:sldId id="377" r:id="rId4"/>
    <p:sldId id="393" r:id="rId5"/>
    <p:sldId id="276" r:id="rId6"/>
    <p:sldId id="381" r:id="rId7"/>
    <p:sldId id="380" r:id="rId8"/>
    <p:sldId id="382" r:id="rId9"/>
    <p:sldId id="379" r:id="rId10"/>
    <p:sldId id="378" r:id="rId11"/>
    <p:sldId id="376" r:id="rId12"/>
    <p:sldId id="384" r:id="rId13"/>
    <p:sldId id="383" r:id="rId14"/>
    <p:sldId id="385" r:id="rId15"/>
    <p:sldId id="386" r:id="rId16"/>
    <p:sldId id="387" r:id="rId17"/>
    <p:sldId id="394" r:id="rId18"/>
    <p:sldId id="388" r:id="rId19"/>
    <p:sldId id="389" r:id="rId20"/>
    <p:sldId id="390" r:id="rId21"/>
    <p:sldId id="415" r:id="rId22"/>
    <p:sldId id="395" r:id="rId23"/>
    <p:sldId id="392" r:id="rId24"/>
    <p:sldId id="396" r:id="rId25"/>
    <p:sldId id="397" r:id="rId26"/>
    <p:sldId id="401" r:id="rId27"/>
    <p:sldId id="406" r:id="rId28"/>
    <p:sldId id="410" r:id="rId29"/>
    <p:sldId id="411" r:id="rId30"/>
    <p:sldId id="412" r:id="rId31"/>
    <p:sldId id="398" r:id="rId32"/>
    <p:sldId id="402" r:id="rId33"/>
    <p:sldId id="407" r:id="rId34"/>
    <p:sldId id="413" r:id="rId35"/>
    <p:sldId id="399" r:id="rId36"/>
    <p:sldId id="408" r:id="rId37"/>
    <p:sldId id="414" r:id="rId38"/>
    <p:sldId id="400" r:id="rId39"/>
    <p:sldId id="403" r:id="rId40"/>
    <p:sldId id="404" r:id="rId41"/>
    <p:sldId id="405" r:id="rId42"/>
    <p:sldId id="40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6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9550-A506-4F63-B107-47360B8C37A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30B6-965F-4F9E-8ED1-1D018A85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ECA-3810-4F77-B526-C19DD7E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47FA-00A6-4F99-90A8-18188326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929-8365-46E0-93E2-36E2E0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20A9-80B5-49B8-886D-96F7B70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2D8E-0AA2-4746-B9FD-7678F63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33B9-A4FC-4262-99CA-3BF17AE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390E-6C51-45F8-B00C-30C0BD94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926-ACBA-4B9A-A5CA-EEC805E4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C466-0A41-4E10-BACE-D671E7C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A03F-DA7B-44FC-A47A-435A877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779-426F-4BD1-B4DA-D03F85BB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C017-E4E0-4484-A4A3-384ED1E7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444-75EA-4C5A-AB30-5478773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41A6-F2D5-400F-9ACE-5278A75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4184-3224-4D4F-A1D2-C3CD0A4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6CC-0E3B-41AE-A2D7-5BC8367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0C98-AD5F-46DA-995C-93BFC6D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21E1-CBBC-45EF-A608-50B8DA9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51EF-6071-45EC-84D9-B0EB147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2C5-0AE5-41D7-9672-3399996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71B-375F-4A01-9570-60D0AB1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F3DB-AC30-45B9-ACD4-8B7EC99F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A436-877F-49B1-A60D-1502D590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2763-8A67-4D69-B932-8703878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13C1-1142-453A-8A48-ACC5A899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8DB0-3982-4EB2-AE49-E1A11192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354-6C71-40E2-9676-51DB6AC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38A5-B132-4563-8834-6F075007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0698-229D-4E27-9E2A-05DD4E09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06D4-F105-4557-A8E6-7372AAFF9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F30C-8156-4EA4-97F9-EF331860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5F8E-29DC-48CE-880D-BE8D7465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FE6E-843A-4509-976A-2D2D2C3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FC145-B7F1-4B26-893C-186436E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6EF6-141B-403D-8833-6C017FC6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88223-F102-4D6C-9F68-63C09206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B086-B464-4BC1-A7A1-989FB96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EB0B-1845-4365-9B1D-9B817F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26B-E93F-482D-915E-6BBF8E54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8C6D5-4910-4EA1-97CA-373BEF9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0A3B-E5A2-489E-BE9C-8C5FAF4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90F-1D05-44CB-8463-DC864FA5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A9D3-351F-49A8-A8A0-9A5930A3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1CE4-C446-4E44-86BE-0F5ED455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FEB5-9700-4CD0-B475-B7FDCA2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B61E-87CC-464E-9EBE-8DF1549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71AA-BF46-4371-A867-C122CDD8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67B2-C600-4563-A1A9-52AEA29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A711-0676-45A9-AD86-F4FA8617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09A3-BBD0-4A34-9E5A-DA8CDA9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8863-F949-4C9F-8025-273B0A1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E425-3124-4016-B06F-5A62C64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E2EC-B7EE-4760-8EEC-C47377B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3D503-39F4-40E6-B94D-704565D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D51-82FD-4DAA-B27C-F536634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FC4D-9D02-4C33-ACAB-163AEBDD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B3F-A4A2-44B7-B52D-29D732D67836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0C34-DC40-4BA1-83AD-4FAE3716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31FE-B217-4970-8FA3-7223B5DC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amcoreprint.com/checkerboard" TargetMode="External"/><Relationship Id="rId2" Type="http://schemas.openxmlformats.org/officeDocument/2006/relationships/hyperlink" Target="https://cali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.ac.nz/assets/Uploads/aee4645bb2/10-Michael-Potter-Pinhole-Photographs.pdf" TargetMode="External"/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Homography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Cartesian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</p:spTree>
    <p:extLst>
      <p:ext uri="{BB962C8B-B14F-4D97-AF65-F5344CB8AC3E}">
        <p14:creationId xmlns:p14="http://schemas.microsoft.com/office/powerpoint/2010/main" val="392118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Cartesian Coordinates for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cartesian coordinates </a:t>
                </a:r>
                <a:r>
                  <a:rPr lang="en-US" dirty="0"/>
                  <a:t>to represent camera model</a:t>
                </a:r>
              </a:p>
              <a:p>
                <a:r>
                  <a:rPr lang="en-US" dirty="0"/>
                  <a:t>Transform from real-world to image plane coordinates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distance from origin to object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distance from origin to image plane: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all measured in real-world units, e.g. mm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formations applied using pin hole camera model</a:t>
                </a:r>
              </a:p>
              <a:p>
                <a:r>
                  <a:rPr lang="en-US" dirty="0"/>
                  <a:t>Transformation between real-world and image coordinates require two sets of parameters 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or camara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dirty="0"/>
                  <a:t> –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– image array offset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 – skew correction, or idiosyncratic term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or object position and orientation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matrix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- translation 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11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for position and orientation of object 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transformation comprised of two independent operations</a:t>
                </a:r>
              </a:p>
              <a:p>
                <a:pPr lvl="1"/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transformation, 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1" dirty="0"/>
                  <a:t>Translation transformation,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complete extrinsic transformation is then:    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3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Intrisic transformation </a:t>
                </a:r>
                <a:r>
                  <a:rPr lang="en-US" dirty="0"/>
                  <a:t>adjusts for characteristics of a camera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transformation comprised of three independent components</a:t>
                </a:r>
              </a:p>
              <a:p>
                <a:pPr lvl="1"/>
                <a:r>
                  <a:rPr lang="en-US" sz="2400" b="1" dirty="0">
                    <a:ea typeface="Cambria Math" panose="02040503050406030204" pitchFamily="18" charset="0"/>
                  </a:rPr>
                  <a:t>Focal length,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Image array offsets,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b="1" dirty="0"/>
                  <a:t>Skew correction,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dirty="0"/>
                  <a:t>Intrinsic or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 calibration matrix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Complete transformation</a:t>
                </a:r>
                <a:r>
                  <a:rPr lang="en-US" b="1" dirty="0"/>
                  <a:t> </a:t>
                </a:r>
                <a:r>
                  <a:rPr lang="en-US" dirty="0"/>
                  <a:t>accounts for image placement and camera characteristics</a:t>
                </a:r>
              </a:p>
              <a:p>
                <a:r>
                  <a:rPr lang="en-US" dirty="0"/>
                  <a:t>Linear extrinsic and intrinsic transformations combined by matrix multiplication: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equations are no longer linear </a:t>
                </a:r>
              </a:p>
              <a:p>
                <a:r>
                  <a:rPr lang="en-US" dirty="0"/>
                  <a:t>Estimating the parameters requires solving a nonlinear optimization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form linear system of equations in</a:t>
                </a:r>
                <a:r>
                  <a:rPr lang="en-US" b="1" dirty="0"/>
                  <a:t> homogenous coordinates</a:t>
                </a:r>
              </a:p>
              <a:p>
                <a:r>
                  <a:rPr lang="en-US" dirty="0"/>
                  <a:t>Define position on image plane and object: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8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becomes a single matrix combining rotation and translation: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complete extrinsic transformation in homogeneous coordinates: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set of linear equations!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How to construct the intrinsic transformation </a:t>
                </a:r>
                <a:r>
                  <a:rPr lang="en-US" dirty="0"/>
                  <a:t>in homogenous coordinates? 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𝜦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A set of linear equations!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Images are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for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homogenous coordinates we can solve the three equations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  <a:blipFill>
                <a:blip r:embed="rId2"/>
                <a:stretch>
                  <a:fillRect l="-122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4020391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find the Intrinsic parameters of a camera? </a:t>
            </a:r>
          </a:p>
          <a:p>
            <a:r>
              <a:rPr lang="en-US" dirty="0"/>
              <a:t>Two ways to find intrinsic parameters   </a:t>
            </a:r>
          </a:p>
          <a:p>
            <a:pPr lvl="1"/>
            <a:r>
              <a:rPr lang="en-US" dirty="0"/>
              <a:t>Learn from multiple camera views of scene – more on this later</a:t>
            </a:r>
          </a:p>
          <a:p>
            <a:pPr lvl="1"/>
            <a:r>
              <a:rPr lang="en-US" dirty="0"/>
              <a:t>Use multiple views of a known target</a:t>
            </a:r>
          </a:p>
          <a:p>
            <a:r>
              <a:rPr lang="en-US" dirty="0">
                <a:hlinkClick r:id="rId2"/>
              </a:rPr>
              <a:t>Wide variety of targets available commercially</a:t>
            </a:r>
            <a:endParaRPr lang="en-US" dirty="0"/>
          </a:p>
          <a:p>
            <a:r>
              <a:rPr lang="en-US" dirty="0">
                <a:hlinkClick r:id="rId3"/>
              </a:rPr>
              <a:t>Other suppliers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45CD-6659-4B74-AFA9-A7A558C8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6" y="1412123"/>
            <a:ext cx="7080474" cy="40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1121712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 in Homogeneous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7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785398"/>
            <a:ext cx="10515600" cy="57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2837065">
            <a:off x="1258686" y="153095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FEA639E-E7D6-4797-A84E-AD3C13C61A70}"/>
              </a:ext>
            </a:extLst>
          </p:cNvPr>
          <p:cNvSpPr/>
          <p:nvPr/>
        </p:nvSpPr>
        <p:spPr>
          <a:xfrm rot="9167824">
            <a:off x="1406477" y="155046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459913-7300-4E5E-83EE-2EADFCE6A7FA}"/>
              </a:ext>
            </a:extLst>
          </p:cNvPr>
          <p:cNvSpPr/>
          <p:nvPr/>
        </p:nvSpPr>
        <p:spPr>
          <a:xfrm>
            <a:off x="2531920" y="3383106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E4761-0A26-4496-B748-2CE87DFAC410}"/>
              </a:ext>
            </a:extLst>
          </p:cNvPr>
          <p:cNvSpPr txBox="1"/>
          <p:nvPr/>
        </p:nvSpPr>
        <p:spPr>
          <a:xfrm>
            <a:off x="2354991" y="2868536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618590" y="445322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CB6C32-5033-4EF6-8D62-2F16A72DA8C2}"/>
              </a:ext>
            </a:extLst>
          </p:cNvPr>
          <p:cNvCxnSpPr>
            <a:cxnSpLocks/>
          </p:cNvCxnSpPr>
          <p:nvPr/>
        </p:nvCxnSpPr>
        <p:spPr>
          <a:xfrm flipV="1">
            <a:off x="2809215" y="455800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C937E-5F0B-4C1E-AC72-CE8E0060833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202840" y="1897282"/>
            <a:ext cx="2367111" cy="38009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3A917-9D89-4A0F-8CBA-C39DADA7B57F}"/>
              </a:ext>
            </a:extLst>
          </p:cNvPr>
          <p:cNvCxnSpPr>
            <a:cxnSpLocks/>
          </p:cNvCxnSpPr>
          <p:nvPr/>
        </p:nvCxnSpPr>
        <p:spPr>
          <a:xfrm flipH="1" flipV="1">
            <a:off x="1747105" y="1678207"/>
            <a:ext cx="1991539" cy="41893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BFFC56E-F7E4-4B61-84FD-466B651E71B1}"/>
              </a:ext>
            </a:extLst>
          </p:cNvPr>
          <p:cNvSpPr/>
          <p:nvPr/>
        </p:nvSpPr>
        <p:spPr>
          <a:xfrm>
            <a:off x="1662223" y="449732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ACF9B9-F0FB-446F-AA4B-E8A7073BE85C}"/>
              </a:ext>
            </a:extLst>
          </p:cNvPr>
          <p:cNvSpPr/>
          <p:nvPr/>
        </p:nvSpPr>
        <p:spPr>
          <a:xfrm>
            <a:off x="3253190" y="460275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B8FBDA-B700-4876-ABB3-B8A0308F1878}"/>
              </a:ext>
            </a:extLst>
          </p:cNvPr>
          <p:cNvSpPr txBox="1"/>
          <p:nvPr/>
        </p:nvSpPr>
        <p:spPr>
          <a:xfrm>
            <a:off x="1567856" y="453996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BE19C-213C-406D-B70E-46D531DCC153}"/>
              </a:ext>
            </a:extLst>
          </p:cNvPr>
          <p:cNvSpPr txBox="1"/>
          <p:nvPr/>
        </p:nvSpPr>
        <p:spPr>
          <a:xfrm>
            <a:off x="2966283" y="462306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735B4-8095-4308-981B-2A5BF629C4B4}"/>
              </a:ext>
            </a:extLst>
          </p:cNvPr>
          <p:cNvSpPr txBox="1"/>
          <p:nvPr/>
        </p:nvSpPr>
        <p:spPr>
          <a:xfrm>
            <a:off x="3275913" y="402289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D8E1D-5F8F-4ED6-A37E-4FDDC7239B90}"/>
              </a:ext>
            </a:extLst>
          </p:cNvPr>
          <p:cNvSpPr txBox="1"/>
          <p:nvPr/>
        </p:nvSpPr>
        <p:spPr>
          <a:xfrm>
            <a:off x="274196" y="392634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AEC48-CF90-4FB1-81D1-1E2F36AE2097}"/>
              </a:ext>
            </a:extLst>
          </p:cNvPr>
          <p:cNvSpPr txBox="1"/>
          <p:nvPr/>
        </p:nvSpPr>
        <p:spPr>
          <a:xfrm>
            <a:off x="3529244" y="515200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F5A48-47A7-443B-BFB1-9FC80EF1309C}"/>
              </a:ext>
            </a:extLst>
          </p:cNvPr>
          <p:cNvSpPr txBox="1"/>
          <p:nvPr/>
        </p:nvSpPr>
        <p:spPr>
          <a:xfrm>
            <a:off x="1371205" y="508949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115062" y="1565801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262853" y="1585306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8386767" y="26228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209838" y="210827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7474966" y="4488071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8665591" y="4592846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059216" y="1511509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027900" y="1486429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7518599" y="4532163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109566" y="463760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7424232" y="457481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8822659" y="4657905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132289" y="4057740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130572" y="3961184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9385620" y="518684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206495" y="5170247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821519" y="6024533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Mislocated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misalignment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6778807" y="6064770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alignment</a:t>
            </a:r>
          </a:p>
        </p:txBody>
      </p:sp>
    </p:spTree>
    <p:extLst>
      <p:ext uri="{BB962C8B-B14F-4D97-AF65-F5344CB8AC3E}">
        <p14:creationId xmlns:p14="http://schemas.microsoft.com/office/powerpoint/2010/main" val="24151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8" grpId="0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transformations?   </a:t>
            </a:r>
          </a:p>
          <a:p>
            <a:r>
              <a:rPr lang="en-US" dirty="0"/>
              <a:t>There are four levels of complexity </a:t>
            </a:r>
          </a:p>
          <a:p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8906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Euclidean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 and translation </a:t>
            </a:r>
          </a:p>
          <a:p>
            <a:r>
              <a:rPr lang="en-US" dirty="0"/>
              <a:t>3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r>
              <a:rPr lang="en-US" dirty="0"/>
              <a:t>Simple cases </a:t>
            </a:r>
          </a:p>
          <a:p>
            <a:pPr lvl="1"/>
            <a:r>
              <a:rPr lang="en-US" dirty="0"/>
              <a:t>Pure rotation –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Pure translation – 2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Preserves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Size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420225" y="2247901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924800" y="416242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6743700" y="2900578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Transformation from one 2-d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53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</a:t>
                </a:r>
                <a:r>
                  <a:rPr lang="en-US" dirty="0" err="1"/>
                  <a:t>coordiantes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15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684069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rotation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684069" cy="5390719"/>
              </a:xfrm>
              <a:blipFill>
                <a:blip r:embed="rId2"/>
                <a:stretch>
                  <a:fillRect l="-2734" t="-1923" r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388416" y="4444499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603845">
            <a:off x="6388416" y="4444499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18CF6-0208-43C8-820D-E7C659AAD412}"/>
              </a:ext>
            </a:extLst>
          </p:cNvPr>
          <p:cNvCxnSpPr/>
          <p:nvPr/>
        </p:nvCxnSpPr>
        <p:spPr>
          <a:xfrm>
            <a:off x="8526778" y="6149474"/>
            <a:ext cx="8661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A8B146-20D1-4046-86AF-5145382653CC}"/>
              </a:ext>
            </a:extLst>
          </p:cNvPr>
          <p:cNvCxnSpPr>
            <a:cxnSpLocks/>
          </p:cNvCxnSpPr>
          <p:nvPr/>
        </p:nvCxnSpPr>
        <p:spPr>
          <a:xfrm flipV="1">
            <a:off x="8819194" y="4968078"/>
            <a:ext cx="699156" cy="45851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/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translation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  <a:blipFill>
                <a:blip r:embed="rId2"/>
                <a:stretch>
                  <a:fillRect l="-262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89612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>
            <a:off x="9088582" y="2309513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4014488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94587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4014488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Projections are used in many computer vision applications</a:t>
            </a:r>
          </a:p>
          <a:p>
            <a:r>
              <a:rPr lang="en-US" dirty="0"/>
              <a:t>Warping images to adjust for camera view</a:t>
            </a:r>
          </a:p>
          <a:p>
            <a:r>
              <a:rPr lang="en-US" dirty="0"/>
              <a:t>Tracking moving objects – a.k.a. </a:t>
            </a:r>
            <a:r>
              <a:rPr lang="en-US" b="1" dirty="0"/>
              <a:t>optical flow</a:t>
            </a:r>
          </a:p>
          <a:p>
            <a:r>
              <a:rPr lang="en-US" dirty="0"/>
              <a:t>Stitching images together</a:t>
            </a:r>
          </a:p>
          <a:p>
            <a:r>
              <a:rPr lang="en-US" dirty="0"/>
              <a:t>3D vision and stereo vision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Translation and rotation</a:t>
                </a:r>
              </a:p>
              <a:p>
                <a:r>
                  <a:rPr lang="en-US" dirty="0"/>
                  <a:t>3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512537" y="1806116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similarity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rotation, translation and scale </a:t>
            </a:r>
          </a:p>
          <a:p>
            <a:r>
              <a:rPr lang="en-US" dirty="0"/>
              <a:t>4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1 - scale</a:t>
            </a:r>
          </a:p>
          <a:p>
            <a:r>
              <a:rPr lang="en-US" dirty="0"/>
              <a:t>Preserves - shape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634891" y="2478251"/>
            <a:ext cx="1624495" cy="1265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734697" y="4008910"/>
            <a:ext cx="2626822" cy="19821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7090814" y="2917228"/>
            <a:ext cx="1627282" cy="118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rotation, translation and scale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Transformation from one 2-d plane distance </a:t>
                </a:r>
                <a:r>
                  <a:rPr lang="en-US" i="1" dirty="0"/>
                  <a:t>D</a:t>
                </a:r>
                <a:r>
                  <a:rPr lang="en-US" dirty="0"/>
                  <a:t>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, a scale factor,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503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</a:t>
                </a:r>
                <a:r>
                  <a:rPr lang="en-US" dirty="0" err="1"/>
                  <a:t>coordiantes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86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 and scale</a:t>
                </a:r>
              </a:p>
              <a:p>
                <a:r>
                  <a:rPr lang="en-US" dirty="0"/>
                  <a:t>4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282772" y="975147"/>
            <a:ext cx="2737014" cy="2433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7711277" y="1957521"/>
            <a:ext cx="1232057" cy="198174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7740616" y="303170"/>
            <a:ext cx="2440030" cy="143272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/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  <p:bldP spid="22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F0BDD82-D66D-4541-93B1-AC81638C7A3C}"/>
              </a:ext>
            </a:extLst>
          </p:cNvPr>
          <p:cNvSpPr/>
          <p:nvPr/>
        </p:nvSpPr>
        <p:spPr>
          <a:xfrm>
            <a:off x="7183689" y="2627327"/>
            <a:ext cx="1492736" cy="1940803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Affine transformation </a:t>
            </a:r>
          </a:p>
          <a:p>
            <a:r>
              <a:rPr lang="en-US" dirty="0"/>
              <a:t>Applies rotation, translation, scale and shear </a:t>
            </a:r>
          </a:p>
          <a:p>
            <a:r>
              <a:rPr lang="en-US" dirty="0"/>
              <a:t>6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2 – scale</a:t>
            </a:r>
          </a:p>
          <a:p>
            <a:pPr lvl="1"/>
            <a:r>
              <a:rPr lang="en-US" dirty="0"/>
              <a:t>1 - shear</a:t>
            </a:r>
          </a:p>
          <a:p>
            <a:r>
              <a:rPr lang="en-US" dirty="0"/>
              <a:t>Preserves – parallel lines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7EAF0A0-FF58-45D8-B3DA-CA27DA99FF79}"/>
              </a:ext>
            </a:extLst>
          </p:cNvPr>
          <p:cNvSpPr/>
          <p:nvPr/>
        </p:nvSpPr>
        <p:spPr>
          <a:xfrm rot="17885444">
            <a:off x="8052631" y="3665260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7ACA09E-0484-4EE1-AA1A-BD73FF9BFD62}"/>
              </a:ext>
            </a:extLst>
          </p:cNvPr>
          <p:cNvSpPr/>
          <p:nvPr/>
        </p:nvSpPr>
        <p:spPr>
          <a:xfrm rot="12310447">
            <a:off x="9473772" y="2159763"/>
            <a:ext cx="1995512" cy="2082868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3" grpId="0" animBg="1"/>
      <p:bldP spid="54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476" y="1012197"/>
                <a:ext cx="11458524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</a:p>
              <a:p>
                <a:r>
                  <a:rPr lang="en-US" b="1" dirty="0"/>
                  <a:t>Generalized affine transformation </a:t>
                </a:r>
                <a:r>
                  <a:rPr lang="en-US" dirty="0"/>
                  <a:t>from one 2-d plane to another can be defined in homogeneous coordinates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476" y="1012197"/>
                <a:ext cx="11458524" cy="5705610"/>
              </a:xfrm>
              <a:blipFill>
                <a:blip r:embed="rId2"/>
                <a:stretch>
                  <a:fillRect l="-1064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05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rotation, scale and shear</a:t>
                </a:r>
              </a:p>
              <a:p>
                <a:r>
                  <a:rPr lang="en-US" dirty="0"/>
                  <a:t>6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 r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8234362" y="2831217"/>
            <a:ext cx="708972" cy="11080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8207313" y="1139527"/>
            <a:ext cx="2623682" cy="156544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2F6EA71-C28E-47F4-8DB0-1DF4E81E6A6D}"/>
              </a:ext>
            </a:extLst>
          </p:cNvPr>
          <p:cNvSpPr/>
          <p:nvPr/>
        </p:nvSpPr>
        <p:spPr>
          <a:xfrm rot="13833651">
            <a:off x="9179658" y="1065072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/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BED28-4D24-4F7A-AEC1-8B495353F5F5}"/>
              </a:ext>
            </a:extLst>
          </p:cNvPr>
          <p:cNvCxnSpPr>
            <a:cxnSpLocks/>
          </p:cNvCxnSpPr>
          <p:nvPr/>
        </p:nvCxnSpPr>
        <p:spPr>
          <a:xfrm flipH="1" flipV="1">
            <a:off x="8779625" y="3142243"/>
            <a:ext cx="342269" cy="62931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/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5" grpId="0"/>
      <p:bldP spid="22" grpId="0"/>
      <p:bldP spid="17" grpId="0" animBg="1"/>
      <p:bldP spid="20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Projective transformation or </a:t>
            </a:r>
            <a:r>
              <a:rPr lang="en-US" b="1" dirty="0" err="1"/>
              <a:t>homography</a:t>
            </a:r>
            <a:r>
              <a:rPr lang="en-US" b="1" dirty="0"/>
              <a:t> </a:t>
            </a:r>
          </a:p>
          <a:p>
            <a:r>
              <a:rPr lang="en-US" dirty="0"/>
              <a:t>Applies general transformation</a:t>
            </a:r>
          </a:p>
          <a:p>
            <a:r>
              <a:rPr lang="en-US" dirty="0"/>
              <a:t>8 degrees of freedom  </a:t>
            </a:r>
          </a:p>
          <a:p>
            <a:r>
              <a:rPr lang="en-US" dirty="0"/>
              <a:t>Preserves – nothing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58F143A0-E3C4-4045-A3D7-33E72240EAB7}"/>
              </a:ext>
            </a:extLst>
          </p:cNvPr>
          <p:cNvSpPr/>
          <p:nvPr/>
        </p:nvSpPr>
        <p:spPr>
          <a:xfrm rot="18923107">
            <a:off x="6843713" y="2800350"/>
            <a:ext cx="1584376" cy="1485900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70907B6-3D13-4EAD-AF32-6DE37F81FC55}"/>
              </a:ext>
            </a:extLst>
          </p:cNvPr>
          <p:cNvSpPr/>
          <p:nvPr/>
        </p:nvSpPr>
        <p:spPr>
          <a:xfrm rot="13902097">
            <a:off x="7688500" y="3545442"/>
            <a:ext cx="2066233" cy="3362692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01C1C71-DEAA-4AC3-A6DD-BB3410F82BED}"/>
              </a:ext>
            </a:extLst>
          </p:cNvPr>
          <p:cNvSpPr/>
          <p:nvPr/>
        </p:nvSpPr>
        <p:spPr>
          <a:xfrm rot="7630595">
            <a:off x="9352693" y="2838540"/>
            <a:ext cx="2374063" cy="795459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  <p:bldP spid="54" grpId="0" animBg="1"/>
      <p:bldP spid="5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General transformation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1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494779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</a:t>
            </a:r>
          </a:p>
          <a:p>
            <a:r>
              <a:rPr lang="en-US" dirty="0"/>
              <a:t>Can locate a point in 3-D space from location on 2 or more image planes</a:t>
            </a:r>
          </a:p>
          <a:p>
            <a:r>
              <a:rPr lang="en-US" dirty="0"/>
              <a:t>Solving this problem requires a model for the cameras</a:t>
            </a:r>
          </a:p>
          <a:p>
            <a:r>
              <a:rPr lang="en-US" dirty="0"/>
              <a:t>Solve system of model equations to locate point in 3-D space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830275" y="138627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978066" y="140578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9101980" y="244331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925051" y="192874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8190179" y="430854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9380804" y="441332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774429" y="1331987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743113" y="1306907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8233812" y="43526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824779" y="445807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8139445" y="439528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9537872" y="447838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847502" y="387821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845785" y="378166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10100833" y="500732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921708" y="499072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3750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Continue with the matrix multiplication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8 </a:t>
                </a:r>
                <a:r>
                  <a:rPr lang="en-US" dirty="0" err="1"/>
                  <a:t>DoF</a:t>
                </a:r>
                <a:r>
                  <a:rPr lang="en-US" dirty="0"/>
                  <a:t>,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independent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1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Starting with linear system of equations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95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Homogenous coordinates projective transform is the most general 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9586"/>
            <a:ext cx="4810221" cy="55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How to align images from two views?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b="1" dirty="0"/>
              <a:t>interest points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patches around the interest points extract statistics - </a:t>
            </a:r>
            <a:r>
              <a:rPr lang="en-US" b="1" dirty="0"/>
              <a:t>descriptors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Matching points are identified by descriptors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 can be warped to match – use image transformations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7AA28E-BD43-40A0-BCC1-98FC6F7F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1029" y="5817475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Credit, K. Grauman, B. Leibe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DFCFEEED-D529-48E7-8419-F2E2DE3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4" y="403154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7B12C9-CAF0-4FA5-9946-22F8DA44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77" y="4031549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3">
            <a:extLst>
              <a:ext uri="{FF2B5EF4-FFF2-40B4-BE49-F238E27FC236}">
                <a16:creationId xmlns:a16="http://schemas.microsoft.com/office/drawing/2014/main" id="{08557E92-C8B4-48D3-9371-5A90C0E1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40" y="4318886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27C4F756-A23E-4A0F-9AEF-B0968ECFF679}"/>
              </a:ext>
            </a:extLst>
          </p:cNvPr>
          <p:cNvGrpSpPr>
            <a:grpSpLocks/>
          </p:cNvGrpSpPr>
          <p:nvPr/>
        </p:nvGrpSpPr>
        <p:grpSpPr bwMode="auto">
          <a:xfrm>
            <a:off x="7541315" y="3671186"/>
            <a:ext cx="828675" cy="1020763"/>
            <a:chOff x="2771775" y="4797425"/>
            <a:chExt cx="828675" cy="1020657"/>
          </a:xfrm>
        </p:grpSpPr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E95BA974-0DB5-44BA-AAEC-04C3B3F9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" name="Line 53">
                <a:extLst>
                  <a:ext uri="{FF2B5EF4-FFF2-40B4-BE49-F238E27FC236}">
                    <a16:creationId xmlns:a16="http://schemas.microsoft.com/office/drawing/2014/main" id="{B77BD864-509F-4746-9313-3BE11CC57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54">
                <a:extLst>
                  <a:ext uri="{FF2B5EF4-FFF2-40B4-BE49-F238E27FC236}">
                    <a16:creationId xmlns:a16="http://schemas.microsoft.com/office/drawing/2014/main" id="{CC169906-44AB-4540-85C9-2CEFAFD97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86A7F41-EA32-4894-8802-C85CF051F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5A94A8A6-3ADA-451C-89E2-10A95BAA4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F901362E-F028-45F7-A831-D4C4037C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B5837FB5-A569-4464-BF00-1FF77BE3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59">
                <a:extLst>
                  <a:ext uri="{FF2B5EF4-FFF2-40B4-BE49-F238E27FC236}">
                    <a16:creationId xmlns:a16="http://schemas.microsoft.com/office/drawing/2014/main" id="{9CED238B-1356-4427-A596-359A8056F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B5107E33-7FEB-4819-AECB-9599F1DB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C279D651-E273-4A37-A60C-3B614F78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62">
                <a:extLst>
                  <a:ext uri="{FF2B5EF4-FFF2-40B4-BE49-F238E27FC236}">
                    <a16:creationId xmlns:a16="http://schemas.microsoft.com/office/drawing/2014/main" id="{6C60B73B-889A-4B6A-A5DA-6E2B809A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F000BE5E-4797-4252-B9FD-1E93A257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13CCCC82-D28F-4AE8-BC76-3D3C57B7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5">
                <a:extLst>
                  <a:ext uri="{FF2B5EF4-FFF2-40B4-BE49-F238E27FC236}">
                    <a16:creationId xmlns:a16="http://schemas.microsoft.com/office/drawing/2014/main" id="{5A8FC339-9A90-4BE8-92DC-B874CEFD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66">
                <a:extLst>
                  <a:ext uri="{FF2B5EF4-FFF2-40B4-BE49-F238E27FC236}">
                    <a16:creationId xmlns:a16="http://schemas.microsoft.com/office/drawing/2014/main" id="{CA4CA3FD-16BD-4F31-88E0-AEB90C0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0" name="Object 2">
              <a:extLst>
                <a:ext uri="{FF2B5EF4-FFF2-40B4-BE49-F238E27FC236}">
                  <a16:creationId xmlns:a16="http://schemas.microsoft.com/office/drawing/2014/main" id="{C46A7AA9-CACB-4796-882F-686322836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0" name="Equation" r:id="rId5" imgW="190335" imgH="215713" progId="Equation.3">
                    <p:embed/>
                  </p:oleObj>
                </mc:Choice>
                <mc:Fallback>
                  <p:oleObj name="Equation" r:id="rId5" imgW="190335" imgH="215713" progId="Equation.3">
                    <p:embed/>
                    <p:pic>
                      <p:nvPicPr>
                        <p:cNvPr id="10" name="Object 2">
                          <a:extLst>
                            <a:ext uri="{FF2B5EF4-FFF2-40B4-BE49-F238E27FC236}">
                              <a16:creationId xmlns:a16="http://schemas.microsoft.com/office/drawing/2014/main" id="{C46A7AA9-CACB-4796-882F-686322836E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6">
            <a:extLst>
              <a:ext uri="{FF2B5EF4-FFF2-40B4-BE49-F238E27FC236}">
                <a16:creationId xmlns:a16="http://schemas.microsoft.com/office/drawing/2014/main" id="{236A9986-5054-45CD-906D-64E5A816C318}"/>
              </a:ext>
            </a:extLst>
          </p:cNvPr>
          <p:cNvGrpSpPr>
            <a:grpSpLocks/>
          </p:cNvGrpSpPr>
          <p:nvPr/>
        </p:nvGrpSpPr>
        <p:grpSpPr bwMode="auto">
          <a:xfrm>
            <a:off x="9730478" y="3707698"/>
            <a:ext cx="757237" cy="982662"/>
            <a:chOff x="4967288" y="4833938"/>
            <a:chExt cx="757237" cy="982688"/>
          </a:xfrm>
        </p:grpSpPr>
        <p:grpSp>
          <p:nvGrpSpPr>
            <p:cNvPr id="26" name="Group 67">
              <a:extLst>
                <a:ext uri="{FF2B5EF4-FFF2-40B4-BE49-F238E27FC236}">
                  <a16:creationId xmlns:a16="http://schemas.microsoft.com/office/drawing/2014/main" id="{A0D89DBB-9F92-46EC-96C9-6EECEA43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3D6CDF75-58E5-4A85-B4E1-AEDA17ED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69">
                <a:extLst>
                  <a:ext uri="{FF2B5EF4-FFF2-40B4-BE49-F238E27FC236}">
                    <a16:creationId xmlns:a16="http://schemas.microsoft.com/office/drawing/2014/main" id="{8449B74F-B383-4A97-A68E-E007C0C55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514DC834-C8F3-486C-BAE6-D9C157D2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D3F30C4-4A8D-4FF4-B8DF-4F1CD7ED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F6EA0879-92AB-436E-93DB-1525C7B47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338E7209-D338-432A-BB12-35CD1D6DC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F535FC49-0487-4075-8806-B47A455A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1C81C8D4-5486-462F-8F56-DC84C57C9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26B42D8-96AF-45EE-8E04-23AAF161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11CF660-D688-41CA-A3FD-FA3ADAE8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FE54C810-96EF-40CC-A23B-D39711A6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CE6771CD-A9AC-4A09-9644-4A0A389D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7BA9628-C63B-4593-B462-622345CC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9C426C6F-D53B-4DEF-9EE5-A9CF16769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BC5A6254-D3A0-40F8-B157-1C6A91A7B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" name="Equation" r:id="rId7" imgW="190335" imgH="215713" progId="Equation.3">
                    <p:embed/>
                  </p:oleObj>
                </mc:Choice>
                <mc:Fallback>
                  <p:oleObj name="Equation" r:id="rId7" imgW="190335" imgH="215713" progId="Equation.3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BC5A6254-D3A0-40F8-B157-1C6A91A7B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Picture 25" descr="obj14__0">
            <a:extLst>
              <a:ext uri="{FF2B5EF4-FFF2-40B4-BE49-F238E27FC236}">
                <a16:creationId xmlns:a16="http://schemas.microsoft.com/office/drawing/2014/main" id="{672AF0A3-DDE7-431B-89A7-B5763D38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0961">
            <a:off x="9217714" y="988310"/>
            <a:ext cx="23764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876BD-AA27-4DC7-A2E9-24CC66C97C98}"/>
              </a:ext>
            </a:extLst>
          </p:cNvPr>
          <p:cNvSpPr>
            <a:spLocks noChangeArrowheads="1"/>
          </p:cNvSpPr>
          <p:nvPr/>
        </p:nvSpPr>
        <p:spPr bwMode="auto">
          <a:xfrm rot="15180961">
            <a:off x="10450409" y="2608355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107">
            <a:extLst>
              <a:ext uri="{FF2B5EF4-FFF2-40B4-BE49-F238E27FC236}">
                <a16:creationId xmlns:a16="http://schemas.microsoft.com/office/drawing/2014/main" id="{0CBC7DAF-90F1-4584-92DC-F62FFBF91728}"/>
              </a:ext>
            </a:extLst>
          </p:cNvPr>
          <p:cNvGrpSpPr>
            <a:grpSpLocks/>
          </p:cNvGrpSpPr>
          <p:nvPr/>
        </p:nvGrpSpPr>
        <p:grpSpPr bwMode="auto">
          <a:xfrm rot="20580961">
            <a:off x="9578077" y="1535998"/>
            <a:ext cx="1560512" cy="1771650"/>
            <a:chOff x="5087938" y="2849563"/>
            <a:chExt cx="1333500" cy="1511678"/>
          </a:xfrm>
        </p:grpSpPr>
        <p:grpSp>
          <p:nvGrpSpPr>
            <p:cNvPr id="45" name="Group 35">
              <a:extLst>
                <a:ext uri="{FF2B5EF4-FFF2-40B4-BE49-F238E27FC236}">
                  <a16:creationId xmlns:a16="http://schemas.microsoft.com/office/drawing/2014/main" id="{A49E6235-7E34-4BC2-BF68-76F5C7AA193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4A32F189-462E-4FA0-8393-383277673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E5523D38-19CE-41AF-AC52-C16F6E3C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01">
              <a:extLst>
                <a:ext uri="{FF2B5EF4-FFF2-40B4-BE49-F238E27FC236}">
                  <a16:creationId xmlns:a16="http://schemas.microsoft.com/office/drawing/2014/main" id="{15B334B2-73EC-47EC-A9AA-92D3F960E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47" name="Group 26">
                <a:extLst>
                  <a:ext uri="{FF2B5EF4-FFF2-40B4-BE49-F238E27FC236}">
                    <a16:creationId xmlns:a16="http://schemas.microsoft.com/office/drawing/2014/main" id="{3B5B5B74-1966-4B46-AC38-A551AB2E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63" name="Line 27">
                  <a:extLst>
                    <a:ext uri="{FF2B5EF4-FFF2-40B4-BE49-F238E27FC236}">
                      <a16:creationId xmlns:a16="http://schemas.microsoft.com/office/drawing/2014/main" id="{D5B948D7-E982-42CE-92A2-F0E83A839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Line 28">
                  <a:extLst>
                    <a:ext uri="{FF2B5EF4-FFF2-40B4-BE49-F238E27FC236}">
                      <a16:creationId xmlns:a16="http://schemas.microsoft.com/office/drawing/2014/main" id="{63B1CDBF-69CD-4AC9-A5F7-E98733A17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29">
                <a:extLst>
                  <a:ext uri="{FF2B5EF4-FFF2-40B4-BE49-F238E27FC236}">
                    <a16:creationId xmlns:a16="http://schemas.microsoft.com/office/drawing/2014/main" id="{846514D5-405B-4F66-ABCB-114C40685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61" name="Line 30">
                  <a:extLst>
                    <a:ext uri="{FF2B5EF4-FFF2-40B4-BE49-F238E27FC236}">
                      <a16:creationId xmlns:a16="http://schemas.microsoft.com/office/drawing/2014/main" id="{720EE164-4060-4EFC-973B-694E94271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Line 31">
                  <a:extLst>
                    <a:ext uri="{FF2B5EF4-FFF2-40B4-BE49-F238E27FC236}">
                      <a16:creationId xmlns:a16="http://schemas.microsoft.com/office/drawing/2014/main" id="{28FB13FC-77EF-4168-B04F-BFA82E44E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Group 32">
                <a:extLst>
                  <a:ext uri="{FF2B5EF4-FFF2-40B4-BE49-F238E27FC236}">
                    <a16:creationId xmlns:a16="http://schemas.microsoft.com/office/drawing/2014/main" id="{CBD36B66-B8BE-48FD-9D51-76593E2D6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9" name="Line 33">
                  <a:extLst>
                    <a:ext uri="{FF2B5EF4-FFF2-40B4-BE49-F238E27FC236}">
                      <a16:creationId xmlns:a16="http://schemas.microsoft.com/office/drawing/2014/main" id="{D70D1934-BB8F-403F-83B4-C4A952F6B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34">
                  <a:extLst>
                    <a:ext uri="{FF2B5EF4-FFF2-40B4-BE49-F238E27FC236}">
                      <a16:creationId xmlns:a16="http://schemas.microsoft.com/office/drawing/2014/main" id="{F1B109F1-1B3C-4A96-8369-515E0295B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Group 38">
                <a:extLst>
                  <a:ext uri="{FF2B5EF4-FFF2-40B4-BE49-F238E27FC236}">
                    <a16:creationId xmlns:a16="http://schemas.microsoft.com/office/drawing/2014/main" id="{B63E0FBD-FC61-4BAE-B4C7-373178D24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7" name="Line 39">
                  <a:extLst>
                    <a:ext uri="{FF2B5EF4-FFF2-40B4-BE49-F238E27FC236}">
                      <a16:creationId xmlns:a16="http://schemas.microsoft.com/office/drawing/2014/main" id="{980D392B-5DB9-4780-A5E6-BEE75781D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40">
                  <a:extLst>
                    <a:ext uri="{FF2B5EF4-FFF2-40B4-BE49-F238E27FC236}">
                      <a16:creationId xmlns:a16="http://schemas.microsoft.com/office/drawing/2014/main" id="{0C80E101-69AA-46D0-A7AF-7FF9CD31F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oup 43">
                <a:extLst>
                  <a:ext uri="{FF2B5EF4-FFF2-40B4-BE49-F238E27FC236}">
                    <a16:creationId xmlns:a16="http://schemas.microsoft.com/office/drawing/2014/main" id="{2304899D-1F18-4ED5-AE8B-D88D81F23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5" name="Line 44">
                  <a:extLst>
                    <a:ext uri="{FF2B5EF4-FFF2-40B4-BE49-F238E27FC236}">
                      <a16:creationId xmlns:a16="http://schemas.microsoft.com/office/drawing/2014/main" id="{BB7003D4-F272-4995-A730-BB1012199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45">
                  <a:extLst>
                    <a:ext uri="{FF2B5EF4-FFF2-40B4-BE49-F238E27FC236}">
                      <a16:creationId xmlns:a16="http://schemas.microsoft.com/office/drawing/2014/main" id="{F7FA3343-DB3E-44E7-BF2F-A48F8F38A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C0B89039-51F4-4B24-944C-CFDE59B4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89">
                <a:extLst>
                  <a:ext uri="{FF2B5EF4-FFF2-40B4-BE49-F238E27FC236}">
                    <a16:creationId xmlns:a16="http://schemas.microsoft.com/office/drawing/2014/main" id="{0DD3862A-F97F-4F10-ABE2-BBFF79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90">
                <a:extLst>
                  <a:ext uri="{FF2B5EF4-FFF2-40B4-BE49-F238E27FC236}">
                    <a16:creationId xmlns:a16="http://schemas.microsoft.com/office/drawing/2014/main" id="{6134BA5A-86C6-4F19-9A85-B6AF84981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7" name="Picture 5" descr="obj14__0">
            <a:extLst>
              <a:ext uri="{FF2B5EF4-FFF2-40B4-BE49-F238E27FC236}">
                <a16:creationId xmlns:a16="http://schemas.microsoft.com/office/drawing/2014/main" id="{5A080428-B747-490C-BDAB-F8E2CE1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9" y="1281999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">
            <a:extLst>
              <a:ext uri="{FF2B5EF4-FFF2-40B4-BE49-F238E27FC236}">
                <a16:creationId xmlns:a16="http://schemas.microsoft.com/office/drawing/2014/main" id="{40B1DBCC-FF0A-4AC3-A0C8-740F02C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790" y="2180524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100">
            <a:extLst>
              <a:ext uri="{FF2B5EF4-FFF2-40B4-BE49-F238E27FC236}">
                <a16:creationId xmlns:a16="http://schemas.microsoft.com/office/drawing/2014/main" id="{6140357C-F3D3-4F87-B005-4039E1773E0D}"/>
              </a:ext>
            </a:extLst>
          </p:cNvPr>
          <p:cNvGrpSpPr>
            <a:grpSpLocks/>
          </p:cNvGrpSpPr>
          <p:nvPr/>
        </p:nvGrpSpPr>
        <p:grpSpPr bwMode="auto">
          <a:xfrm>
            <a:off x="6820589" y="1474086"/>
            <a:ext cx="1612900" cy="1406525"/>
            <a:chOff x="2051050" y="2600325"/>
            <a:chExt cx="1612552" cy="1406525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48264907-A671-417E-983E-7B8FFDBDD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89" name="Line 8">
                <a:extLst>
                  <a:ext uri="{FF2B5EF4-FFF2-40B4-BE49-F238E27FC236}">
                    <a16:creationId xmlns:a16="http://schemas.microsoft.com/office/drawing/2014/main" id="{884C37F6-6417-43A7-8757-1485970D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id="{2254FB64-063E-4964-B52A-87C7CE79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A4BB06B5-CDA9-43F4-A642-EA271370A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71645836-32A7-4C69-BE24-BBF6E578C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E444B10E-ED54-40DE-BFDB-779A886D2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B81CD572-20E0-4376-A38B-68847D3A0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344E7ED8-2A05-47CF-A20F-AFF56B839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D07F5633-756B-4BAD-84CA-89C5C332C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16">
              <a:extLst>
                <a:ext uri="{FF2B5EF4-FFF2-40B4-BE49-F238E27FC236}">
                  <a16:creationId xmlns:a16="http://schemas.microsoft.com/office/drawing/2014/main" id="{B7901B43-7268-46C8-A7E0-8069435C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BAE3BDE7-9F99-403D-94D5-CA65BEC2D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0120673A-CBE1-413F-A91B-F3F6262A5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19">
              <a:extLst>
                <a:ext uri="{FF2B5EF4-FFF2-40B4-BE49-F238E27FC236}">
                  <a16:creationId xmlns:a16="http://schemas.microsoft.com/office/drawing/2014/main" id="{8DD7B5BE-4560-44B3-B94F-58692E096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C467BE85-D912-4D05-92EA-97B3D5DF0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E89A2214-2A15-47FC-8962-E782A30C3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oup 22">
              <a:extLst>
                <a:ext uri="{FF2B5EF4-FFF2-40B4-BE49-F238E27FC236}">
                  <a16:creationId xmlns:a16="http://schemas.microsoft.com/office/drawing/2014/main" id="{3748530E-F489-49C3-A0DD-C54214091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79" name="Line 23">
                <a:extLst>
                  <a:ext uri="{FF2B5EF4-FFF2-40B4-BE49-F238E27FC236}">
                    <a16:creationId xmlns:a16="http://schemas.microsoft.com/office/drawing/2014/main" id="{8CB46BF2-CC97-4B1D-B9D6-964D1803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Line 24">
                <a:extLst>
                  <a:ext uri="{FF2B5EF4-FFF2-40B4-BE49-F238E27FC236}">
                    <a16:creationId xmlns:a16="http://schemas.microsoft.com/office/drawing/2014/main" id="{AC099EBA-415F-465C-956D-D83D417C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1D38DE01-79A8-4706-BD44-A6FC7DDF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0B54076B-C20B-4310-AC66-E65A6F24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62EB2654-2AE5-480E-A87D-545526EC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1" name="Object 5">
            <a:extLst>
              <a:ext uri="{FF2B5EF4-FFF2-40B4-BE49-F238E27FC236}">
                <a16:creationId xmlns:a16="http://schemas.microsoft.com/office/drawing/2014/main" id="{891691DF-33CC-406A-BE4C-65E0D5470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1253" y="496658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Equation" r:id="rId11" imgW="863225" imgH="215806" progId="Equation.3">
                  <p:embed/>
                </p:oleObj>
              </mc:Choice>
              <mc:Fallback>
                <p:oleObj name="Equation" r:id="rId11" imgW="863225" imgH="215806" progId="Equation.3">
                  <p:embed/>
                  <p:pic>
                    <p:nvPicPr>
                      <p:cNvPr id="91" name="Object 5">
                        <a:extLst>
                          <a:ext uri="{FF2B5EF4-FFF2-40B4-BE49-F238E27FC236}">
                            <a16:creationId xmlns:a16="http://schemas.microsoft.com/office/drawing/2014/main" id="{891691DF-33CC-406A-BE4C-65E0D5470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253" y="4966585"/>
                        <a:ext cx="14493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6">
            <a:extLst>
              <a:ext uri="{FF2B5EF4-FFF2-40B4-BE49-F238E27FC236}">
                <a16:creationId xmlns:a16="http://schemas.microsoft.com/office/drawing/2014/main" id="{6B79F486-0210-4981-B253-A03B66D8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765" y="2375785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46">
            <a:extLst>
              <a:ext uri="{FF2B5EF4-FFF2-40B4-BE49-F238E27FC236}">
                <a16:creationId xmlns:a16="http://schemas.microsoft.com/office/drawing/2014/main" id="{047C89C9-7B8A-46F1-AC83-D97EEF1BE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102" y="2663124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46">
            <a:extLst>
              <a:ext uri="{FF2B5EF4-FFF2-40B4-BE49-F238E27FC236}">
                <a16:creationId xmlns:a16="http://schemas.microsoft.com/office/drawing/2014/main" id="{488F7677-501E-40D1-874F-1A416863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8552" y="314254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3" grpId="0" animBg="1"/>
      <p:bldP spid="68" grpId="0" animBg="1"/>
      <p:bldP spid="92" grpId="0" animBg="1"/>
      <p:bldP spid="93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hlinkClick r:id="rId2"/>
                  </a:rPr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Long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known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principle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described by Chinese Mozi philosopher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Mo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Ti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 </a:t>
                </a:r>
                <a:r>
                  <a:rPr lang="en-US" dirty="0"/>
                  <a:t>in 5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Known as Camera Obscura from about the 10</a:t>
                </a:r>
                <a:r>
                  <a:rPr lang="en-US" baseline="30000" dirty="0"/>
                  <a:t>th</a:t>
                </a:r>
                <a:r>
                  <a:rPr lang="en-US" dirty="0"/>
                  <a:t> Century </a:t>
                </a:r>
              </a:p>
              <a:p>
                <a:r>
                  <a:rPr lang="en-US" dirty="0"/>
                  <a:t>Pinhole camera is a chamber with a small hole on one side</a:t>
                </a:r>
              </a:p>
              <a:p>
                <a:r>
                  <a:rPr lang="en-US" dirty="0"/>
                  <a:t>Image projected on side of chamber opposite hole</a:t>
                </a:r>
              </a:p>
              <a:p>
                <a:r>
                  <a:rPr lang="en-US" dirty="0"/>
                  <a:t>Use cartesian coordinates on the image plane</a:t>
                </a:r>
              </a:p>
              <a:p>
                <a:r>
                  <a:rPr lang="en-US" dirty="0"/>
                  <a:t>Pin hole is the origin of the coordinate system</a:t>
                </a:r>
              </a:p>
              <a:p>
                <a:r>
                  <a:rPr lang="en-US" dirty="0"/>
                  <a:t>Transform from real-world coordinates to image plane coordinates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4"/>
                <a:stretch>
                  <a:fillRect l="-1159" t="-1743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858293" y="2602756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5310643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536886" y="3976357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5423765" y="3860878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503753" y="4058012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5140184" y="3276103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</p:cNvCxnSpPr>
          <p:nvPr/>
        </p:nvCxnSpPr>
        <p:spPr>
          <a:xfrm flipV="1">
            <a:off x="789301" y="3964247"/>
            <a:ext cx="8854912" cy="1993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</p:cNvCxnSpPr>
          <p:nvPr/>
        </p:nvCxnSpPr>
        <p:spPr>
          <a:xfrm flipV="1">
            <a:off x="2329021" y="2993864"/>
            <a:ext cx="7126377" cy="17254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2902274-ABB0-440D-8A9F-66FB0325025B}"/>
              </a:ext>
            </a:extLst>
          </p:cNvPr>
          <p:cNvSpPr/>
          <p:nvPr/>
        </p:nvSpPr>
        <p:spPr>
          <a:xfrm>
            <a:off x="2149690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2200520" y="461428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408486" y="286355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521606" y="2840192"/>
                <a:ext cx="132017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606" y="2840192"/>
                <a:ext cx="1320170" cy="105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7958200" y="4054128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A709A-5B43-4454-8BA5-9857044CACB2}"/>
              </a:ext>
            </a:extLst>
          </p:cNvPr>
          <p:cNvSpPr txBox="1"/>
          <p:nvPr/>
        </p:nvSpPr>
        <p:spPr>
          <a:xfrm>
            <a:off x="4620360" y="2578172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9EC29-D928-4F05-8862-169DB8A31901}"/>
              </a:ext>
            </a:extLst>
          </p:cNvPr>
          <p:cNvSpPr txBox="1"/>
          <p:nvPr/>
        </p:nvSpPr>
        <p:spPr>
          <a:xfrm>
            <a:off x="8708757" y="2218954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01760-23DD-45FA-8DCC-A950106B9614}"/>
              </a:ext>
            </a:extLst>
          </p:cNvPr>
          <p:cNvSpPr txBox="1"/>
          <p:nvPr/>
        </p:nvSpPr>
        <p:spPr>
          <a:xfrm>
            <a:off x="2375933" y="5222254"/>
            <a:ext cx="94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0A9C2-9C23-44D6-913A-F8AFAC0FE754}"/>
              </a:ext>
            </a:extLst>
          </p:cNvPr>
          <p:cNvCxnSpPr>
            <a:cxnSpLocks/>
          </p:cNvCxnSpPr>
          <p:nvPr/>
        </p:nvCxnSpPr>
        <p:spPr>
          <a:xfrm flipH="1">
            <a:off x="2329021" y="6157023"/>
            <a:ext cx="3071124" cy="218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/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62B6EE-4ACA-45EA-9F03-FD440B96BB7B}"/>
              </a:ext>
            </a:extLst>
          </p:cNvPr>
          <p:cNvCxnSpPr>
            <a:cxnSpLocks/>
          </p:cNvCxnSpPr>
          <p:nvPr/>
        </p:nvCxnSpPr>
        <p:spPr>
          <a:xfrm flipH="1" flipV="1">
            <a:off x="5471005" y="6130881"/>
            <a:ext cx="4087170" cy="1018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/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C1A9D1-26F5-4520-AFB8-A60A8A0CA2F7}"/>
              </a:ext>
            </a:extLst>
          </p:cNvPr>
          <p:cNvCxnSpPr>
            <a:cxnSpLocks/>
          </p:cNvCxnSpPr>
          <p:nvPr/>
        </p:nvCxnSpPr>
        <p:spPr>
          <a:xfrm>
            <a:off x="9521606" y="3119117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D132D5-92BF-4BD3-B230-0D34D04F303A}"/>
              </a:ext>
            </a:extLst>
          </p:cNvPr>
          <p:cNvCxnSpPr>
            <a:cxnSpLocks/>
          </p:cNvCxnSpPr>
          <p:nvPr/>
        </p:nvCxnSpPr>
        <p:spPr>
          <a:xfrm>
            <a:off x="5423764" y="4906723"/>
            <a:ext cx="23622" cy="155122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FEB86E-598A-4150-845E-CC188CA6D322}"/>
              </a:ext>
            </a:extLst>
          </p:cNvPr>
          <p:cNvCxnSpPr>
            <a:cxnSpLocks/>
          </p:cNvCxnSpPr>
          <p:nvPr/>
        </p:nvCxnSpPr>
        <p:spPr>
          <a:xfrm>
            <a:off x="2332789" y="4885239"/>
            <a:ext cx="17420" cy="133151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6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:r>
                  <a:rPr lang="en-US" dirty="0"/>
                  <a:t>3-D real-world position translates to x-y position on image plane</a:t>
                </a:r>
              </a:p>
              <a:p>
                <a:r>
                  <a:rPr lang="en-US" dirty="0"/>
                  <a:t>Positions are defined relative to the </a:t>
                </a:r>
                <a:r>
                  <a:rPr lang="en-US" b="1" dirty="0"/>
                  <a:t>optic axis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x-y image plane position,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changes with optic axis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- x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- y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- distance from pin hole along the optic axis</a:t>
                </a:r>
              </a:p>
              <a:p>
                <a:r>
                  <a:rPr lang="en-US" dirty="0"/>
                  <a:t>Pinhole camera image </a:t>
                </a:r>
                <a:r>
                  <a:rPr lang="en-US" b="1" dirty="0"/>
                  <a:t>inverted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7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 for 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Images are formed on an </a:t>
                </a:r>
                <a:r>
                  <a:rPr lang="en-US" b="1" dirty="0"/>
                  <a:t>image plane</a:t>
                </a:r>
              </a:p>
              <a:p>
                <a:r>
                  <a:rPr lang="en-US" dirty="0"/>
                  <a:t>Place image plane between pin hole, origin, and object</a:t>
                </a:r>
              </a:p>
              <a:p>
                <a:pPr lvl="1"/>
                <a:r>
                  <a:rPr lang="en-US" dirty="0"/>
                  <a:t>Image no longer inverted </a:t>
                </a:r>
              </a:p>
              <a:p>
                <a:pPr lvl="1"/>
                <a:r>
                  <a:rPr lang="en-US" dirty="0"/>
                  <a:t>Simplifies transformations </a:t>
                </a:r>
              </a:p>
              <a:p>
                <a:r>
                  <a:rPr lang="en-US" dirty="0"/>
                  <a:t>Real-world and image plane coordinate along optic axis </a:t>
                </a:r>
              </a:p>
              <a:p>
                <a:r>
                  <a:rPr lang="en-US" dirty="0"/>
                  <a:t>Optic axis from origin or </a:t>
                </a:r>
                <a:r>
                  <a:rPr lang="en-US" b="1" dirty="0"/>
                  <a:t>optic center </a:t>
                </a:r>
              </a:p>
              <a:p>
                <a:r>
                  <a:rPr lang="en-US" dirty="0"/>
                  <a:t>Distance from origin to image plane is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Simplify model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0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5607</TotalTime>
  <Words>1705</Words>
  <Application>Microsoft Office PowerPoint</Application>
  <PresentationFormat>Widescreen</PresentationFormat>
  <Paragraphs>392</Paragraphs>
  <Slides>42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Open Sans</vt:lpstr>
      <vt:lpstr>Script MT Bold</vt:lpstr>
      <vt:lpstr>Office Theme</vt:lpstr>
      <vt:lpstr>Equation</vt:lpstr>
      <vt:lpstr>CSCI E-25 Computer Vision</vt:lpstr>
      <vt:lpstr>Homography and Projections</vt:lpstr>
      <vt:lpstr>Homography and Projections</vt:lpstr>
      <vt:lpstr>Stereo Vision Problem </vt:lpstr>
      <vt:lpstr>Image alignment</vt:lpstr>
      <vt:lpstr>Pinhole Camera</vt:lpstr>
      <vt:lpstr>Homogenous Coordinates for Images</vt:lpstr>
      <vt:lpstr>Pinhole Camera</vt:lpstr>
      <vt:lpstr>Coordinate System for Pinhole Camera</vt:lpstr>
      <vt:lpstr>Pinhole Camera Model</vt:lpstr>
      <vt:lpstr>Cartesian Coordinates for Images</vt:lpstr>
      <vt:lpstr>Transformations for Camera Model</vt:lpstr>
      <vt:lpstr>Transformations for Camera Model</vt:lpstr>
      <vt:lpstr>Transformations for Camera Model</vt:lpstr>
      <vt:lpstr>Transformations for Camera Model</vt:lpstr>
      <vt:lpstr>Homogenous Coordinates</vt:lpstr>
      <vt:lpstr>Pinhole Camera Model</vt:lpstr>
      <vt:lpstr>Homogenous Coordinates</vt:lpstr>
      <vt:lpstr>Homogenous Coordinates</vt:lpstr>
      <vt:lpstr>Homogenous Coordinates</vt:lpstr>
      <vt:lpstr>Transformations for Camera Model</vt:lpstr>
      <vt:lpstr>Pinhole Camera Model in Homogeneous Coordinates</vt:lpstr>
      <vt:lpstr>Stereo Vision Problem </vt:lpstr>
      <vt:lpstr>Four Transform Problems 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 Problems  </vt:lpstr>
      <vt:lpstr>Projective 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 Elston</cp:lastModifiedBy>
  <cp:revision>225</cp:revision>
  <dcterms:created xsi:type="dcterms:W3CDTF">2022-01-24T17:07:03Z</dcterms:created>
  <dcterms:modified xsi:type="dcterms:W3CDTF">2022-02-28T19:56:45Z</dcterms:modified>
</cp:coreProperties>
</file>