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112"/>
  </p:notesMasterIdLst>
  <p:handoutMasterIdLst>
    <p:handoutMasterId r:id="rId113"/>
  </p:handoutMasterIdLst>
  <p:sldIdLst>
    <p:sldId id="391" r:id="rId6"/>
    <p:sldId id="406" r:id="rId7"/>
    <p:sldId id="407" r:id="rId8"/>
    <p:sldId id="408" r:id="rId9"/>
    <p:sldId id="364" r:id="rId10"/>
    <p:sldId id="320" r:id="rId11"/>
    <p:sldId id="363" r:id="rId12"/>
    <p:sldId id="339" r:id="rId13"/>
    <p:sldId id="321" r:id="rId14"/>
    <p:sldId id="481" r:id="rId15"/>
    <p:sldId id="366" r:id="rId16"/>
    <p:sldId id="367" r:id="rId17"/>
    <p:sldId id="368" r:id="rId18"/>
    <p:sldId id="369" r:id="rId19"/>
    <p:sldId id="370" r:id="rId20"/>
    <p:sldId id="371" r:id="rId21"/>
    <p:sldId id="482" r:id="rId22"/>
    <p:sldId id="372" r:id="rId23"/>
    <p:sldId id="373" r:id="rId24"/>
    <p:sldId id="525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485" r:id="rId34"/>
    <p:sldId id="490" r:id="rId35"/>
    <p:sldId id="325" r:id="rId36"/>
    <p:sldId id="326" r:id="rId37"/>
    <p:sldId id="327" r:id="rId38"/>
    <p:sldId id="523" r:id="rId39"/>
    <p:sldId id="328" r:id="rId40"/>
    <p:sldId id="355" r:id="rId41"/>
    <p:sldId id="486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87" r:id="rId50"/>
    <p:sldId id="342" r:id="rId51"/>
    <p:sldId id="330" r:id="rId52"/>
    <p:sldId id="331" r:id="rId53"/>
    <p:sldId id="524" r:id="rId54"/>
    <p:sldId id="488" r:id="rId55"/>
    <p:sldId id="332" r:id="rId56"/>
    <p:sldId id="333" r:id="rId57"/>
    <p:sldId id="489" r:id="rId58"/>
    <p:sldId id="334" r:id="rId59"/>
    <p:sldId id="335" r:id="rId60"/>
    <p:sldId id="336" r:id="rId61"/>
    <p:sldId id="337" r:id="rId62"/>
    <p:sldId id="361" r:id="rId63"/>
    <p:sldId id="362" r:id="rId64"/>
    <p:sldId id="522" r:id="rId65"/>
    <p:sldId id="338" r:id="rId66"/>
    <p:sldId id="492" r:id="rId67"/>
    <p:sldId id="493" r:id="rId68"/>
    <p:sldId id="494" r:id="rId69"/>
    <p:sldId id="495" r:id="rId70"/>
    <p:sldId id="496" r:id="rId71"/>
    <p:sldId id="497" r:id="rId72"/>
    <p:sldId id="498" r:id="rId73"/>
    <p:sldId id="49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08" r:id="rId83"/>
    <p:sldId id="509" r:id="rId84"/>
    <p:sldId id="510" r:id="rId85"/>
    <p:sldId id="511" r:id="rId86"/>
    <p:sldId id="512" r:id="rId87"/>
    <p:sldId id="513" r:id="rId88"/>
    <p:sldId id="514" r:id="rId89"/>
    <p:sldId id="515" r:id="rId90"/>
    <p:sldId id="516" r:id="rId91"/>
    <p:sldId id="517" r:id="rId92"/>
    <p:sldId id="518" r:id="rId93"/>
    <p:sldId id="519" r:id="rId94"/>
    <p:sldId id="520" r:id="rId95"/>
    <p:sldId id="521" r:id="rId96"/>
    <p:sldId id="480" r:id="rId97"/>
    <p:sldId id="329" r:id="rId98"/>
    <p:sldId id="343" r:id="rId99"/>
    <p:sldId id="344" r:id="rId100"/>
    <p:sldId id="346" r:id="rId101"/>
    <p:sldId id="347" r:id="rId102"/>
    <p:sldId id="348" r:id="rId103"/>
    <p:sldId id="349" r:id="rId104"/>
    <p:sldId id="392" r:id="rId105"/>
    <p:sldId id="393" r:id="rId106"/>
    <p:sldId id="394" r:id="rId107"/>
    <p:sldId id="395" r:id="rId108"/>
    <p:sldId id="396" r:id="rId109"/>
    <p:sldId id="397" r:id="rId110"/>
    <p:sldId id="398" r:id="rId11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83" d="100"/>
          <a:sy n="83" d="100"/>
        </p:scale>
        <p:origin x="46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17" Type="http://schemas.openxmlformats.org/officeDocument/2006/relationships/tableStyles" Target="tableStyles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87" Type="http://schemas.openxmlformats.org/officeDocument/2006/relationships/slide" Target="slides/slide82.xml"/><Relationship Id="rId102" Type="http://schemas.openxmlformats.org/officeDocument/2006/relationships/slide" Target="slides/slide97.xml"/><Relationship Id="rId110" Type="http://schemas.openxmlformats.org/officeDocument/2006/relationships/slide" Target="slides/slide105.xml"/><Relationship Id="rId11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13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16" Type="http://schemas.openxmlformats.org/officeDocument/2006/relationships/theme" Target="theme/theme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11" Type="http://schemas.openxmlformats.org/officeDocument/2006/relationships/slide" Target="slides/slide10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presProps" Target="pres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5/1/2022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4/30/2022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76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75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40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82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59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9646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59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506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53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229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82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dirty="0" err="1">
                <a:solidFill>
                  <a:schemeClr val="tx2"/>
                </a:solidFill>
                <a:latin typeface="Segoe" pitchFamily="34" charset="0"/>
              </a:rPr>
              <a:t>jec</a:t>
            </a:r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8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276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66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1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474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0424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2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8357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8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11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94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57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3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044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4/30/2022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toronto.edu/~rsalakhu/papers/srivastava14a.pdf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02.03167.pdf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Regularization and 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n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identification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Object detection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Image stitching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3-d vision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Motion tracking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Generative models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28064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The L2 Regularization Method</a:t>
            </a:r>
          </a:p>
        </p:txBody>
      </p:sp>
    </p:spTree>
    <p:extLst>
      <p:ext uri="{BB962C8B-B14F-4D97-AF65-F5344CB8AC3E}">
        <p14:creationId xmlns:p14="http://schemas.microsoft.com/office/powerpoint/2010/main" val="166312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widely used CV machine learning algorithms use optimization algorithms at the core 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machine learning algorithms use optimization to minimize a loss function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Loss function is minimized using optimization algorithms to learn the optimal model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more parameters and higher capacity the model, the harder it is to learn the model parameters   </a:t>
            </a:r>
            <a:endParaRPr lang="en-GB" dirty="0"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165053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is essential for complex ML models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Deep learning models require learning very large numbers of parameters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Even with large training datasets there are only a few samples per parameters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high chance of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over-fitting</a:t>
                </a:r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ML  models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learn the training data too well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do not generalize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Over-fit models have poor response to input noise</a:t>
                </a:r>
              </a:p>
              <a:p>
                <a:r>
                  <a:rPr lang="en-GB" sz="2800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To prevent over-fitting we apply </a:t>
                </a:r>
                <a:r>
                  <a:rPr lang="en-GB" sz="2800" b="1" dirty="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6750" y="1301328"/>
                <a:ext cx="11525250" cy="5290388"/>
              </a:xfrm>
              <a:blipFill>
                <a:blip r:embed="rId3"/>
                <a:stretch>
                  <a:fillRect l="-1058" t="-1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0184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3433866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or Euclidean norm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widely used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Over-fit models tend to have parameters (weights) with extreme 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One way to regularize models is to limit the values of the 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L2 norm of the model parameter 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add a small bias term to (greatly) reduce the variance</a:t>
            </a:r>
          </a:p>
        </p:txBody>
      </p:sp>
    </p:spTree>
    <p:extLst>
      <p:ext uri="{BB962C8B-B14F-4D97-AF65-F5344CB8AC3E}">
        <p14:creationId xmlns:p14="http://schemas.microsoft.com/office/powerpoint/2010/main" val="420962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12377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Limit the size of the model parameters is to constrain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B79A8-7BED-40C4-A2EF-1469FDD9B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45" y="1784492"/>
            <a:ext cx="7577675" cy="123089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789D93-718F-4750-91FC-A2A4EBC2367F}"/>
              </a:ext>
            </a:extLst>
          </p:cNvPr>
          <p:cNvSpPr txBox="1">
            <a:spLocks/>
          </p:cNvSpPr>
          <p:nvPr/>
        </p:nvSpPr>
        <p:spPr>
          <a:xfrm>
            <a:off x="415074" y="306558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regularized loss function is then: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D771B-6145-433F-97CB-A93894EB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811" y="3600336"/>
            <a:ext cx="4280389" cy="54643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AF3582-C777-46B4-902F-5C6DDE05FDBB}"/>
              </a:ext>
            </a:extLst>
          </p:cNvPr>
          <p:cNvSpPr txBox="1">
            <a:spLocks/>
          </p:cNvSpPr>
          <p:nvPr/>
        </p:nvSpPr>
        <p:spPr>
          <a:xfrm>
            <a:off x="415074" y="4372211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</p:txBody>
      </p:sp>
    </p:spTree>
    <p:extLst>
      <p:ext uri="{BB962C8B-B14F-4D97-AF65-F5344CB8AC3E}">
        <p14:creationId xmlns:p14="http://schemas.microsoft.com/office/powerpoint/2010/main" val="231309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49150"/>
            <a:ext cx="11525250" cy="64562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E61B3B3-40C8-4D52-93DF-51F747B0E473}"/>
              </a:ext>
            </a:extLst>
          </p:cNvPr>
          <p:cNvSpPr/>
          <p:nvPr/>
        </p:nvSpPr>
        <p:spPr bwMode="auto">
          <a:xfrm>
            <a:off x="4048370" y="2256203"/>
            <a:ext cx="3708400" cy="3505200"/>
          </a:xfrm>
          <a:prstGeom prst="ellipse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9076E5-59DA-49C1-B1BB-81A5DBD05FC2}"/>
              </a:ext>
            </a:extLst>
          </p:cNvPr>
          <p:cNvCxnSpPr/>
          <p:nvPr/>
        </p:nvCxnSpPr>
        <p:spPr bwMode="auto">
          <a:xfrm>
            <a:off x="5902570" y="1900604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4CCF9BF-DF5A-46BA-AB5C-2B4C3BB85667}"/>
              </a:ext>
            </a:extLst>
          </p:cNvPr>
          <p:cNvCxnSpPr/>
          <p:nvPr/>
        </p:nvCxnSpPr>
        <p:spPr bwMode="auto">
          <a:xfrm flipH="1">
            <a:off x="3489570" y="4008803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72040BB-E43B-465E-B5F5-CDC0479A4B6A}"/>
              </a:ext>
            </a:extLst>
          </p:cNvPr>
          <p:cNvSpPr txBox="1">
            <a:spLocks/>
          </p:cNvSpPr>
          <p:nvPr/>
        </p:nvSpPr>
        <p:spPr>
          <a:xfrm>
            <a:off x="5526033" y="1398953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7E4A36-5924-43C4-809F-7D1DFB854952}"/>
              </a:ext>
            </a:extLst>
          </p:cNvPr>
          <p:cNvSpPr txBox="1">
            <a:spLocks/>
          </p:cNvSpPr>
          <p:nvPr/>
        </p:nvSpPr>
        <p:spPr>
          <a:xfrm>
            <a:off x="8162413" y="3645067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5B723FAF-73C4-4CB2-A562-66E36ADA4617}"/>
              </a:ext>
            </a:extLst>
          </p:cNvPr>
          <p:cNvSpPr txBox="1">
            <a:spLocks/>
          </p:cNvSpPr>
          <p:nvPr/>
        </p:nvSpPr>
        <p:spPr>
          <a:xfrm>
            <a:off x="1470271" y="5079840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r>
              <a:rPr lang="en-US" sz="2933" kern="0" baseline="30000" dirty="0"/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D4CF52-5E8C-484D-8D57-A5FD48868151}"/>
              </a:ext>
            </a:extLst>
          </p:cNvPr>
          <p:cNvCxnSpPr/>
          <p:nvPr/>
        </p:nvCxnSpPr>
        <p:spPr bwMode="auto">
          <a:xfrm flipV="1">
            <a:off x="3107383" y="4643804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9EA6A8-6535-4590-82CD-FD7C9EA72C03}"/>
              </a:ext>
            </a:extLst>
          </p:cNvPr>
          <p:cNvCxnSpPr>
            <a:endCxn id="27" idx="0"/>
          </p:cNvCxnSpPr>
          <p:nvPr/>
        </p:nvCxnSpPr>
        <p:spPr bwMode="auto">
          <a:xfrm flipV="1">
            <a:off x="5902570" y="2256204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BCAB8F-C56E-4151-B2B0-2FE1E1446BE8}"/>
              </a:ext>
            </a:extLst>
          </p:cNvPr>
          <p:cNvCxnSpPr>
            <a:endCxn id="27" idx="6"/>
          </p:cNvCxnSpPr>
          <p:nvPr/>
        </p:nvCxnSpPr>
        <p:spPr bwMode="auto">
          <a:xfrm flipV="1">
            <a:off x="5902570" y="4008804"/>
            <a:ext cx="1854200" cy="25401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9BBF3-2E72-454B-AC5F-5271D5819BBC}"/>
              </a:ext>
            </a:extLst>
          </p:cNvPr>
          <p:cNvCxnSpPr/>
          <p:nvPr/>
        </p:nvCxnSpPr>
        <p:spPr bwMode="auto">
          <a:xfrm flipH="1" flipV="1">
            <a:off x="4563215" y="2801252"/>
            <a:ext cx="1364756" cy="12329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8E981BE-FA5A-4FF0-9D0C-50F4CEFB53BF}"/>
              </a:ext>
            </a:extLst>
          </p:cNvPr>
          <p:cNvSpPr txBox="1">
            <a:spLocks/>
          </p:cNvSpPr>
          <p:nvPr/>
        </p:nvSpPr>
        <p:spPr>
          <a:xfrm>
            <a:off x="7841951" y="1922809"/>
            <a:ext cx="1944739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large</a:t>
            </a:r>
          </a:p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small</a:t>
            </a:r>
            <a:endParaRPr lang="en-US" sz="2933" kern="0" baseline="30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EA9B99-5BAC-45B1-9B35-ECA9FC3551E1}"/>
              </a:ext>
            </a:extLst>
          </p:cNvPr>
          <p:cNvCxnSpPr/>
          <p:nvPr/>
        </p:nvCxnSpPr>
        <p:spPr bwMode="auto">
          <a:xfrm flipH="1" flipV="1">
            <a:off x="7220095" y="4057733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C69C279-4AB0-404A-A64C-B4E34FCEBFFD}"/>
              </a:ext>
            </a:extLst>
          </p:cNvPr>
          <p:cNvSpPr txBox="1">
            <a:spLocks/>
          </p:cNvSpPr>
          <p:nvPr/>
        </p:nvSpPr>
        <p:spPr>
          <a:xfrm>
            <a:off x="3275885" y="1989875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~ 0</a:t>
            </a:r>
            <a:endParaRPr lang="en-US" sz="2933" kern="0" baseline="300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67A521-44E2-462E-8E7E-5FEB09AD6C7F}"/>
              </a:ext>
            </a:extLst>
          </p:cNvPr>
          <p:cNvCxnSpPr/>
          <p:nvPr/>
        </p:nvCxnSpPr>
        <p:spPr bwMode="auto">
          <a:xfrm>
            <a:off x="4620319" y="2419159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669C91-EFB7-4AD5-9FAE-304A146082A7}"/>
              </a:ext>
            </a:extLst>
          </p:cNvPr>
          <p:cNvSpPr txBox="1">
            <a:spLocks/>
          </p:cNvSpPr>
          <p:nvPr/>
        </p:nvSpPr>
        <p:spPr>
          <a:xfrm>
            <a:off x="2108990" y="3204715"/>
            <a:ext cx="180432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-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</a:t>
            </a:r>
            <a:endParaRPr lang="en-US" sz="2933" kern="0" baseline="300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4126CF5-E28A-4859-9C76-051233A47DE6}"/>
              </a:ext>
            </a:extLst>
          </p:cNvPr>
          <p:cNvCxnSpPr/>
          <p:nvPr/>
        </p:nvCxnSpPr>
        <p:spPr bwMode="auto">
          <a:xfrm flipV="1">
            <a:off x="3743570" y="3373804"/>
            <a:ext cx="1320800" cy="18519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3631FD2-A90B-47BB-892C-93EC687D7042}"/>
              </a:ext>
            </a:extLst>
          </p:cNvPr>
          <p:cNvCxnSpPr/>
          <p:nvPr/>
        </p:nvCxnSpPr>
        <p:spPr bwMode="auto">
          <a:xfrm flipV="1">
            <a:off x="5877172" y="3736652"/>
            <a:ext cx="1844516" cy="297552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20604D03-D95A-4C36-B1CF-87644B059A86}"/>
              </a:ext>
            </a:extLst>
          </p:cNvPr>
          <p:cNvSpPr txBox="1">
            <a:spLocks/>
          </p:cNvSpPr>
          <p:nvPr/>
        </p:nvSpPr>
        <p:spPr>
          <a:xfrm>
            <a:off x="8384926" y="4653088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~ 0</a:t>
            </a:r>
            <a:endParaRPr lang="en-US" sz="2933" kern="0" baseline="30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6A8580-62A5-4CD0-A174-BC9AA16D7E45}"/>
              </a:ext>
            </a:extLst>
          </p:cNvPr>
          <p:cNvCxnSpPr/>
          <p:nvPr/>
        </p:nvCxnSpPr>
        <p:spPr bwMode="auto">
          <a:xfrm flipH="1">
            <a:off x="6940789" y="2532928"/>
            <a:ext cx="955236" cy="1260219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D97EDBAB-683D-434C-B1B7-6CC200DB0B69}"/>
              </a:ext>
            </a:extLst>
          </p:cNvPr>
          <p:cNvSpPr txBox="1">
            <a:spLocks/>
          </p:cNvSpPr>
          <p:nvPr/>
        </p:nvSpPr>
        <p:spPr>
          <a:xfrm>
            <a:off x="379514" y="6003441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is considered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soft constraint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14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/>
      <p:bldP spid="31" grpId="0"/>
      <p:bldP spid="32" grpId="0"/>
      <p:bldP spid="37" grpId="0"/>
      <p:bldP spid="39" grpId="0"/>
      <p:bldP spid="41" grpId="0"/>
      <p:bldP spid="44" grpId="0"/>
      <p:bldP spid="4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793797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gain some intuition about l2 regularization?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Constraint on model parameters binds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16251"/>
            <a:ext cx="11525250" cy="517278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goes by many names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Euclidian norm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published by Andrey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Tikonov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in late 1940s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Only published in English in 1977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Is known as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Tikhonov regularization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statistics literature often called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ridge regression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the engineering literature is referred to 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pre-whitening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3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0DB07-22AE-4C73-B341-36A312858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205" y="917972"/>
            <a:ext cx="5949315" cy="44619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DAF807-CAC3-4ED1-A725-2703C2AABF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184" y="5528789"/>
            <a:ext cx="11338979" cy="1063487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Plaque commemorating Andrey </a:t>
            </a:r>
            <a:r>
              <a:rPr lang="en-US" sz="2800" b="1" dirty="0"/>
              <a:t>Tikhonov  at Moscow Institute of Mathematics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60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Eigenvalues and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40308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linear model with feature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labels,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parameter vector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written: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want to find a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normal equations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represent a computationally efficient approach: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A8566-87AE-47CC-BC16-971989FD8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500" y="2477535"/>
            <a:ext cx="1440124" cy="3981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C65B20-C3A4-4FB1-8148-23D19052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10" y="3648478"/>
            <a:ext cx="1862086" cy="4876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594" y="5424888"/>
            <a:ext cx="3338334" cy="56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n coefficients of the linear model are found with the normal equations: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solution requires finding the inverse of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symmetric n x n covariance matrix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matrix can be represented by its eigenvalue-eigenvector decomposition: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5B10ED-202E-4FCD-B89F-FC55B4FC0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11" y="2357120"/>
            <a:ext cx="3557638" cy="597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96" y="5189542"/>
            <a:ext cx="2703224" cy="4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2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for ML models with a large number of parameters is hard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Large number of parameters </a:t>
                </a:r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high dimensional parameter space   </a:t>
                </a:r>
                <a:endParaRPr lang="en-GB" sz="2800" dirty="0">
                  <a:latin typeface="+mj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poor convergence </a:t>
                </a:r>
              </a:p>
              <a:p>
                <a:pPr marL="0" indent="0">
                  <a:buNone/>
                </a:pPr>
                <a:r>
                  <a:rPr lang="en-GB" sz="2800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⟹</m:t>
                    </m:r>
                  </m:oMath>
                </a14:m>
                <a:r>
                  <a:rPr lang="en-GB" sz="2800" dirty="0">
                    <a:latin typeface="Forte" panose="03060902040502070203" pitchFamily="66" charset="0"/>
                    <a:ea typeface="Segoe UI" panose="020B0502040204020203" pitchFamily="34" charset="0"/>
                    <a:cs typeface="Segoe UI" panose="020B0502040204020203" pitchFamily="34" charset="0"/>
                  </a:rPr>
                  <a:t> ‘Curse of Dimensionality’</a:t>
                </a:r>
                <a:endParaRPr lang="en-GB" sz="2800" dirty="0">
                  <a:latin typeface="+mn-lt"/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Optimization in high dimensions is often </a:t>
                </a:r>
                <a:r>
                  <a:rPr lang="en-GB" sz="28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ill-posed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Data not sufficient to uniquely </a:t>
                </a:r>
                <a:r>
                  <a:rPr lang="en-GB" sz="2400" b="1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identify </a:t>
                </a:r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values of all model parameters</a:t>
                </a:r>
              </a:p>
              <a:p>
                <a:r>
                  <a:rPr lang="en-GB" sz="28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Use regularization methods to improve convergence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Regularization restricts effective dimensionality</a:t>
                </a:r>
              </a:p>
              <a:p>
                <a:pPr lvl="1"/>
                <a:r>
                  <a:rPr lang="en-GB" sz="2400" dirty="0">
                    <a:latin typeface="+mj-lt"/>
                    <a:ea typeface="Segoe UI" panose="020B0502040204020203" pitchFamily="34" charset="0"/>
                    <a:cs typeface="Segoe UI" panose="020B0502040204020203" pitchFamily="34" charset="0"/>
                  </a:rPr>
                  <a:t>Required for most real-world CV problems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90025" y="1049383"/>
                <a:ext cx="11525250" cy="5591447"/>
              </a:xfrm>
              <a:blipFill>
                <a:blip r:embed="rId3"/>
                <a:stretch>
                  <a:fillRect l="-1111" t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" y="331471"/>
            <a:ext cx="11903845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ML</a:t>
            </a:r>
          </a:p>
        </p:txBody>
      </p:sp>
    </p:spTree>
    <p:extLst>
      <p:ext uri="{BB962C8B-B14F-4D97-AF65-F5344CB8AC3E}">
        <p14:creationId xmlns:p14="http://schemas.microsoft.com/office/powerpoint/2010/main" val="351778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the inverse of the symmetric matrix with decomposition: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274609-BB39-4EAF-8A78-319142D1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601" y="2055939"/>
            <a:ext cx="2510365" cy="443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51" y="2595887"/>
            <a:ext cx="3631009" cy="57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B0D85D-2189-413B-92B0-2E30D4DE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954" y="3429000"/>
            <a:ext cx="5475211" cy="295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compute the inverse of the symmetric covariance matrix with decomposition: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(A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A)</a:t>
            </a:r>
            <a:r>
              <a:rPr lang="en-US" sz="2800" i="1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-1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deficient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many machine learning problems are rank deficient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a rank deficient matrix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 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rank deficient matrix has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zero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matrix with m nonzero eigenvalues is said to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rank 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3C60B-86A6-4CA6-A52A-AF78CBC1B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981" y="2437154"/>
            <a:ext cx="3660219" cy="58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l2 regularization we introduce a small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least-squares, or l2 minimization problem, is then: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solution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401F2-4AD0-4833-9709-CDBC4B41D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17" y="2649670"/>
            <a:ext cx="5705856" cy="594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80" y="3982036"/>
            <a:ext cx="5156536" cy="56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5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inverse                              the eigenvalue matrix is:</a:t>
            </a: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baseline="30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Even for an eigenvalue,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of 0, the biased inverse becomes 1/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 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the bias term,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creates a ‘ridge’ of nonzero values on the diagonal ensuring the inverse exists and is stable.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F23EB-C123-4C53-BE63-37D16B14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680" y="1503422"/>
            <a:ext cx="2570480" cy="4935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C067D-8C7D-4F57-89A7-DFC0B2C7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532" y="2103278"/>
            <a:ext cx="6874964" cy="277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Eigenvalues and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l2 regularization with eigenvalue-eigenvector decomposition </a:t>
            </a:r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the bias-variance trade off of the solution: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0, there is no bias, but variance can be high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large value of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, the inverse is stable and the variance is low, but the bias can be high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D31E52-5906-458B-BAD1-63E74F9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879" y="2056081"/>
            <a:ext cx="4841241" cy="5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6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L1 Regularization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34238496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154" y="1245702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can be performed with other norms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l1 (min-max)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another common choice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Conceptually, l1 norm limits the sum of the absolute values of the weights: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8A78BD-C1D9-4CDB-9AB0-8257B437A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30" y="3428810"/>
            <a:ext cx="7211050" cy="1185281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4E00D5-5055-4EA1-A969-55D91C31C172}"/>
              </a:ext>
            </a:extLst>
          </p:cNvPr>
          <p:cNvSpPr txBox="1">
            <a:spLocks/>
          </p:cNvSpPr>
          <p:nvPr/>
        </p:nvSpPr>
        <p:spPr>
          <a:xfrm>
            <a:off x="378696" y="4637836"/>
            <a:ext cx="11525250" cy="823527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norm is also known as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Manhattan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taxi cab distance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since it is the distance traveled on a grid between two points. 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5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76960"/>
            <a:ext cx="11525250" cy="6189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l1 norm of the weights, the loss function becomes: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3CABE-58C2-483C-A6BB-2B5C7034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101" y="1695938"/>
            <a:ext cx="4600379" cy="5209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379514" y="2387724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Large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increases bias but reduces variance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Small </a:t>
            </a:r>
            <a:r>
              <a:rPr lang="en-US" sz="24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decreases bias and increases variance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l1 constraint drives some weights to exactly 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behavior leads to the term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lasso regularization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provides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on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contrast L2 provides soft constraints</a:t>
            </a:r>
          </a:p>
        </p:txBody>
      </p:sp>
    </p:spTree>
    <p:extLst>
      <p:ext uri="{BB962C8B-B14F-4D97-AF65-F5344CB8AC3E}">
        <p14:creationId xmlns:p14="http://schemas.microsoft.com/office/powerpoint/2010/main" val="21331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8235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5EDB0A-275A-48B3-8565-FA4C74338046}"/>
              </a:ext>
            </a:extLst>
          </p:cNvPr>
          <p:cNvSpPr txBox="1">
            <a:spLocks/>
          </p:cNvSpPr>
          <p:nvPr/>
        </p:nvSpPr>
        <p:spPr>
          <a:xfrm>
            <a:off x="512375" y="5767255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hard constraint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on the weights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255133-D04F-4B7F-B178-CBBF02943FAC}"/>
              </a:ext>
            </a:extLst>
          </p:cNvPr>
          <p:cNvCxnSpPr/>
          <p:nvPr/>
        </p:nvCxnSpPr>
        <p:spPr bwMode="auto">
          <a:xfrm>
            <a:off x="5589953" y="1747353"/>
            <a:ext cx="0" cy="4129617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CBA1E9-7306-4941-A63B-0BD69600285C}"/>
              </a:ext>
            </a:extLst>
          </p:cNvPr>
          <p:cNvCxnSpPr/>
          <p:nvPr/>
        </p:nvCxnSpPr>
        <p:spPr bwMode="auto">
          <a:xfrm flipH="1">
            <a:off x="3176953" y="3855552"/>
            <a:ext cx="4775200" cy="0"/>
          </a:xfrm>
          <a:prstGeom prst="line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4DA3F4-E638-49D3-93D5-A10FF3159B40}"/>
              </a:ext>
            </a:extLst>
          </p:cNvPr>
          <p:cNvSpPr txBox="1">
            <a:spLocks/>
          </p:cNvSpPr>
          <p:nvPr/>
        </p:nvSpPr>
        <p:spPr>
          <a:xfrm>
            <a:off x="5213416" y="1245702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638B0B-DED5-4B31-97B2-1ECFB2DE4D96}"/>
              </a:ext>
            </a:extLst>
          </p:cNvPr>
          <p:cNvSpPr txBox="1">
            <a:spLocks/>
          </p:cNvSpPr>
          <p:nvPr/>
        </p:nvSpPr>
        <p:spPr>
          <a:xfrm>
            <a:off x="7849796" y="3491816"/>
            <a:ext cx="702275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X1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725DC9-1F97-4A19-A234-CB176C5819A4}"/>
              </a:ext>
            </a:extLst>
          </p:cNvPr>
          <p:cNvCxnSpPr/>
          <p:nvPr/>
        </p:nvCxnSpPr>
        <p:spPr bwMode="auto">
          <a:xfrm flipV="1">
            <a:off x="5589953" y="2102953"/>
            <a:ext cx="0" cy="1752599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9FFCF6-1C73-4B87-A6E7-9E73A4BF8C76}"/>
              </a:ext>
            </a:extLst>
          </p:cNvPr>
          <p:cNvCxnSpPr/>
          <p:nvPr/>
        </p:nvCxnSpPr>
        <p:spPr bwMode="auto">
          <a:xfrm flipV="1">
            <a:off x="5589954" y="3855551"/>
            <a:ext cx="1730305" cy="25405"/>
          </a:xfrm>
          <a:prstGeom prst="straightConnector1">
            <a:avLst/>
          </a:prstGeom>
          <a:solidFill>
            <a:srgbClr val="000000"/>
          </a:solidFill>
          <a:ln w="476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5CEB2C-0B47-45E7-B6C3-D3BE68C07E6D}"/>
              </a:ext>
            </a:extLst>
          </p:cNvPr>
          <p:cNvCxnSpPr/>
          <p:nvPr/>
        </p:nvCxnSpPr>
        <p:spPr bwMode="auto">
          <a:xfrm flipH="1" flipV="1">
            <a:off x="6907478" y="3904482"/>
            <a:ext cx="1197075" cy="771121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9322F1-B28D-49AD-8D64-FDFD6D2C6E42}"/>
              </a:ext>
            </a:extLst>
          </p:cNvPr>
          <p:cNvSpPr txBox="1">
            <a:spLocks/>
          </p:cNvSpPr>
          <p:nvPr/>
        </p:nvSpPr>
        <p:spPr>
          <a:xfrm>
            <a:off x="2963268" y="1836624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1 = 0</a:t>
            </a:r>
            <a:endParaRPr lang="en-US" sz="2933" kern="0" baseline="300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01AC0B-C41D-41C4-8089-B3956500946A}"/>
              </a:ext>
            </a:extLst>
          </p:cNvPr>
          <p:cNvCxnSpPr/>
          <p:nvPr/>
        </p:nvCxnSpPr>
        <p:spPr bwMode="auto">
          <a:xfrm>
            <a:off x="4307702" y="2265908"/>
            <a:ext cx="1164176" cy="794995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D814B9D-2E51-4B9E-BAD1-FA5C83A0D3F2}"/>
              </a:ext>
            </a:extLst>
          </p:cNvPr>
          <p:cNvSpPr txBox="1">
            <a:spLocks/>
          </p:cNvSpPr>
          <p:nvPr/>
        </p:nvSpPr>
        <p:spPr>
          <a:xfrm>
            <a:off x="8072309" y="4499837"/>
            <a:ext cx="1422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2 = 0</a:t>
            </a:r>
            <a:endParaRPr lang="en-US" sz="2933" kern="0" baseline="30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1DDA7A-B9CB-4688-A55E-861B3F15A0D2}"/>
              </a:ext>
            </a:extLst>
          </p:cNvPr>
          <p:cNvSpPr/>
          <p:nvPr/>
        </p:nvSpPr>
        <p:spPr bwMode="auto">
          <a:xfrm rot="18910552">
            <a:off x="4379902" y="2625311"/>
            <a:ext cx="2441911" cy="2483116"/>
          </a:xfrm>
          <a:prstGeom prst="rect">
            <a:avLst/>
          </a:prstGeom>
          <a:noFill/>
          <a:ln w="25400" cap="flat" cmpd="sng" algn="ctr">
            <a:solidFill>
              <a:srgbClr val="00206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US" sz="74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98002AF-BDAB-4B87-AB7A-ED2E551E31A5}"/>
              </a:ext>
            </a:extLst>
          </p:cNvPr>
          <p:cNvSpPr txBox="1">
            <a:spLocks/>
          </p:cNvSpPr>
          <p:nvPr/>
        </p:nvSpPr>
        <p:spPr>
          <a:xfrm>
            <a:off x="1623962" y="4821536"/>
            <a:ext cx="2946400" cy="588433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279400" indent="-27940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1pPr>
            <a:lvl2pPr marL="685800" indent="-2743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2pPr>
            <a:lvl3pPr marL="914400" indent="-18288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Wingdings" charset="2"/>
              <a:buChar char="§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3pPr>
            <a:lvl4pPr marL="76807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4pPr>
            <a:lvl5pPr marL="960099" indent="-192020" algn="l" rtl="0" eaLnBrk="0" fontAlgn="base" hangingPunct="0">
              <a:spcBef>
                <a:spcPts val="504"/>
              </a:spcBef>
              <a:spcAft>
                <a:spcPct val="0"/>
              </a:spcAft>
              <a:buClrTx/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5pPr>
            <a:lvl6pPr marL="115211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6pPr>
            <a:lvl7pPr marL="1344139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7pPr>
            <a:lvl8pPr marL="153615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8pPr>
            <a:lvl9pPr marL="1728178" indent="-192020" algn="l" rtl="0" fontAlgn="base">
              <a:spcBef>
                <a:spcPts val="504"/>
              </a:spcBef>
              <a:spcAft>
                <a:spcPct val="0"/>
              </a:spcAft>
              <a:buClr>
                <a:srgbClr val="B9002D"/>
              </a:buClr>
              <a:buSzPct val="100000"/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  <a:sym typeface="Arial" charset="0"/>
              </a:defRPr>
            </a:lvl9pPr>
          </a:lstStyle>
          <a:p>
            <a:pPr marL="0" indent="0">
              <a:buNone/>
            </a:pPr>
            <a:r>
              <a:rPr lang="en-US" sz="2933" kern="0" dirty="0"/>
              <a:t>Constant ||</a:t>
            </a:r>
            <a:r>
              <a:rPr lang="en-US" sz="2933" kern="0" dirty="0">
                <a:latin typeface="Symbol" panose="05050102010706020507" pitchFamily="18" charset="2"/>
              </a:rPr>
              <a:t>B</a:t>
            </a:r>
            <a:r>
              <a:rPr lang="en-US" sz="2933" kern="0" dirty="0"/>
              <a:t>||</a:t>
            </a:r>
            <a:endParaRPr lang="en-US" sz="2933" kern="0" baseline="30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B4CF55-AF1F-46EC-AF47-8F865F1B9797}"/>
              </a:ext>
            </a:extLst>
          </p:cNvPr>
          <p:cNvCxnSpPr/>
          <p:nvPr/>
        </p:nvCxnSpPr>
        <p:spPr bwMode="auto">
          <a:xfrm flipV="1">
            <a:off x="3280642" y="4362881"/>
            <a:ext cx="991788" cy="436036"/>
          </a:xfrm>
          <a:prstGeom prst="straightConnector1">
            <a:avLst/>
          </a:prstGeom>
          <a:solidFill>
            <a:srgbClr val="000000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7401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14" grpId="0"/>
      <p:bldP spid="16" grpId="0"/>
      <p:bldP spid="17" grpId="0" animBg="1"/>
      <p:bldP spid="1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6673" y="796908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diagram helps develop some intuition on l1 regularization: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456203" y="2025070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4617403" y="138491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4719819" y="533695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3216041" y="3623411"/>
            <a:ext cx="127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Nonzero parameter</a:t>
            </a:r>
          </a:p>
          <a:p>
            <a:r>
              <a:rPr lang="en-US" b="1" dirty="0"/>
              <a:t>value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336316" y="6072263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125839" y="6072263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D8F302-ECF8-4D91-9EDC-A41B2FA9F035}"/>
              </a:ext>
            </a:extLst>
          </p:cNvPr>
          <p:cNvCxnSpPr>
            <a:cxnSpLocks/>
          </p:cNvCxnSpPr>
          <p:nvPr/>
        </p:nvCxnSpPr>
        <p:spPr>
          <a:xfrm flipV="1">
            <a:off x="4624661" y="4121458"/>
            <a:ext cx="17041" cy="12154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41056D-5DAF-419B-A3AF-959BAF82D9C7}"/>
              </a:ext>
            </a:extLst>
          </p:cNvPr>
          <p:cNvCxnSpPr>
            <a:cxnSpLocks/>
          </p:cNvCxnSpPr>
          <p:nvPr/>
        </p:nvCxnSpPr>
        <p:spPr>
          <a:xfrm flipH="1">
            <a:off x="3418348" y="4172035"/>
            <a:ext cx="1206313" cy="1114669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CC9648-A9DD-44E6-830A-CAB04BC09FB1}"/>
              </a:ext>
            </a:extLst>
          </p:cNvPr>
          <p:cNvCxnSpPr>
            <a:cxnSpLocks/>
          </p:cNvCxnSpPr>
          <p:nvPr/>
        </p:nvCxnSpPr>
        <p:spPr>
          <a:xfrm>
            <a:off x="4633181" y="4172035"/>
            <a:ext cx="1379014" cy="1150507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D62CDD-596B-4B4E-A38A-C64E34DD1D91}"/>
              </a:ext>
            </a:extLst>
          </p:cNvPr>
          <p:cNvCxnSpPr>
            <a:cxnSpLocks/>
          </p:cNvCxnSpPr>
          <p:nvPr/>
        </p:nvCxnSpPr>
        <p:spPr>
          <a:xfrm flipV="1">
            <a:off x="4677535" y="5307455"/>
            <a:ext cx="1313944" cy="1187958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BCE547-ADC1-4EC3-A6B2-754EB8DEE0AF}"/>
              </a:ext>
            </a:extLst>
          </p:cNvPr>
          <p:cNvCxnSpPr>
            <a:cxnSpLocks/>
          </p:cNvCxnSpPr>
          <p:nvPr/>
        </p:nvCxnSpPr>
        <p:spPr>
          <a:xfrm>
            <a:off x="3340100" y="5322542"/>
            <a:ext cx="1340070" cy="1172871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EE1CAE-64AA-4BF1-9657-26AADC7F1826}"/>
              </a:ext>
            </a:extLst>
          </p:cNvPr>
          <p:cNvSpPr/>
          <p:nvPr/>
        </p:nvSpPr>
        <p:spPr>
          <a:xfrm>
            <a:off x="4657411" y="3326004"/>
            <a:ext cx="2145323" cy="788796"/>
          </a:xfrm>
          <a:custGeom>
            <a:avLst/>
            <a:gdLst>
              <a:gd name="connsiteX0" fmla="*/ 0 w 2145323"/>
              <a:gd name="connsiteY0" fmla="*/ 788796 h 788796"/>
              <a:gd name="connsiteX1" fmla="*/ 291402 w 2145323"/>
              <a:gd name="connsiteY1" fmla="*/ 537587 h 788796"/>
              <a:gd name="connsiteX2" fmla="*/ 688312 w 2145323"/>
              <a:gd name="connsiteY2" fmla="*/ 246185 h 788796"/>
              <a:gd name="connsiteX3" fmla="*/ 1240971 w 2145323"/>
              <a:gd name="connsiteY3" fmla="*/ 85411 h 788796"/>
              <a:gd name="connsiteX4" fmla="*/ 2145323 w 2145323"/>
              <a:gd name="connsiteY4" fmla="*/ 0 h 788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5323" h="788796">
                <a:moveTo>
                  <a:pt x="0" y="788796"/>
                </a:moveTo>
                <a:cubicBezTo>
                  <a:pt x="88341" y="708409"/>
                  <a:pt x="176683" y="628022"/>
                  <a:pt x="291402" y="537587"/>
                </a:cubicBezTo>
                <a:cubicBezTo>
                  <a:pt x="406121" y="447152"/>
                  <a:pt x="530051" y="321548"/>
                  <a:pt x="688312" y="246185"/>
                </a:cubicBezTo>
                <a:cubicBezTo>
                  <a:pt x="846573" y="170822"/>
                  <a:pt x="998136" y="126442"/>
                  <a:pt x="1240971" y="85411"/>
                </a:cubicBezTo>
                <a:cubicBezTo>
                  <a:pt x="1483806" y="44380"/>
                  <a:pt x="1814564" y="22190"/>
                  <a:pt x="2145323" y="0"/>
                </a:cubicBezTo>
              </a:path>
            </a:pathLst>
          </a:custGeom>
          <a:noFill/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507253"/>
            <a:ext cx="11525250" cy="5133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Training deep neural networks requires learning a large number parameters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Millions of parameters is typical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Parameters are learned by gradient descent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Requires optimization in high dimensions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Must be executed on a large scale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The optimization problem is ill-posed – requires regularization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Can have slow convergence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May not have unique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But, a good solution is often good enough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207" y="331471"/>
            <a:ext cx="11109648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and Regularization for Deep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0125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Early Stopping as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897978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09040"/>
            <a:ext cx="11525250" cy="2578839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an old and simple idea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Stop updating the model weights before the model becomes overfit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 is analogous to l2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can formulate the regularized loss function as: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9239D-BE8C-4CC9-A732-8EFFE196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43" y="3620780"/>
            <a:ext cx="5858217" cy="55498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70CF2D-3973-4F1B-8A66-94FE285E8451}"/>
              </a:ext>
            </a:extLst>
          </p:cNvPr>
          <p:cNvSpPr txBox="1">
            <a:spLocks/>
          </p:cNvSpPr>
          <p:nvPr/>
        </p:nvSpPr>
        <p:spPr>
          <a:xfrm>
            <a:off x="379514" y="4283469"/>
            <a:ext cx="11525250" cy="702390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the regularization hyperparameter</a:t>
            </a:r>
          </a:p>
        </p:txBody>
      </p:sp>
    </p:spTree>
    <p:extLst>
      <p:ext uri="{BB962C8B-B14F-4D97-AF65-F5344CB8AC3E}">
        <p14:creationId xmlns:p14="http://schemas.microsoft.com/office/powerpoint/2010/main" val="218112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0ACB4-B9E3-4F36-AD20-90DB48B7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FE1B3-C1E3-45C1-A27C-6D150E2EF3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847040"/>
            <a:ext cx="11525250" cy="68720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Early stopping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a simple geometric interpretation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A082BA-EB53-450A-9708-669911063833}"/>
              </a:ext>
            </a:extLst>
          </p:cNvPr>
          <p:cNvSpPr/>
          <p:nvPr/>
        </p:nvSpPr>
        <p:spPr>
          <a:xfrm>
            <a:off x="4364757" y="2006651"/>
            <a:ext cx="5386388" cy="2924170"/>
          </a:xfrm>
          <a:prstGeom prst="ellipse">
            <a:avLst/>
          </a:prstGeom>
          <a:solidFill>
            <a:schemeClr val="bg2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8E7CBAA-16F5-4CA5-8EE0-415531189D47}"/>
              </a:ext>
            </a:extLst>
          </p:cNvPr>
          <p:cNvCxnSpPr/>
          <p:nvPr/>
        </p:nvCxnSpPr>
        <p:spPr>
          <a:xfrm>
            <a:off x="3903974" y="1332966"/>
            <a:ext cx="66583" cy="54730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51B113-5937-470D-876D-BC3C9CAD41E2}"/>
              </a:ext>
            </a:extLst>
          </p:cNvPr>
          <p:cNvCxnSpPr>
            <a:cxnSpLocks/>
          </p:cNvCxnSpPr>
          <p:nvPr/>
        </p:nvCxnSpPr>
        <p:spPr>
          <a:xfrm flipH="1">
            <a:off x="2211022" y="5311827"/>
            <a:ext cx="700087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0D688B-A5F9-4189-858B-AC5D38DC7DF9}"/>
              </a:ext>
            </a:extLst>
          </p:cNvPr>
          <p:cNvSpPr/>
          <p:nvPr/>
        </p:nvSpPr>
        <p:spPr>
          <a:xfrm>
            <a:off x="3373996" y="4737946"/>
            <a:ext cx="1193122" cy="1147762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53B47B-6FEC-48CF-8C0A-8450347BB5E2}"/>
              </a:ext>
            </a:extLst>
          </p:cNvPr>
          <p:cNvSpPr/>
          <p:nvPr/>
        </p:nvSpPr>
        <p:spPr>
          <a:xfrm>
            <a:off x="3025409" y="4396237"/>
            <a:ext cx="1885950" cy="183117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513A7-18F1-4175-AEF3-83201E43ECD1}"/>
              </a:ext>
            </a:extLst>
          </p:cNvPr>
          <p:cNvSpPr/>
          <p:nvPr/>
        </p:nvSpPr>
        <p:spPr>
          <a:xfrm>
            <a:off x="2708380" y="3989845"/>
            <a:ext cx="2547938" cy="2652709"/>
          </a:xfrm>
          <a:prstGeom prst="ellipse">
            <a:avLst/>
          </a:prstGeom>
          <a:noFill/>
          <a:ln w="254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9914B7-4715-4792-8438-A00B4B6A6468}"/>
              </a:ext>
            </a:extLst>
          </p:cNvPr>
          <p:cNvSpPr/>
          <p:nvPr/>
        </p:nvSpPr>
        <p:spPr>
          <a:xfrm>
            <a:off x="5887671" y="3021308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00EE73-9D9D-4117-9AE0-0F2DA763E7DE}"/>
              </a:ext>
            </a:extLst>
          </p:cNvPr>
          <p:cNvSpPr/>
          <p:nvPr/>
        </p:nvSpPr>
        <p:spPr>
          <a:xfrm>
            <a:off x="5323108" y="2673402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EF104E-2458-455D-A81E-83B89879BAA8}"/>
              </a:ext>
            </a:extLst>
          </p:cNvPr>
          <p:cNvSpPr/>
          <p:nvPr/>
        </p:nvSpPr>
        <p:spPr>
          <a:xfrm>
            <a:off x="4830050" y="2359077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404D6D-2867-4C06-ABF8-A942256FEEF8}"/>
              </a:ext>
            </a:extLst>
          </p:cNvPr>
          <p:cNvSpPr/>
          <p:nvPr/>
        </p:nvSpPr>
        <p:spPr>
          <a:xfrm>
            <a:off x="3970557" y="1701855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1D0DBBFF-5F27-4820-945B-990B8C6DC854}"/>
              </a:ext>
            </a:extLst>
          </p:cNvPr>
          <p:cNvSpPr/>
          <p:nvPr/>
        </p:nvSpPr>
        <p:spPr>
          <a:xfrm>
            <a:off x="6723490" y="3178224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FC2539-58AD-46D9-BE27-C9A08A9E3534}"/>
              </a:ext>
            </a:extLst>
          </p:cNvPr>
          <p:cNvSpPr/>
          <p:nvPr/>
        </p:nvSpPr>
        <p:spPr>
          <a:xfrm>
            <a:off x="3949334" y="3321102"/>
            <a:ext cx="2881312" cy="1981200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2F-7CA8-490E-B819-8E0AC110B2F2}"/>
              </a:ext>
            </a:extLst>
          </p:cNvPr>
          <p:cNvSpPr/>
          <p:nvPr/>
        </p:nvSpPr>
        <p:spPr>
          <a:xfrm>
            <a:off x="4506292" y="4012244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F7164-17F4-47EA-B0FD-4EF2F7BCC52D}"/>
              </a:ext>
            </a:extLst>
          </p:cNvPr>
          <p:cNvSpPr txBox="1"/>
          <p:nvPr/>
        </p:nvSpPr>
        <p:spPr>
          <a:xfrm>
            <a:off x="6470778" y="341873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0B7DCA-461B-41E2-8525-7B5CC2A01082}"/>
              </a:ext>
            </a:extLst>
          </p:cNvPr>
          <p:cNvSpPr txBox="1"/>
          <p:nvPr/>
        </p:nvSpPr>
        <p:spPr>
          <a:xfrm>
            <a:off x="3918261" y="533789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65ADB7-E99E-44DE-B7D9-29D5130490EB}"/>
              </a:ext>
            </a:extLst>
          </p:cNvPr>
          <p:cNvSpPr txBox="1"/>
          <p:nvPr/>
        </p:nvSpPr>
        <p:spPr>
          <a:xfrm>
            <a:off x="4330288" y="423513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Early stopping point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A30C-8395-47CD-8B18-D3B7483F9CD6}"/>
              </a:ext>
            </a:extLst>
          </p:cNvPr>
          <p:cNvSpPr txBox="1"/>
          <p:nvPr/>
        </p:nvSpPr>
        <p:spPr>
          <a:xfrm>
            <a:off x="5278998" y="60427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||W||</a:t>
            </a:r>
            <a:r>
              <a:rPr lang="en-US" b="1" baseline="30000" dirty="0"/>
              <a:t>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0C8DE0-1400-440A-A3E0-908B576018D7}"/>
              </a:ext>
            </a:extLst>
          </p:cNvPr>
          <p:cNvCxnSpPr>
            <a:stCxn id="20" idx="1"/>
          </p:cNvCxnSpPr>
          <p:nvPr/>
        </p:nvCxnSpPr>
        <p:spPr>
          <a:xfrm flipH="1" flipV="1">
            <a:off x="5068521" y="6042750"/>
            <a:ext cx="210477" cy="1846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7250EB-4453-41D1-A5B2-971EC1DCFE5C}"/>
              </a:ext>
            </a:extLst>
          </p:cNvPr>
          <p:cNvSpPr txBox="1"/>
          <p:nvPr/>
        </p:nvSpPr>
        <p:spPr>
          <a:xfrm>
            <a:off x="1773958" y="2443254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98057A-A3E0-4CBA-8E85-979A28EC8E3A}"/>
              </a:ext>
            </a:extLst>
          </p:cNvPr>
          <p:cNvCxnSpPr>
            <a:cxnSpLocks/>
          </p:cNvCxnSpPr>
          <p:nvPr/>
        </p:nvCxnSpPr>
        <p:spPr>
          <a:xfrm>
            <a:off x="3751157" y="2711503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11354C-5ED3-4C4E-91F4-6DE19FEDA8C4}"/>
              </a:ext>
            </a:extLst>
          </p:cNvPr>
          <p:cNvSpPr txBox="1"/>
          <p:nvPr/>
        </p:nvSpPr>
        <p:spPr>
          <a:xfrm>
            <a:off x="7187118" y="5309318"/>
            <a:ext cx="255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Domain of Overfitting</a:t>
            </a:r>
            <a:endParaRPr lang="en-US" b="1" baseline="30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F4E34A-FB5E-4F79-9143-A4D8122C4654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054609" y="4640315"/>
            <a:ext cx="411252" cy="6690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0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/>
      <p:bldP spid="2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Dropout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3712794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Overfit deep network models tend to suffer from a problem of co-adaptation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limited training data weight tensors become adapted to the training data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Such a model is unlikely to generalize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a way to break the co-adaptation of the weight tensor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Recently, some researchers have questioned the co-adaptation theory, but there is no consensus for an alternative theory 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a conceptually simple method unique to deep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At each step of the gradient decent some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fraction, p, of the weights are dropped-out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each layer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result is a series of models trained for each dropout sample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final model is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geometric mean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individual models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Weight values are clipped in a small range as a further regularization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Result is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ensemble model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!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full details see the readable paper by Srivastava et. al., 2014 </a:t>
            </a:r>
            <a:r>
              <a:rPr lang="en-US" sz="2800" dirty="0">
                <a:hlinkClick r:id="rId2"/>
              </a:rPr>
              <a:t>http://www.cs.toronto.edu/~rsalakhu/papers/srivastava14a.pdf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2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1245702"/>
            <a:ext cx="11525250" cy="57166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Let’s look at a simple example of a network with one hidden layer: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D30B78-2222-4252-B595-4B7C11F57150}"/>
              </a:ext>
            </a:extLst>
          </p:cNvPr>
          <p:cNvSpPr/>
          <p:nvPr/>
        </p:nvSpPr>
        <p:spPr>
          <a:xfrm>
            <a:off x="4872020" y="2187960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AE59D2-7CFE-4B28-876E-6342E7BCCF53}"/>
              </a:ext>
            </a:extLst>
          </p:cNvPr>
          <p:cNvSpPr/>
          <p:nvPr/>
        </p:nvSpPr>
        <p:spPr>
          <a:xfrm>
            <a:off x="3887656" y="2691328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58BF8B-B90C-4F9E-937E-595B3922FBAE}"/>
              </a:ext>
            </a:extLst>
          </p:cNvPr>
          <p:cNvSpPr/>
          <p:nvPr/>
        </p:nvSpPr>
        <p:spPr>
          <a:xfrm>
            <a:off x="4513764" y="269246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2D7A64-E1E7-4384-B939-68278FC2F616}"/>
              </a:ext>
            </a:extLst>
          </p:cNvPr>
          <p:cNvSpPr/>
          <p:nvPr/>
        </p:nvSpPr>
        <p:spPr>
          <a:xfrm>
            <a:off x="4404539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EB204C8-F2CE-4D5C-8440-534D447C3067}"/>
              </a:ext>
            </a:extLst>
          </p:cNvPr>
          <p:cNvSpPr/>
          <p:nvPr/>
        </p:nvSpPr>
        <p:spPr>
          <a:xfrm>
            <a:off x="5253745" y="33214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52C480-2A70-40D3-9F37-D265BBA2F997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4355137" y="2395129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325B18-FB35-4F30-B1B5-A32C8FC6AF29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V="1">
            <a:off x="4593971" y="2541620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1B4F7B-765A-44AC-AF03-BA35649EA5EB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4161500" y="3177103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D7B723-1F30-47AB-84E6-C3472D80CC3E}"/>
              </a:ext>
            </a:extLst>
          </p:cNvPr>
          <p:cNvCxnSpPr>
            <a:cxnSpLocks/>
            <a:stCxn id="8" idx="0"/>
            <a:endCxn id="6" idx="4"/>
          </p:cNvCxnSpPr>
          <p:nvPr/>
        </p:nvCxnSpPr>
        <p:spPr>
          <a:xfrm flipH="1" flipV="1">
            <a:off x="4787608" y="3178240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7DFF2-F233-4C9C-AA6B-8ECF48EBD09B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4355137" y="3105963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A41DD7-0DF0-49EF-9E49-B42F5931CD8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4593971" y="3107100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AF6E3FD-A3CD-44AC-AB55-F5D88E893FBD}"/>
              </a:ext>
            </a:extLst>
          </p:cNvPr>
          <p:cNvSpPr/>
          <p:nvPr/>
        </p:nvSpPr>
        <p:spPr>
          <a:xfrm>
            <a:off x="5167960" y="267435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D44A9-0F98-4DB3-A791-B750243F3E35}"/>
              </a:ext>
            </a:extLst>
          </p:cNvPr>
          <p:cNvSpPr/>
          <p:nvPr/>
        </p:nvSpPr>
        <p:spPr>
          <a:xfrm>
            <a:off x="5822156" y="270645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CB43AE-9AA9-46D2-AB7B-1D44D813DE81}"/>
              </a:ext>
            </a:extLst>
          </p:cNvPr>
          <p:cNvCxnSpPr>
            <a:cxnSpLocks/>
            <a:stCxn id="15" idx="0"/>
            <a:endCxn id="4" idx="5"/>
          </p:cNvCxnSpPr>
          <p:nvPr/>
        </p:nvCxnSpPr>
        <p:spPr>
          <a:xfrm flipH="1" flipV="1">
            <a:off x="5265132" y="2541620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5AE45-8BBD-40DD-866D-32A8361AA14C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 flipV="1">
            <a:off x="5332579" y="2395129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CE8428-5105-43E1-8189-97B844DA7BA4}"/>
              </a:ext>
            </a:extLst>
          </p:cNvPr>
          <p:cNvCxnSpPr>
            <a:cxnSpLocks/>
            <a:stCxn id="7" idx="7"/>
            <a:endCxn id="15" idx="3"/>
          </p:cNvCxnSpPr>
          <p:nvPr/>
        </p:nvCxnSpPr>
        <p:spPr>
          <a:xfrm flipV="1">
            <a:off x="4872020" y="3088987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74930E-951A-442C-B036-9DE21A4BF7CA}"/>
              </a:ext>
            </a:extLst>
          </p:cNvPr>
          <p:cNvCxnSpPr>
            <a:cxnSpLocks/>
            <a:stCxn id="8" idx="7"/>
            <a:endCxn id="16" idx="4"/>
          </p:cNvCxnSpPr>
          <p:nvPr/>
        </p:nvCxnSpPr>
        <p:spPr>
          <a:xfrm flipV="1">
            <a:off x="5721226" y="3192229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8D0C1-4B19-4357-8740-3244F7F7BCD6}"/>
              </a:ext>
            </a:extLst>
          </p:cNvPr>
          <p:cNvCxnSpPr>
            <a:cxnSpLocks/>
            <a:stCxn id="8" idx="0"/>
            <a:endCxn id="15" idx="4"/>
          </p:cNvCxnSpPr>
          <p:nvPr/>
        </p:nvCxnSpPr>
        <p:spPr>
          <a:xfrm flipH="1" flipV="1">
            <a:off x="5441804" y="3160127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6D3362-8879-4110-86AB-5C3F44FEBF3F}"/>
              </a:ext>
            </a:extLst>
          </p:cNvPr>
          <p:cNvCxnSpPr>
            <a:cxnSpLocks/>
            <a:stCxn id="7" idx="7"/>
            <a:endCxn id="16" idx="3"/>
          </p:cNvCxnSpPr>
          <p:nvPr/>
        </p:nvCxnSpPr>
        <p:spPr>
          <a:xfrm flipV="1">
            <a:off x="4872020" y="3121089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62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87236" y="973745"/>
            <a:ext cx="11525250" cy="51215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six of the possible models with 2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697D5C-3B56-4330-916B-207CCAD2BFFE}"/>
              </a:ext>
            </a:extLst>
          </p:cNvPr>
          <p:cNvSpPr/>
          <p:nvPr/>
        </p:nvSpPr>
        <p:spPr>
          <a:xfrm>
            <a:off x="2644088" y="174688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2981B3-3CCE-4BDF-84D0-F2BE40C777A3}"/>
              </a:ext>
            </a:extLst>
          </p:cNvPr>
          <p:cNvSpPr/>
          <p:nvPr/>
        </p:nvSpPr>
        <p:spPr>
          <a:xfrm>
            <a:off x="2176607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635669-0F51-48FB-91B1-CA5DED1DFD88}"/>
              </a:ext>
            </a:extLst>
          </p:cNvPr>
          <p:cNvSpPr/>
          <p:nvPr/>
        </p:nvSpPr>
        <p:spPr>
          <a:xfrm>
            <a:off x="3025813" y="288036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48F8D9-499A-43E4-9F53-79AA5E5F173C}"/>
              </a:ext>
            </a:extLst>
          </p:cNvPr>
          <p:cNvSpPr/>
          <p:nvPr/>
        </p:nvSpPr>
        <p:spPr>
          <a:xfrm>
            <a:off x="2940028" y="2233277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AA8A1-2A38-4204-8DB1-F5DA8B6C6029}"/>
              </a:ext>
            </a:extLst>
          </p:cNvPr>
          <p:cNvSpPr/>
          <p:nvPr/>
        </p:nvSpPr>
        <p:spPr>
          <a:xfrm>
            <a:off x="3594224" y="226537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A1C878-02D3-408F-A8A3-87C833D52989}"/>
              </a:ext>
            </a:extLst>
          </p:cNvPr>
          <p:cNvCxnSpPr>
            <a:cxnSpLocks/>
            <a:stCxn id="26" idx="0"/>
            <a:endCxn id="23" idx="5"/>
          </p:cNvCxnSpPr>
          <p:nvPr/>
        </p:nvCxnSpPr>
        <p:spPr>
          <a:xfrm flipH="1" flipV="1">
            <a:off x="3037200" y="2100545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3D1AE-C973-45D5-A11C-1E213EDCCFEC}"/>
              </a:ext>
            </a:extLst>
          </p:cNvPr>
          <p:cNvCxnSpPr>
            <a:cxnSpLocks/>
            <a:stCxn id="27" idx="1"/>
            <a:endCxn id="23" idx="6"/>
          </p:cNvCxnSpPr>
          <p:nvPr/>
        </p:nvCxnSpPr>
        <p:spPr>
          <a:xfrm flipH="1" flipV="1">
            <a:off x="3104647" y="195405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D2C6B30-6C78-4929-B89C-0D71263F262E}"/>
              </a:ext>
            </a:extLst>
          </p:cNvPr>
          <p:cNvCxnSpPr>
            <a:cxnSpLocks/>
            <a:stCxn id="24" idx="7"/>
            <a:endCxn id="26" idx="3"/>
          </p:cNvCxnSpPr>
          <p:nvPr/>
        </p:nvCxnSpPr>
        <p:spPr>
          <a:xfrm flipV="1">
            <a:off x="2644088" y="2647912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E82BF7-908B-4D07-A1BB-CC2794E4C5E4}"/>
              </a:ext>
            </a:extLst>
          </p:cNvPr>
          <p:cNvCxnSpPr>
            <a:cxnSpLocks/>
            <a:stCxn id="25" idx="7"/>
            <a:endCxn id="27" idx="4"/>
          </p:cNvCxnSpPr>
          <p:nvPr/>
        </p:nvCxnSpPr>
        <p:spPr>
          <a:xfrm flipV="1">
            <a:off x="3493294" y="275115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44F57F-EC3E-4CAF-BACF-E7B8953A4774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H="1" flipV="1">
            <a:off x="3213872" y="2719052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ED465-AF7A-4660-B7DD-4BCD4A4FB3B3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 flipV="1">
            <a:off x="2644088" y="268001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D6ABF08-194F-40A4-BAEF-11875850B037}"/>
              </a:ext>
            </a:extLst>
          </p:cNvPr>
          <p:cNvSpPr/>
          <p:nvPr/>
        </p:nvSpPr>
        <p:spPr>
          <a:xfrm>
            <a:off x="5304410" y="177898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82FE78-E6AC-4082-8B4F-70C7ECB27ADE}"/>
              </a:ext>
            </a:extLst>
          </p:cNvPr>
          <p:cNvSpPr/>
          <p:nvPr/>
        </p:nvSpPr>
        <p:spPr>
          <a:xfrm>
            <a:off x="4946154" y="228349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9ECB5C-BEDA-4441-8D09-2EDFA953EE65}"/>
              </a:ext>
            </a:extLst>
          </p:cNvPr>
          <p:cNvSpPr/>
          <p:nvPr/>
        </p:nvSpPr>
        <p:spPr>
          <a:xfrm>
            <a:off x="4836929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04FC4F3-8C46-4B37-911B-2186D07624A0}"/>
              </a:ext>
            </a:extLst>
          </p:cNvPr>
          <p:cNvSpPr/>
          <p:nvPr/>
        </p:nvSpPr>
        <p:spPr>
          <a:xfrm>
            <a:off x="5686135" y="291246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5276EE-A49B-44B8-A9FF-A7F50E7745B3}"/>
              </a:ext>
            </a:extLst>
          </p:cNvPr>
          <p:cNvCxnSpPr>
            <a:cxnSpLocks/>
            <a:stCxn id="35" idx="1"/>
            <a:endCxn id="34" idx="3"/>
          </p:cNvCxnSpPr>
          <p:nvPr/>
        </p:nvCxnSpPr>
        <p:spPr>
          <a:xfrm flipV="1">
            <a:off x="5026361" y="2132647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C921FAE-1324-4171-A96A-E1163D16B4E1}"/>
              </a:ext>
            </a:extLst>
          </p:cNvPr>
          <p:cNvCxnSpPr>
            <a:cxnSpLocks/>
            <a:stCxn id="37" idx="0"/>
            <a:endCxn id="35" idx="4"/>
          </p:cNvCxnSpPr>
          <p:nvPr/>
        </p:nvCxnSpPr>
        <p:spPr>
          <a:xfrm flipH="1" flipV="1">
            <a:off x="5219998" y="2769267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904B3D-373D-41D9-B30B-00E5154F758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5026361" y="2698127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59E15E28-EE19-4C7A-87CE-1ACE242F88C0}"/>
              </a:ext>
            </a:extLst>
          </p:cNvPr>
          <p:cNvSpPr/>
          <p:nvPr/>
        </p:nvSpPr>
        <p:spPr>
          <a:xfrm>
            <a:off x="6254546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057BA6-0BAE-4E2F-8DD4-5652E3186DC4}"/>
              </a:ext>
            </a:extLst>
          </p:cNvPr>
          <p:cNvCxnSpPr>
            <a:cxnSpLocks/>
            <a:stCxn id="41" idx="1"/>
            <a:endCxn id="34" idx="6"/>
          </p:cNvCxnSpPr>
          <p:nvPr/>
        </p:nvCxnSpPr>
        <p:spPr>
          <a:xfrm flipH="1" flipV="1">
            <a:off x="5764969" y="1986156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20E95-F2B1-4331-A578-B03A732926C6}"/>
              </a:ext>
            </a:extLst>
          </p:cNvPr>
          <p:cNvCxnSpPr>
            <a:cxnSpLocks/>
            <a:stCxn id="37" idx="7"/>
            <a:endCxn id="41" idx="4"/>
          </p:cNvCxnSpPr>
          <p:nvPr/>
        </p:nvCxnSpPr>
        <p:spPr>
          <a:xfrm flipV="1">
            <a:off x="6153616" y="2783256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0A7A57-8101-4800-ACB6-9B18026D7ACB}"/>
              </a:ext>
            </a:extLst>
          </p:cNvPr>
          <p:cNvCxnSpPr>
            <a:cxnSpLocks/>
            <a:stCxn id="36" idx="7"/>
            <a:endCxn id="41" idx="3"/>
          </p:cNvCxnSpPr>
          <p:nvPr/>
        </p:nvCxnSpPr>
        <p:spPr>
          <a:xfrm flipV="1">
            <a:off x="5304410" y="2712116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CDCE49D-C7BB-4131-BA9F-587F62D1B5E7}"/>
              </a:ext>
            </a:extLst>
          </p:cNvPr>
          <p:cNvSpPr/>
          <p:nvPr/>
        </p:nvSpPr>
        <p:spPr>
          <a:xfrm>
            <a:off x="7964732" y="1811089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5FCD115-4E5E-4CDA-ACE4-4AE731A4B1F8}"/>
              </a:ext>
            </a:extLst>
          </p:cNvPr>
          <p:cNvSpPr/>
          <p:nvPr/>
        </p:nvSpPr>
        <p:spPr>
          <a:xfrm>
            <a:off x="7606476" y="231559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2F6587C-3B86-48E7-A0C8-BBB5EFB9C497}"/>
              </a:ext>
            </a:extLst>
          </p:cNvPr>
          <p:cNvSpPr/>
          <p:nvPr/>
        </p:nvSpPr>
        <p:spPr>
          <a:xfrm>
            <a:off x="7497251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A98208-B63F-4265-82AD-4E7270C56709}"/>
              </a:ext>
            </a:extLst>
          </p:cNvPr>
          <p:cNvSpPr/>
          <p:nvPr/>
        </p:nvSpPr>
        <p:spPr>
          <a:xfrm>
            <a:off x="8346457" y="2944564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769939A-B113-4EF5-938E-A3FAB3A773A3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V="1">
            <a:off x="7686683" y="2164749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45452F-7F22-4BEF-9BEE-FCC8E62F6C9B}"/>
              </a:ext>
            </a:extLst>
          </p:cNvPr>
          <p:cNvCxnSpPr>
            <a:cxnSpLocks/>
            <a:stCxn id="48" idx="0"/>
            <a:endCxn id="46" idx="4"/>
          </p:cNvCxnSpPr>
          <p:nvPr/>
        </p:nvCxnSpPr>
        <p:spPr>
          <a:xfrm flipH="1" flipV="1">
            <a:off x="7880320" y="2801369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5FCBEB6-DC52-4DFC-BF17-DE066A1EAD55}"/>
              </a:ext>
            </a:extLst>
          </p:cNvPr>
          <p:cNvCxnSpPr>
            <a:cxnSpLocks/>
            <a:endCxn id="46" idx="3"/>
          </p:cNvCxnSpPr>
          <p:nvPr/>
        </p:nvCxnSpPr>
        <p:spPr>
          <a:xfrm flipH="1" flipV="1">
            <a:off x="7686683" y="2730229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DB1716-988D-4A04-B181-02127D3C431D}"/>
              </a:ext>
            </a:extLst>
          </p:cNvPr>
          <p:cNvSpPr/>
          <p:nvPr/>
        </p:nvSpPr>
        <p:spPr>
          <a:xfrm>
            <a:off x="8260672" y="2297481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323C0D-21E2-4AC4-9077-B3A93718965F}"/>
              </a:ext>
            </a:extLst>
          </p:cNvPr>
          <p:cNvCxnSpPr>
            <a:cxnSpLocks/>
            <a:stCxn id="52" idx="0"/>
            <a:endCxn id="45" idx="5"/>
          </p:cNvCxnSpPr>
          <p:nvPr/>
        </p:nvCxnSpPr>
        <p:spPr>
          <a:xfrm flipH="1" flipV="1">
            <a:off x="8357844" y="2164749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FC376FF-6C96-4EA5-B4B5-1449F908D2F5}"/>
              </a:ext>
            </a:extLst>
          </p:cNvPr>
          <p:cNvCxnSpPr>
            <a:cxnSpLocks/>
            <a:stCxn id="47" idx="7"/>
            <a:endCxn id="52" idx="3"/>
          </p:cNvCxnSpPr>
          <p:nvPr/>
        </p:nvCxnSpPr>
        <p:spPr>
          <a:xfrm flipV="1">
            <a:off x="7964732" y="2712116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A495079-723A-4389-BCC3-D41E31C56127}"/>
              </a:ext>
            </a:extLst>
          </p:cNvPr>
          <p:cNvCxnSpPr>
            <a:cxnSpLocks/>
            <a:stCxn id="48" idx="0"/>
            <a:endCxn id="52" idx="4"/>
          </p:cNvCxnSpPr>
          <p:nvPr/>
        </p:nvCxnSpPr>
        <p:spPr>
          <a:xfrm flipH="1" flipV="1">
            <a:off x="8534516" y="2783256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4012B3D-C7B0-45C5-BE25-AAAE290627F9}"/>
              </a:ext>
            </a:extLst>
          </p:cNvPr>
          <p:cNvSpPr/>
          <p:nvPr/>
        </p:nvSpPr>
        <p:spPr>
          <a:xfrm>
            <a:off x="2778807" y="3684465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A554F68-0D9B-4AE6-B155-66DEB3BB0E53}"/>
              </a:ext>
            </a:extLst>
          </p:cNvPr>
          <p:cNvSpPr/>
          <p:nvPr/>
        </p:nvSpPr>
        <p:spPr>
          <a:xfrm>
            <a:off x="1794443" y="4187833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DE09A09-B739-4F94-8919-890DF83151F5}"/>
              </a:ext>
            </a:extLst>
          </p:cNvPr>
          <p:cNvSpPr/>
          <p:nvPr/>
        </p:nvSpPr>
        <p:spPr>
          <a:xfrm>
            <a:off x="2311326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A764506-123B-4C98-A067-75F2A498123D}"/>
              </a:ext>
            </a:extLst>
          </p:cNvPr>
          <p:cNvSpPr/>
          <p:nvPr/>
        </p:nvSpPr>
        <p:spPr>
          <a:xfrm>
            <a:off x="3160532" y="4817940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E912D7-4A56-4618-BC8F-F3D1A8F65396}"/>
              </a:ext>
            </a:extLst>
          </p:cNvPr>
          <p:cNvCxnSpPr>
            <a:cxnSpLocks/>
            <a:stCxn id="57" idx="7"/>
            <a:endCxn id="56" idx="2"/>
          </p:cNvCxnSpPr>
          <p:nvPr/>
        </p:nvCxnSpPr>
        <p:spPr>
          <a:xfrm flipV="1">
            <a:off x="2261924" y="3891634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396BE8-AD4D-42B1-BAF3-1C9EDC99B8D5}"/>
              </a:ext>
            </a:extLst>
          </p:cNvPr>
          <p:cNvCxnSpPr>
            <a:cxnSpLocks/>
            <a:stCxn id="58" idx="0"/>
            <a:endCxn id="57" idx="4"/>
          </p:cNvCxnSpPr>
          <p:nvPr/>
        </p:nvCxnSpPr>
        <p:spPr>
          <a:xfrm flipH="1" flipV="1">
            <a:off x="2068287" y="4673608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1D1A8D-3CFA-4970-AF22-9FF19C2788D1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2261924" y="4602468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862F142E-3A54-44F9-A5FB-08D09B60FD61}"/>
              </a:ext>
            </a:extLst>
          </p:cNvPr>
          <p:cNvSpPr/>
          <p:nvPr/>
        </p:nvSpPr>
        <p:spPr>
          <a:xfrm>
            <a:off x="3728943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61B2915-B978-4461-A272-6557630E882F}"/>
              </a:ext>
            </a:extLst>
          </p:cNvPr>
          <p:cNvCxnSpPr>
            <a:cxnSpLocks/>
            <a:stCxn id="63" idx="1"/>
            <a:endCxn id="56" idx="6"/>
          </p:cNvCxnSpPr>
          <p:nvPr/>
        </p:nvCxnSpPr>
        <p:spPr>
          <a:xfrm flipH="1" flipV="1">
            <a:off x="3239366" y="3891634"/>
            <a:ext cx="569784" cy="3824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94C7CAB-5A25-4ABC-8AF1-0F8FA364FB31}"/>
              </a:ext>
            </a:extLst>
          </p:cNvPr>
          <p:cNvCxnSpPr>
            <a:cxnSpLocks/>
            <a:stCxn id="59" idx="7"/>
            <a:endCxn id="63" idx="4"/>
          </p:cNvCxnSpPr>
          <p:nvPr/>
        </p:nvCxnSpPr>
        <p:spPr>
          <a:xfrm flipV="1">
            <a:off x="3628013" y="4688734"/>
            <a:ext cx="374774" cy="2003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733A225-063A-436A-976B-5FCDD2C462B2}"/>
              </a:ext>
            </a:extLst>
          </p:cNvPr>
          <p:cNvCxnSpPr>
            <a:cxnSpLocks/>
            <a:stCxn id="58" idx="7"/>
            <a:endCxn id="63" idx="3"/>
          </p:cNvCxnSpPr>
          <p:nvPr/>
        </p:nvCxnSpPr>
        <p:spPr>
          <a:xfrm flipV="1">
            <a:off x="2778807" y="4617594"/>
            <a:ext cx="1030343" cy="27148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F43BAE6-F51D-4842-827E-935F45363297}"/>
              </a:ext>
            </a:extLst>
          </p:cNvPr>
          <p:cNvSpPr/>
          <p:nvPr/>
        </p:nvSpPr>
        <p:spPr>
          <a:xfrm>
            <a:off x="5384617" y="3716567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A5D4327-C879-4C15-A7B4-712C0C419B38}"/>
              </a:ext>
            </a:extLst>
          </p:cNvPr>
          <p:cNvSpPr/>
          <p:nvPr/>
        </p:nvSpPr>
        <p:spPr>
          <a:xfrm>
            <a:off x="4400253" y="4219935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6561E4-1443-40ED-8285-F93776DAE6C8}"/>
              </a:ext>
            </a:extLst>
          </p:cNvPr>
          <p:cNvSpPr/>
          <p:nvPr/>
        </p:nvSpPr>
        <p:spPr>
          <a:xfrm>
            <a:off x="4917136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A5472B1-03E9-4EDD-B862-D6693D26C70F}"/>
              </a:ext>
            </a:extLst>
          </p:cNvPr>
          <p:cNvSpPr/>
          <p:nvPr/>
        </p:nvSpPr>
        <p:spPr>
          <a:xfrm>
            <a:off x="5766342" y="4850042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44BFF7-8410-4A0E-8895-2E60BA19E166}"/>
              </a:ext>
            </a:extLst>
          </p:cNvPr>
          <p:cNvCxnSpPr>
            <a:cxnSpLocks/>
            <a:stCxn id="68" idx="7"/>
            <a:endCxn id="67" idx="2"/>
          </p:cNvCxnSpPr>
          <p:nvPr/>
        </p:nvCxnSpPr>
        <p:spPr>
          <a:xfrm flipV="1">
            <a:off x="4867734" y="3923736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42B1457-29E0-424E-9AAE-5E57B6FD3A95}"/>
              </a:ext>
            </a:extLst>
          </p:cNvPr>
          <p:cNvCxnSpPr>
            <a:cxnSpLocks/>
            <a:stCxn id="69" idx="0"/>
            <a:endCxn id="68" idx="4"/>
          </p:cNvCxnSpPr>
          <p:nvPr/>
        </p:nvCxnSpPr>
        <p:spPr>
          <a:xfrm flipH="1" flipV="1">
            <a:off x="4674097" y="4705710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2966B2F-9DD9-4A48-B95B-B0AE1C92F1B5}"/>
              </a:ext>
            </a:extLst>
          </p:cNvPr>
          <p:cNvCxnSpPr>
            <a:cxnSpLocks/>
            <a:stCxn id="70" idx="1"/>
            <a:endCxn id="68" idx="5"/>
          </p:cNvCxnSpPr>
          <p:nvPr/>
        </p:nvCxnSpPr>
        <p:spPr>
          <a:xfrm flipH="1" flipV="1">
            <a:off x="4867734" y="4634570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220F4BB3-9C8F-4C11-B70F-78D585AE8BD4}"/>
              </a:ext>
            </a:extLst>
          </p:cNvPr>
          <p:cNvSpPr/>
          <p:nvPr/>
        </p:nvSpPr>
        <p:spPr>
          <a:xfrm>
            <a:off x="5680557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DC4A6E3-54C8-451E-86CD-4415D08193D0}"/>
              </a:ext>
            </a:extLst>
          </p:cNvPr>
          <p:cNvCxnSpPr>
            <a:cxnSpLocks/>
            <a:stCxn id="74" idx="0"/>
            <a:endCxn id="67" idx="5"/>
          </p:cNvCxnSpPr>
          <p:nvPr/>
        </p:nvCxnSpPr>
        <p:spPr>
          <a:xfrm flipH="1" flipV="1">
            <a:off x="5777729" y="4070227"/>
            <a:ext cx="176672" cy="1327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385F8F7-F5C8-4944-8A72-6ACB29EFE224}"/>
              </a:ext>
            </a:extLst>
          </p:cNvPr>
          <p:cNvCxnSpPr>
            <a:cxnSpLocks/>
            <a:stCxn id="69" idx="7"/>
            <a:endCxn id="74" idx="3"/>
          </p:cNvCxnSpPr>
          <p:nvPr/>
        </p:nvCxnSpPr>
        <p:spPr>
          <a:xfrm flipV="1">
            <a:off x="5384617" y="4617594"/>
            <a:ext cx="376147" cy="30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25B2DB-EECF-430B-91B7-74A864ABE17A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H="1" flipV="1">
            <a:off x="5954401" y="4688734"/>
            <a:ext cx="85785" cy="161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45FD0260-65C9-464A-BC15-319AB003AB4F}"/>
              </a:ext>
            </a:extLst>
          </p:cNvPr>
          <p:cNvSpPr/>
          <p:nvPr/>
        </p:nvSpPr>
        <p:spPr>
          <a:xfrm>
            <a:off x="8113262" y="3699591"/>
            <a:ext cx="460559" cy="414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5527E0C-925F-47F2-BD4B-F3446ABFC7E2}"/>
              </a:ext>
            </a:extLst>
          </p:cNvPr>
          <p:cNvSpPr/>
          <p:nvPr/>
        </p:nvSpPr>
        <p:spPr>
          <a:xfrm>
            <a:off x="7128898" y="4202959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E9A494C-526B-4109-BE75-5EC69D334E75}"/>
              </a:ext>
            </a:extLst>
          </p:cNvPr>
          <p:cNvSpPr/>
          <p:nvPr/>
        </p:nvSpPr>
        <p:spPr>
          <a:xfrm>
            <a:off x="7755006" y="420409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E2C5AAC-4D6B-4F47-BC53-4F33DB383576}"/>
              </a:ext>
            </a:extLst>
          </p:cNvPr>
          <p:cNvSpPr/>
          <p:nvPr/>
        </p:nvSpPr>
        <p:spPr>
          <a:xfrm>
            <a:off x="7645781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E0FEE23-1155-42F6-9943-AA8CAD095D48}"/>
              </a:ext>
            </a:extLst>
          </p:cNvPr>
          <p:cNvSpPr/>
          <p:nvPr/>
        </p:nvSpPr>
        <p:spPr>
          <a:xfrm>
            <a:off x="8494987" y="4833066"/>
            <a:ext cx="547688" cy="485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BA3C3B1-29CC-423F-8A27-BF87E7472493}"/>
              </a:ext>
            </a:extLst>
          </p:cNvPr>
          <p:cNvCxnSpPr>
            <a:cxnSpLocks/>
            <a:stCxn id="79" idx="7"/>
            <a:endCxn id="78" idx="2"/>
          </p:cNvCxnSpPr>
          <p:nvPr/>
        </p:nvCxnSpPr>
        <p:spPr>
          <a:xfrm flipV="1">
            <a:off x="7596379" y="3906760"/>
            <a:ext cx="516883" cy="36733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DD15905-DF69-4D74-BFCF-CC1005B44D20}"/>
              </a:ext>
            </a:extLst>
          </p:cNvPr>
          <p:cNvCxnSpPr>
            <a:cxnSpLocks/>
            <a:stCxn id="80" idx="1"/>
            <a:endCxn id="78" idx="3"/>
          </p:cNvCxnSpPr>
          <p:nvPr/>
        </p:nvCxnSpPr>
        <p:spPr>
          <a:xfrm flipV="1">
            <a:off x="7835213" y="4053251"/>
            <a:ext cx="345496" cy="22198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019E952-8048-40D0-B4BE-89176066FA2B}"/>
              </a:ext>
            </a:extLst>
          </p:cNvPr>
          <p:cNvCxnSpPr>
            <a:cxnSpLocks/>
            <a:stCxn id="81" idx="0"/>
            <a:endCxn id="79" idx="4"/>
          </p:cNvCxnSpPr>
          <p:nvPr/>
        </p:nvCxnSpPr>
        <p:spPr>
          <a:xfrm flipH="1" flipV="1">
            <a:off x="7402742" y="4688734"/>
            <a:ext cx="516883" cy="14433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B801113-CBE3-4089-9271-8D6528099ED8}"/>
              </a:ext>
            </a:extLst>
          </p:cNvPr>
          <p:cNvCxnSpPr>
            <a:cxnSpLocks/>
            <a:stCxn id="82" idx="0"/>
            <a:endCxn id="80" idx="4"/>
          </p:cNvCxnSpPr>
          <p:nvPr/>
        </p:nvCxnSpPr>
        <p:spPr>
          <a:xfrm flipH="1" flipV="1">
            <a:off x="8028850" y="4689871"/>
            <a:ext cx="739981" cy="143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CD149C8-684E-4B58-9234-A42398997F79}"/>
              </a:ext>
            </a:extLst>
          </p:cNvPr>
          <p:cNvCxnSpPr>
            <a:cxnSpLocks/>
            <a:stCxn id="82" idx="1"/>
            <a:endCxn id="79" idx="5"/>
          </p:cNvCxnSpPr>
          <p:nvPr/>
        </p:nvCxnSpPr>
        <p:spPr>
          <a:xfrm flipH="1" flipV="1">
            <a:off x="7596379" y="4617594"/>
            <a:ext cx="978815" cy="2866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D6FD110-F0C0-439C-810A-D4B43BC045B0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835213" y="4618731"/>
            <a:ext cx="230966" cy="27592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ontent Placeholder 2">
            <a:extLst>
              <a:ext uri="{FF2B5EF4-FFF2-40B4-BE49-F238E27FC236}">
                <a16:creationId xmlns:a16="http://schemas.microsoft.com/office/drawing/2014/main" id="{93E69586-1A19-4F1C-B562-012D49B5E3B0}"/>
              </a:ext>
            </a:extLst>
          </p:cNvPr>
          <p:cNvSpPr txBox="1">
            <a:spLocks/>
          </p:cNvSpPr>
          <p:nvPr/>
        </p:nvSpPr>
        <p:spPr>
          <a:xfrm>
            <a:off x="379514" y="5852359"/>
            <a:ext cx="11525250" cy="51215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also sample models with 1 or 3 hidden units: 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34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4" grpId="0" animBg="1"/>
      <p:bldP spid="35" grpId="0" animBg="1"/>
      <p:bldP spid="36" grpId="0" animBg="1"/>
      <p:bldP spid="37" grpId="0" animBg="1"/>
      <p:bldP spid="41" grpId="0" animBg="1"/>
      <p:bldP spid="45" grpId="0" animBg="1"/>
      <p:bldP spid="46" grpId="0" animBg="1"/>
      <p:bldP spid="47" grpId="0" animBg="1"/>
      <p:bldP spid="48" grpId="0" animBg="1"/>
      <p:bldP spid="52" grpId="0" animBg="1"/>
      <p:bldP spid="56" grpId="0" animBg="1"/>
      <p:bldP spid="57" grpId="0" animBg="1"/>
      <p:bldP spid="58" grpId="0" animBg="1"/>
      <p:bldP spid="59" grpId="0" animBg="1"/>
      <p:bldP spid="63" grpId="0" animBg="1"/>
      <p:bldP spid="67" grpId="0" animBg="1"/>
      <p:bldP spid="68" grpId="0" animBg="1"/>
      <p:bldP spid="69" grpId="0" animBg="1"/>
      <p:bldP spid="70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1039611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probability of a weight being in a given model is: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forward propagation equations then become: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30479-1D78-4908-A9EB-4121E401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226" y="2615364"/>
            <a:ext cx="3053778" cy="63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8FF867-4439-4EA2-ADF6-E37F5BE72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317" y="3834825"/>
            <a:ext cx="2701620" cy="691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BBD9EC-B945-4F40-B5C6-D2F43FD70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238" y="4631563"/>
            <a:ext cx="4798382" cy="664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120" y="5480781"/>
            <a:ext cx="2917936" cy="6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B827-F6AD-4E54-8E82-11D59781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1D7-F8DE-4733-8FDF-5B8E115018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8696" y="932035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partial derivatives for backpropagation be computed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dropout regularization?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 need partial derivatives of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dropout layer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linear, and the derivatives with respect to the weights are: 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1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, in which case the partial derivative = 0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u="sng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8A11CE-EA04-401F-AC8F-3B440C9B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648" y="2655001"/>
            <a:ext cx="3139513" cy="715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DFBE0E-8D9D-4883-A612-4C607FBF5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535" y="4732201"/>
            <a:ext cx="1019608" cy="4870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285A5-ABC8-4220-8F76-E504227A7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535" y="5269044"/>
            <a:ext cx="1019608" cy="44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7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3" y="0"/>
            <a:ext cx="11392857" cy="935523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Optimization and Regularization for 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E2954-B31F-4150-997E-D588BF9C5E0A}"/>
              </a:ext>
            </a:extLst>
          </p:cNvPr>
          <p:cNvSpPr txBox="1"/>
          <p:nvPr/>
        </p:nvSpPr>
        <p:spPr>
          <a:xfrm>
            <a:off x="213528" y="2268703"/>
            <a:ext cx="1864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Input  = 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94350B-80B7-4D78-8420-4D67FA6ABA86}"/>
              </a:ext>
            </a:extLst>
          </p:cNvPr>
          <p:cNvSpPr/>
          <p:nvPr/>
        </p:nvSpPr>
        <p:spPr>
          <a:xfrm>
            <a:off x="2475272" y="1651802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Representation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89598B-FA8B-47CB-A87D-8305C0F61CDC}"/>
              </a:ext>
            </a:extLst>
          </p:cNvPr>
          <p:cNvSpPr/>
          <p:nvPr/>
        </p:nvSpPr>
        <p:spPr>
          <a:xfrm>
            <a:off x="2512870" y="4587622"/>
            <a:ext cx="3078258" cy="190010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Learning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59D32-96A0-4868-8763-B3B7E926825B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602736" y="2590211"/>
            <a:ext cx="493264" cy="1297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E965D1-6E91-40B9-8D5B-1D18B74B4CC4}"/>
              </a:ext>
            </a:extLst>
          </p:cNvPr>
          <p:cNvCxnSpPr>
            <a:cxnSpLocks/>
          </p:cNvCxnSpPr>
          <p:nvPr/>
        </p:nvCxnSpPr>
        <p:spPr>
          <a:xfrm>
            <a:off x="1985330" y="2561091"/>
            <a:ext cx="489941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6646EF-2CA4-4325-B3D7-7016D1B330FB}"/>
              </a:ext>
            </a:extLst>
          </p:cNvPr>
          <p:cNvCxnSpPr>
            <a:cxnSpLocks/>
          </p:cNvCxnSpPr>
          <p:nvPr/>
        </p:nvCxnSpPr>
        <p:spPr>
          <a:xfrm>
            <a:off x="3593066" y="3551909"/>
            <a:ext cx="0" cy="107630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B7000-87C1-4999-8599-FF3B42ED9423}"/>
              </a:ext>
            </a:extLst>
          </p:cNvPr>
          <p:cNvCxnSpPr>
            <a:cxnSpLocks/>
          </p:cNvCxnSpPr>
          <p:nvPr/>
        </p:nvCxnSpPr>
        <p:spPr>
          <a:xfrm flipH="1" flipV="1">
            <a:off x="4667460" y="3551909"/>
            <a:ext cx="5804" cy="10357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1DDAB-CD1D-40A5-A89D-FE8F422CB961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5591128" y="5537675"/>
            <a:ext cx="2068604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0E48C-CF71-4132-8602-296FA492A746}"/>
              </a:ext>
            </a:extLst>
          </p:cNvPr>
          <p:cNvCxnSpPr>
            <a:cxnSpLocks/>
          </p:cNvCxnSpPr>
          <p:nvPr/>
        </p:nvCxnSpPr>
        <p:spPr>
          <a:xfrm>
            <a:off x="7659732" y="3540264"/>
            <a:ext cx="0" cy="1997411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9A60D5-6AB5-459A-8E61-ED26181975B8}"/>
              </a:ext>
            </a:extLst>
          </p:cNvPr>
          <p:cNvSpPr/>
          <p:nvPr/>
        </p:nvSpPr>
        <p:spPr>
          <a:xfrm>
            <a:off x="6096000" y="1653128"/>
            <a:ext cx="3127464" cy="1900107"/>
          </a:xfrm>
          <a:prstGeom prst="roundRect">
            <a:avLst/>
          </a:prstGeom>
          <a:noFill/>
          <a:ln w="31750">
            <a:solidFill>
              <a:schemeClr val="accent1">
                <a:shade val="50000"/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Inference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7B981-B87C-4343-9E68-A8C6379E2F02}"/>
              </a:ext>
            </a:extLst>
          </p:cNvPr>
          <p:cNvCxnSpPr>
            <a:cxnSpLocks/>
          </p:cNvCxnSpPr>
          <p:nvPr/>
        </p:nvCxnSpPr>
        <p:spPr>
          <a:xfrm flipV="1">
            <a:off x="9223464" y="2596696"/>
            <a:ext cx="493264" cy="64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1ABCE0-A2EE-4BF2-81D9-4FD9F33757F7}"/>
              </a:ext>
            </a:extLst>
          </p:cNvPr>
          <p:cNvSpPr txBox="1"/>
          <p:nvPr/>
        </p:nvSpPr>
        <p:spPr>
          <a:xfrm>
            <a:off x="9782951" y="2297823"/>
            <a:ext cx="2226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  = Y</a:t>
            </a:r>
          </a:p>
        </p:txBody>
      </p:sp>
    </p:spTree>
    <p:extLst>
      <p:ext uri="{BB962C8B-B14F-4D97-AF65-F5344CB8AC3E}">
        <p14:creationId xmlns:p14="http://schemas.microsoft.com/office/powerpoint/2010/main" val="40275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6" grpId="0" animBg="1"/>
      <p:bldP spid="1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323975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565E-0BBD-47F6-AFDE-8A882631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686C-9E4A-4E92-A621-E08A30C303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82461"/>
            <a:ext cx="11525250" cy="537833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deep neural networks there is a high chance that units in a hidden layer have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large range of output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Causes shifts in the covariance of the output values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Leads to difficulty computing the gradient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Slows convergence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solution is to normalize the output of the hidden layers in the network as a batch 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simple idea can be really effective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details see Sergey and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Szegedy</a:t>
            </a:r>
            <a:r>
              <a:rPr lang="en-US" sz="2800" u="sng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2015:   </a:t>
            </a:r>
            <a:r>
              <a:rPr lang="en-US" sz="2800" dirty="0">
                <a:hlinkClick r:id="rId2"/>
              </a:rPr>
              <a:t> https://arxiv.org/pdf/1502.03167.pdf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95215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6F39CCC-4F3F-4F2D-893A-26ED97E1BBD1}"/>
              </a:ext>
            </a:extLst>
          </p:cNvPr>
          <p:cNvSpPr/>
          <p:nvPr/>
        </p:nvSpPr>
        <p:spPr>
          <a:xfrm>
            <a:off x="4533492" y="3269674"/>
            <a:ext cx="1562508" cy="1043168"/>
          </a:xfrm>
          <a:custGeom>
            <a:avLst/>
            <a:gdLst>
              <a:gd name="connsiteX0" fmla="*/ 0 w 2881312"/>
              <a:gd name="connsiteY0" fmla="*/ 1981200 h 1981200"/>
              <a:gd name="connsiteX1" fmla="*/ 66675 w 2881312"/>
              <a:gd name="connsiteY1" fmla="*/ 1414463 h 1981200"/>
              <a:gd name="connsiteX2" fmla="*/ 280987 w 2881312"/>
              <a:gd name="connsiteY2" fmla="*/ 1081088 h 1981200"/>
              <a:gd name="connsiteX3" fmla="*/ 409575 w 2881312"/>
              <a:gd name="connsiteY3" fmla="*/ 981075 h 1981200"/>
              <a:gd name="connsiteX4" fmla="*/ 690562 w 2881312"/>
              <a:gd name="connsiteY4" fmla="*/ 785813 h 1981200"/>
              <a:gd name="connsiteX5" fmla="*/ 1109662 w 2881312"/>
              <a:gd name="connsiteY5" fmla="*/ 523875 h 1981200"/>
              <a:gd name="connsiteX6" fmla="*/ 1538287 w 2881312"/>
              <a:gd name="connsiteY6" fmla="*/ 290513 h 1981200"/>
              <a:gd name="connsiteX7" fmla="*/ 2076450 w 2881312"/>
              <a:gd name="connsiteY7" fmla="*/ 95250 h 1981200"/>
              <a:gd name="connsiteX8" fmla="*/ 2657475 w 2881312"/>
              <a:gd name="connsiteY8" fmla="*/ 14288 h 1981200"/>
              <a:gd name="connsiteX9" fmla="*/ 2881312 w 2881312"/>
              <a:gd name="connsiteY9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81312" h="1981200">
                <a:moveTo>
                  <a:pt x="0" y="1981200"/>
                </a:moveTo>
                <a:cubicBezTo>
                  <a:pt x="9922" y="1772841"/>
                  <a:pt x="19844" y="1564482"/>
                  <a:pt x="66675" y="1414463"/>
                </a:cubicBezTo>
                <a:cubicBezTo>
                  <a:pt x="113506" y="1264444"/>
                  <a:pt x="223837" y="1153319"/>
                  <a:pt x="280987" y="1081088"/>
                </a:cubicBezTo>
                <a:cubicBezTo>
                  <a:pt x="338137" y="1008857"/>
                  <a:pt x="341313" y="1030287"/>
                  <a:pt x="409575" y="981075"/>
                </a:cubicBezTo>
                <a:cubicBezTo>
                  <a:pt x="477838" y="931862"/>
                  <a:pt x="573881" y="862013"/>
                  <a:pt x="690562" y="785813"/>
                </a:cubicBezTo>
                <a:cubicBezTo>
                  <a:pt x="807243" y="709613"/>
                  <a:pt x="968375" y="606425"/>
                  <a:pt x="1109662" y="523875"/>
                </a:cubicBezTo>
                <a:cubicBezTo>
                  <a:pt x="1250950" y="441325"/>
                  <a:pt x="1377156" y="361950"/>
                  <a:pt x="1538287" y="290513"/>
                </a:cubicBezTo>
                <a:cubicBezTo>
                  <a:pt x="1699418" y="219076"/>
                  <a:pt x="1889919" y="141287"/>
                  <a:pt x="2076450" y="95250"/>
                </a:cubicBezTo>
                <a:cubicBezTo>
                  <a:pt x="2262981" y="49212"/>
                  <a:pt x="2523331" y="30163"/>
                  <a:pt x="2657475" y="14288"/>
                </a:cubicBezTo>
                <a:cubicBezTo>
                  <a:pt x="2791619" y="-1587"/>
                  <a:pt x="2846387" y="3969"/>
                  <a:pt x="288131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1079500" y="240351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48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2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659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3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9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0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20186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8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325880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65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20805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292628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920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Deep learning models have very large numbers of parameters which must be learned.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Even with large training datasets there may only be a few samples per parameters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Large number of parameters leads to high chance of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over-fitting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deep  models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do not generalize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Over-fit models have poor response to input noise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To prevent over-fitting we apply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regularization methods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626" y="1"/>
            <a:ext cx="11150219" cy="1388226"/>
          </a:xfrm>
        </p:spPr>
        <p:txBody>
          <a:bodyPr>
            <a:normAutofit/>
          </a:bodyPr>
          <a:lstStyle/>
          <a:p>
            <a:br>
              <a:rPr lang="en-US" dirty="0">
                <a:latin typeface="Segoe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532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expected value of the gradient 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422624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666750" y="1301328"/>
            <a:ext cx="11525250" cy="5290388"/>
          </a:xfrm>
        </p:spPr>
        <p:txBody>
          <a:bodyPr>
            <a:normAutofit/>
          </a:bodyPr>
          <a:lstStyle/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Bias-variance trade-off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l2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l1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Early stopping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Dropout regularization</a:t>
            </a:r>
          </a:p>
          <a:p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Batch normalization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1388226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Regularization for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03932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21444</TotalTime>
  <Words>4849</Words>
  <Application>Microsoft Office PowerPoint</Application>
  <PresentationFormat>Widescreen</PresentationFormat>
  <Paragraphs>755</Paragraphs>
  <Slides>106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106</vt:i4>
      </vt:variant>
    </vt:vector>
  </HeadingPairs>
  <TitlesOfParts>
    <vt:vector size="120" baseType="lpstr">
      <vt:lpstr>Arial</vt:lpstr>
      <vt:lpstr>Calibri</vt:lpstr>
      <vt:lpstr>Calibri Light</vt:lpstr>
      <vt:lpstr>Cambria Math</vt:lpstr>
      <vt:lpstr>Courier New</vt:lpstr>
      <vt:lpstr>Forte</vt:lpstr>
      <vt:lpstr>Gill Sans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and regularization for ML</vt:lpstr>
      <vt:lpstr>Optimization and regularization for ML</vt:lpstr>
      <vt:lpstr>Optimization and regularization for ML</vt:lpstr>
      <vt:lpstr>Optimization and Regularization for Deep Neural Networks</vt:lpstr>
      <vt:lpstr> Introduction to Optimization and Regularization for Machine Learning</vt:lpstr>
      <vt:lpstr>Optimization for Machine Learning</vt:lpstr>
      <vt:lpstr> Regularization for Machine Learning</vt:lpstr>
      <vt:lpstr>    Introduction to Regularization for Deep Learning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 Regularization for Machine Learning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PowerPoint Presentation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Eigenvalues and Regularization</vt:lpstr>
      <vt:lpstr>PowerPoint Presentation</vt:lpstr>
      <vt:lpstr>l1 Regularization</vt:lpstr>
      <vt:lpstr>l1 Regularization</vt:lpstr>
      <vt:lpstr>l1 Regularization</vt:lpstr>
      <vt:lpstr>L1 Regularization</vt:lpstr>
      <vt:lpstr>PowerPoint Presentation</vt:lpstr>
      <vt:lpstr>Early Stopping</vt:lpstr>
      <vt:lpstr>Early Stopping</vt:lpstr>
      <vt:lpstr>PowerPoint Presentation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Dropout regularization</vt:lpstr>
      <vt:lpstr>PowerPoint Presentation</vt:lpstr>
      <vt:lpstr>Batch Normalization</vt:lpstr>
      <vt:lpstr>PowerPoint Presentation</vt:lpstr>
      <vt:lpstr>Optimization for Deep Neural Networks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556</cp:revision>
  <cp:lastPrinted>2019-03-10T03:16:43Z</cp:lastPrinted>
  <dcterms:created xsi:type="dcterms:W3CDTF">2013-02-15T23:12:42Z</dcterms:created>
  <dcterms:modified xsi:type="dcterms:W3CDTF">2022-05-02T00:56:30Z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