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63"/>
  </p:notesMasterIdLst>
  <p:sldIdLst>
    <p:sldId id="275" r:id="rId3"/>
    <p:sldId id="603" r:id="rId4"/>
    <p:sldId id="691" r:id="rId5"/>
    <p:sldId id="722" r:id="rId6"/>
    <p:sldId id="724" r:id="rId7"/>
    <p:sldId id="723" r:id="rId8"/>
    <p:sldId id="725" r:id="rId9"/>
    <p:sldId id="726" r:id="rId10"/>
    <p:sldId id="727" r:id="rId11"/>
    <p:sldId id="728" r:id="rId12"/>
    <p:sldId id="729" r:id="rId13"/>
    <p:sldId id="730" r:id="rId14"/>
    <p:sldId id="731" r:id="rId15"/>
    <p:sldId id="732" r:id="rId16"/>
    <p:sldId id="733" r:id="rId17"/>
    <p:sldId id="734" r:id="rId18"/>
    <p:sldId id="735" r:id="rId19"/>
    <p:sldId id="736" r:id="rId20"/>
    <p:sldId id="738" r:id="rId21"/>
    <p:sldId id="742" r:id="rId22"/>
    <p:sldId id="739" r:id="rId23"/>
    <p:sldId id="740" r:id="rId24"/>
    <p:sldId id="741" r:id="rId25"/>
    <p:sldId id="743" r:id="rId26"/>
    <p:sldId id="744" r:id="rId27"/>
    <p:sldId id="745" r:id="rId28"/>
    <p:sldId id="746" r:id="rId29"/>
    <p:sldId id="747" r:id="rId30"/>
    <p:sldId id="762" r:id="rId31"/>
    <p:sldId id="763" r:id="rId32"/>
    <p:sldId id="764" r:id="rId33"/>
    <p:sldId id="765" r:id="rId34"/>
    <p:sldId id="766" r:id="rId35"/>
    <p:sldId id="767" r:id="rId36"/>
    <p:sldId id="748" r:id="rId37"/>
    <p:sldId id="749" r:id="rId38"/>
    <p:sldId id="750" r:id="rId39"/>
    <p:sldId id="751" r:id="rId40"/>
    <p:sldId id="752" r:id="rId41"/>
    <p:sldId id="753" r:id="rId42"/>
    <p:sldId id="721" r:id="rId43"/>
    <p:sldId id="698" r:id="rId44"/>
    <p:sldId id="695" r:id="rId45"/>
    <p:sldId id="754" r:id="rId46"/>
    <p:sldId id="755" r:id="rId47"/>
    <p:sldId id="699" r:id="rId48"/>
    <p:sldId id="756" r:id="rId49"/>
    <p:sldId id="760" r:id="rId50"/>
    <p:sldId id="707" r:id="rId51"/>
    <p:sldId id="712" r:id="rId52"/>
    <p:sldId id="713" r:id="rId53"/>
    <p:sldId id="714" r:id="rId54"/>
    <p:sldId id="715" r:id="rId55"/>
    <p:sldId id="720" r:id="rId56"/>
    <p:sldId id="702" r:id="rId57"/>
    <p:sldId id="700" r:id="rId58"/>
    <p:sldId id="758" r:id="rId59"/>
    <p:sldId id="761" r:id="rId60"/>
    <p:sldId id="701" r:id="rId61"/>
    <p:sldId id="716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58" autoAdjust="0"/>
  </p:normalViewPr>
  <p:slideViewPr>
    <p:cSldViewPr snapToGrid="0">
      <p:cViewPr varScale="1">
        <p:scale>
          <a:sx n="76" d="100"/>
          <a:sy n="76" d="100"/>
        </p:scale>
        <p:origin x="46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15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13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91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45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45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6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67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8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91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26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018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2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855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483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542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666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608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17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207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26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841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721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349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581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880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08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87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82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8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70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6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1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4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Review of Linear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2023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np.full</a:t>
            </a:r>
            <a:r>
              <a:rPr lang="en-US" dirty="0"/>
              <a:t>((4,3), 2.0) </a:t>
            </a:r>
          </a:p>
          <a:p>
            <a:pPr marL="0" indent="0">
              <a:buNone/>
            </a:pPr>
            <a:r>
              <a:rPr lang="en-US" dirty="0"/>
              <a:t>print('A = \n{}'.format(A))</a:t>
            </a:r>
          </a:p>
          <a:p>
            <a:pPr marL="0" indent="0">
              <a:buNone/>
            </a:pPr>
            <a:r>
              <a:rPr lang="en-US" dirty="0"/>
              <a:t>## A = </a:t>
            </a:r>
          </a:p>
          <a:p>
            <a:pPr marL="0" indent="0">
              <a:buNone/>
            </a:pPr>
            <a:r>
              <a:rPr lang="en-US" dirty="0"/>
              <a:t>## [[2. 2. 2.] </a:t>
            </a:r>
          </a:p>
          <a:p>
            <a:pPr marL="0" indent="0">
              <a:buNone/>
            </a:pPr>
            <a:r>
              <a:rPr lang="en-US" dirty="0"/>
              <a:t>## [2. 2. 2.] </a:t>
            </a:r>
          </a:p>
          <a:p>
            <a:pPr marL="0" indent="0">
              <a:buNone/>
            </a:pPr>
            <a:r>
              <a:rPr lang="en-US" dirty="0"/>
              <a:t>## [2. 2. 2.] </a:t>
            </a:r>
          </a:p>
          <a:p>
            <a:pPr marL="0" indent="0">
              <a:buNone/>
            </a:pPr>
            <a:r>
              <a:rPr lang="en-US" dirty="0"/>
              <a:t>## [2. 2. 2.]]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7747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B = </a:t>
            </a:r>
            <a:r>
              <a:rPr lang="en-US" dirty="0" err="1"/>
              <a:t>np.arange</a:t>
            </a:r>
            <a:r>
              <a:rPr lang="en-US" dirty="0"/>
              <a:t>(1,13).reshape((4,3)) </a:t>
            </a:r>
          </a:p>
          <a:p>
            <a:pPr marL="0" indent="0">
              <a:buNone/>
            </a:pPr>
            <a:r>
              <a:rPr lang="en-US" dirty="0"/>
              <a:t>print('Matrix B with shape {} \n{}'.format(</a:t>
            </a:r>
            <a:r>
              <a:rPr lang="en-US" dirty="0" err="1"/>
              <a:t>B.shape</a:t>
            </a:r>
            <a:r>
              <a:rPr lang="en-US" dirty="0"/>
              <a:t>, B)) </a:t>
            </a:r>
          </a:p>
          <a:p>
            <a:pPr marL="0" indent="0">
              <a:buNone/>
            </a:pPr>
            <a:r>
              <a:rPr lang="en-US" dirty="0"/>
              <a:t>## Matrix B with shape (4, 3) </a:t>
            </a:r>
          </a:p>
          <a:p>
            <a:pPr marL="0" indent="0">
              <a:buNone/>
            </a:pPr>
            <a:r>
              <a:rPr lang="en-US" dirty="0"/>
              <a:t>## [[ 1 2 3] </a:t>
            </a:r>
          </a:p>
          <a:p>
            <a:pPr marL="0" indent="0">
              <a:buNone/>
            </a:pPr>
            <a:r>
              <a:rPr lang="en-US" dirty="0"/>
              <a:t>## [ 4 5 6] </a:t>
            </a:r>
          </a:p>
          <a:p>
            <a:pPr marL="0" indent="0">
              <a:buNone/>
            </a:pPr>
            <a:r>
              <a:rPr lang="en-US" dirty="0"/>
              <a:t>## [ 7 8 9] </a:t>
            </a:r>
          </a:p>
          <a:p>
            <a:pPr marL="0" indent="0"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485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scalar operation on an array</a:t>
            </a:r>
          </a:p>
          <a:p>
            <a:pPr marL="0" indent="0">
              <a:buNone/>
            </a:pPr>
            <a:r>
              <a:rPr lang="en-US" dirty="0"/>
              <a:t>print('1.0 + A = \n{}'.format(</a:t>
            </a:r>
            <a:r>
              <a:rPr lang="en-US" dirty="0" err="1"/>
              <a:t>a_scalar</a:t>
            </a:r>
            <a:r>
              <a:rPr lang="en-US" dirty="0"/>
              <a:t> + A)) </a:t>
            </a:r>
          </a:p>
          <a:p>
            <a:pPr marL="0" indent="0">
              <a:buNone/>
            </a:pPr>
            <a:r>
              <a:rPr lang="en-US" dirty="0"/>
              <a:t>## 1.0 + A = </a:t>
            </a:r>
          </a:p>
          <a:p>
            <a:pPr marL="0" indent="0">
              <a:buNone/>
            </a:pPr>
            <a:r>
              <a:rPr lang="en-US" dirty="0"/>
              <a:t>## [[3. 3. 3.] </a:t>
            </a:r>
          </a:p>
          <a:p>
            <a:pPr marL="0" indent="0">
              <a:buNone/>
            </a:pPr>
            <a:r>
              <a:rPr lang="en-US" dirty="0"/>
              <a:t>## [3. 3. 3.] </a:t>
            </a:r>
          </a:p>
          <a:p>
            <a:pPr marL="0" indent="0">
              <a:buNone/>
            </a:pPr>
            <a:r>
              <a:rPr lang="en-US" dirty="0"/>
              <a:t>## [3. 3. 3.] </a:t>
            </a:r>
          </a:p>
          <a:p>
            <a:pPr marL="0" indent="0">
              <a:buNone/>
            </a:pPr>
            <a:r>
              <a:rPr lang="en-US" dirty="0"/>
              <a:t>## [3. 3. 3.]]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606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element-wise operations on arrays</a:t>
            </a:r>
          </a:p>
          <a:p>
            <a:pPr marL="0" indent="0">
              <a:buNone/>
            </a:pPr>
            <a:r>
              <a:rPr lang="en-US" dirty="0"/>
              <a:t>print('A + B = \n{}'.format(A + B)) </a:t>
            </a:r>
          </a:p>
          <a:p>
            <a:pPr marL="0" indent="0">
              <a:buNone/>
            </a:pPr>
            <a:r>
              <a:rPr lang="en-US" dirty="0"/>
              <a:t>## A + B = </a:t>
            </a:r>
          </a:p>
          <a:p>
            <a:pPr marL="0" indent="0">
              <a:buNone/>
            </a:pPr>
            <a:r>
              <a:rPr lang="en-US" dirty="0"/>
              <a:t>## [[ 3. 4. 5.] </a:t>
            </a:r>
          </a:p>
          <a:p>
            <a:pPr marL="0" indent="0">
              <a:buNone/>
            </a:pPr>
            <a:r>
              <a:rPr lang="en-US" dirty="0"/>
              <a:t>## [ 6. 7. 8.] </a:t>
            </a:r>
          </a:p>
          <a:p>
            <a:pPr marL="0" indent="0">
              <a:buNone/>
            </a:pPr>
            <a:r>
              <a:rPr lang="en-US" dirty="0"/>
              <a:t>## [ 9. 10. 11.] </a:t>
            </a:r>
          </a:p>
          <a:p>
            <a:pPr marL="0" indent="0">
              <a:buNone/>
            </a:pPr>
            <a:r>
              <a:rPr lang="en-US" dirty="0"/>
              <a:t>## [12. 13. 14.]]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26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Dot product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scalar product </a:t>
                </a:r>
                <a:r>
                  <a:rPr lang="en-US" dirty="0">
                    <a:latin typeface="+mn-lt"/>
                  </a:rPr>
                  <a:t>of vectors is foundational operation in linear algebra</a:t>
                </a:r>
              </a:p>
              <a:p>
                <a:r>
                  <a:rPr lang="en-US" dirty="0">
                    <a:latin typeface="+mn-lt"/>
                  </a:rPr>
                  <a:t>Array multiplication can be constructed as a series of dot products</a:t>
                </a:r>
              </a:p>
              <a:p>
                <a:r>
                  <a:rPr lang="en-US" dirty="0">
                    <a:latin typeface="+mn-lt"/>
                  </a:rPr>
                  <a:t>Dot product of two vectors,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>
                    <a:latin typeface="+mn-lt"/>
                  </a:rPr>
                  <a:t>, is the sum of element-wise products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Compute the </a:t>
                </a:r>
                <a:r>
                  <a:rPr lang="en-US" b="1" dirty="0">
                    <a:latin typeface="+mn-lt"/>
                  </a:rPr>
                  <a:t>Euclidian norm</a:t>
                </a:r>
                <a:r>
                  <a:rPr lang="en-US" dirty="0">
                    <a:latin typeface="+mn-lt"/>
                  </a:rPr>
                  <a:t> (length or magnitude) as the square root of dot product of vector with itself</a:t>
                </a:r>
              </a:p>
              <a:p>
                <a:pPr marL="0" indent="0">
                  <a:buNone/>
                </a:pPr>
                <a:r>
                  <a:rPr lang="en-US" dirty="0"/>
                  <a:t>					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ra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 r="-1534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66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684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is the scaled projection of one vector onto the other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9E9CF-F4F7-4322-AFB3-DED698EB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309" y="1627251"/>
            <a:ext cx="5269584" cy="481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8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with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s-ES" dirty="0"/>
              <a:t>np.dot(</a:t>
            </a:r>
            <a:r>
              <a:rPr lang="es-ES" dirty="0" err="1"/>
              <a:t>x,y</a:t>
            </a:r>
            <a:r>
              <a:rPr lang="es-ES" dirty="0"/>
              <a:t>) </a:t>
            </a:r>
          </a:p>
          <a:p>
            <a:pPr marL="0" indent="0">
              <a:buNone/>
            </a:pPr>
            <a:r>
              <a:rPr lang="es-ES" dirty="0"/>
              <a:t>## 12</a:t>
            </a:r>
          </a:p>
          <a:p>
            <a:pPr marL="0" indent="0">
              <a:buNone/>
            </a:pPr>
            <a:r>
              <a:rPr lang="es-ES" dirty="0"/>
              <a:t>np.dot(y, y)  </a:t>
            </a:r>
          </a:p>
          <a:p>
            <a:pPr marL="0" indent="0">
              <a:buNone/>
            </a:pPr>
            <a:r>
              <a:rPr lang="es-ES" dirty="0"/>
              <a:t>## 12</a:t>
            </a:r>
          </a:p>
          <a:p>
            <a:pPr marL="0" indent="0">
              <a:buNone/>
            </a:pPr>
            <a:r>
              <a:rPr lang="en-US" dirty="0" err="1"/>
              <a:t>npla.norm</a:t>
            </a:r>
            <a:r>
              <a:rPr lang="en-US" dirty="0"/>
              <a:t>(y) </a:t>
            </a:r>
          </a:p>
          <a:p>
            <a:pPr marL="0" indent="0">
              <a:buNone/>
            </a:pPr>
            <a:r>
              <a:rPr lang="en-US" dirty="0"/>
              <a:t>## 3.4641016151377544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6261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Vectors are </a:t>
                </a:r>
                <a:r>
                  <a:rPr lang="en-US" b="1" dirty="0">
                    <a:latin typeface="+mn-lt"/>
                  </a:rPr>
                  <a:t>orthogonal </a:t>
                </a:r>
                <a:r>
                  <a:rPr lang="en-US" dirty="0">
                    <a:latin typeface="+mn-lt"/>
                  </a:rPr>
                  <a:t>if the dot product between them is 0</a:t>
                </a:r>
              </a:p>
              <a:p>
                <a:r>
                  <a:rPr lang="en-US" dirty="0">
                    <a:latin typeface="+mn-lt"/>
                  </a:rPr>
                  <a:t>Recall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, 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pl-PL" dirty="0"/>
                  <a:t>w = np.array([1.0,1.0,0.0])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z = np.array([0.0,0.0,1.0])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np.dot(w, </a:t>
                </a:r>
                <a:r>
                  <a:rPr lang="en-US" dirty="0"/>
                  <a:t>z</a:t>
                </a:r>
                <a:r>
                  <a:rPr lang="pl-PL" dirty="0"/>
                  <a:t>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## 0.0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2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234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transpose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>
                    <a:latin typeface="+mn-lt"/>
                  </a:rPr>
                  <a:t>,</a:t>
                </a:r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permutes the element indices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Transpose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has dimension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dirty="0" err="1"/>
                  <a:t>np.transpose</a:t>
                </a:r>
                <a:r>
                  <a:rPr lang="en-US" dirty="0"/>
                  <a:t>(B) </a:t>
                </a:r>
              </a:p>
              <a:p>
                <a:pPr marL="0" indent="0">
                  <a:buNone/>
                </a:pPr>
                <a:r>
                  <a:rPr lang="en-US" dirty="0"/>
                  <a:t>## array([[ 1, 4, 7, 10], </a:t>
                </a:r>
              </a:p>
              <a:p>
                <a:pPr marL="0" indent="0">
                  <a:buNone/>
                </a:pPr>
                <a:r>
                  <a:rPr lang="en-US" dirty="0"/>
                  <a:t>## [ 2, 5, 8, 11], </a:t>
                </a:r>
              </a:p>
              <a:p>
                <a:pPr marL="0" indent="0">
                  <a:buNone/>
                </a:pPr>
                <a:r>
                  <a:rPr lang="en-US" dirty="0"/>
                  <a:t>## [ 3, 6, 9, 12]])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78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rule</a:t>
                </a:r>
                <a:r>
                  <a:rPr lang="en-US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+mn-lt"/>
                  </a:rPr>
                  <a:t> vector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1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Linear algebra is at the core of nearly all machine learning algorithms</a:t>
            </a:r>
          </a:p>
          <a:p>
            <a:r>
              <a:rPr lang="en-US" dirty="0">
                <a:latin typeface="+mn-lt"/>
              </a:rPr>
              <a:t>Linear algebra is the algebra of </a:t>
            </a:r>
            <a:r>
              <a:rPr lang="en-US" b="1" dirty="0">
                <a:latin typeface="+mn-lt"/>
              </a:rPr>
              <a:t>arrays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Understanding of linear algebra is essential to understanding machine learning</a:t>
            </a:r>
          </a:p>
          <a:p>
            <a:r>
              <a:rPr lang="en-US" dirty="0">
                <a:latin typeface="+mn-lt"/>
              </a:rPr>
              <a:t>Linear algebra operations are building blocks of algorithms</a:t>
            </a:r>
          </a:p>
          <a:p>
            <a:r>
              <a:rPr lang="en-US" dirty="0">
                <a:latin typeface="+mn-lt"/>
              </a:rPr>
              <a:t>Efficient linear algebra algorithms enable large scale machine learning and statistical analysis </a:t>
            </a:r>
          </a:p>
          <a:p>
            <a:r>
              <a:rPr lang="en-US" dirty="0">
                <a:latin typeface="+mn-lt"/>
              </a:rPr>
              <a:t>We limit ourselves to linear algebra with real valued arrays </a:t>
            </a:r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 </a:t>
                </a:r>
              </a:p>
              <a:p>
                <a:pPr marL="0" indent="0">
                  <a:buNone/>
                </a:pPr>
                <a:r>
                  <a:rPr lang="en-US" dirty="0"/>
                  <a:t>np.dot(B, x) </a:t>
                </a:r>
              </a:p>
              <a:p>
                <a:pPr marL="0" indent="0">
                  <a:buNone/>
                </a:pPr>
                <a:r>
                  <a:rPr lang="en-US" dirty="0"/>
                  <a:t>## array([14, 32, 50, 68])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070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724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.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∙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Product of transpose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 only possible if matrices are </a:t>
                </a:r>
                <a:r>
                  <a:rPr lang="en-US" b="1" dirty="0">
                    <a:latin typeface="+mn-lt"/>
                  </a:rPr>
                  <a:t>conformable </a:t>
                </a:r>
                <a:r>
                  <a:rPr lang="en-US" dirty="0">
                    <a:latin typeface="+mn-lt"/>
                  </a:rPr>
                  <a:t>– number of columns of first matrix = number of rows of second matrix </a:t>
                </a:r>
              </a:p>
              <a:p>
                <a:r>
                  <a:rPr lang="en-US" dirty="0" err="1">
                    <a:latin typeface="+mn-lt"/>
                  </a:rPr>
                  <a:t>Numpy</a:t>
                </a:r>
                <a:r>
                  <a:rPr lang="en-US" dirty="0">
                    <a:latin typeface="+mn-lt"/>
                  </a:rPr>
                  <a:t> throws </a:t>
                </a:r>
                <a:r>
                  <a:rPr lang="en-US" b="1" dirty="0">
                    <a:latin typeface="+mn-lt"/>
                  </a:rPr>
                  <a:t>exception if matrices are not conformable</a:t>
                </a:r>
                <a:r>
                  <a:rPr lang="en-US" dirty="0">
                    <a:latin typeface="+mn-lt"/>
                  </a:rPr>
                  <a:t>!</a:t>
                </a: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 b="-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770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Examples of conformable products: </a:t>
                </a:r>
              </a:p>
              <a:p>
                <a:pPr marL="0" indent="0">
                  <a:buNone/>
                </a:pPr>
                <a:r>
                  <a:rPr lang="en-US" dirty="0"/>
                  <a:t>np.dot(</a:t>
                </a:r>
                <a:r>
                  <a:rPr lang="en-US" dirty="0" err="1"/>
                  <a:t>np.transpose</a:t>
                </a:r>
                <a:r>
                  <a:rPr lang="en-US" dirty="0"/>
                  <a:t>(A) , B) </a:t>
                </a:r>
              </a:p>
              <a:p>
                <a:pPr marL="0" indent="0">
                  <a:buNone/>
                </a:pPr>
                <a:r>
                  <a:rPr lang="en-US" dirty="0"/>
                  <a:t>## array([[44., 52., 60.], </a:t>
                </a:r>
              </a:p>
              <a:p>
                <a:pPr marL="0" indent="0">
                  <a:buNone/>
                </a:pPr>
                <a:r>
                  <a:rPr lang="en-US" dirty="0"/>
                  <a:t>## [44., 52., 60.], </a:t>
                </a:r>
              </a:p>
              <a:p>
                <a:pPr marL="0" indent="0">
                  <a:buNone/>
                </a:pPr>
                <a:r>
                  <a:rPr lang="en-US" dirty="0"/>
                  <a:t>## [44., 52., 60.]]) </a:t>
                </a:r>
              </a:p>
              <a:p>
                <a:pPr marL="0" indent="0">
                  <a:buNone/>
                </a:pPr>
                <a:r>
                  <a:rPr lang="en-US" dirty="0"/>
                  <a:t>np.dot(A, </a:t>
                </a:r>
                <a:r>
                  <a:rPr lang="en-US" dirty="0" err="1"/>
                  <a:t>np.transpose</a:t>
                </a:r>
                <a:r>
                  <a:rPr lang="en-US" dirty="0"/>
                  <a:t>(B)) </a:t>
                </a:r>
              </a:p>
              <a:p>
                <a:pPr marL="0" indent="0">
                  <a:buNone/>
                </a:pPr>
                <a:r>
                  <a:rPr lang="en-US" dirty="0"/>
                  <a:t>## array([[12.,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66.]])</a:t>
                </a: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395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identity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dirty="0">
                    <a:latin typeface="+mn-lt"/>
                  </a:rPr>
                  <a:t>, has special properties</a:t>
                </a:r>
              </a:p>
              <a:p>
                <a:r>
                  <a:rPr lang="en-US" dirty="0">
                    <a:latin typeface="+mn-lt"/>
                  </a:rPr>
                  <a:t>Identity matrix has role of a 1 in ordinary algebra</a:t>
                </a:r>
              </a:p>
              <a:p>
                <a:r>
                  <a:rPr lang="en-US" dirty="0">
                    <a:latin typeface="+mn-lt"/>
                  </a:rPr>
                  <a:t>Identity matrix has 1s on the diagonal and zeros elsewhere: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41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Properties of the identity matrix </a:t>
                </a:r>
              </a:p>
              <a:p>
                <a:r>
                  <a:rPr lang="en-US" dirty="0">
                    <a:latin typeface="+mn-lt"/>
                  </a:rPr>
                  <a:t>Products  of a rectangular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and an  identity matrix are the original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𝑨𝑰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𝑰𝑨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Define the </a:t>
                </a:r>
                <a:r>
                  <a:rPr lang="en-US" b="1" dirty="0">
                    <a:latin typeface="+mn-lt"/>
                  </a:rPr>
                  <a:t>inverse </a:t>
                </a:r>
                <a:r>
                  <a:rPr lang="en-US" dirty="0">
                    <a:latin typeface="+mn-lt"/>
                  </a:rPr>
                  <a:t>of a square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b="1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31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nn-NO" dirty="0"/>
              <a:t>I3 = np.eye(3) </a:t>
            </a:r>
          </a:p>
          <a:p>
            <a:pPr marL="0" indent="0">
              <a:buNone/>
            </a:pPr>
            <a:r>
              <a:rPr lang="nn-NO" dirty="0"/>
              <a:t>I3</a:t>
            </a:r>
          </a:p>
          <a:p>
            <a:pPr marL="0" indent="0">
              <a:buNone/>
            </a:pPr>
            <a:r>
              <a:rPr lang="nn-NO" dirty="0"/>
              <a:t>## array([[1., 0., 0.], </a:t>
            </a:r>
          </a:p>
          <a:p>
            <a:pPr marL="0" indent="0">
              <a:buNone/>
            </a:pPr>
            <a:r>
              <a:rPr lang="nn-NO" dirty="0"/>
              <a:t>## [0., 1., 0.], </a:t>
            </a:r>
          </a:p>
          <a:p>
            <a:pPr marL="0" indent="0">
              <a:buNone/>
            </a:pPr>
            <a:r>
              <a:rPr lang="nn-NO" dirty="0"/>
              <a:t>## [0., 0., 1.]])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np.array</a:t>
            </a:r>
            <a:r>
              <a:rPr lang="en-US" dirty="0"/>
              <a:t>([[1,3,6], [2,2,1], [3,1,4]]) </a:t>
            </a:r>
          </a:p>
          <a:p>
            <a:pPr marL="0" indent="0">
              <a:buNone/>
            </a:pPr>
            <a:r>
              <a:rPr lang="en-US" dirty="0"/>
              <a:t>## array([[1, 3, 6], </a:t>
            </a:r>
          </a:p>
          <a:p>
            <a:pPr marL="0" indent="0">
              <a:buNone/>
            </a:pPr>
            <a:r>
              <a:rPr lang="en-US" dirty="0"/>
              <a:t>## [2, 2, 1], </a:t>
            </a:r>
          </a:p>
          <a:p>
            <a:pPr marL="0" indent="0">
              <a:buNone/>
            </a:pPr>
            <a:r>
              <a:rPr lang="en-US" dirty="0"/>
              <a:t>## [3, 1, 4]])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217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/>
              <a:t>np.dot(C,I3) </a:t>
            </a:r>
          </a:p>
          <a:p>
            <a:pPr marL="0" indent="0">
              <a:buNone/>
            </a:pPr>
            <a:r>
              <a:rPr lang="en-US" dirty="0"/>
              <a:t>## array([[1., 3., 6.], </a:t>
            </a:r>
          </a:p>
          <a:p>
            <a:pPr marL="0" indent="0">
              <a:buNone/>
            </a:pPr>
            <a:r>
              <a:rPr lang="en-US" dirty="0"/>
              <a:t>## [2., 2., 1.], </a:t>
            </a:r>
          </a:p>
          <a:p>
            <a:pPr marL="0" indent="0">
              <a:buNone/>
            </a:pPr>
            <a:r>
              <a:rPr lang="en-US" dirty="0"/>
              <a:t>## [3., 1., 4.]]) </a:t>
            </a:r>
          </a:p>
          <a:p>
            <a:pPr marL="0" indent="0">
              <a:buNone/>
            </a:pPr>
            <a:r>
              <a:rPr lang="en-US" dirty="0"/>
              <a:t>np.dot(I3,C) </a:t>
            </a:r>
          </a:p>
          <a:p>
            <a:pPr marL="0" indent="0">
              <a:buNone/>
            </a:pPr>
            <a:r>
              <a:rPr lang="en-US" dirty="0"/>
              <a:t>## array([[1., 3., 6.], </a:t>
            </a:r>
          </a:p>
          <a:p>
            <a:pPr marL="0" indent="0">
              <a:buNone/>
            </a:pPr>
            <a:r>
              <a:rPr lang="en-US" dirty="0"/>
              <a:t>## [2., 2., 1.], </a:t>
            </a:r>
          </a:p>
          <a:p>
            <a:pPr marL="0" indent="0">
              <a:buNone/>
            </a:pPr>
            <a:r>
              <a:rPr lang="en-US" dirty="0"/>
              <a:t>## [3., 1., 4.]])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0947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 err="1"/>
              <a:t>inv_C</a:t>
            </a:r>
            <a:r>
              <a:rPr lang="en-US" dirty="0"/>
              <a:t> = </a:t>
            </a:r>
            <a:r>
              <a:rPr lang="en-US" dirty="0" err="1"/>
              <a:t>npla.inv</a:t>
            </a:r>
            <a:r>
              <a:rPr lang="en-US" dirty="0"/>
              <a:t>(C) </a:t>
            </a:r>
          </a:p>
          <a:p>
            <a:pPr marL="0" indent="0">
              <a:buNone/>
            </a:pPr>
            <a:r>
              <a:rPr lang="en-US" dirty="0"/>
              <a:t>np.dot(</a:t>
            </a:r>
            <a:r>
              <a:rPr lang="en-US" dirty="0" err="1"/>
              <a:t>inv_C,C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## array([[ 1.00000000e+00, -1.11022302e-16, 2.22044605e-16], </a:t>
            </a:r>
          </a:p>
          <a:p>
            <a:pPr marL="0" indent="0">
              <a:buNone/>
            </a:pPr>
            <a:r>
              <a:rPr lang="en-US" dirty="0"/>
              <a:t>## [ 1.66533454e-16, 1.00000000e+00, 2.22044605e-16], </a:t>
            </a:r>
          </a:p>
          <a:p>
            <a:pPr marL="0" indent="0">
              <a:buNone/>
            </a:pPr>
            <a:r>
              <a:rPr lang="en-US" dirty="0"/>
              <a:t>## [-1.38777878e-17, 6.93889390e-17, 1.00000000e+00]])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9418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Broadcasting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Broadcasting ‘fills’ in values for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</a:t>
            </a:r>
          </a:p>
          <a:p>
            <a:r>
              <a:rPr lang="en-US" dirty="0">
                <a:latin typeface="+mn-lt"/>
              </a:rPr>
              <a:t>Values from lower dimensional arrays are broadcast into higher dimensional arrays   </a:t>
            </a:r>
          </a:p>
          <a:p>
            <a:r>
              <a:rPr lang="en-US" dirty="0">
                <a:latin typeface="+mn-lt"/>
              </a:rPr>
              <a:t>Broadcasting simplifies syntax</a:t>
            </a:r>
          </a:p>
          <a:p>
            <a:r>
              <a:rPr lang="en-US" dirty="0">
                <a:latin typeface="+mn-lt"/>
              </a:rPr>
              <a:t>Broadcasting used in many scientific languages    </a:t>
            </a:r>
          </a:p>
          <a:p>
            <a:pPr lvl="1"/>
            <a:r>
              <a:rPr lang="en-US" dirty="0" err="1">
                <a:latin typeface="+mn-lt"/>
              </a:rPr>
              <a:t>Matlab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R</a:t>
            </a:r>
          </a:p>
          <a:p>
            <a:pPr lvl="1"/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</a:t>
            </a:r>
          </a:p>
          <a:p>
            <a:pPr lvl="1"/>
            <a:r>
              <a:rPr lang="en-US" dirty="0">
                <a:latin typeface="+mn-lt"/>
              </a:rPr>
              <a:t>…..</a:t>
            </a:r>
          </a:p>
          <a:p>
            <a:r>
              <a:rPr lang="en-US" dirty="0">
                <a:latin typeface="+mn-lt"/>
              </a:rPr>
              <a:t>Exact broadcasting rules vary from language to language  </a:t>
            </a:r>
          </a:p>
        </p:txBody>
      </p:sp>
    </p:spTree>
    <p:extLst>
      <p:ext uri="{BB962C8B-B14F-4D97-AF65-F5344CB8AC3E}">
        <p14:creationId xmlns:p14="http://schemas.microsoft.com/office/powerpoint/2010/main" val="2399170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Scaler is a single number with dimension zero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ℛ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dimensional vector is one dimensional array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Broadcasting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06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Broadcasting ‘fills’ in values for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</a:t>
            </a:r>
          </a:p>
          <a:p>
            <a:r>
              <a:rPr lang="en-US" dirty="0">
                <a:latin typeface="+mn-lt"/>
              </a:rPr>
              <a:t>Example: Multiply array by scalar by broadcasting into the array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/>
              <p:nvPr/>
            </p:nvSpPr>
            <p:spPr>
              <a:xfrm>
                <a:off x="175054" y="3289381"/>
                <a:ext cx="4435084" cy="171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54" y="3289381"/>
                <a:ext cx="4435084" cy="171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6A766C-6F0E-DA2D-A725-0D66DDBC750E}"/>
                  </a:ext>
                </a:extLst>
              </p:cNvPr>
              <p:cNvSpPr txBox="1"/>
              <p:nvPr/>
            </p:nvSpPr>
            <p:spPr>
              <a:xfrm>
                <a:off x="6102465" y="3851297"/>
                <a:ext cx="4205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6A766C-6F0E-DA2D-A725-0D66DDBC7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465" y="3851297"/>
                <a:ext cx="42052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01D629-CF6B-8249-3A9E-6A60249E8E99}"/>
                  </a:ext>
                </a:extLst>
              </p:cNvPr>
              <p:cNvSpPr txBox="1"/>
              <p:nvPr/>
            </p:nvSpPr>
            <p:spPr>
              <a:xfrm>
                <a:off x="6482071" y="3289380"/>
                <a:ext cx="2826328" cy="171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01D629-CF6B-8249-3A9E-6A60249E8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071" y="3289380"/>
                <a:ext cx="2826328" cy="1718099"/>
              </a:xfrm>
              <a:prstGeom prst="rect">
                <a:avLst/>
              </a:prstGeom>
              <a:blipFill>
                <a:blip r:embed="rId5"/>
                <a:stretch>
                  <a:fillRect r="-93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52E83F-86B0-93CA-9997-981A76D02C86}"/>
              </a:ext>
            </a:extLst>
          </p:cNvPr>
          <p:cNvSpPr/>
          <p:nvPr/>
        </p:nvSpPr>
        <p:spPr>
          <a:xfrm rot="21432883">
            <a:off x="805763" y="2119768"/>
            <a:ext cx="5431134" cy="1959090"/>
          </a:xfrm>
          <a:custGeom>
            <a:avLst/>
            <a:gdLst>
              <a:gd name="connsiteX0" fmla="*/ 5431134 w 5431134"/>
              <a:gd name="connsiteY0" fmla="*/ 1207255 h 1207255"/>
              <a:gd name="connsiteX1" fmla="*/ 4757895 w 5431134"/>
              <a:gd name="connsiteY1" fmla="*/ 383290 h 1207255"/>
              <a:gd name="connsiteX2" fmla="*/ 2255855 w 5431134"/>
              <a:gd name="connsiteY2" fmla="*/ 16525 h 1207255"/>
              <a:gd name="connsiteX3" fmla="*/ 748602 w 5431134"/>
              <a:gd name="connsiteY3" fmla="*/ 111984 h 1207255"/>
              <a:gd name="connsiteX4" fmla="*/ 0 w 5431134"/>
              <a:gd name="connsiteY4" fmla="*/ 544063 h 1207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1134" h="1207255">
                <a:moveTo>
                  <a:pt x="5431134" y="1207255"/>
                </a:moveTo>
                <a:cubicBezTo>
                  <a:pt x="5359121" y="894500"/>
                  <a:pt x="5287108" y="581745"/>
                  <a:pt x="4757895" y="383290"/>
                </a:cubicBezTo>
                <a:cubicBezTo>
                  <a:pt x="4228682" y="184835"/>
                  <a:pt x="2924070" y="61743"/>
                  <a:pt x="2255855" y="16525"/>
                </a:cubicBezTo>
                <a:cubicBezTo>
                  <a:pt x="1587640" y="-28693"/>
                  <a:pt x="1124578" y="24061"/>
                  <a:pt x="748602" y="111984"/>
                </a:cubicBezTo>
                <a:cubicBezTo>
                  <a:pt x="372626" y="199907"/>
                  <a:pt x="186313" y="371985"/>
                  <a:pt x="0" y="54406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9A2B62A-9F43-6FFF-D9F9-01875F577179}"/>
              </a:ext>
            </a:extLst>
          </p:cNvPr>
          <p:cNvSpPr/>
          <p:nvPr/>
        </p:nvSpPr>
        <p:spPr>
          <a:xfrm>
            <a:off x="1747579" y="4374517"/>
            <a:ext cx="4522123" cy="2222269"/>
          </a:xfrm>
          <a:custGeom>
            <a:avLst/>
            <a:gdLst>
              <a:gd name="connsiteX0" fmla="*/ 4522123 w 4522123"/>
              <a:gd name="connsiteY0" fmla="*/ 0 h 1539301"/>
              <a:gd name="connsiteX1" fmla="*/ 4078778 w 4522123"/>
              <a:gd name="connsiteY1" fmla="*/ 737062 h 1539301"/>
              <a:gd name="connsiteX2" fmla="*/ 2571403 w 4522123"/>
              <a:gd name="connsiteY2" fmla="*/ 1324494 h 1539301"/>
              <a:gd name="connsiteX3" fmla="*/ 748145 w 4522123"/>
              <a:gd name="connsiteY3" fmla="*/ 1535083 h 1539301"/>
              <a:gd name="connsiteX4" fmla="*/ 144087 w 4522123"/>
              <a:gd name="connsiteY4" fmla="*/ 1163782 h 1539301"/>
              <a:gd name="connsiteX5" fmla="*/ 0 w 4522123"/>
              <a:gd name="connsiteY5" fmla="*/ 609600 h 1539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2123" h="1539301">
                <a:moveTo>
                  <a:pt x="4522123" y="0"/>
                </a:moveTo>
                <a:cubicBezTo>
                  <a:pt x="4463010" y="258156"/>
                  <a:pt x="4403898" y="516313"/>
                  <a:pt x="4078778" y="737062"/>
                </a:cubicBezTo>
                <a:cubicBezTo>
                  <a:pt x="3753658" y="957811"/>
                  <a:pt x="3126508" y="1191491"/>
                  <a:pt x="2571403" y="1324494"/>
                </a:cubicBezTo>
                <a:cubicBezTo>
                  <a:pt x="2016298" y="1457497"/>
                  <a:pt x="1152698" y="1561868"/>
                  <a:pt x="748145" y="1535083"/>
                </a:cubicBezTo>
                <a:cubicBezTo>
                  <a:pt x="343592" y="1508298"/>
                  <a:pt x="268778" y="1318029"/>
                  <a:pt x="144087" y="1163782"/>
                </a:cubicBezTo>
                <a:cubicBezTo>
                  <a:pt x="19396" y="1009535"/>
                  <a:pt x="9698" y="809567"/>
                  <a:pt x="0" y="609600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120EBBC-702F-280A-1807-7E62BD3ED113}"/>
              </a:ext>
            </a:extLst>
          </p:cNvPr>
          <p:cNvSpPr/>
          <p:nvPr/>
        </p:nvSpPr>
        <p:spPr>
          <a:xfrm>
            <a:off x="3537921" y="3010203"/>
            <a:ext cx="2585788" cy="952198"/>
          </a:xfrm>
          <a:custGeom>
            <a:avLst/>
            <a:gdLst>
              <a:gd name="connsiteX0" fmla="*/ 2585788 w 2585788"/>
              <a:gd name="connsiteY0" fmla="*/ 952198 h 952198"/>
              <a:gd name="connsiteX1" fmla="*/ 2208944 w 2585788"/>
              <a:gd name="connsiteY1" fmla="*/ 292721 h 952198"/>
              <a:gd name="connsiteX2" fmla="*/ 1133831 w 2585788"/>
              <a:gd name="connsiteY2" fmla="*/ 4547 h 952198"/>
              <a:gd name="connsiteX3" fmla="*/ 152929 w 2585788"/>
              <a:gd name="connsiteY3" fmla="*/ 132009 h 952198"/>
              <a:gd name="connsiteX4" fmla="*/ 3300 w 2585788"/>
              <a:gd name="connsiteY4" fmla="*/ 342598 h 95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5788" h="952198">
                <a:moveTo>
                  <a:pt x="2585788" y="952198"/>
                </a:moveTo>
                <a:cubicBezTo>
                  <a:pt x="2518362" y="701430"/>
                  <a:pt x="2450937" y="450663"/>
                  <a:pt x="2208944" y="292721"/>
                </a:cubicBezTo>
                <a:cubicBezTo>
                  <a:pt x="1966951" y="134779"/>
                  <a:pt x="1476500" y="31332"/>
                  <a:pt x="1133831" y="4547"/>
                </a:cubicBezTo>
                <a:cubicBezTo>
                  <a:pt x="791162" y="-22238"/>
                  <a:pt x="341351" y="75667"/>
                  <a:pt x="152929" y="132009"/>
                </a:cubicBezTo>
                <a:cubicBezTo>
                  <a:pt x="-35493" y="188351"/>
                  <a:pt x="3300" y="342598"/>
                  <a:pt x="3300" y="342598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C67B1D0-D138-01ED-3B46-2EE5FDE2709A}"/>
              </a:ext>
            </a:extLst>
          </p:cNvPr>
          <p:cNvSpPr/>
          <p:nvPr/>
        </p:nvSpPr>
        <p:spPr>
          <a:xfrm>
            <a:off x="3402676" y="4361412"/>
            <a:ext cx="2726574" cy="959616"/>
          </a:xfrm>
          <a:custGeom>
            <a:avLst/>
            <a:gdLst>
              <a:gd name="connsiteX0" fmla="*/ 2726574 w 2726574"/>
              <a:gd name="connsiteY0" fmla="*/ 0 h 959616"/>
              <a:gd name="connsiteX1" fmla="*/ 2482734 w 2726574"/>
              <a:gd name="connsiteY1" fmla="*/ 570807 h 959616"/>
              <a:gd name="connsiteX2" fmla="*/ 1579418 w 2726574"/>
              <a:gd name="connsiteY2" fmla="*/ 886691 h 959616"/>
              <a:gd name="connsiteX3" fmla="*/ 676102 w 2726574"/>
              <a:gd name="connsiteY3" fmla="*/ 958734 h 959616"/>
              <a:gd name="connsiteX4" fmla="*/ 177338 w 2726574"/>
              <a:gd name="connsiteY4" fmla="*/ 858981 h 959616"/>
              <a:gd name="connsiteX5" fmla="*/ 0 w 2726574"/>
              <a:gd name="connsiteY5" fmla="*/ 631767 h 95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6574" h="959616">
                <a:moveTo>
                  <a:pt x="2726574" y="0"/>
                </a:moveTo>
                <a:cubicBezTo>
                  <a:pt x="2700250" y="211512"/>
                  <a:pt x="2673927" y="423025"/>
                  <a:pt x="2482734" y="570807"/>
                </a:cubicBezTo>
                <a:cubicBezTo>
                  <a:pt x="2291541" y="718589"/>
                  <a:pt x="1880523" y="822037"/>
                  <a:pt x="1579418" y="886691"/>
                </a:cubicBezTo>
                <a:cubicBezTo>
                  <a:pt x="1278313" y="951346"/>
                  <a:pt x="909782" y="963352"/>
                  <a:pt x="676102" y="958734"/>
                </a:cubicBezTo>
                <a:cubicBezTo>
                  <a:pt x="442422" y="954116"/>
                  <a:pt x="290022" y="913475"/>
                  <a:pt x="177338" y="858981"/>
                </a:cubicBezTo>
                <a:cubicBezTo>
                  <a:pt x="64654" y="804487"/>
                  <a:pt x="32327" y="718127"/>
                  <a:pt x="0" y="631767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63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Broadcasting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06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Broadcasting ‘fills’ in values for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</a:t>
            </a:r>
          </a:p>
          <a:p>
            <a:r>
              <a:rPr lang="en-US" dirty="0">
                <a:latin typeface="+mn-lt"/>
              </a:rPr>
              <a:t>Example: Multiply array by vector by broadcasting into the array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/>
              <p:nvPr/>
            </p:nvSpPr>
            <p:spPr>
              <a:xfrm>
                <a:off x="1277876" y="3292418"/>
                <a:ext cx="4435084" cy="171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876" y="3292418"/>
                <a:ext cx="4435084" cy="171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100227-374D-936A-9F75-F30037CD3E0A}"/>
                  </a:ext>
                </a:extLst>
              </p:cNvPr>
              <p:cNvSpPr txBox="1"/>
              <p:nvPr/>
            </p:nvSpPr>
            <p:spPr>
              <a:xfrm>
                <a:off x="5436523" y="3272710"/>
                <a:ext cx="6096000" cy="1734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2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100227-374D-936A-9F75-F30037CD3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523" y="3272710"/>
                <a:ext cx="6096000" cy="17347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E83178-2D5F-36A0-C1C7-AB763B7DF50E}"/>
              </a:ext>
            </a:extLst>
          </p:cNvPr>
          <p:cNvCxnSpPr>
            <a:cxnSpLocks/>
          </p:cNvCxnSpPr>
          <p:nvPr/>
        </p:nvCxnSpPr>
        <p:spPr>
          <a:xfrm flipH="1" flipV="1">
            <a:off x="5248102" y="3546764"/>
            <a:ext cx="1751214" cy="6047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FA311E3-730B-B148-ED7C-54DA90FFB7BD}"/>
              </a:ext>
            </a:extLst>
          </p:cNvPr>
          <p:cNvCxnSpPr>
            <a:cxnSpLocks/>
          </p:cNvCxnSpPr>
          <p:nvPr/>
        </p:nvCxnSpPr>
        <p:spPr>
          <a:xfrm flipH="1" flipV="1">
            <a:off x="5297978" y="4001193"/>
            <a:ext cx="1701338" cy="13890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93C4829-DF6D-CCCD-DEF3-F9AA462960BA}"/>
              </a:ext>
            </a:extLst>
          </p:cNvPr>
          <p:cNvCxnSpPr>
            <a:cxnSpLocks/>
          </p:cNvCxnSpPr>
          <p:nvPr/>
        </p:nvCxnSpPr>
        <p:spPr>
          <a:xfrm flipH="1">
            <a:off x="5297978" y="4140095"/>
            <a:ext cx="1640378" cy="65357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5550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Vectorization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Vectorization of code greatly speeds execution </a:t>
            </a:r>
          </a:p>
          <a:p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performed in compiled code</a:t>
            </a:r>
          </a:p>
          <a:p>
            <a:pPr lvl="1"/>
            <a:r>
              <a:rPr lang="en-US" dirty="0">
                <a:latin typeface="+mn-lt"/>
              </a:rPr>
              <a:t>Mathematical operations performed at ‘C-speed’</a:t>
            </a:r>
          </a:p>
          <a:p>
            <a:pPr lvl="1"/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is a wrapper on optimized C and FORTRAN routines    </a:t>
            </a:r>
          </a:p>
          <a:p>
            <a:r>
              <a:rPr lang="en-US" dirty="0">
                <a:latin typeface="+mn-lt"/>
              </a:rPr>
              <a:t>Vectorized code operates on entire arrays with one call   </a:t>
            </a:r>
          </a:p>
          <a:p>
            <a:pPr lvl="1"/>
            <a:r>
              <a:rPr lang="en-US" dirty="0">
                <a:latin typeface="+mn-lt"/>
              </a:rPr>
              <a:t>Limits slow function call context switching </a:t>
            </a:r>
          </a:p>
          <a:p>
            <a:pPr lvl="1"/>
            <a:r>
              <a:rPr lang="en-US" dirty="0">
                <a:latin typeface="+mn-lt"/>
              </a:rPr>
              <a:t>Context switching must push and pop from stack – expensive   </a:t>
            </a:r>
          </a:p>
          <a:p>
            <a:r>
              <a:rPr lang="en-US" dirty="0">
                <a:latin typeface="+mn-lt"/>
              </a:rPr>
              <a:t>Coding with for loops requires many context switches    </a:t>
            </a:r>
          </a:p>
        </p:txBody>
      </p:sp>
    </p:spTree>
    <p:extLst>
      <p:ext uri="{BB962C8B-B14F-4D97-AF65-F5344CB8AC3E}">
        <p14:creationId xmlns:p14="http://schemas.microsoft.com/office/powerpoint/2010/main" val="4502907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Vectorization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dirty="0">
                <a:latin typeface="+mn-lt"/>
              </a:rPr>
              <a:t>Example: use nested for loops to multiply matrix by vector </a:t>
            </a:r>
          </a:p>
          <a:p>
            <a:r>
              <a:rPr lang="en-US" sz="3100" dirty="0">
                <a:latin typeface="+mn-lt"/>
              </a:rPr>
              <a:t>Perform calculation with nested for loops     </a:t>
            </a:r>
          </a:p>
          <a:p>
            <a:pPr lvl="1"/>
            <a:r>
              <a:rPr lang="en-US" sz="2800" dirty="0">
                <a:latin typeface="+mn-lt"/>
              </a:rPr>
              <a:t>Each arithmetic operation is a function call with context switching  </a:t>
            </a:r>
          </a:p>
          <a:p>
            <a:pPr marL="0" indent="0">
              <a:buNone/>
            </a:pPr>
            <a:r>
              <a:rPr lang="en-US" sz="2600" dirty="0" err="1">
                <a:latin typeface="+mn-lt"/>
              </a:rPr>
              <a:t>num_calculations</a:t>
            </a:r>
            <a:r>
              <a:rPr lang="en-US" sz="2600" dirty="0">
                <a:latin typeface="+mn-lt"/>
              </a:rPr>
              <a:t> = 1000</a:t>
            </a:r>
          </a:p>
          <a:p>
            <a:pPr marL="0" indent="0">
              <a:buNone/>
            </a:pPr>
            <a:r>
              <a:rPr lang="en-US" sz="2600" dirty="0">
                <a:latin typeface="+mn-lt"/>
              </a:rPr>
              <a:t>dim = 1000</a:t>
            </a:r>
          </a:p>
          <a:p>
            <a:pPr marL="0" indent="0">
              <a:buNone/>
            </a:pPr>
            <a:r>
              <a:rPr lang="en-US" sz="2600" dirty="0">
                <a:latin typeface="+mn-lt"/>
              </a:rPr>
              <a:t>Q = </a:t>
            </a:r>
            <a:r>
              <a:rPr lang="en-US" sz="2600" dirty="0" err="1">
                <a:latin typeface="+mn-lt"/>
              </a:rPr>
              <a:t>np.full</a:t>
            </a:r>
            <a:r>
              <a:rPr lang="en-US" sz="2600" dirty="0">
                <a:latin typeface="+mn-lt"/>
              </a:rPr>
              <a:t>((</a:t>
            </a:r>
            <a:r>
              <a:rPr lang="en-US" sz="2600" dirty="0" err="1">
                <a:latin typeface="+mn-lt"/>
              </a:rPr>
              <a:t>dim,dim</a:t>
            </a:r>
            <a:r>
              <a:rPr lang="en-US" sz="2600" dirty="0">
                <a:latin typeface="+mn-lt"/>
              </a:rPr>
              <a:t>), 2.0)</a:t>
            </a:r>
          </a:p>
          <a:p>
            <a:pPr marL="0" indent="0">
              <a:buNone/>
            </a:pPr>
            <a:r>
              <a:rPr lang="en-US" sz="2600" dirty="0">
                <a:latin typeface="+mn-lt"/>
              </a:rPr>
              <a:t>z = </a:t>
            </a:r>
            <a:r>
              <a:rPr lang="en-US" sz="2600" dirty="0" err="1">
                <a:latin typeface="+mn-lt"/>
              </a:rPr>
              <a:t>np.full</a:t>
            </a:r>
            <a:r>
              <a:rPr lang="en-US" sz="2600" dirty="0">
                <a:latin typeface="+mn-lt"/>
              </a:rPr>
              <a:t>((dim), 10.0)</a:t>
            </a:r>
          </a:p>
          <a:p>
            <a:pPr marL="0" indent="0">
              <a:buNone/>
            </a:pPr>
            <a:r>
              <a:rPr lang="en-US" sz="2600" dirty="0">
                <a:latin typeface="+mn-lt"/>
              </a:rPr>
              <a:t>def </a:t>
            </a:r>
            <a:r>
              <a:rPr lang="en-US" sz="2600" dirty="0" err="1">
                <a:latin typeface="+mn-lt"/>
              </a:rPr>
              <a:t>matrix_vector_product</a:t>
            </a:r>
            <a:r>
              <a:rPr lang="en-US" sz="2600" dirty="0">
                <a:latin typeface="+mn-lt"/>
              </a:rPr>
              <a:t>(</a:t>
            </a:r>
            <a:r>
              <a:rPr lang="en-US" sz="2600" dirty="0" err="1">
                <a:latin typeface="+mn-lt"/>
              </a:rPr>
              <a:t>A,x</a:t>
            </a:r>
            <a:r>
              <a:rPr lang="en-US" sz="2600" dirty="0">
                <a:latin typeface="+mn-lt"/>
              </a:rPr>
              <a:t>):</a:t>
            </a:r>
          </a:p>
          <a:p>
            <a:pPr marL="0" indent="0">
              <a:buNone/>
            </a:pPr>
            <a:r>
              <a:rPr lang="en-US" sz="2600" dirty="0">
                <a:latin typeface="+mn-lt"/>
              </a:rPr>
              <a:t>    o = </a:t>
            </a:r>
            <a:r>
              <a:rPr lang="en-US" sz="2600" dirty="0" err="1">
                <a:latin typeface="+mn-lt"/>
              </a:rPr>
              <a:t>np.zeros</a:t>
            </a:r>
            <a:r>
              <a:rPr lang="en-US" sz="2600" dirty="0">
                <a:latin typeface="+mn-lt"/>
              </a:rPr>
              <a:t>(</a:t>
            </a:r>
            <a:r>
              <a:rPr lang="en-US" sz="2600" dirty="0" err="1">
                <a:latin typeface="+mn-lt"/>
              </a:rPr>
              <a:t>len</a:t>
            </a:r>
            <a:r>
              <a:rPr lang="en-US" sz="2600" dirty="0">
                <a:latin typeface="+mn-lt"/>
              </a:rPr>
              <a:t>(x))</a:t>
            </a:r>
          </a:p>
          <a:p>
            <a:pPr marL="0" indent="0">
              <a:buNone/>
            </a:pPr>
            <a:r>
              <a:rPr lang="en-US" sz="2600" dirty="0">
                <a:latin typeface="+mn-lt"/>
              </a:rPr>
              <a:t>    for </a:t>
            </a:r>
            <a:r>
              <a:rPr lang="en-US" sz="2600" dirty="0" err="1">
                <a:latin typeface="+mn-lt"/>
              </a:rPr>
              <a:t>i</a:t>
            </a:r>
            <a:r>
              <a:rPr lang="en-US" sz="2600" dirty="0">
                <a:latin typeface="+mn-lt"/>
              </a:rPr>
              <a:t> in range(</a:t>
            </a:r>
            <a:r>
              <a:rPr lang="en-US" sz="2600" dirty="0" err="1">
                <a:latin typeface="+mn-lt"/>
              </a:rPr>
              <a:t>len</a:t>
            </a:r>
            <a:r>
              <a:rPr lang="en-US" sz="2600" dirty="0">
                <a:latin typeface="+mn-lt"/>
              </a:rPr>
              <a:t>(x)):</a:t>
            </a:r>
          </a:p>
          <a:p>
            <a:pPr marL="0" indent="0">
              <a:buNone/>
            </a:pPr>
            <a:r>
              <a:rPr lang="en-US" sz="2600" dirty="0">
                <a:latin typeface="+mn-lt"/>
              </a:rPr>
              <a:t>        for j in range(</a:t>
            </a:r>
            <a:r>
              <a:rPr lang="en-US" sz="2600" dirty="0" err="1">
                <a:latin typeface="+mn-lt"/>
              </a:rPr>
              <a:t>len</a:t>
            </a:r>
            <a:r>
              <a:rPr lang="en-US" sz="2600" dirty="0">
                <a:latin typeface="+mn-lt"/>
              </a:rPr>
              <a:t>(x)):</a:t>
            </a:r>
          </a:p>
          <a:p>
            <a:pPr marL="0" indent="0">
              <a:buNone/>
            </a:pPr>
            <a:r>
              <a:rPr lang="en-US" sz="2600" dirty="0">
                <a:latin typeface="+mn-lt"/>
              </a:rPr>
              <a:t>            o[j] =+ A[</a:t>
            </a:r>
            <a:r>
              <a:rPr lang="en-US" sz="2600" dirty="0" err="1">
                <a:latin typeface="+mn-lt"/>
              </a:rPr>
              <a:t>i,j</a:t>
            </a:r>
            <a:r>
              <a:rPr lang="en-US" sz="2600" dirty="0">
                <a:latin typeface="+mn-lt"/>
              </a:rPr>
              <a:t>]*x[j]</a:t>
            </a:r>
          </a:p>
          <a:p>
            <a:pPr marL="0" indent="0">
              <a:buNone/>
            </a:pPr>
            <a:r>
              <a:rPr lang="en-US" sz="2600" dirty="0">
                <a:latin typeface="+mn-lt"/>
              </a:rPr>
              <a:t>%time for _ in range(</a:t>
            </a:r>
            <a:r>
              <a:rPr lang="en-US" sz="2600" dirty="0" err="1">
                <a:latin typeface="+mn-lt"/>
              </a:rPr>
              <a:t>num_calculations</a:t>
            </a:r>
            <a:r>
              <a:rPr lang="en-US" sz="2600" dirty="0">
                <a:latin typeface="+mn-lt"/>
              </a:rPr>
              <a:t>): </a:t>
            </a:r>
            <a:r>
              <a:rPr lang="en-US" sz="2600" dirty="0" err="1">
                <a:latin typeface="+mn-lt"/>
              </a:rPr>
              <a:t>matrix_vector_product</a:t>
            </a:r>
            <a:r>
              <a:rPr lang="en-US" sz="2600" dirty="0">
                <a:latin typeface="+mn-lt"/>
              </a:rPr>
              <a:t>(</a:t>
            </a:r>
            <a:r>
              <a:rPr lang="en-US" sz="2600" dirty="0" err="1">
                <a:latin typeface="+mn-lt"/>
              </a:rPr>
              <a:t>Q,z</a:t>
            </a:r>
            <a:r>
              <a:rPr lang="en-US" sz="2600" dirty="0">
                <a:latin typeface="+mn-lt"/>
              </a:rPr>
              <a:t>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C00000"/>
                </a:solidFill>
                <a:latin typeface="+mn-lt"/>
              </a:rPr>
              <a:t>wall time: 3min 41s </a:t>
            </a:r>
          </a:p>
        </p:txBody>
      </p:sp>
    </p:spTree>
    <p:extLst>
      <p:ext uri="{BB962C8B-B14F-4D97-AF65-F5344CB8AC3E}">
        <p14:creationId xmlns:p14="http://schemas.microsoft.com/office/powerpoint/2010/main" val="4386188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Vectorization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+mn-lt"/>
              </a:rPr>
              <a:t>Example: use nested for loops to multiply matrix by vector </a:t>
            </a:r>
          </a:p>
          <a:p>
            <a:r>
              <a:rPr lang="en-US" sz="3100" dirty="0">
                <a:latin typeface="+mn-lt"/>
              </a:rPr>
              <a:t>Vectorized calculation is much faster with </a:t>
            </a:r>
            <a:r>
              <a:rPr lang="en-US" sz="3100" dirty="0" err="1">
                <a:latin typeface="+mn-lt"/>
              </a:rPr>
              <a:t>Numpy</a:t>
            </a:r>
            <a:r>
              <a:rPr lang="en-US" sz="3100" dirty="0">
                <a:latin typeface="+mn-lt"/>
              </a:rPr>
              <a:t> </a:t>
            </a:r>
            <a:endParaRPr lang="en-US" sz="2800" dirty="0">
              <a:latin typeface="+mn-lt"/>
            </a:endParaRPr>
          </a:p>
          <a:p>
            <a:pPr marL="0" indent="0">
              <a:buNone/>
            </a:pPr>
            <a:r>
              <a:rPr lang="pt-BR" sz="2000" dirty="0">
                <a:latin typeface="+mn-lt"/>
              </a:rPr>
              <a:t>o = np.zeros((dim))</a:t>
            </a:r>
          </a:p>
          <a:p>
            <a:pPr marL="0" indent="0">
              <a:buNone/>
            </a:pPr>
            <a:r>
              <a:rPr lang="pt-BR" sz="2000" dirty="0">
                <a:latin typeface="+mn-lt"/>
              </a:rPr>
              <a:t>%time for _ in range(num_calculations): o = np.dot(B, x)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+mn-lt"/>
              </a:rPr>
              <a:t>wall time: 1.92ms </a:t>
            </a:r>
          </a:p>
          <a:p>
            <a:pPr marL="0" indent="0">
              <a:buNone/>
            </a:pPr>
            <a:endParaRPr lang="en-US" sz="2600" dirty="0">
              <a:solidFill>
                <a:srgbClr val="C00000"/>
              </a:solidFill>
              <a:latin typeface="+mn-lt"/>
            </a:endParaRPr>
          </a:p>
          <a:p>
            <a:r>
              <a:rPr lang="en-US" sz="2600" dirty="0">
                <a:latin typeface="+mn-lt"/>
              </a:rPr>
              <a:t>Vectorized code is about 100000 </a:t>
            </a:r>
            <a:r>
              <a:rPr lang="en-US" sz="2600">
                <a:latin typeface="+mn-lt"/>
              </a:rPr>
              <a:t>time faster!!</a:t>
            </a:r>
            <a:endParaRPr lang="en-US" sz="2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47453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Common operations include: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C11D0-EED5-4354-B9F1-5FE720707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153" y="2290761"/>
            <a:ext cx="9613694" cy="419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963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 use Python 0 indexing convention: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FA8015-8F14-46A2-BF62-391C3EA0C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1" y="2085848"/>
            <a:ext cx="7120122" cy="486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795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31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range of columns:</a:t>
            </a:r>
          </a:p>
          <a:p>
            <a:pPr marL="0" indent="0">
              <a:buNone/>
            </a:pPr>
            <a:r>
              <a:rPr lang="en-US" dirty="0"/>
              <a:t>B[:, 1:3] </a:t>
            </a:r>
          </a:p>
          <a:p>
            <a:pPr marL="0" indent="0">
              <a:buNone/>
            </a:pPr>
            <a:r>
              <a:rPr lang="en-US" dirty="0"/>
              <a:t>## array([[ 2, 3], </a:t>
            </a:r>
          </a:p>
          <a:p>
            <a:pPr marL="0" indent="0">
              <a:buNone/>
            </a:pPr>
            <a:r>
              <a:rPr lang="en-US" dirty="0"/>
              <a:t>## [ 5, 6], 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## [ 8, 9], </a:t>
            </a:r>
          </a:p>
          <a:p>
            <a:pPr marL="0" indent="0">
              <a:buNone/>
            </a:pPr>
            <a:r>
              <a:rPr lang="en-US" dirty="0"/>
              <a:t>## [11, 12]])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3917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21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all but last column:</a:t>
            </a:r>
          </a:p>
          <a:p>
            <a:pPr marL="0" indent="0">
              <a:buNone/>
            </a:pPr>
            <a:r>
              <a:rPr lang="en-US" dirty="0"/>
              <a:t>B[:, :-1] </a:t>
            </a:r>
          </a:p>
          <a:p>
            <a:pPr marL="0" indent="0">
              <a:buNone/>
            </a:pPr>
            <a:r>
              <a:rPr lang="en-US" dirty="0"/>
              <a:t>## array([[ 1, 2], </a:t>
            </a:r>
          </a:p>
          <a:p>
            <a:pPr marL="0" indent="0">
              <a:buNone/>
            </a:pPr>
            <a:r>
              <a:rPr lang="en-US" dirty="0"/>
              <a:t>## [ 4, 5], </a:t>
            </a:r>
          </a:p>
          <a:p>
            <a:pPr marL="0" indent="0">
              <a:buNone/>
            </a:pPr>
            <a:r>
              <a:rPr lang="en-US" dirty="0"/>
              <a:t>## [ 7, 8], </a:t>
            </a:r>
          </a:p>
          <a:p>
            <a:pPr marL="0" indent="0">
              <a:buNone/>
            </a:pPr>
            <a:r>
              <a:rPr lang="en-US" dirty="0"/>
              <a:t>## [10, 11]])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65826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550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rows 0 and 2:</a:t>
            </a:r>
          </a:p>
          <a:p>
            <a:pPr marL="0" indent="0">
              <a:buNone/>
            </a:pPr>
            <a:r>
              <a:rPr lang="en-US" dirty="0"/>
              <a:t>B[[0,2], :] </a:t>
            </a:r>
          </a:p>
          <a:p>
            <a:pPr marL="0" indent="0">
              <a:buNone/>
            </a:pPr>
            <a:r>
              <a:rPr lang="en-US" dirty="0"/>
              <a:t>## array([[1, 2, 3], </a:t>
            </a:r>
          </a:p>
          <a:p>
            <a:pPr marL="0" indent="0">
              <a:buNone/>
            </a:pPr>
            <a:r>
              <a:rPr lang="en-US" dirty="0"/>
              <a:t>## [7, 8, 9]])</a:t>
            </a:r>
          </a:p>
          <a:p>
            <a:pPr marL="0" indent="0">
              <a:buNone/>
            </a:pPr>
            <a:r>
              <a:rPr lang="da-DK" dirty="0"/>
              <a:t>B[[True,False,True,False], :] </a:t>
            </a:r>
          </a:p>
          <a:p>
            <a:pPr marL="0" indent="0">
              <a:buNone/>
            </a:pPr>
            <a:r>
              <a:rPr lang="da-DK" dirty="0"/>
              <a:t>## array([[1, 2, 3], </a:t>
            </a:r>
          </a:p>
          <a:p>
            <a:pPr marL="0" indent="0">
              <a:buNone/>
            </a:pPr>
            <a:r>
              <a:rPr lang="da-DK" dirty="0"/>
              <a:t>## [7, 8, 9]])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5417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A matrix,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𝑟𝑜𝑤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𝑐𝑜𝑙𝑢𝑚𝑛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two dimensional array of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Using the convention, </a:t>
                </a:r>
                <a:r>
                  <a:rPr lang="en-US" i="1" dirty="0">
                    <a:cs typeface="Segoe UI" panose="020B0502040204020203" pitchFamily="34" charset="0"/>
                  </a:rPr>
                  <a:t>row index, column index</a:t>
                </a:r>
                <a:r>
                  <a:rPr lang="en-US" dirty="0">
                    <a:cs typeface="Segoe UI" panose="020B0502040204020203" pitchFamily="34" charset="0"/>
                  </a:rPr>
                  <a:t>,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Linear algebra works with arrays of any dimensions: sometimes referred to as </a:t>
                </a:r>
                <a:r>
                  <a:rPr lang="en-US" b="1" dirty="0">
                    <a:cs typeface="Segoe UI" panose="020B0502040204020203" pitchFamily="34" charset="0"/>
                  </a:rPr>
                  <a:t>tensors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67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76300"/>
            <a:ext cx="11525250" cy="57054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To create a copy of a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 use the </a:t>
            </a:r>
            <a:r>
              <a:rPr lang="en-US" dirty="0" err="1">
                <a:latin typeface="+mn-lt"/>
              </a:rPr>
              <a:t>numpy.copy</a:t>
            </a:r>
            <a:r>
              <a:rPr lang="en-US" dirty="0">
                <a:latin typeface="+mn-lt"/>
              </a:rPr>
              <a:t> function; 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np.copy</a:t>
            </a:r>
            <a:r>
              <a:rPr lang="en-US" dirty="0"/>
              <a:t>(B) </a:t>
            </a:r>
          </a:p>
          <a:p>
            <a:pPr marL="0" indent="0">
              <a:buNone/>
            </a:pPr>
            <a:r>
              <a:rPr lang="en-US" dirty="0"/>
              <a:t>B = B + </a:t>
            </a:r>
            <a:r>
              <a:rPr lang="en-US"/>
              <a:t>1.0 </a:t>
            </a:r>
          </a:p>
          <a:p>
            <a:pPr marL="0" indent="0">
              <a:buNone/>
            </a:pPr>
            <a:r>
              <a:rPr lang="en-US"/>
              <a:t>print</a:t>
            </a:r>
            <a:r>
              <a:rPr lang="en-US" dirty="0"/>
              <a:t>(B) </a:t>
            </a:r>
          </a:p>
          <a:p>
            <a:pPr marL="0" indent="0">
              <a:buNone/>
            </a:pPr>
            <a:r>
              <a:rPr lang="en-US" dirty="0"/>
              <a:t>## [[ 2. 3. 4.] </a:t>
            </a:r>
          </a:p>
          <a:p>
            <a:pPr marL="0" indent="0">
              <a:buNone/>
            </a:pPr>
            <a:r>
              <a:rPr lang="en-US" dirty="0"/>
              <a:t>## [ 5. 6. 7.] </a:t>
            </a:r>
          </a:p>
          <a:p>
            <a:pPr marL="0" indent="0">
              <a:buNone/>
            </a:pPr>
            <a:r>
              <a:rPr lang="en-US" dirty="0"/>
              <a:t>## [ 8. 9. 10.] </a:t>
            </a:r>
          </a:p>
          <a:p>
            <a:pPr marL="0" indent="0">
              <a:buNone/>
            </a:pPr>
            <a:r>
              <a:rPr lang="en-US" dirty="0"/>
              <a:t>## [11. 12. 13.]] </a:t>
            </a:r>
          </a:p>
          <a:p>
            <a:pPr marL="0" indent="0">
              <a:buNone/>
            </a:pPr>
            <a:r>
              <a:rPr lang="en-US" dirty="0"/>
              <a:t>print(C) </a:t>
            </a:r>
          </a:p>
          <a:p>
            <a:pPr marL="0" indent="0">
              <a:buNone/>
            </a:pPr>
            <a:r>
              <a:rPr lang="en-US" dirty="0"/>
              <a:t>## [[ 1 2 3] </a:t>
            </a:r>
          </a:p>
          <a:p>
            <a:pPr marL="0" indent="0">
              <a:buNone/>
            </a:pPr>
            <a:r>
              <a:rPr lang="en-US" dirty="0"/>
              <a:t>## [ 4 5 6] </a:t>
            </a:r>
          </a:p>
          <a:p>
            <a:pPr marL="0" indent="0">
              <a:buNone/>
            </a:pPr>
            <a:r>
              <a:rPr lang="en-US" dirty="0"/>
              <a:t>## [ 7 8 9] </a:t>
            </a:r>
          </a:p>
          <a:p>
            <a:pPr marL="0" indent="0"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25147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6539"/>
            <a:ext cx="11525250" cy="538924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n-lt"/>
                <a:cs typeface="Segoe UI" panose="020B0502040204020203" pitchFamily="34" charset="0"/>
              </a:rPr>
              <a:t>Eigenvalues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Start with the eigenvalue, eigenvector relationship: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149" y="284197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Each eigenvalue of a square matrix is associated with an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eigenvector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Reconstruct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 by matrix multiplication: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The n eigenvalues are ordered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Each of the n unitary eigenvectors,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are scaled by the corresponding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Intuitively, 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he larger the eigenvalue the greater the contribution to reconstruction of matrix 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12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Some key properties of </a:t>
                </a:r>
                <a:r>
                  <a:rPr lang="en-US" sz="2800" dirty="0" err="1">
                    <a:latin typeface="+mn-lt"/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l2 norm 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of any eigenvector is constrained to 1.0: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1/2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Further the eigenvectors are </a:t>
                </a:r>
                <a:r>
                  <a:rPr lang="en-US" b="1" dirty="0">
                    <a:cs typeface="Segoe UI" panose="020B0502040204020203" pitchFamily="34" charset="0"/>
                  </a:rPr>
                  <a:t>orthogonal</a:t>
                </a:r>
                <a:r>
                  <a:rPr lang="en-US" dirty="0"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𝑗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These properties means that the matrix of n eigenvectors,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Q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unitary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Required for unique solution to </a:t>
                </a: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problem  </a:t>
                </a:r>
              </a:p>
              <a:p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Eigenvalues are ordered   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8025" y="1193836"/>
            <a:ext cx="5509477" cy="54105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How can we interpret </a:t>
            </a:r>
            <a:r>
              <a:rPr lang="en-US" sz="2800" dirty="0" err="1">
                <a:latin typeface="+mn-lt"/>
                <a:cs typeface="Segoe UI" panose="020B0502040204020203" pitchFamily="34" charset="0"/>
              </a:rPr>
              <a:t>eigendecomposition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for 2-d example? 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First eigenvector are along direction of fastest change – highest varia</a:t>
            </a:r>
          </a:p>
          <a:p>
            <a:r>
              <a:rPr lang="en-US" dirty="0">
                <a:cs typeface="Segoe UI" panose="020B0502040204020203" pitchFamily="34" charset="0"/>
              </a:rPr>
              <a:t>First eigenvalue is the scale of the first eigenvector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Other eigenvectors along ordered decreasing directions of fastest change</a:t>
            </a:r>
          </a:p>
          <a:p>
            <a:r>
              <a:rPr lang="en-US" dirty="0">
                <a:cs typeface="Segoe UI" panose="020B0502040204020203" pitchFamily="34" charset="0"/>
              </a:rPr>
              <a:t>Eigenvalues are scales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</a:t>
            </a: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id="{1144DD8E-88AE-4361-990C-33430DF76415}"/>
              </a:ext>
            </a:extLst>
          </p:cNvPr>
          <p:cNvGrpSpPr>
            <a:grpSpLocks/>
          </p:cNvGrpSpPr>
          <p:nvPr/>
        </p:nvGrpSpPr>
        <p:grpSpPr bwMode="auto">
          <a:xfrm>
            <a:off x="6303011" y="2292334"/>
            <a:ext cx="5787413" cy="3017854"/>
            <a:chOff x="2254" y="2352"/>
            <a:chExt cx="3410" cy="1813"/>
          </a:xfrm>
        </p:grpSpPr>
        <p:sp>
          <p:nvSpPr>
            <p:cNvPr id="5" name="Text Box 8">
              <a:extLst>
                <a:ext uri="{FF2B5EF4-FFF2-40B4-BE49-F238E27FC236}">
                  <a16:creationId xmlns:a16="http://schemas.microsoft.com/office/drawing/2014/main" id="{B30430D9-95A9-40BC-B2A3-3AB4693BD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736"/>
              <a:ext cx="100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>
                  <a:solidFill>
                    <a:srgbClr val="FF3300"/>
                  </a:solidFill>
                  <a:cs typeface="Times New Roman" panose="02020603050405020304" pitchFamily="18" charset="0"/>
                </a:rPr>
                <a:t>direction of the slowest change</a:t>
              </a:r>
              <a:endParaRPr lang="ru-RU" altLang="en-US" sz="1600">
                <a:solidFill>
                  <a:srgbClr val="FF33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" name="Text Box 9">
              <a:extLst>
                <a:ext uri="{FF2B5EF4-FFF2-40B4-BE49-F238E27FC236}">
                  <a16:creationId xmlns:a16="http://schemas.microsoft.com/office/drawing/2014/main" id="{9BD20CB3-81D3-46EF-A76C-1B174A453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352"/>
              <a:ext cx="105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 dirty="0">
                  <a:solidFill>
                    <a:srgbClr val="0033CC"/>
                  </a:solidFill>
                  <a:cs typeface="Times New Roman" panose="02020603050405020304" pitchFamily="18" charset="0"/>
                </a:rPr>
                <a:t>direction of the fastest change</a:t>
              </a:r>
              <a:endParaRPr lang="ru-RU" altLang="en-US" sz="1600" dirty="0">
                <a:solidFill>
                  <a:srgbClr val="0033CC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7D4A61DB-3EDE-4AE1-98D7-93C2F6C8CE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106879">
              <a:off x="2254" y="2771"/>
              <a:ext cx="2448" cy="1217"/>
            </a:xfrm>
            <a:prstGeom prst="ellipse">
              <a:avLst/>
            </a:prstGeom>
            <a:solidFill>
              <a:srgbClr val="7CF6D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" name="Line 12">
              <a:extLst>
                <a:ext uri="{FF2B5EF4-FFF2-40B4-BE49-F238E27FC236}">
                  <a16:creationId xmlns:a16="http://schemas.microsoft.com/office/drawing/2014/main" id="{5392019D-7A21-4173-9032-45FE30C7D1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V="1">
              <a:off x="2555" y="2597"/>
              <a:ext cx="1875" cy="15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Line 13">
              <a:extLst>
                <a:ext uri="{FF2B5EF4-FFF2-40B4-BE49-F238E27FC236}">
                  <a16:creationId xmlns:a16="http://schemas.microsoft.com/office/drawing/2014/main" id="{B9335222-F3FE-47F2-81E0-D6183D8088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H="1" flipV="1">
              <a:off x="3094" y="2904"/>
              <a:ext cx="798" cy="9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AutoShape 14">
              <a:extLst>
                <a:ext uri="{FF2B5EF4-FFF2-40B4-BE49-F238E27FC236}">
                  <a16:creationId xmlns:a16="http://schemas.microsoft.com/office/drawing/2014/main" id="{172CB780-BC01-4F06-B927-F20A920525C4}"/>
                </a:ext>
              </a:extLst>
            </p:cNvPr>
            <p:cNvSpPr>
              <a:spLocks/>
            </p:cNvSpPr>
            <p:nvPr/>
          </p:nvSpPr>
          <p:spPr bwMode="auto">
            <a:xfrm rot="-6496486">
              <a:off x="4037" y="2756"/>
              <a:ext cx="116" cy="1095"/>
            </a:xfrm>
            <a:prstGeom prst="leftBrace">
              <a:avLst>
                <a:gd name="adj1" fmla="val 78664"/>
                <a:gd name="adj2" fmla="val 49065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AutoShape 15">
              <a:extLst>
                <a:ext uri="{FF2B5EF4-FFF2-40B4-BE49-F238E27FC236}">
                  <a16:creationId xmlns:a16="http://schemas.microsoft.com/office/drawing/2014/main" id="{FFCA31A6-9DC5-4BCE-9CEB-DBFB524F5E23}"/>
                </a:ext>
              </a:extLst>
            </p:cNvPr>
            <p:cNvSpPr>
              <a:spLocks/>
            </p:cNvSpPr>
            <p:nvPr/>
          </p:nvSpPr>
          <p:spPr bwMode="auto">
            <a:xfrm rot="-1178674">
              <a:off x="3212" y="2864"/>
              <a:ext cx="140" cy="513"/>
            </a:xfrm>
            <a:prstGeom prst="leftBrace">
              <a:avLst>
                <a:gd name="adj1" fmla="val 30536"/>
                <a:gd name="adj2" fmla="val 49065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574AAD93-4951-4F14-A053-5C9D15B9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168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max</a:t>
              </a: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8A615ADB-3C6B-4045-94D6-EB6C8EAF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360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min</a:t>
              </a: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2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Examples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65273"/>
            <a:ext cx="11525250" cy="5410511"/>
          </a:xfrm>
        </p:spPr>
        <p:txBody>
          <a:bodyPr/>
          <a:lstStyle/>
          <a:p>
            <a:pPr marL="0" indent="0">
              <a:buNone/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DD6408-B0DC-4BBF-8F31-9B2A4D280801}"/>
              </a:ext>
            </a:extLst>
          </p:cNvPr>
          <p:cNvSpPr txBox="1">
            <a:spLocks/>
          </p:cNvSpPr>
          <p:nvPr/>
        </p:nvSpPr>
        <p:spPr>
          <a:xfrm>
            <a:off x="923925" y="1422400"/>
            <a:ext cx="10515600" cy="666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See </a:t>
            </a:r>
            <a:r>
              <a:rPr lang="en-US" sz="4000">
                <a:latin typeface="+mn-lt"/>
                <a:cs typeface="Segoe UI" panose="020B0502040204020203" pitchFamily="34" charset="0"/>
              </a:rPr>
              <a:t>the notebook!</a:t>
            </a:r>
            <a:endParaRPr lang="en-US" sz="40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2909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For the linear model we want to find the </a:t>
                </a:r>
                <a:r>
                  <a:rPr lang="en-US" b="1" dirty="0">
                    <a:cs typeface="Segoe UI" panose="020B0502040204020203" pitchFamily="34" charset="0"/>
                  </a:rPr>
                  <a:t>least squares error </a:t>
                </a:r>
                <a:r>
                  <a:rPr lang="en-US" dirty="0">
                    <a:cs typeface="Segoe UI" panose="020B0502040204020203" pitchFamily="34" charset="0"/>
                  </a:rPr>
                  <a:t>solution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(feature)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label vector, </a:t>
                </a:r>
                <a:r>
                  <a:rPr lang="en-US" i="1" dirty="0">
                    <a:cs typeface="Segoe UI" panose="020B0502040204020203" pitchFamily="34" charset="0"/>
                  </a:rPr>
                  <a:t>b</a:t>
                </a:r>
                <a:r>
                  <a:rPr lang="en-US" dirty="0">
                    <a:cs typeface="Segoe UI" panose="020B0502040204020203" pitchFamily="34" charset="0"/>
                  </a:rPr>
                  <a:t>, we want to find a </a:t>
                </a:r>
                <a:r>
                  <a:rPr lang="en-US" b="1" dirty="0">
                    <a:cs typeface="Segoe UI" panose="020B0502040204020203" pitchFamily="34" charset="0"/>
                  </a:rPr>
                  <a:t>coeffect vector</a:t>
                </a:r>
                <a:r>
                  <a:rPr lang="en-US" dirty="0">
                    <a:cs typeface="Segoe UI" panose="020B0502040204020203" pitchFamily="34" charset="0"/>
                  </a:rPr>
                  <a:t>,</a:t>
                </a:r>
                <a:r>
                  <a:rPr lang="en-US" b="1" dirty="0">
                    <a:cs typeface="Segoe UI" panose="020B0502040204020203" pitchFamily="34" charset="0"/>
                  </a:rPr>
                  <a:t> </a:t>
                </a:r>
                <a:r>
                  <a:rPr lang="en-US" i="1" dirty="0">
                    <a:cs typeface="Segoe UI" panose="020B0502040204020203" pitchFamily="34" charset="0"/>
                  </a:rPr>
                  <a:t>p</a:t>
                </a:r>
                <a:r>
                  <a:rPr lang="en-US" dirty="0">
                    <a:cs typeface="Segoe UI" panose="020B0502040204020203" pitchFamily="34" charset="0"/>
                  </a:rPr>
                  <a:t>, that minimizes the squared error: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find the </a:t>
                </a:r>
                <a:r>
                  <a:rPr lang="en-US" b="1" dirty="0">
                    <a:cs typeface="Segoe UI" panose="020B0502040204020203" pitchFamily="34" charset="0"/>
                  </a:rPr>
                  <a:t>normal equations </a:t>
                </a:r>
                <a:r>
                  <a:rPr lang="en-US" dirty="0">
                    <a:cs typeface="Segoe UI" panose="020B0502040204020203" pitchFamily="34" charset="0"/>
                  </a:rPr>
                  <a:t>by multiplying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taking an inverse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These are the normal equations with covariance,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82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Define eigenvalue decomposition of covariance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compute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centered covariance matrix</a:t>
                </a:r>
              </a:p>
              <a:p>
                <a:pPr marL="0" indent="0">
                  <a:buNone/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 where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column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of covariance is then: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04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principle component decomposition to find the </a:t>
                </a:r>
                <a:r>
                  <a:rPr lang="en-US" b="1" dirty="0">
                    <a:cs typeface="Segoe UI" panose="020B0502040204020203" pitchFamily="34" charset="0"/>
                  </a:rPr>
                  <a:t>inverse</a:t>
                </a:r>
                <a:r>
                  <a:rPr lang="en-US" dirty="0">
                    <a:cs typeface="Segoe UI" panose="020B0502040204020203" pitchFamily="34" charset="0"/>
                  </a:rPr>
                  <a:t> 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convariance matrix,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Λ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Q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2×2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inverse covariance matrix </a:t>
                </a:r>
                <a:r>
                  <a:rPr lang="en-US" dirty="0"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is unstable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does not exist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stable inverse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9964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Projection with highest variance explains most variation in the data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projection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map the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another,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vector in another space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55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75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 in matrix form:  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4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(unnormalized) form: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Substitute eigen decomposition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𝑄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largest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corresponding unit norm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first principle component!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84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Find subsequent principle components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kth principle component has the following properties: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Orthogonal to the k-1 principle components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Maximize explained component of the remining variance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remove the explained component of the k-1 principle components from the data matrix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Then solve: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the kth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  <a:blipFill>
                <a:blip r:embed="rId2"/>
                <a:stretch>
                  <a:fillRect l="-1058" t="-2376" b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2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70591"/>
            <a:ext cx="11525250" cy="5405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Properties of principle components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The projection directions are determined by the unit norm eigenvectors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principle direction scaled by the eigenvalue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PC ordered by eigenvalues, having decreasing variance</a:t>
            </a: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Given the principle components, dimensionality reduction is easy 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all components the transformation to the full dimensional orthogonal space is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We can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components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projection of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principle components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Projection has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components which explain the most variance   </a:t>
                </a: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1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is a computational efficient matrix decomposition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computing the covariance,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computationally intensive 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Even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sparse,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dense 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provides an alternative: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87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 the 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59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this </a:t>
                </a:r>
                <a:r>
                  <a:rPr lang="en-US" b="1" dirty="0">
                    <a:cs typeface="Segoe UI" panose="020B0502040204020203" pitchFamily="34" charset="0"/>
                  </a:rPr>
                  <a:t>inverse is unstable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 andy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the </a:t>
                </a:r>
                <a:r>
                  <a:rPr lang="en-US" b="1" dirty="0">
                    <a:cs typeface="Segoe UI" panose="020B0502040204020203" pitchFamily="34" charset="0"/>
                  </a:rPr>
                  <a:t>inverse does not exist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:r>
                  <a:rPr lang="en-US" b="1" dirty="0">
                    <a:cs typeface="Segoe UI" panose="020B0502040204020203" pitchFamily="34" charset="0"/>
                  </a:rPr>
                  <a:t>stable inverse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29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does SVD relate to PCA?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Expanding covariance in terms of SVD: </a:t>
                </a:r>
              </a:p>
              <a:p>
                <a:pPr marL="0" indent="0">
                  <a:buNone/>
                </a:pPr>
                <a:r>
                  <a:rPr lang="en-US" sz="2800" b="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I</m:t>
                    </m:r>
                  </m:oMath>
                </a14:m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, the identity matrix  </a:t>
                </a:r>
                <a:endParaRPr lang="en-US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And SVD of covariance in terms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00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27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 relationship between SVD and PCA is: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has first L non-zero singular values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7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Perform element-wise operations on arrays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26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458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, create some arrays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pt-BR" dirty="0"/>
              <a:t>import numpy.random as nr </a:t>
            </a:r>
          </a:p>
          <a:p>
            <a:pPr marL="0" indent="0">
              <a:buNone/>
            </a:pPr>
            <a:r>
              <a:rPr lang="pt-BR" dirty="0"/>
              <a:t>import numpy.linalg as npla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([2]*3) </a:t>
            </a:r>
          </a:p>
          <a:p>
            <a:pPr marL="0" indent="0">
              <a:buNone/>
            </a:pPr>
            <a:r>
              <a:rPr lang="en-US" dirty="0"/>
              <a:t>print('Array y = {}, with type {}'.format(</a:t>
            </a:r>
            <a:r>
              <a:rPr lang="en-US" dirty="0" err="1"/>
              <a:t>y,type</a:t>
            </a:r>
            <a:r>
              <a:rPr lang="en-US" dirty="0"/>
              <a:t>(y)))</a:t>
            </a:r>
          </a:p>
          <a:p>
            <a:pPr marL="0" indent="0">
              <a:buNone/>
            </a:pPr>
            <a:r>
              <a:rPr lang="en-US" dirty="0"/>
              <a:t>## Array y = [2 2 2],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</a:p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np.arange</a:t>
            </a:r>
            <a:r>
              <a:rPr lang="en-US" dirty="0"/>
              <a:t>(1, 4) </a:t>
            </a:r>
          </a:p>
          <a:p>
            <a:pPr marL="0" indent="0">
              <a:buNone/>
            </a:pPr>
            <a:r>
              <a:rPr lang="en-US" dirty="0"/>
              <a:t>print('Array x = {} with type {}'.format(</a:t>
            </a:r>
            <a:r>
              <a:rPr lang="en-US" dirty="0" err="1"/>
              <a:t>x,type</a:t>
            </a:r>
            <a:r>
              <a:rPr lang="en-US" dirty="0"/>
              <a:t>(x)))</a:t>
            </a:r>
          </a:p>
          <a:p>
            <a:pPr marL="0" indent="0">
              <a:buNone/>
            </a:pPr>
            <a:r>
              <a:rPr lang="en-US" dirty="0"/>
              <a:t>## Array x = [1 2 3]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583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 err="1"/>
              <a:t>a_scalar</a:t>
            </a:r>
            <a:r>
              <a:rPr lang="en-US" dirty="0"/>
              <a:t> = 1.0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a_scalar</a:t>
            </a:r>
            <a:r>
              <a:rPr lang="en-US" dirty="0"/>
              <a:t> + y)</a:t>
            </a:r>
          </a:p>
          <a:p>
            <a:pPr marL="0" indent="0">
              <a:buNone/>
            </a:pPr>
            <a:r>
              <a:rPr lang="en-US" dirty="0"/>
              <a:t>## [3. 3. 3.]</a:t>
            </a:r>
          </a:p>
          <a:p>
            <a:pPr marL="0" indent="0">
              <a:buNone/>
            </a:pPr>
            <a:r>
              <a:rPr lang="en-US" dirty="0"/>
              <a:t>print(y - x)</a:t>
            </a:r>
          </a:p>
          <a:p>
            <a:pPr marL="0" indent="0">
              <a:buNone/>
            </a:pPr>
            <a:r>
              <a:rPr lang="en-US" dirty="0"/>
              <a:t>## [ 1 0 -1]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248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24062</TotalTime>
  <Words>3610</Words>
  <Application>Microsoft Office PowerPoint</Application>
  <PresentationFormat>Widescreen</PresentationFormat>
  <Paragraphs>522</Paragraphs>
  <Slides>60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70" baseType="lpstr">
      <vt:lpstr>Arial</vt:lpstr>
      <vt:lpstr>Calibri</vt:lpstr>
      <vt:lpstr>Calibri Light</vt:lpstr>
      <vt:lpstr>Cambria Math</vt:lpstr>
      <vt:lpstr>Segoe UI</vt:lpstr>
      <vt:lpstr>Segoe UI Light</vt:lpstr>
      <vt:lpstr>Symbol</vt:lpstr>
      <vt:lpstr>Times New Roman</vt:lpstr>
      <vt:lpstr>Office Theme</vt:lpstr>
      <vt:lpstr>1_Office Theme</vt:lpstr>
      <vt:lpstr>CSCI E-108 Review of Linear Algebra</vt:lpstr>
      <vt:lpstr>Review of Linear Algebra</vt:lpstr>
      <vt:lpstr>Types of Arrays</vt:lpstr>
      <vt:lpstr>Types of Arrays</vt:lpstr>
      <vt:lpstr>Basic Array Operations</vt:lpstr>
      <vt:lpstr>Basic Array Operations</vt:lpstr>
      <vt:lpstr>Basic Array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Broadcasting in Numpy</vt:lpstr>
      <vt:lpstr>Broadcasting in Numpy</vt:lpstr>
      <vt:lpstr>Broadcasting in Numpy</vt:lpstr>
      <vt:lpstr>Vectorization in Numpy</vt:lpstr>
      <vt:lpstr>Vectorization in Numpy</vt:lpstr>
      <vt:lpstr>Vectorization in Numpy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Examples of Eigenvalues and Eigenvectors</vt:lpstr>
      <vt:lpstr>Least Squares for the linear model</vt:lpstr>
      <vt:lpstr>Least Squares for Linear Model</vt:lpstr>
      <vt:lpstr>Least Squares for Linear Model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866</cp:revision>
  <dcterms:created xsi:type="dcterms:W3CDTF">2020-07-25T22:15:22Z</dcterms:created>
  <dcterms:modified xsi:type="dcterms:W3CDTF">2024-01-24T22:20:47Z</dcterms:modified>
</cp:coreProperties>
</file>