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72"/>
  </p:notesMasterIdLst>
  <p:handoutMasterIdLst>
    <p:handoutMasterId r:id="rId73"/>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440" r:id="rId22"/>
    <p:sldId id="330" r:id="rId23"/>
    <p:sldId id="331" r:id="rId24"/>
    <p:sldId id="332" r:id="rId25"/>
    <p:sldId id="441" r:id="rId26"/>
    <p:sldId id="333" r:id="rId27"/>
    <p:sldId id="349" r:id="rId28"/>
    <p:sldId id="334" r:id="rId29"/>
    <p:sldId id="346" r:id="rId30"/>
    <p:sldId id="442" r:id="rId31"/>
    <p:sldId id="336" r:id="rId32"/>
    <p:sldId id="337" r:id="rId33"/>
    <p:sldId id="537" r:id="rId34"/>
    <p:sldId id="536" r:id="rId35"/>
    <p:sldId id="338" r:id="rId36"/>
    <p:sldId id="339" r:id="rId37"/>
    <p:sldId id="340" r:id="rId38"/>
    <p:sldId id="341" r:id="rId39"/>
    <p:sldId id="342" r:id="rId40"/>
    <p:sldId id="356" r:id="rId41"/>
    <p:sldId id="443" r:id="rId42"/>
    <p:sldId id="374" r:id="rId43"/>
    <p:sldId id="451" r:id="rId44"/>
    <p:sldId id="452" r:id="rId45"/>
    <p:sldId id="454" r:id="rId46"/>
    <p:sldId id="453" r:id="rId47"/>
    <p:sldId id="348" r:id="rId48"/>
    <p:sldId id="363" r:id="rId49"/>
    <p:sldId id="371" r:id="rId50"/>
    <p:sldId id="364" r:id="rId51"/>
    <p:sldId id="366" r:id="rId52"/>
    <p:sldId id="365" r:id="rId53"/>
    <p:sldId id="368" r:id="rId54"/>
    <p:sldId id="370" r:id="rId55"/>
    <p:sldId id="447" r:id="rId56"/>
    <p:sldId id="481" r:id="rId57"/>
    <p:sldId id="490" r:id="rId58"/>
    <p:sldId id="534" r:id="rId59"/>
    <p:sldId id="489" r:id="rId60"/>
    <p:sldId id="529" r:id="rId61"/>
    <p:sldId id="335" r:id="rId62"/>
    <p:sldId id="530" r:id="rId63"/>
    <p:sldId id="531" r:id="rId64"/>
    <p:sldId id="532" r:id="rId65"/>
    <p:sldId id="362" r:id="rId66"/>
    <p:sldId id="522" r:id="rId67"/>
    <p:sldId id="533" r:id="rId68"/>
    <p:sldId id="535" r:id="rId69"/>
    <p:sldId id="449" r:id="rId70"/>
    <p:sldId id="44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varScale="1">
        <p:scale>
          <a:sx n="64" d="100"/>
          <a:sy n="64" d="100"/>
        </p:scale>
        <p:origin x="367" y="2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12/19/2023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12/19/2023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1529324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49</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56</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66</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28</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3803525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12/19/2023</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12/19/2023</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12/19/2023</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 Id="rId4" Type="http://schemas.openxmlformats.org/officeDocument/2006/relationships/image" Target="../media/image49.png"/></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png"/><Relationship Id="rId1" Type="http://schemas.openxmlformats.org/officeDocument/2006/relationships/slideLayout" Target="../slideLayouts/slideLayout3.xml"/><Relationship Id="rId5" Type="http://schemas.openxmlformats.org/officeDocument/2006/relationships/image" Target="../media/image60.png"/><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3.xml"/><Relationship Id="rId4" Type="http://schemas.openxmlformats.org/officeDocument/2006/relationships/image" Target="../media/image6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3" Type="http://schemas.openxmlformats.org/officeDocument/2006/relationships/hyperlink" Target="https://arxiv.org/pdf/1805.11604.pdf" TargetMode="External"/><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pPr marL="0" indent="0">
              <a:buNone/>
            </a:pPr>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0"/>
                <a:ext cx="11525250" cy="5370903"/>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𝑤</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ea typeface="Cambria Math" panose="02040503050406030204" pitchFamily="18"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𝑡</m:t>
                        </m:r>
                      </m:sub>
                    </m:sSub>
                    <m:r>
                      <a:rPr lang="en-US" sz="2800" b="0" i="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model </a:t>
                </a:r>
                <a:r>
                  <a:rPr lang="en-US" sz="2800" b="1" dirty="0">
                    <a:latin typeface="Segoe UI" panose="020B0502040204020203" pitchFamily="34" charset="0"/>
                    <a:cs typeface="Segoe UI" panose="020B0502040204020203" pitchFamily="34" charset="0"/>
                  </a:rPr>
                  <a:t>weight tensor</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loss function </a:t>
                </a:r>
                <a:r>
                  <a:rPr lang="en-US" sz="2800" dirty="0">
                    <a:latin typeface="Segoe UI" panose="020B0502040204020203" pitchFamily="34" charset="0"/>
                    <a:cs typeface="Segoe UI" panose="020B0502040204020203" pitchFamily="34" charset="0"/>
                  </a:rPr>
                  <a:t>of model with weight tensor, </a:t>
                </a: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gradient</a:t>
                </a:r>
                <a:r>
                  <a:rPr lang="en-US" sz="2800" dirty="0">
                    <a:latin typeface="Segoe UI" panose="020B0502040204020203" pitchFamily="34" charset="0"/>
                    <a:cs typeface="Segoe UI" panose="020B0502040204020203" pitchFamily="34" charset="0"/>
                  </a:rPr>
                  <a:t> of the loss function    </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learning rate</a:t>
                </a:r>
                <a:r>
                  <a:rPr lang="en-US" sz="2800" dirty="0">
                    <a:latin typeface="Segoe UI" panose="020B0502040204020203" pitchFamily="34" charset="0"/>
                    <a:cs typeface="Segoe UI" panose="020B0502040204020203" pitchFamily="34" charset="0"/>
                  </a:rPr>
                  <a:t>   </a:t>
                </a: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7853" y="1107590"/>
                <a:ext cx="11525250" cy="5370903"/>
              </a:xfrm>
              <a:blipFill>
                <a:blip r:embed="rId2"/>
                <a:stretch>
                  <a:fillRect l="-1058" t="-1249"/>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4385045"/>
              </a:xfrm>
            </p:spPr>
            <p:txBody>
              <a:bodyPr/>
              <a:lstStyle/>
              <a:p>
                <a:pPr marL="0" indent="0">
                  <a:buNone/>
                </a:pPr>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Backpropagation converges when the gradient is approximately 0</a:t>
                </a:r>
              </a:p>
              <a:p>
                <a:endParaRPr lang="en-US" sz="2800" dirty="0">
                  <a:latin typeface="Segoe UI" panose="020B0502040204020203" pitchFamily="34" charset="0"/>
                  <a:cs typeface="Segoe UI" panose="020B0502040204020203" pitchFamily="34" charset="0"/>
                </a:endParaRPr>
              </a:p>
            </p:txBody>
          </p:sp>
        </mc:Choice>
        <mc:Fallback>
          <p:sp>
            <p:nvSpPr>
              <p:cNvPr id="4" name="Content Placeholder 3">
                <a:extLst>
                  <a:ext uri="{FF2B5EF4-FFF2-40B4-BE49-F238E27FC236}">
                    <a16:creationId xmlns:a16="http://schemas.microsoft.com/office/drawing/2014/main" id="{E0180727-EC5F-4A0C-9F60-538290E60081}"/>
                  </a:ext>
                </a:extLst>
              </p:cNvPr>
              <p:cNvSpPr>
                <a:spLocks noGrp="1" noRot="1" noChangeAspect="1" noMove="1" noResize="1" noEditPoints="1" noAdjustHandles="1" noChangeArrowheads="1" noChangeShapeType="1" noTextEdit="1"/>
              </p:cNvSpPr>
              <p:nvPr>
                <p:ph sz="quarter" idx="10"/>
              </p:nvPr>
            </p:nvSpPr>
            <p:spPr>
              <a:xfrm>
                <a:off x="379413" y="1388226"/>
                <a:ext cx="11525250" cy="4385045"/>
              </a:xfrm>
              <a:blipFill>
                <a:blip r:embed="rId2"/>
                <a:stretch>
                  <a:fillRect l="-1058" t="-1530"/>
                </a:stretch>
              </a:blipFill>
            </p:spPr>
            <p:txBody>
              <a:bodyPr/>
              <a:lstStyle/>
              <a:p>
                <a:r>
                  <a:rPr lang="en-US">
                    <a:noFill/>
                  </a:rPr>
                  <a:t> </a:t>
                </a:r>
              </a:p>
            </p:txBody>
          </p:sp>
        </mc:Fallback>
      </mc:AlternateContent>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pPr marL="0" indent="0">
                  <a:buNone/>
                </a:pPr>
                <a:r>
                  <a:rPr lang="en-US" sz="2800" dirty="0">
                    <a:latin typeface="Segoe UI" panose="020B0502040204020203" pitchFamily="34" charset="0"/>
                    <a:cs typeface="Segoe UI" panose="020B0502040204020203" pitchFamily="34" charset="0"/>
                  </a:rPr>
                  <a:t>What are some choices for a loss function,  </a:t>
                </a:r>
                <a14:m>
                  <m:oMath xmlns:m="http://schemas.openxmlformats.org/officeDocument/2006/math">
                    <m:r>
                      <a:rPr lang="en-US" sz="2800" b="0" i="1" smtClean="0">
                        <a:latin typeface="Cambria Math" panose="02040503050406030204" pitchFamily="18" charset="0"/>
                        <a:cs typeface="Segoe UI" panose="020B0502040204020203" pitchFamily="34" charset="0"/>
                      </a:rPr>
                      <m:t>𝐿</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123302"/>
                <a:ext cx="11525250" cy="2613498"/>
              </a:xfrm>
              <a:blipFill>
                <a:blip r:embed="rId2"/>
                <a:stretch>
                  <a:fillRect l="-1058" t="-2331" b="-11888"/>
                </a:stretch>
              </a:blipFill>
            </p:spPr>
            <p:txBody>
              <a:bodyPr/>
              <a:lstStyle/>
              <a:p>
                <a:r>
                  <a:rPr lang="en-US">
                    <a:noFill/>
                  </a:rPr>
                  <a:t> </a:t>
                </a:r>
              </a:p>
            </p:txBody>
          </p:sp>
        </mc:Fallback>
      </mc:AlternateContent>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1"/>
                <a:ext cx="11525250" cy="3662769"/>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𝐼</m:t>
                          </m:r>
                        </m:e>
                      </m:d>
                      <m:r>
                        <a:rPr lang="en-US" sz="2800" b="0" i="1" smtClean="0">
                          <a:latin typeface="Cambria Math" panose="02040503050406030204" pitchFamily="18" charset="0"/>
                          <a:cs typeface="Segoe UI" panose="020B0502040204020203" pitchFamily="34" charset="0"/>
                        </a:rPr>
                        <m:t>=</m:t>
                      </m:r>
                      <m:r>
                        <m:rPr>
                          <m:nor/>
                        </m:rPr>
                        <a:rPr lang="en-US" sz="2800" dirty="0">
                          <a:latin typeface="Segoe UI" panose="020B0502040204020203" pitchFamily="34" charset="0"/>
                          <a:cs typeface="Segoe UI" panose="020B0502040204020203" pitchFamily="34" charset="0"/>
                        </a:rPr>
                        <m:t>E</m:t>
                      </m:r>
                      <m:d>
                        <m:dPr>
                          <m:begChr m:val="["/>
                          <m:endChr m:val="]"/>
                          <m:ctrlPr>
                            <a:rPr lang="en-US" sz="2800" i="1" dirty="0">
                              <a:latin typeface="Cambria Math" panose="02040503050406030204" pitchFamily="18" charset="0"/>
                              <a:cs typeface="Segoe UI" panose="020B0502040204020203" pitchFamily="34" charset="0"/>
                            </a:rPr>
                          </m:ctrlPr>
                        </m:dPr>
                        <m:e>
                          <m:r>
                            <a:rPr lang="en-US" sz="2800" i="1" dirty="0">
                              <a:latin typeface="Cambria Math" panose="02040503050406030204" pitchFamily="18" charset="0"/>
                              <a:cs typeface="Segoe UI" panose="020B0502040204020203" pitchFamily="34" charset="0"/>
                            </a:rPr>
                            <m:t>𝐼</m:t>
                          </m:r>
                          <m:d>
                            <m:dPr>
                              <m:ctrlPr>
                                <a:rPr lang="en-US" sz="2800" i="1" dirty="0">
                                  <a:latin typeface="Cambria Math" panose="02040503050406030204" pitchFamily="18" charset="0"/>
                                  <a:cs typeface="Segoe UI" panose="020B0502040204020203" pitchFamily="34" charset="0"/>
                                </a:rPr>
                              </m:ctrlPr>
                            </m:dPr>
                            <m:e>
                              <m:r>
                                <a:rPr lang="en-US" sz="2800" i="1" dirty="0">
                                  <a:latin typeface="Cambria Math" panose="02040503050406030204" pitchFamily="18" charset="0"/>
                                  <a:cs typeface="Segoe UI" panose="020B0502040204020203" pitchFamily="34" charset="0"/>
                                </a:rPr>
                                <m:t>𝑋</m:t>
                              </m:r>
                            </m:e>
                          </m:d>
                        </m:e>
                      </m:d>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r>
                      <a:rPr lang="en-US" sz="2800" i="1" dirty="0">
                        <a:latin typeface="Cambria Math" panose="02040503050406030204" pitchFamily="18" charset="0"/>
                        <a:cs typeface="Segoe UI" panose="020B0502040204020203" pitchFamily="34" charset="0"/>
                      </a:rPr>
                      <m:t>𝐼</m:t>
                    </m:r>
                    <m:d>
                      <m:dPr>
                        <m:ctrlPr>
                          <a:rPr lang="en-US" sz="2800" i="1" dirty="0">
                            <a:latin typeface="Cambria Math" panose="02040503050406030204" pitchFamily="18" charset="0"/>
                            <a:cs typeface="Segoe UI" panose="020B0502040204020203" pitchFamily="34" charset="0"/>
                          </a:rPr>
                        </m:ctrlPr>
                      </m:dPr>
                      <m:e>
                        <m:r>
                          <a:rPr lang="en-US" sz="2800" i="1" dirty="0">
                            <a:latin typeface="Cambria Math" panose="02040503050406030204" pitchFamily="18" charset="0"/>
                            <a:cs typeface="Segoe UI" panose="020B0502040204020203" pitchFamily="34" charset="0"/>
                          </a:rPr>
                          <m:t>𝑋</m:t>
                        </m:r>
                      </m:e>
                    </m:d>
                    <m:r>
                      <a:rPr lang="en-US" sz="2800" b="0" i="1" dirty="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information of model matrix, </a:t>
                </a:r>
                <a14:m>
                  <m:oMath xmlns:m="http://schemas.openxmlformats.org/officeDocument/2006/math">
                    <m:r>
                      <a:rPr lang="en-US" sz="2800" b="0" i="1" smtClean="0">
                        <a:latin typeface="Cambria Math" panose="02040503050406030204" pitchFamily="18" charset="0"/>
                        <a:cs typeface="Segoe UI" panose="020B0502040204020203" pitchFamily="34" charset="0"/>
                      </a:rPr>
                      <m:t>𝑋</m:t>
                    </m:r>
                  </m:oMath>
                </a14:m>
                <a:endParaRPr lang="en-US" sz="2800" dirty="0">
                  <a:latin typeface="Segoe UI" panose="020B0502040204020203" pitchFamily="34" charset="0"/>
                  <a:cs typeface="Segoe UI" panose="020B0502040204020203" pitchFamily="34" charset="0"/>
                </a:endParaRPr>
              </a:p>
              <a:p>
                <a:pPr marL="0" indent="0">
                  <a:buNone/>
                </a:pPr>
                <a14:m>
                  <m:oMath xmlns:m="http://schemas.openxmlformats.org/officeDocument/2006/math">
                    <m:r>
                      <m:rPr>
                        <m:nor/>
                      </m:rPr>
                      <a:rPr lang="en-US" sz="2800" dirty="0">
                        <a:latin typeface="Segoe UI" panose="020B0502040204020203" pitchFamily="34" charset="0"/>
                        <a:cs typeface="Segoe UI" panose="020B0502040204020203" pitchFamily="34" charset="0"/>
                      </a:rPr>
                      <m:t>E</m:t>
                    </m:r>
                    <m:d>
                      <m:dPr>
                        <m:begChr m:val="["/>
                        <m:endChr m:val="]"/>
                        <m:ctrlPr>
                          <a:rPr lang="en-US" sz="2800" i="1" dirty="0">
                            <a:latin typeface="Cambria Math" panose="02040503050406030204" pitchFamily="18" charset="0"/>
                            <a:cs typeface="Segoe UI" panose="020B0502040204020203" pitchFamily="34" charset="0"/>
                          </a:rPr>
                        </m:ctrlPr>
                      </m:dPr>
                      <m:e>
                        <m:r>
                          <a:rPr lang="en-US" sz="2800" i="1" dirty="0">
                            <a:latin typeface="Cambria Math" panose="02040503050406030204" pitchFamily="18" charset="0"/>
                            <a:cs typeface="Segoe UI" panose="020B0502040204020203" pitchFamily="34" charset="0"/>
                          </a:rPr>
                          <m:t>𝐼</m:t>
                        </m:r>
                        <m:d>
                          <m:dPr>
                            <m:ctrlPr>
                              <a:rPr lang="en-US" sz="2800" i="1" dirty="0">
                                <a:latin typeface="Cambria Math" panose="02040503050406030204" pitchFamily="18" charset="0"/>
                                <a:cs typeface="Segoe UI" panose="020B0502040204020203" pitchFamily="34" charset="0"/>
                              </a:rPr>
                            </m:ctrlPr>
                          </m:dPr>
                          <m:e>
                            <m:r>
                              <a:rPr lang="en-US" sz="2800" i="1" dirty="0">
                                <a:latin typeface="Cambria Math" panose="02040503050406030204" pitchFamily="18" charset="0"/>
                                <a:cs typeface="Segoe UI" panose="020B0502040204020203" pitchFamily="34" charset="0"/>
                              </a:rPr>
                              <m:t>𝑋</m:t>
                            </m:r>
                          </m:e>
                        </m:d>
                      </m:e>
                    </m:d>
                    <m:r>
                      <a:rPr lang="en-US" sz="2800" b="0" i="1" dirty="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expected information of model matrix , </a:t>
                </a:r>
                <a14:m>
                  <m:oMath xmlns:m="http://schemas.openxmlformats.org/officeDocument/2006/math">
                    <m:r>
                      <a:rPr lang="en-US" sz="2800" i="1">
                        <a:latin typeface="Cambria Math" panose="02040503050406030204" pitchFamily="18" charset="0"/>
                        <a:cs typeface="Segoe UI" panose="020B0502040204020203" pitchFamily="34" charset="0"/>
                      </a:rPr>
                      <m:t>𝑋</m:t>
                    </m:r>
                  </m:oMath>
                </a14:m>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1"/>
                <a:ext cx="11525250" cy="3662769"/>
              </a:xfrm>
              <a:blipFill>
                <a:blip r:embed="rId3"/>
                <a:stretch>
                  <a:fillRect l="-1058" t="-1833"/>
                </a:stretch>
              </a:blipFill>
            </p:spPr>
            <p:txBody>
              <a:bodyPr/>
              <a:lstStyle/>
              <a:p>
                <a:r>
                  <a:rPr lang="en-US">
                    <a:noFill/>
                  </a:rPr>
                  <a:t> </a:t>
                </a:r>
              </a:p>
            </p:txBody>
          </p:sp>
        </mc:Fallback>
      </mc:AlternateContent>
    </p:spTree>
    <p:extLst>
      <p:ext uri="{BB962C8B-B14F-4D97-AF65-F5344CB8AC3E}">
        <p14:creationId xmlns:p14="http://schemas.microsoft.com/office/powerpoint/2010/main" val="3168479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1"/>
                <a:ext cx="11525250" cy="542582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𝐼</m:t>
                          </m:r>
                        </m:e>
                      </m:d>
                      <m:r>
                        <a:rPr lang="en-US" sz="2800" b="0" i="1" smtClean="0">
                          <a:latin typeface="Cambria Math" panose="02040503050406030204" pitchFamily="18" charset="0"/>
                          <a:cs typeface="Segoe UI" panose="020B0502040204020203" pitchFamily="34" charset="0"/>
                        </a:rPr>
                        <m:t>=</m:t>
                      </m:r>
                      <m:r>
                        <m:rPr>
                          <m:nor/>
                        </m:rPr>
                        <a:rPr lang="en-US" sz="2800" dirty="0">
                          <a:latin typeface="Segoe UI" panose="020B0502040204020203" pitchFamily="34" charset="0"/>
                          <a:cs typeface="Segoe UI" panose="020B0502040204020203" pitchFamily="34" charset="0"/>
                        </a:rPr>
                        <m:t>E</m:t>
                      </m:r>
                      <m:d>
                        <m:dPr>
                          <m:begChr m:val="["/>
                          <m:endChr m:val="]"/>
                          <m:ctrlPr>
                            <a:rPr lang="en-US" sz="2800" i="1" dirty="0">
                              <a:latin typeface="Cambria Math" panose="02040503050406030204" pitchFamily="18" charset="0"/>
                              <a:cs typeface="Segoe UI" panose="020B0502040204020203" pitchFamily="34" charset="0"/>
                            </a:rPr>
                          </m:ctrlPr>
                        </m:dPr>
                        <m:e>
                          <m:r>
                            <a:rPr lang="en-US" sz="2800" i="1" dirty="0">
                              <a:latin typeface="Cambria Math" panose="02040503050406030204" pitchFamily="18" charset="0"/>
                              <a:cs typeface="Segoe UI" panose="020B0502040204020203" pitchFamily="34" charset="0"/>
                            </a:rPr>
                            <m:t>𝐼</m:t>
                          </m:r>
                          <m:d>
                            <m:dPr>
                              <m:ctrlPr>
                                <a:rPr lang="en-US" sz="2800" i="1" dirty="0">
                                  <a:latin typeface="Cambria Math" panose="02040503050406030204" pitchFamily="18" charset="0"/>
                                  <a:cs typeface="Segoe UI" panose="020B0502040204020203" pitchFamily="34" charset="0"/>
                                </a:rPr>
                              </m:ctrlPr>
                            </m:dPr>
                            <m:e>
                              <m:r>
                                <a:rPr lang="en-US" sz="2800" i="1" dirty="0">
                                  <a:latin typeface="Cambria Math" panose="02040503050406030204" pitchFamily="18" charset="0"/>
                                  <a:cs typeface="Segoe UI" panose="020B0502040204020203" pitchFamily="34" charset="0"/>
                                </a:rPr>
                                <m:t>𝑋</m:t>
                              </m:r>
                            </m:e>
                          </m:d>
                        </m:e>
                      </m:d>
                    </m:oMath>
                  </m:oMathPara>
                </a14:m>
                <a:endParaRPr lang="en-US" sz="2800" dirty="0">
                  <a:latin typeface="Segoe UI" panose="020B0502040204020203" pitchFamily="34" charset="0"/>
                  <a:cs typeface="Segoe UI" panose="020B0502040204020203" pitchFamily="34" charset="0"/>
                </a:endParaRPr>
              </a:p>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p>
              <a:p>
                <a:pPr marL="0" indent="0">
                  <a:buFont typeface="Arial" pitchFamily="34" charset="0"/>
                  <a:buNone/>
                </a:pPr>
                <a:endParaRPr lang="en-US" sz="2800" b="1"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1"/>
                <a:ext cx="11525250" cy="5425828"/>
              </a:xfrm>
              <a:blipFill>
                <a:blip r:embed="rId3"/>
                <a:stretch>
                  <a:fillRect l="-1058" t="-1236"/>
                </a:stretch>
              </a:blipFill>
            </p:spPr>
            <p:txBody>
              <a:bodyPr/>
              <a:lstStyle/>
              <a:p>
                <a:r>
                  <a:rPr lang="en-US">
                    <a:noFill/>
                  </a:rPr>
                  <a:t> </a:t>
                </a:r>
              </a:p>
            </p:txBody>
          </p:sp>
        </mc:Fallback>
      </mc:AlternateContent>
    </p:spTree>
    <p:extLst>
      <p:ext uri="{BB962C8B-B14F-4D97-AF65-F5344CB8AC3E}">
        <p14:creationId xmlns:p14="http://schemas.microsoft.com/office/powerpoint/2010/main" val="74679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19610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AI</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r>
              <a:rPr lang="en-GB" sz="2400" dirty="0">
                <a:latin typeface="Segoe UI" panose="020B0502040204020203" pitchFamily="34" charset="0"/>
                <a:ea typeface="Segoe UI" panose="020B0502040204020203" pitchFamily="34" charset="0"/>
                <a:cs typeface="Segoe UI" panose="020B0502040204020203" pitchFamily="34" charset="0"/>
              </a:rPr>
              <a:t>: current practice favours DL-specific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Early stopping</a:t>
            </a:r>
            <a:r>
              <a:rPr lang="en-GB" sz="2400" dirty="0">
                <a:latin typeface="Segoe UI" panose="020B0502040204020203" pitchFamily="34" charset="0"/>
                <a:ea typeface="Segoe UI" panose="020B0502040204020203" pitchFamily="34" charset="0"/>
                <a:cs typeface="Segoe UI" panose="020B0502040204020203" pitchFamily="34" charset="0"/>
              </a:rPr>
              <a:t>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neural network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regularization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There are 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Regularization</a:t>
            </a:r>
          </a:p>
        </p:txBody>
      </p:sp>
    </p:spTree>
    <p:extLst>
      <p:ext uri="{BB962C8B-B14F-4D97-AF65-F5344CB8AC3E}">
        <p14:creationId xmlns:p14="http://schemas.microsoft.com/office/powerpoint/2010/main" val="4323975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69332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May cause shifts in the covariance of the output values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a:t>
            </a:r>
            <a:r>
              <a:rPr lang="en-US" sz="2400" b="1" dirty="0">
                <a:latin typeface="Segoe UI" panose="020B0502040204020203" pitchFamily="34" charset="0"/>
                <a:cs typeface="Segoe UI" panose="020B0502040204020203" pitchFamily="34" charset="0"/>
              </a:rPr>
              <a:t>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a:t>
            </a:r>
            <a:r>
              <a:rPr lang="en-US" sz="2800" dirty="0">
                <a:latin typeface="Segoe UI" panose="020B0502040204020203" pitchFamily="34" charset="0"/>
                <a:cs typeface="Segoe UI" panose="020B0502040204020203" pitchFamily="34" charset="0"/>
                <a:hlinkClick r:id="rId2"/>
              </a:rPr>
              <a:t>Sergey and </a:t>
            </a:r>
            <a:r>
              <a:rPr lang="en-US" sz="2800" dirty="0" err="1">
                <a:latin typeface="Segoe UI" panose="020B0502040204020203" pitchFamily="34" charset="0"/>
                <a:cs typeface="Segoe UI" panose="020B0502040204020203" pitchFamily="34" charset="0"/>
                <a:hlinkClick r:id="rId2"/>
              </a:rPr>
              <a:t>Szegedy</a:t>
            </a:r>
            <a:r>
              <a:rPr lang="en-US" sz="2800" u="sng" dirty="0">
                <a:latin typeface="Segoe UI" panose="020B0502040204020203" pitchFamily="34" charset="0"/>
                <a:cs typeface="Segoe UI" panose="020B0502040204020203" pitchFamily="34" charset="0"/>
                <a:hlinkClick r:id="rId2"/>
              </a:rPr>
              <a:t>, </a:t>
            </a:r>
            <a:r>
              <a:rPr lang="en-US" sz="2800" dirty="0">
                <a:latin typeface="Segoe UI" panose="020B0502040204020203" pitchFamily="34" charset="0"/>
                <a:cs typeface="Segoe UI" panose="020B0502040204020203" pitchFamily="34" charset="0"/>
                <a:hlinkClick r:id="rId2"/>
              </a:rPr>
              <a:t>2015</a:t>
            </a:r>
            <a:endParaRPr lang="en-US" sz="2800" dirty="0"/>
          </a:p>
          <a:p>
            <a:r>
              <a:rPr lang="en-US" sz="2800" dirty="0">
                <a:latin typeface="Segoe UI" panose="020B0502040204020203" pitchFamily="34" charset="0"/>
                <a:cs typeface="Segoe UI" panose="020B0502040204020203" pitchFamily="34" charset="0"/>
              </a:rPr>
              <a:t>For alternative view of smoothing gradient, see </a:t>
            </a:r>
            <a:r>
              <a:rPr lang="en-US" sz="2800" dirty="0" err="1">
                <a:latin typeface="Segoe UI" panose="020B0502040204020203" pitchFamily="34" charset="0"/>
                <a:cs typeface="Segoe UI" panose="020B0502040204020203" pitchFamily="34" charset="0"/>
                <a:hlinkClick r:id="rId3"/>
              </a:rPr>
              <a:t>Santurkar</a:t>
            </a:r>
            <a:r>
              <a:rPr lang="en-US" sz="2800" dirty="0">
                <a:latin typeface="Segoe UI" panose="020B0502040204020203" pitchFamily="34" charset="0"/>
                <a:cs typeface="Segoe UI" panose="020B0502040204020203" pitchFamily="34" charset="0"/>
                <a:hlinkClick r:id="rId3"/>
              </a:rPr>
              <a:t>, et. al., 2019</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Model Deployment  </a:t>
            </a:r>
          </a:p>
        </p:txBody>
      </p:sp>
    </p:spTree>
    <p:extLst>
      <p:ext uri="{BB962C8B-B14F-4D97-AF65-F5344CB8AC3E}">
        <p14:creationId xmlns:p14="http://schemas.microsoft.com/office/powerpoint/2010/main" val="36914095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23844</TotalTime>
  <Words>2545</Words>
  <Application>Microsoft Office PowerPoint</Application>
  <PresentationFormat>Widescreen</PresentationFormat>
  <Paragraphs>479</Paragraphs>
  <Slides>66</Slides>
  <Notes>20</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66</vt:i4>
      </vt:variant>
    </vt:vector>
  </HeadingPairs>
  <TitlesOfParts>
    <vt:vector size="77"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 Regularization for Deep Learning</vt:lpstr>
      <vt:lpstr> Regularization for Deep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557</cp:revision>
  <dcterms:created xsi:type="dcterms:W3CDTF">2013-02-15T23:12:42Z</dcterms:created>
  <dcterms:modified xsi:type="dcterms:W3CDTF">2023-12-20T03:20:54Z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