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</p:sldMasterIdLst>
  <p:notesMasterIdLst>
    <p:notesMasterId r:id="rId79"/>
  </p:notesMasterIdLst>
  <p:handoutMasterIdLst>
    <p:handoutMasterId r:id="rId80"/>
  </p:handoutMasterIdLst>
  <p:sldIdLst>
    <p:sldId id="375" r:id="rId6"/>
    <p:sldId id="370" r:id="rId7"/>
    <p:sldId id="531" r:id="rId8"/>
    <p:sldId id="431" r:id="rId9"/>
    <p:sldId id="443" r:id="rId10"/>
    <p:sldId id="438" r:id="rId11"/>
    <p:sldId id="403" r:id="rId12"/>
    <p:sldId id="385" r:id="rId13"/>
    <p:sldId id="386" r:id="rId14"/>
    <p:sldId id="387" r:id="rId15"/>
    <p:sldId id="432" r:id="rId16"/>
    <p:sldId id="529" r:id="rId17"/>
    <p:sldId id="397" r:id="rId18"/>
    <p:sldId id="407" r:id="rId19"/>
    <p:sldId id="434" r:id="rId20"/>
    <p:sldId id="435" r:id="rId21"/>
    <p:sldId id="258" r:id="rId22"/>
    <p:sldId id="436" r:id="rId23"/>
    <p:sldId id="437" r:id="rId24"/>
    <p:sldId id="384" r:id="rId25"/>
    <p:sldId id="317" r:id="rId26"/>
    <p:sldId id="363" r:id="rId27"/>
    <p:sldId id="364" r:id="rId28"/>
    <p:sldId id="365" r:id="rId29"/>
    <p:sldId id="414" r:id="rId30"/>
    <p:sldId id="429" r:id="rId31"/>
    <p:sldId id="380" r:id="rId32"/>
    <p:sldId id="417" r:id="rId33"/>
    <p:sldId id="366" r:id="rId34"/>
    <p:sldId id="382" r:id="rId35"/>
    <p:sldId id="408" r:id="rId36"/>
    <p:sldId id="367" r:id="rId37"/>
    <p:sldId id="368" r:id="rId38"/>
    <p:sldId id="409" r:id="rId39"/>
    <p:sldId id="381" r:id="rId40"/>
    <p:sldId id="257" r:id="rId41"/>
    <p:sldId id="448" r:id="rId42"/>
    <p:sldId id="322" r:id="rId43"/>
    <p:sldId id="383" r:id="rId44"/>
    <p:sldId id="323" r:id="rId45"/>
    <p:sldId id="530" r:id="rId46"/>
    <p:sldId id="324" r:id="rId47"/>
    <p:sldId id="340" r:id="rId48"/>
    <p:sldId id="449" r:id="rId49"/>
    <p:sldId id="450" r:id="rId50"/>
    <p:sldId id="451" r:id="rId51"/>
    <p:sldId id="490" r:id="rId52"/>
    <p:sldId id="485" r:id="rId53"/>
    <p:sldId id="325" r:id="rId54"/>
    <p:sldId id="326" r:id="rId55"/>
    <p:sldId id="327" r:id="rId56"/>
    <p:sldId id="523" r:id="rId57"/>
    <p:sldId id="328" r:id="rId58"/>
    <p:sldId id="355" r:id="rId59"/>
    <p:sldId id="487" r:id="rId60"/>
    <p:sldId id="342" r:id="rId61"/>
    <p:sldId id="330" r:id="rId62"/>
    <p:sldId id="331" r:id="rId63"/>
    <p:sldId id="525" r:id="rId64"/>
    <p:sldId id="488" r:id="rId65"/>
    <p:sldId id="332" r:id="rId66"/>
    <p:sldId id="333" r:id="rId67"/>
    <p:sldId id="379" r:id="rId68"/>
    <p:sldId id="442" r:id="rId69"/>
    <p:sldId id="439" r:id="rId70"/>
    <p:sldId id="445" r:id="rId71"/>
    <p:sldId id="446" r:id="rId72"/>
    <p:sldId id="528" r:id="rId73"/>
    <p:sldId id="440" r:id="rId74"/>
    <p:sldId id="441" r:id="rId75"/>
    <p:sldId id="527" r:id="rId76"/>
    <p:sldId id="526" r:id="rId77"/>
    <p:sldId id="452" r:id="rId7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77273" autoAdjust="0"/>
  </p:normalViewPr>
  <p:slideViewPr>
    <p:cSldViewPr snapToGrid="0">
      <p:cViewPr varScale="1">
        <p:scale>
          <a:sx n="62" d="100"/>
          <a:sy n="62" d="100"/>
        </p:scale>
        <p:origin x="430" y="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tableStyles" Target="tableStyle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82" Type="http://schemas.openxmlformats.org/officeDocument/2006/relationships/viewProps" Target="viewProp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1/13/2024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1/13/2024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86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081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16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41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55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80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49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56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575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250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74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249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599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833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7127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787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735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8541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169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163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888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272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584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389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44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65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0741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961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487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33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823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599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64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528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598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160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882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167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246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925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026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6402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976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66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6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59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4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45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50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876BF-0B9C-410F-8893-DD9E11DD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A06A4-B178-4424-9C5F-67F14735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55DA6-67A6-4B9E-A3E4-42AFA4A4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EF1E-7615-42AD-805D-A2FD2470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21E6-C526-49E7-B02E-08EA923D0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977B9-143B-41FB-B988-793F2AD68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230FB-14D9-4D8A-BBEC-A7782D52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61659-843A-4959-96BA-8849D497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B95-331A-4505-8464-6C6C6CFD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60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B093-7F4C-4930-BC54-F1227070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67225-0793-40F8-89CB-5F1EC1AB3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6DB63-CB17-4E21-9AE8-CCE1E9805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745AD-8D6F-4481-BD90-493E3CBF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1747A-ED49-481E-9A48-FC59ED9F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D0CA3-0584-4F67-89A5-3F62C28B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16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BB0A-C1BF-45C5-8108-46542AFE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1A5A9-7FA5-43CB-9ED4-241FEBBF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60C29-8E1C-41B1-B4E8-FCEB7A9A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8C8B-B2B2-432A-86CA-6376158D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11AE-A55A-437F-860D-8326A0BC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54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18A12-841B-4AF8-8EC5-CB048068D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96B34-27D2-4043-9D83-17FDA4475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E835-CDFD-49BD-806F-3E1A8F4F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0A1-95EE-415E-863A-EA224FE5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4889-227C-49F0-8C46-A6BF65C8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1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836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5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2940-C286-42C1-9010-1A658D157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8782-4683-4B9D-8881-A996710D8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84089-8433-45A4-95CA-B1B45415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9F063-8808-4E6D-B458-8E13FC56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BDFCD-9E64-42AA-BC33-A02ED693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8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09C4-331A-4F8E-9C63-303C3145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F34A-2443-468B-9DEC-057918C7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5C0A4-0B19-4954-BD29-F08BE611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FD81-5068-48B4-9648-85B0D12C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B328E-80D6-472E-8A1E-831F3904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80E2-9234-4188-8816-EACEC691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4C78-7C62-4472-A49B-ABDD52A9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3B61A-B612-41BA-8B68-6800728F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8830D-FE6F-447E-93E1-DE4EB1A8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7A6B-EC4D-4149-A9F8-89583742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7F82-A46A-40DC-8A7F-3628C8AF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6B2C-AC1F-4F94-8635-5B5AE8B7F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B9CB3-DD43-404A-8EC3-A66681BAF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ABB4A-28C2-479E-900D-4192EE9D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D6A09-75F4-4526-859A-A2903571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4D064-C25A-4932-907B-686C3859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6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183E-9FC4-4428-AB2E-4F644809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219C6-EC01-41A6-94DD-327FCC904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5DAFF-4CAE-4C24-95F5-30AA60C5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1E108-BF48-4DE6-80C1-BC1B6D9B7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5F2E3-F653-4AD8-A722-7118506E9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93AB9-18CF-412E-9678-7587B326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7A225-C4C6-44A7-83BB-A21DC549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BA5BA-E66A-4A42-8125-C7DC51F9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5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6E26-53B1-4FE0-ABBA-11E686BA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931B7-899E-4140-87AC-B2122CB1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431E3-40EF-4F54-98E1-9E480C7F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319B9-169B-43A4-AE80-AB37BA3D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9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72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72130-6BA1-4D9E-B6B5-EE0FF123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18A96-4198-45A7-AA43-CCD2BADC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69E1-B400-40D2-A33F-F19C85220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5E44-FE1D-42BD-8BEC-66E1A7095121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7CD1-B0F8-4DF5-A0FF-8E28DF531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A3E6-D767-4BAD-AA88-8F2BD19E0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6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555" y="3946867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2021, 2022, 2023, 2024, 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788724" y="2851645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 Learning for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2554" y="1316182"/>
                <a:ext cx="11525250" cy="554181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difficult</a:t>
                </a:r>
              </a:p>
              <a:p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has dimension n x p, and typically n &gt;&gt; p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But p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are usually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colinear</a:t>
                </a: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will not exist with colinear columns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This situation leads to an </a:t>
                </a:r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ill-posed problem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Finding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directly has high computationally complexity,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54" y="1316182"/>
                <a:ext cx="11525250" cy="5541818"/>
              </a:xfrm>
              <a:prstGeom prst="rect">
                <a:avLst/>
              </a:prstGeom>
              <a:blipFill>
                <a:blip r:embed="rId3"/>
                <a:stretch>
                  <a:fillRect l="-1058" t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06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Regression Problem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8525" y="1213658"/>
                <a:ext cx="11525250" cy="554181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difficult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can be found using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normal equations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𝑿</m:t>
                          </m:r>
                        </m:e>
                        <m:sup>
                          <m:r>
                            <a:rPr lang="en-US" sz="2800" b="1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sz="2800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𝒚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𝑿</m:t>
                          </m:r>
                        </m:e>
                        <m:sup>
                          <m:r>
                            <a:rPr lang="en-US" sz="2800" b="1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sz="2800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𝑿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𝒃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𝒃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𝑿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𝒚</m:t>
                      </m:r>
                    </m:oMath>
                  </m:oMathPara>
                </a14:m>
                <a:endParaRPr lang="en-GB" sz="2800" b="1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𝔼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𝜖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Where,</a:t>
                </a:r>
                <a:endParaRPr lang="en-GB" sz="24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𝒄𝒐𝒗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𝑿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𝒏</m:t>
                        </m:r>
                      </m:den>
                    </m:f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𝑿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𝑻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𝑿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a dense matrix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Computing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computationally intensive,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Computing </a:t>
                </a:r>
                <a:r>
                  <a:rPr lang="en-GB" sz="2800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cov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r>
                  <a:rPr lang="en-GB" sz="2800" baseline="30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computationally efficient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𝒄𝒐𝒗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has dimensions p x p </a:t>
                </a:r>
              </a:p>
              <a:p>
                <a:pPr marL="457046" lvl="1" indent="0">
                  <a:buNone/>
                </a:pPr>
                <a:endParaRPr lang="en-GB" sz="2400" dirty="0">
                  <a:latin typeface="Symbol" panose="05050102010706020507" pitchFamily="18" charset="2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25" y="1213658"/>
                <a:ext cx="11525250" cy="5541818"/>
              </a:xfrm>
              <a:prstGeom prst="rect">
                <a:avLst/>
              </a:prstGeom>
              <a:blipFill>
                <a:blip r:embed="rId3"/>
                <a:stretch>
                  <a:fillRect l="-1111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18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2" y="210591"/>
            <a:ext cx="11903845" cy="814646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What could possibly go wrong? </a:t>
            </a:r>
            <a:endParaRPr lang="en-US" sz="4000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342" y="1025237"/>
                <a:ext cx="11748653" cy="573023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is typically the case that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has colinear features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With colinear features </a:t>
                </a:r>
                <a:r>
                  <a:rPr lang="en-GB" sz="2800" i="1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cov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(X)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not invertible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 say the solution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𝒃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sz="2800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𝑿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𝑻</m:t>
                        </m:r>
                      </m:sup>
                    </m:sSup>
                    <m:r>
                      <a:rPr lang="en-US" sz="2800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𝒚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ill-posed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Some features many be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statistically independent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of the label</a:t>
                </a:r>
              </a:p>
              <a:p>
                <a:pPr lvl="1"/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Noninformative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Add noise to model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42" y="1025237"/>
                <a:ext cx="11748653" cy="5730239"/>
              </a:xfrm>
              <a:prstGeom prst="rect">
                <a:avLst/>
              </a:prstGeom>
              <a:blipFill>
                <a:blip r:embed="rId3"/>
                <a:stretch>
                  <a:fillRect l="-1090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66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2" y="210591"/>
            <a:ext cx="11903845" cy="814646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What could possibly go wrong? </a:t>
            </a:r>
            <a:endParaRPr lang="en-US" sz="4000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342" y="1025237"/>
                <a:ext cx="11748653" cy="573023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is typically the case that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has colinear features</a:t>
                </a:r>
              </a:p>
              <a:p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 say the solution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𝒃</m:t>
                    </m:r>
                    <m:r>
                      <a:rPr lang="en-US" b="1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𝑿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𝒚</m:t>
                    </m:r>
                  </m:oMath>
                </a14:m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</a:t>
                </a:r>
                <a:r>
                  <a:rPr lang="en-GB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ill-posed</a:t>
                </a:r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 must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solve a biased approximation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This process is known as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   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Can perform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dimensionality reduction    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Example, </a:t>
                </a:r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principle component analysis, PCA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Example, </a:t>
                </a:r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singular value decomposition, SVD   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42" y="1025237"/>
                <a:ext cx="11748653" cy="5730239"/>
              </a:xfrm>
              <a:prstGeom prst="rect">
                <a:avLst/>
              </a:prstGeom>
              <a:blipFill>
                <a:blip r:embed="rId3"/>
                <a:stretch>
                  <a:fillRect l="-1194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88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1757473"/>
            <a:ext cx="10972800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Machine Learning with Image Data</a:t>
            </a:r>
          </a:p>
        </p:txBody>
      </p:sp>
    </p:spTree>
    <p:extLst>
      <p:ext uri="{BB962C8B-B14F-4D97-AF65-F5344CB8AC3E}">
        <p14:creationId xmlns:p14="http://schemas.microsoft.com/office/powerpoint/2010/main" val="2928175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/>
          </a:bodyPr>
          <a:lstStyle/>
          <a:p>
            <a:br>
              <a:rPr lang="en-US" sz="3400" dirty="0">
                <a:latin typeface="Segoe"/>
              </a:rPr>
            </a:br>
            <a:r>
              <a:rPr lang="en-US" sz="3400" dirty="0">
                <a:latin typeface="Segoe"/>
              </a:rPr>
              <a:t>   </a:t>
            </a:r>
            <a:r>
              <a:rPr lang="en-US" sz="3400" dirty="0">
                <a:latin typeface="Segoe UI" panose="020B0502040204020203" pitchFamily="34" charset="0"/>
                <a:cs typeface="Segoe UI" panose="020B0502040204020203" pitchFamily="34" charset="0"/>
              </a:rPr>
              <a:t>Formulating a Computer Vision Machine Learning Model</a:t>
            </a:r>
            <a:endParaRPr lang="en-US" sz="3400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939" y="1302794"/>
                <a:ext cx="11525250" cy="51076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we formulate the machine learning model for computer vision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𝑋𝑏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𝑦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Labels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𝑦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encode the categories of the objects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 matrix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Features values are in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columns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Cases are in the </a:t>
                </a:r>
                <a:r>
                  <a:rPr lang="en-GB" sz="24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rows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Example, for CV problems, a row contains the pixel values of each flattened image.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vector of length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model parameters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or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weights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These values are </a:t>
                </a:r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learned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    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39" y="1302794"/>
                <a:ext cx="11525250" cy="5107686"/>
              </a:xfrm>
              <a:prstGeom prst="rect">
                <a:avLst/>
              </a:prstGeom>
              <a:blipFill>
                <a:blip r:embed="rId3"/>
                <a:stretch>
                  <a:fillRect l="-1058" t="-1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7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/>
          </a:bodyPr>
          <a:lstStyle/>
          <a:p>
            <a:br>
              <a:rPr lang="en-US" sz="3400" dirty="0">
                <a:latin typeface="Segoe"/>
              </a:rPr>
            </a:br>
            <a:r>
              <a:rPr lang="en-US" sz="3400" dirty="0">
                <a:latin typeface="Segoe"/>
              </a:rPr>
              <a:t>   </a:t>
            </a:r>
            <a:r>
              <a:rPr lang="en-US" sz="3400" dirty="0">
                <a:latin typeface="Segoe UI" panose="020B0502040204020203" pitchFamily="34" charset="0"/>
                <a:cs typeface="Segoe UI" panose="020B0502040204020203" pitchFamily="34" charset="0"/>
              </a:rPr>
              <a:t>Formulating a Computer Vision Machine Learning Model</a:t>
            </a:r>
            <a:endParaRPr lang="en-US" sz="3400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939" y="1271391"/>
                <a:ext cx="11525250" cy="543003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we formulate the machine learning model for computer vision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𝑋𝑏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𝑦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 matrix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What types of features can we use?  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Gray-scale pixel values</a:t>
                </a:r>
              </a:p>
              <a:p>
                <a:pPr lvl="1"/>
                <a:r>
                  <a:rPr lang="en-GB" sz="2400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Color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channel pixel values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Lines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Corners and interest points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Key points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Texture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…     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39" y="1271391"/>
                <a:ext cx="11525250" cy="5430033"/>
              </a:xfrm>
              <a:prstGeom prst="rect">
                <a:avLst/>
              </a:prstGeom>
              <a:blipFill>
                <a:blip r:embed="rId3"/>
                <a:stretch>
                  <a:fillRect l="-1058" t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619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4F185C1-B39F-4F46-99EF-CAA6739F21EB}"/>
              </a:ext>
            </a:extLst>
          </p:cNvPr>
          <p:cNvSpPr/>
          <p:nvPr/>
        </p:nvSpPr>
        <p:spPr>
          <a:xfrm>
            <a:off x="5322523" y="2324937"/>
            <a:ext cx="3738147" cy="30163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8759A5-497D-4CBB-8C66-BC86AD032F66}"/>
              </a:ext>
            </a:extLst>
          </p:cNvPr>
          <p:cNvSpPr/>
          <p:nvPr/>
        </p:nvSpPr>
        <p:spPr>
          <a:xfrm>
            <a:off x="10929751" y="1078029"/>
            <a:ext cx="97419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45674B-8B1B-4A37-83B3-29450CB3A9F0}"/>
              </a:ext>
            </a:extLst>
          </p:cNvPr>
          <p:cNvSpPr/>
          <p:nvPr/>
        </p:nvSpPr>
        <p:spPr>
          <a:xfrm>
            <a:off x="10929750" y="1440875"/>
            <a:ext cx="97419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65C640-16B1-4184-AE80-A5A4715C7C20}"/>
              </a:ext>
            </a:extLst>
          </p:cNvPr>
          <p:cNvSpPr/>
          <p:nvPr/>
        </p:nvSpPr>
        <p:spPr>
          <a:xfrm>
            <a:off x="10929746" y="2609549"/>
            <a:ext cx="97419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00A05F-0DC3-4527-929D-4E5AD0C1B376}"/>
              </a:ext>
            </a:extLst>
          </p:cNvPr>
          <p:cNvSpPr/>
          <p:nvPr/>
        </p:nvSpPr>
        <p:spPr>
          <a:xfrm>
            <a:off x="10929745" y="2972395"/>
            <a:ext cx="97419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D29E1-E299-47D3-A7ED-5960D5550D5B}"/>
              </a:ext>
            </a:extLst>
          </p:cNvPr>
          <p:cNvSpPr txBox="1"/>
          <p:nvPr/>
        </p:nvSpPr>
        <p:spPr>
          <a:xfrm>
            <a:off x="11385123" y="1720853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D7FB03-090F-4A03-A9EF-1CB0A0A8FC59}"/>
              </a:ext>
            </a:extLst>
          </p:cNvPr>
          <p:cNvSpPr/>
          <p:nvPr/>
        </p:nvSpPr>
        <p:spPr>
          <a:xfrm>
            <a:off x="8039203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63A23B-9CB0-462F-8441-97250BEBB93D}"/>
              </a:ext>
            </a:extLst>
          </p:cNvPr>
          <p:cNvSpPr/>
          <p:nvPr/>
        </p:nvSpPr>
        <p:spPr>
          <a:xfrm>
            <a:off x="8039203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30A452-FF41-449F-99E6-A4463BFAF587}"/>
              </a:ext>
            </a:extLst>
          </p:cNvPr>
          <p:cNvSpPr/>
          <p:nvPr/>
        </p:nvSpPr>
        <p:spPr>
          <a:xfrm>
            <a:off x="8039203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93F5E5-10A4-4F1B-AFB7-B3536051E975}"/>
              </a:ext>
            </a:extLst>
          </p:cNvPr>
          <p:cNvSpPr/>
          <p:nvPr/>
        </p:nvSpPr>
        <p:spPr>
          <a:xfrm>
            <a:off x="8039201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2FDB9F-CC63-430E-9F06-36EA3938884E}"/>
              </a:ext>
            </a:extLst>
          </p:cNvPr>
          <p:cNvSpPr/>
          <p:nvPr/>
        </p:nvSpPr>
        <p:spPr>
          <a:xfrm>
            <a:off x="8039200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E9AF65-9D2F-44D8-9AF7-BB72F5830975}"/>
              </a:ext>
            </a:extLst>
          </p:cNvPr>
          <p:cNvSpPr/>
          <p:nvPr/>
        </p:nvSpPr>
        <p:spPr>
          <a:xfrm>
            <a:off x="8039198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2943BD-F168-492F-AD43-C7828BDFD873}"/>
              </a:ext>
            </a:extLst>
          </p:cNvPr>
          <p:cNvSpPr txBox="1"/>
          <p:nvPr/>
        </p:nvSpPr>
        <p:spPr>
          <a:xfrm>
            <a:off x="8258095" y="369227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189837-388D-4F8D-956E-9E5411B7A8CF}"/>
              </a:ext>
            </a:extLst>
          </p:cNvPr>
          <p:cNvSpPr/>
          <p:nvPr/>
        </p:nvSpPr>
        <p:spPr>
          <a:xfrm>
            <a:off x="5322528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444A8B-41E5-4834-A379-6195E0C5EFF1}"/>
              </a:ext>
            </a:extLst>
          </p:cNvPr>
          <p:cNvSpPr/>
          <p:nvPr/>
        </p:nvSpPr>
        <p:spPr>
          <a:xfrm>
            <a:off x="5322528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CDBEA7-F0E8-42A8-B47B-2D996BA97DA3}"/>
              </a:ext>
            </a:extLst>
          </p:cNvPr>
          <p:cNvSpPr/>
          <p:nvPr/>
        </p:nvSpPr>
        <p:spPr>
          <a:xfrm>
            <a:off x="5322528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821E8-F6FE-4D31-9EA0-224B0B75B548}"/>
              </a:ext>
            </a:extLst>
          </p:cNvPr>
          <p:cNvSpPr/>
          <p:nvPr/>
        </p:nvSpPr>
        <p:spPr>
          <a:xfrm>
            <a:off x="5322526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29695D-18E0-46BA-9936-CED445FEB4A6}"/>
              </a:ext>
            </a:extLst>
          </p:cNvPr>
          <p:cNvSpPr/>
          <p:nvPr/>
        </p:nvSpPr>
        <p:spPr>
          <a:xfrm>
            <a:off x="5322525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944952-4F3E-48A8-84A7-23A537ABF6E1}"/>
              </a:ext>
            </a:extLst>
          </p:cNvPr>
          <p:cNvSpPr/>
          <p:nvPr/>
        </p:nvSpPr>
        <p:spPr>
          <a:xfrm>
            <a:off x="5322523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05560D-70F6-48D7-A11D-E15625F5A887}"/>
              </a:ext>
            </a:extLst>
          </p:cNvPr>
          <p:cNvSpPr/>
          <p:nvPr/>
        </p:nvSpPr>
        <p:spPr>
          <a:xfrm>
            <a:off x="6343995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78EFBF-E70F-40E0-9291-D132B0CB3485}"/>
              </a:ext>
            </a:extLst>
          </p:cNvPr>
          <p:cNvSpPr/>
          <p:nvPr/>
        </p:nvSpPr>
        <p:spPr>
          <a:xfrm>
            <a:off x="6343995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F17705-5110-420C-8C00-5046943DCBF7}"/>
              </a:ext>
            </a:extLst>
          </p:cNvPr>
          <p:cNvSpPr/>
          <p:nvPr/>
        </p:nvSpPr>
        <p:spPr>
          <a:xfrm>
            <a:off x="6343995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7860C3-B1E0-4677-841B-4EA84EF7747F}"/>
              </a:ext>
            </a:extLst>
          </p:cNvPr>
          <p:cNvSpPr/>
          <p:nvPr/>
        </p:nvSpPr>
        <p:spPr>
          <a:xfrm>
            <a:off x="6343993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C60657-88E9-419A-988B-D81EEDA5BDCF}"/>
              </a:ext>
            </a:extLst>
          </p:cNvPr>
          <p:cNvSpPr/>
          <p:nvPr/>
        </p:nvSpPr>
        <p:spPr>
          <a:xfrm>
            <a:off x="6343992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B5C8F7F-916B-4811-94B8-F9D0A8A8F4EA}"/>
              </a:ext>
            </a:extLst>
          </p:cNvPr>
          <p:cNvSpPr/>
          <p:nvPr/>
        </p:nvSpPr>
        <p:spPr>
          <a:xfrm>
            <a:off x="6343990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CE46EE-2A40-40C5-96FB-8EABC41BA2C7}"/>
              </a:ext>
            </a:extLst>
          </p:cNvPr>
          <p:cNvSpPr txBox="1"/>
          <p:nvPr/>
        </p:nvSpPr>
        <p:spPr>
          <a:xfrm>
            <a:off x="6562887" y="369227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F13B37-95EC-4A54-9949-602E79DB6FF7}"/>
              </a:ext>
            </a:extLst>
          </p:cNvPr>
          <p:cNvSpPr txBox="1"/>
          <p:nvPr/>
        </p:nvSpPr>
        <p:spPr>
          <a:xfrm>
            <a:off x="7365462" y="2247987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66EB8A-E3A3-44F8-86BC-0E809D147435}"/>
              </a:ext>
            </a:extLst>
          </p:cNvPr>
          <p:cNvSpPr txBox="1"/>
          <p:nvPr/>
        </p:nvSpPr>
        <p:spPr>
          <a:xfrm>
            <a:off x="7326624" y="263239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529BE4-61F5-4E9A-AC15-18968E816E14}"/>
              </a:ext>
            </a:extLst>
          </p:cNvPr>
          <p:cNvSpPr txBox="1"/>
          <p:nvPr/>
        </p:nvSpPr>
        <p:spPr>
          <a:xfrm>
            <a:off x="7326624" y="299848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55AA61-77D6-4A0F-9CBB-F1DF3E8BC777}"/>
              </a:ext>
            </a:extLst>
          </p:cNvPr>
          <p:cNvSpPr txBox="1"/>
          <p:nvPr/>
        </p:nvSpPr>
        <p:spPr>
          <a:xfrm>
            <a:off x="7274178" y="337086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A0EEDB-7CAF-4D2D-B7A7-E4706D85BD20}"/>
              </a:ext>
            </a:extLst>
          </p:cNvPr>
          <p:cNvSpPr txBox="1"/>
          <p:nvPr/>
        </p:nvSpPr>
        <p:spPr>
          <a:xfrm>
            <a:off x="7301074" y="455502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A859C5-2657-47DF-9827-BF0DC271BD6B}"/>
              </a:ext>
            </a:extLst>
          </p:cNvPr>
          <p:cNvSpPr txBox="1"/>
          <p:nvPr/>
        </p:nvSpPr>
        <p:spPr>
          <a:xfrm>
            <a:off x="7274178" y="4921110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E5F8F2-1055-41B0-BD0E-956A63914E84}"/>
              </a:ext>
            </a:extLst>
          </p:cNvPr>
          <p:cNvSpPr/>
          <p:nvPr/>
        </p:nvSpPr>
        <p:spPr>
          <a:xfrm>
            <a:off x="10929746" y="4310259"/>
            <a:ext cx="97419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0,M-1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776340-F7A2-4160-B15C-CEFED6E9B252}"/>
              </a:ext>
            </a:extLst>
          </p:cNvPr>
          <p:cNvSpPr/>
          <p:nvPr/>
        </p:nvSpPr>
        <p:spPr>
          <a:xfrm>
            <a:off x="10929745" y="4673105"/>
            <a:ext cx="97419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1,M-1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FD97152-6E40-45B5-B59D-A4B2CCE28757}"/>
              </a:ext>
            </a:extLst>
          </p:cNvPr>
          <p:cNvSpPr/>
          <p:nvPr/>
        </p:nvSpPr>
        <p:spPr>
          <a:xfrm>
            <a:off x="10929743" y="5873008"/>
            <a:ext cx="97420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N-2,M-1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EBEEC8-5DF6-4E7E-936F-2AB0E5FEB7DD}"/>
              </a:ext>
            </a:extLst>
          </p:cNvPr>
          <p:cNvSpPr/>
          <p:nvPr/>
        </p:nvSpPr>
        <p:spPr>
          <a:xfrm>
            <a:off x="10929742" y="6235854"/>
            <a:ext cx="974204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1005A8-866B-49E1-A825-A956ACC8E797}"/>
              </a:ext>
            </a:extLst>
          </p:cNvPr>
          <p:cNvSpPr txBox="1"/>
          <p:nvPr/>
        </p:nvSpPr>
        <p:spPr>
          <a:xfrm>
            <a:off x="11416839" y="496953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B2ABF45-D96A-4945-8AAE-F2DAB27B607A}"/>
              </a:ext>
            </a:extLst>
          </p:cNvPr>
          <p:cNvSpPr txBox="1"/>
          <p:nvPr/>
        </p:nvSpPr>
        <p:spPr>
          <a:xfrm>
            <a:off x="11366809" y="3316558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FB3ED15-ABCF-4C38-84CD-26A0FA0FB68A}"/>
              </a:ext>
            </a:extLst>
          </p:cNvPr>
          <p:cNvSpPr/>
          <p:nvPr/>
        </p:nvSpPr>
        <p:spPr>
          <a:xfrm>
            <a:off x="9341674" y="3113197"/>
            <a:ext cx="1463733" cy="15599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Flatten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210589" y="1803721"/>
            <a:ext cx="4921703" cy="4580454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Must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flatten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image into a feature vector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start with a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d-2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gray-scale image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Flatten to a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1-d feature vector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color image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concatenate channel feature vectors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90" y="908137"/>
            <a:ext cx="920036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to prepare image pixel values for machine learning?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53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" grpId="0" animBg="1"/>
      <p:bldP spid="3" grpId="0" animBg="1"/>
      <p:bldP spid="6" grpId="0" animBg="1"/>
      <p:bldP spid="7" grpId="0" animBg="1"/>
      <p:bldP spid="8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7" grpId="0" animBg="1"/>
      <p:bldP spid="48" grpId="0" animBg="1"/>
      <p:bldP spid="51" grpId="0" animBg="1"/>
      <p:bldP spid="52" grpId="0" animBg="1"/>
      <p:bldP spid="53" grpId="0"/>
      <p:bldP spid="54" grpId="0"/>
      <p:bldP spid="10" grpId="0" animBg="1"/>
      <p:bldP spid="4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49EED082-C86F-4DC0-AB66-B31D314B540E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5FA20502-19C0-4BCB-B33D-A782E7DAA6CD}"/>
              </a:ext>
            </a:extLst>
          </p:cNvPr>
          <p:cNvSpPr txBox="1">
            <a:spLocks/>
          </p:cNvSpPr>
          <p:nvPr/>
        </p:nvSpPr>
        <p:spPr>
          <a:xfrm>
            <a:off x="379514" y="1064711"/>
            <a:ext cx="11525250" cy="508679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yield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high-dimensional feature space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single 28x28 gray scale image -&gt; 784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single 1024x1024x3 color image -&gt; 3 million features!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Large numbers of features cause machine learning algorithm convergence problems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Its hard to work with high-dimensional spaces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Details are beyond the scope of our course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There are more efficient ways to represent images, including: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Principle component compression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Singular value decomposition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Extract higher level features; edges, corners, textures, etc. </a:t>
            </a: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49EED082-C86F-4DC0-AB66-B31D314B540E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5FA20502-19C0-4BCB-B33D-A782E7DAA6CD}"/>
              </a:ext>
            </a:extLst>
          </p:cNvPr>
          <p:cNvSpPr txBox="1">
            <a:spLocks/>
          </p:cNvSpPr>
          <p:nvPr/>
        </p:nvSpPr>
        <p:spPr>
          <a:xfrm>
            <a:off x="379514" y="1064711"/>
            <a:ext cx="11525250" cy="508679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yield high-dimensional feature space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Deep neural networks are flexible high-capacity machine learning models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Deep neural networks learn features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Under right conditions improve performance over hand engineered features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Much more on this topic!  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27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is machine learning applied in computer vision?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Machine learning has had a dramatic impact on CV starting in the 1980s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modern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CV applications of machine learning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Object recognition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Object detection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 stitching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Motion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Generative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Segmentation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3-D scene reconstruction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GB" sz="24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68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Review Binary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135121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282975" y="1190152"/>
                <a:ext cx="11525250" cy="54915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Binary classification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selects most probable category from set {0,1}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Binary classification is based on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Bernoulli distribution</a:t>
                </a: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Binary Bernoulli distribution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for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probability of success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or probability of observation: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Θ</m:t>
                      </m:r>
                    </m:oMath>
                  </m:oMathPara>
                </a14:m>
                <a:endParaRPr lang="en-US" sz="2800" b="0" dirty="0">
                  <a:latin typeface="Segoe UI" panose="020B0502040204020203" pitchFamily="34" charset="0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𝑤h𝑒𝑟𝑒</m:t>
                      </m:r>
                    </m:oMath>
                  </m:oMathPara>
                </a14:m>
                <a:endParaRPr lang="en-US" sz="2800" b="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𝑙𝑎𝑏𝑒𝑙</m:t>
                      </m:r>
                    </m:oMath>
                  </m:oMathPara>
                </a14:m>
                <a:endParaRPr lang="en-US" sz="2800" b="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𝑝𝑟𝑜𝑏𝑎𝑏𝑖𝑙𝑖𝑡𝑦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𝑝𝑎𝑟𝑎𝑚𝑒𝑡𝑒𝑟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282975" y="1190152"/>
                <a:ext cx="11525250" cy="5491541"/>
              </a:xfrm>
              <a:blipFill>
                <a:blip r:embed="rId3"/>
                <a:stretch>
                  <a:fillRect l="-1058" t="-1110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154925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1129" y="1507438"/>
                <a:ext cx="11525250" cy="511072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 extend the Bernoulli distribution for multiple trials with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Binomial distribution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for k successes in n trials:</a:t>
                </a: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Θ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Θ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(1−</m:t>
                          </m:r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Θ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Were the Binomial coefficient, pronounced n choose k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Binomial coefficient tells us the number of ways we can choose k values from n possibilities</a:t>
                </a:r>
              </a:p>
              <a:p>
                <a:pPr marL="0" indent="0">
                  <a:buNone/>
                </a:pP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29" y="1507438"/>
                <a:ext cx="11525250" cy="5110728"/>
              </a:xfrm>
              <a:prstGeom prst="rect">
                <a:avLst/>
              </a:prstGeom>
              <a:blipFill>
                <a:blip r:embed="rId3"/>
                <a:stretch>
                  <a:fillRect l="-1111" t="-1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373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5" y="1142999"/>
                <a:ext cx="11525250" cy="565863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perform classification with the Bernoulli distribution?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Linear model outputs numeric value on range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∞&lt;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&lt;∞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Must transform the numeric value to the binary set {0,1}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logistic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or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sigmoid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function to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squash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the model output to probability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>
                  <a:latin typeface="Segoe UI" panose="020B0502040204020203" pitchFamily="34" charset="0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Where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max value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slope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𝑜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sigmoid midpoint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5" y="1142999"/>
                <a:ext cx="11525250" cy="5658633"/>
              </a:xfrm>
              <a:blipFill>
                <a:blip r:embed="rId3"/>
                <a:stretch>
                  <a:fillRect l="-952" t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1889675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5" y="1266628"/>
                <a:ext cx="11525250" cy="19776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Simplify the logistic function if k = 1, L = 1 and x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= 0: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5" y="1266628"/>
                <a:ext cx="11525250" cy="1977613"/>
              </a:xfrm>
              <a:blipFill>
                <a:blip r:embed="rId3"/>
                <a:stretch>
                  <a:fillRect l="-1058" t="-3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90E4EF-B9DC-4984-8CDE-915993AC4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209" y="2808939"/>
            <a:ext cx="6091196" cy="40490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647E5CDC-AE65-7A99-9FD4-5B6D7F17A7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5714" y="3866776"/>
                <a:ext cx="5436208" cy="17245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output of linear model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probability of class 1 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647E5CDC-AE65-7A99-9FD4-5B6D7F17A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14" y="3866776"/>
                <a:ext cx="5436208" cy="1724596"/>
              </a:xfrm>
              <a:prstGeom prst="rect">
                <a:avLst/>
              </a:prstGeom>
              <a:blipFill>
                <a:blip r:embed="rId5"/>
                <a:stretch>
                  <a:fillRect t="-3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38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5" y="1143000"/>
                <a:ext cx="11525250" cy="54520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logistic function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to transform linear model into binary classifier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Start with a linear model for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link function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for the Binomial distribution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:r>
                  <a:rPr lang="el-GR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λ</a:t>
                </a:r>
                <a:r>
                  <a:rPr lang="en-US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= ln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𝜃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az-Cyrl-AZ" sz="2800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dirty="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b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•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𝑥𝑖</m:t>
                    </m:r>
                    <m:r>
                      <a:rPr lang="en-US" sz="2800" i="1" baseline="-2500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probability of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is given by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inverse link function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or logistic function</a:t>
                </a:r>
                <a:endParaRPr lang="en-GB" sz="2800" b="1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r>
                  <a:rPr lang="en-US" sz="2800" dirty="0">
                    <a:cs typeface="Segoe UI" panose="020B0502040204020203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 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𝜈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=</m:t>
                        </m:r>
                      </m:fName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sup>
                        </m:sSup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1+ </m:t>
                            </m:r>
                            <m:sSup>
                              <m:s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i="1" dirty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b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•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𝑥𝑖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inverse link function transforms linear response to the nonlinear response!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5" y="1143000"/>
                <a:ext cx="11525250" cy="5452077"/>
              </a:xfrm>
              <a:blipFill>
                <a:blip r:embed="rId3"/>
                <a:stretch>
                  <a:fillRect l="-1058" t="-1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57040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143000"/>
            <a:ext cx="11525250" cy="1609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Cut off for binary classification 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Cutoff, </a:t>
            </a:r>
            <a:r>
              <a:rPr lang="en-GB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applied to the cumulative distribution function for the positive and negative cases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63488B-0347-1612-710C-2C4C693B6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96000"/>
            <a:ext cx="6091196" cy="404906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59FD20-872B-0B53-E029-DFD475423D8F}"/>
              </a:ext>
            </a:extLst>
          </p:cNvPr>
          <p:cNvCxnSpPr/>
          <p:nvPr/>
        </p:nvCxnSpPr>
        <p:spPr>
          <a:xfrm>
            <a:off x="6699435" y="4371583"/>
            <a:ext cx="543003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6">
                <a:extLst>
                  <a:ext uri="{FF2B5EF4-FFF2-40B4-BE49-F238E27FC236}">
                    <a16:creationId xmlns:a16="http://schemas.microsoft.com/office/drawing/2014/main" id="{AB0D9949-CF3B-120F-0BBA-9B6AB7EEE9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6197" y="3033277"/>
                <a:ext cx="5787025" cy="17245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b="0" dirty="0">
                    <a:ea typeface="Segoe UI" panose="020B0502040204020203" pitchFamily="34" charset="0"/>
                    <a:cs typeface="Segoe UI" panose="020B0502040204020203" pitchFamily="34" charset="0"/>
                  </a:rPr>
                  <a:t>C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=0.5</m:t>
                    </m:r>
                  </m:oMath>
                </a14:m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balances positive and negative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&gt;0.5</m:t>
                    </m:r>
                  </m:oMath>
                </a14:m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favours negative cases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0.5</m:t>
                    </m:r>
                  </m:oMath>
                </a14:m>
                <a:r>
                  <a:rPr lang="en-GB" sz="2400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favours positive cases </a:t>
                </a:r>
              </a:p>
              <a:p>
                <a:endParaRPr lang="en-GB" sz="24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Content Placeholder 6">
                <a:extLst>
                  <a:ext uri="{FF2B5EF4-FFF2-40B4-BE49-F238E27FC236}">
                    <a16:creationId xmlns:a16="http://schemas.microsoft.com/office/drawing/2014/main" id="{AB0D9949-CF3B-120F-0BBA-9B6AB7EEE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97" y="3033277"/>
                <a:ext cx="5787025" cy="1724596"/>
              </a:xfrm>
              <a:prstGeom prst="rect">
                <a:avLst/>
              </a:prstGeom>
              <a:blipFill>
                <a:blip r:embed="rId4"/>
                <a:stretch>
                  <a:fillRect l="-1475" t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7523B50F-FCAA-8181-E280-5F764D40B798}"/>
              </a:ext>
            </a:extLst>
          </p:cNvPr>
          <p:cNvSpPr/>
          <p:nvPr/>
        </p:nvSpPr>
        <p:spPr>
          <a:xfrm rot="16200000">
            <a:off x="9438365" y="3995803"/>
            <a:ext cx="607509" cy="14404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3C6558A-8A11-816A-FB0F-9AB7106F8708}"/>
              </a:ext>
            </a:extLst>
          </p:cNvPr>
          <p:cNvSpPr/>
          <p:nvPr/>
        </p:nvSpPr>
        <p:spPr>
          <a:xfrm rot="5400000">
            <a:off x="8720206" y="4626793"/>
            <a:ext cx="607509" cy="14404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0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Multi-Class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00667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applications of multi-class classifiers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can contain many types of objects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binary classifier is not useful for general object classification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need a multi-class classifier  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47714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can we create multi-class classifiers?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Approach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hierarchy of binary classifiers 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multi-class distribution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Hierarchical binary classifiers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vs. many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vs. one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72006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In the era of deep learning, why study linear models?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Linear models are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widely used and flexible class of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Linear models are easy to understand 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Most basic concepts used for linear models apply to deep NNs  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Linear models are highly scalable   </a:t>
            </a:r>
          </a:p>
          <a:p>
            <a:endParaRPr lang="en-GB" sz="24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90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Classify using possible binary splits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Several possible approaches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class vs. all others</a:t>
            </a:r>
          </a:p>
          <a:p>
            <a:pPr lvl="1"/>
            <a:r>
              <a:rPr lang="en-GB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Continue until all classes identified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Every class vs. every other class</a:t>
            </a:r>
          </a:p>
          <a:p>
            <a:pPr lvl="1"/>
            <a:r>
              <a:rPr lang="en-GB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Apply to all possible pairs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42519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709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the distribution for multi-class problems?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25B83D45-3576-4327-A6FA-A1023AE95E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3375" y="1809117"/>
                <a:ext cx="11525250" cy="456036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Categorical distribution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for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k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categories with probability mass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e>
                        <m:e>
                          <m:r>
                            <a:rPr lang="el-G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𝜣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Where probability mass for each category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,…,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And the normalization of the probability distribution: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25B83D45-3576-4327-A6FA-A1023AE95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5" y="1809117"/>
                <a:ext cx="11525250" cy="4560368"/>
              </a:xfrm>
              <a:prstGeom prst="rect">
                <a:avLst/>
              </a:prstGeom>
              <a:blipFill>
                <a:blip r:embed="rId3"/>
                <a:stretch>
                  <a:fillRect l="-952" t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11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573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3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we create a categorical classifier? </a:t>
                </a:r>
              </a:p>
              <a:p>
                <a:r>
                  <a:rPr lang="en-GB" sz="3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 a </a:t>
                </a:r>
                <a:r>
                  <a:rPr lang="en-GB" sz="30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softmax function </a:t>
                </a:r>
                <a:r>
                  <a:rPr lang="en-GB" sz="3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for K classes: </a:t>
                </a:r>
                <a:r>
                  <a:rPr lang="en-GB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Softmax</a:t>
                </a:r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squashes</a:t>
                </a:r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the response of the linear models to a probability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𝑒</m:t>
                                  </m:r>
                                </m:e>
                                <m:sup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normalization,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sup>
                        </m:sSup>
                      </m:e>
                    </m:nary>
                  </m:oMath>
                </a14:m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ensures the probabilities sum to 1.0</a:t>
                </a:r>
              </a:p>
              <a:p>
                <a:r>
                  <a:rPr lang="en-GB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Softmax</a:t>
                </a:r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used for response layer in deep learning models</a:t>
                </a:r>
              </a:p>
              <a:p>
                <a:endParaRPr lang="en-GB" sz="30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30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57394"/>
              </a:xfrm>
              <a:blipFill>
                <a:blip r:embed="rId3"/>
                <a:stretch>
                  <a:fillRect l="-1216" t="-1479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161017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395" y="1181191"/>
            <a:ext cx="11525250" cy="5376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the output of softmax?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value for each category, K</a:t>
            </a:r>
            <a:endParaRPr lang="en-GB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Softmax</a:t>
            </a: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output is the probability of each class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example, if we have 10 categories, there are 10 softmax output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Take the max as the most probable category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 take </a:t>
            </a:r>
            <a:r>
              <a:rPr lang="en-GB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top-k</a:t>
            </a: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as likely candidates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Label must be one-hot encoded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value for each possible category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Only one 1, others 0 for each case 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165002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you work with multi-class labels?   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Must uniquely code each category using one-hot encoding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Example; code label with K = 3 levels, {e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,}    </a:t>
                </a:r>
              </a:p>
              <a:p>
                <a:pPr marL="0" indent="0">
                  <a:buNone/>
                </a:pP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1</m:t>
                            </m:r>
                            <m:r>
                              <a:rPr lang="en-US" sz="2800" b="0" i="1" baseline="-25000" dirty="0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 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sz="2800" b="0" i="0" baseline="-25000" dirty="0" smtClean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  <m:r>
                              <a:rPr lang="en-US" sz="2800" b="0" i="1" baseline="-25000" dirty="0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800" b="0" i="0" baseline="-25000" dirty="0" smtClean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⇒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</m:m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    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</m:m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32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  <a:blipFill>
                <a:blip r:embed="rId3"/>
                <a:stretch>
                  <a:fillRect l="-1058" t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Coding Multi-Class Labels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8E61623-C4FC-4864-9B18-E9CAB43D8C50}"/>
              </a:ext>
            </a:extLst>
          </p:cNvPr>
          <p:cNvSpPr txBox="1">
            <a:spLocks/>
          </p:cNvSpPr>
          <p:nvPr/>
        </p:nvSpPr>
        <p:spPr>
          <a:xfrm>
            <a:off x="4193155" y="2993721"/>
            <a:ext cx="5556651" cy="56420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Label        One-hot encoding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0A55DD-E44B-4EE7-8249-6960090C063B}"/>
              </a:ext>
            </a:extLst>
          </p:cNvPr>
          <p:cNvSpPr txBox="1"/>
          <p:nvPr/>
        </p:nvSpPr>
        <p:spPr>
          <a:xfrm>
            <a:off x="5731490" y="5883179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(e</a:t>
            </a:r>
            <a:r>
              <a:rPr lang="en-US" sz="2000" baseline="-25000" dirty="0"/>
              <a:t>1</a:t>
            </a:r>
            <a:r>
              <a:rPr lang="en-US" sz="2000" dirty="0"/>
              <a:t>,0,0)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1D8E94-7842-464B-8656-DE391A143E59}"/>
              </a:ext>
            </a:extLst>
          </p:cNvPr>
          <p:cNvCxnSpPr>
            <a:cxnSpLocks/>
          </p:cNvCxnSpPr>
          <p:nvPr/>
        </p:nvCxnSpPr>
        <p:spPr>
          <a:xfrm flipV="1">
            <a:off x="7303405" y="1250220"/>
            <a:ext cx="57124" cy="3042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D31230-1053-4593-B1DD-B363C2843B9D}"/>
              </a:ext>
            </a:extLst>
          </p:cNvPr>
          <p:cNvCxnSpPr>
            <a:cxnSpLocks/>
          </p:cNvCxnSpPr>
          <p:nvPr/>
        </p:nvCxnSpPr>
        <p:spPr>
          <a:xfrm>
            <a:off x="7303405" y="4292379"/>
            <a:ext cx="4759286" cy="503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2C0DA4-404D-4138-95C6-60974F354C80}"/>
              </a:ext>
            </a:extLst>
          </p:cNvPr>
          <p:cNvCxnSpPr>
            <a:cxnSpLocks/>
          </p:cNvCxnSpPr>
          <p:nvPr/>
        </p:nvCxnSpPr>
        <p:spPr>
          <a:xfrm flipH="1">
            <a:off x="5250653" y="4292379"/>
            <a:ext cx="2052752" cy="2360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9DE81597-E5C8-49AC-879C-228DB097CBBE}"/>
              </a:ext>
            </a:extLst>
          </p:cNvPr>
          <p:cNvSpPr/>
          <p:nvPr/>
        </p:nvSpPr>
        <p:spPr>
          <a:xfrm rot="20692137">
            <a:off x="5356601" y="1829454"/>
            <a:ext cx="4918050" cy="3502595"/>
          </a:xfrm>
          <a:prstGeom prst="triangle">
            <a:avLst/>
          </a:prstGeom>
          <a:solidFill>
            <a:schemeClr val="accent1">
              <a:alpha val="2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B2E4CB-A39F-47CB-8D42-5276519BB11D}"/>
              </a:ext>
            </a:extLst>
          </p:cNvPr>
          <p:cNvSpPr txBox="1"/>
          <p:nvPr/>
        </p:nvSpPr>
        <p:spPr>
          <a:xfrm>
            <a:off x="10597010" y="4292379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(0,e</a:t>
            </a:r>
            <a:r>
              <a:rPr lang="en-US" sz="2000" baseline="-25000" dirty="0"/>
              <a:t>2</a:t>
            </a:r>
            <a:r>
              <a:rPr lang="en-US" sz="2000" dirty="0"/>
              <a:t>,0)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E6180E-BA18-479E-9CB5-FE184B318823}"/>
              </a:ext>
            </a:extLst>
          </p:cNvPr>
          <p:cNvSpPr txBox="1"/>
          <p:nvPr/>
        </p:nvSpPr>
        <p:spPr>
          <a:xfrm>
            <a:off x="7291373" y="1569234"/>
            <a:ext cx="1048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(0,0, e</a:t>
            </a:r>
            <a:r>
              <a:rPr lang="en-US" sz="2000" baseline="-25000" dirty="0"/>
              <a:t>3</a:t>
            </a:r>
            <a:r>
              <a:rPr lang="en-US" sz="20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6">
                <a:extLst>
                  <a:ext uri="{FF2B5EF4-FFF2-40B4-BE49-F238E27FC236}">
                    <a16:creationId xmlns:a16="http://schemas.microsoft.com/office/drawing/2014/main" id="{B7DB0CBB-1BE9-4AC2-B4BE-251B63F41B6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615858"/>
                <a:ext cx="5295771" cy="4917946"/>
              </a:xfrm>
            </p:spPr>
            <p:txBody>
              <a:bodyPr>
                <a:normAutofit/>
              </a:bodyPr>
              <a:lstStyle/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Visualize the categorical distribution as a simplex   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Example; encode 3 possible categories:  {e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,}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Each category falls at the vertex of the simplex with probability,</a:t>
                </a:r>
                <a14:m>
                  <m:oMath xmlns:m="http://schemas.openxmlformats.org/officeDocument/2006/math">
                    <m:r>
                      <a:rPr lang="el-GR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𝜣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,…,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=1.0</m:t>
                    </m:r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0" name="Content Placeholder 6">
                <a:extLst>
                  <a:ext uri="{FF2B5EF4-FFF2-40B4-BE49-F238E27FC236}">
                    <a16:creationId xmlns:a16="http://schemas.microsoft.com/office/drawing/2014/main" id="{B7DB0CBB-1BE9-4AC2-B4BE-251B63F41B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615858"/>
                <a:ext cx="5295771" cy="4917946"/>
              </a:xfrm>
              <a:blipFill>
                <a:blip r:embed="rId3"/>
                <a:stretch>
                  <a:fillRect l="-2071" t="-1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18" grpId="0"/>
      <p:bldP spid="19" grpId="0"/>
      <p:bldP spid="20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650735F0-A531-42AA-9BA5-4B8F0B4AF2C7}"/>
              </a:ext>
            </a:extLst>
          </p:cNvPr>
          <p:cNvSpPr/>
          <p:nvPr/>
        </p:nvSpPr>
        <p:spPr>
          <a:xfrm>
            <a:off x="2808088" y="1079687"/>
            <a:ext cx="6575824" cy="4586670"/>
          </a:xfrm>
          <a:prstGeom prst="triangl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0EE7B-FCBD-44AB-AAAE-B3BD8F89D1AF}"/>
              </a:ext>
            </a:extLst>
          </p:cNvPr>
          <p:cNvSpPr txBox="1"/>
          <p:nvPr/>
        </p:nvSpPr>
        <p:spPr>
          <a:xfrm>
            <a:off x="5622851" y="679577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(0,0,4)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10D13-F2E5-4C4F-A5B9-EB85EB597498}"/>
              </a:ext>
            </a:extLst>
          </p:cNvPr>
          <p:cNvSpPr txBox="1"/>
          <p:nvPr/>
        </p:nvSpPr>
        <p:spPr>
          <a:xfrm>
            <a:off x="9294628" y="5466302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(0,4,0)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B7D49-C497-438B-BC8C-ABBD17D29A58}"/>
              </a:ext>
            </a:extLst>
          </p:cNvPr>
          <p:cNvSpPr txBox="1"/>
          <p:nvPr/>
        </p:nvSpPr>
        <p:spPr>
          <a:xfrm>
            <a:off x="1951074" y="5466302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(4,0,0)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45EA98-E3F3-47F5-97CE-C760F964609F}"/>
              </a:ext>
            </a:extLst>
          </p:cNvPr>
          <p:cNvSpPr/>
          <p:nvPr/>
        </p:nvSpPr>
        <p:spPr>
          <a:xfrm>
            <a:off x="9294628" y="5604766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30F073-852E-4858-BB0E-C2784D3DFDB9}"/>
              </a:ext>
            </a:extLst>
          </p:cNvPr>
          <p:cNvSpPr/>
          <p:nvPr/>
        </p:nvSpPr>
        <p:spPr>
          <a:xfrm>
            <a:off x="2743406" y="5581613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8CAE76-4972-44BB-B9D5-98DD18CE9889}"/>
              </a:ext>
            </a:extLst>
          </p:cNvPr>
          <p:cNvSpPr/>
          <p:nvPr/>
        </p:nvSpPr>
        <p:spPr>
          <a:xfrm>
            <a:off x="6031318" y="1018096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C93716-634C-4B67-8BCA-D263A0E23CFF}"/>
              </a:ext>
            </a:extLst>
          </p:cNvPr>
          <p:cNvSpPr/>
          <p:nvPr/>
        </p:nvSpPr>
        <p:spPr>
          <a:xfrm>
            <a:off x="6043768" y="316264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567310-6932-4685-ABBF-1FD8495ACB34}"/>
              </a:ext>
            </a:extLst>
          </p:cNvPr>
          <p:cNvSpPr/>
          <p:nvPr/>
        </p:nvSpPr>
        <p:spPr>
          <a:xfrm>
            <a:off x="5144880" y="4335477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0BC56BA-2D41-4A29-825D-4DC724540590}"/>
              </a:ext>
            </a:extLst>
          </p:cNvPr>
          <p:cNvSpPr/>
          <p:nvPr/>
        </p:nvSpPr>
        <p:spPr>
          <a:xfrm>
            <a:off x="6871189" y="4334122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239B70-A6D2-402C-B939-F41988D26C78}"/>
              </a:ext>
            </a:extLst>
          </p:cNvPr>
          <p:cNvSpPr/>
          <p:nvPr/>
        </p:nvSpPr>
        <p:spPr>
          <a:xfrm>
            <a:off x="8363731" y="4316738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9D6663-2881-4B05-9CC0-55D076F50581}"/>
              </a:ext>
            </a:extLst>
          </p:cNvPr>
          <p:cNvSpPr/>
          <p:nvPr/>
        </p:nvSpPr>
        <p:spPr>
          <a:xfrm>
            <a:off x="6031316" y="5612013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41BE28F-2AD6-4D35-92DE-C658C3A0A41A}"/>
              </a:ext>
            </a:extLst>
          </p:cNvPr>
          <p:cNvSpPr/>
          <p:nvPr/>
        </p:nvSpPr>
        <p:spPr>
          <a:xfrm>
            <a:off x="4399660" y="5604765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0E3F596-A0F7-4A92-9CAB-91C6D813608B}"/>
              </a:ext>
            </a:extLst>
          </p:cNvPr>
          <p:cNvSpPr/>
          <p:nvPr/>
        </p:nvSpPr>
        <p:spPr>
          <a:xfrm>
            <a:off x="7657517" y="5581613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D10760B-EDD4-4276-8BD1-058B4F859125}"/>
              </a:ext>
            </a:extLst>
          </p:cNvPr>
          <p:cNvSpPr/>
          <p:nvPr/>
        </p:nvSpPr>
        <p:spPr>
          <a:xfrm>
            <a:off x="3685607" y="4316738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CB980C2-51D2-4A97-8E3C-6E69C0932EE8}"/>
              </a:ext>
            </a:extLst>
          </p:cNvPr>
          <p:cNvSpPr/>
          <p:nvPr/>
        </p:nvSpPr>
        <p:spPr>
          <a:xfrm>
            <a:off x="4517738" y="316699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4CFF17-5B14-411A-BBFB-BC22412A0AF7}"/>
              </a:ext>
            </a:extLst>
          </p:cNvPr>
          <p:cNvSpPr/>
          <p:nvPr/>
        </p:nvSpPr>
        <p:spPr>
          <a:xfrm>
            <a:off x="7569798" y="316699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B4829E-AB20-4237-B36F-43FEB1BA8A53}"/>
              </a:ext>
            </a:extLst>
          </p:cNvPr>
          <p:cNvSpPr txBox="1"/>
          <p:nvPr/>
        </p:nvSpPr>
        <p:spPr>
          <a:xfrm>
            <a:off x="3991192" y="577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(3,1,0)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EFDEEF-BB43-4FB9-BF34-AE115E12F86F}"/>
              </a:ext>
            </a:extLst>
          </p:cNvPr>
          <p:cNvSpPr txBox="1"/>
          <p:nvPr/>
        </p:nvSpPr>
        <p:spPr>
          <a:xfrm>
            <a:off x="5622851" y="577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(2,2,0)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FF0ACD-323B-4B37-AF39-BAF9FEC97C76}"/>
              </a:ext>
            </a:extLst>
          </p:cNvPr>
          <p:cNvSpPr txBox="1"/>
          <p:nvPr/>
        </p:nvSpPr>
        <p:spPr>
          <a:xfrm>
            <a:off x="7249049" y="577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(1,3,0)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E95614-CED6-4A78-84B3-94887EB115D0}"/>
              </a:ext>
            </a:extLst>
          </p:cNvPr>
          <p:cNvSpPr txBox="1"/>
          <p:nvPr/>
        </p:nvSpPr>
        <p:spPr>
          <a:xfrm>
            <a:off x="8477693" y="4178272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(0,3,1)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DAEAF4-29D3-4309-B4D1-3478DB3C805F}"/>
              </a:ext>
            </a:extLst>
          </p:cNvPr>
          <p:cNvSpPr txBox="1"/>
          <p:nvPr/>
        </p:nvSpPr>
        <p:spPr>
          <a:xfrm>
            <a:off x="7722198" y="3007625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(0,2,2)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6E2CB2E-4D05-44EC-A720-5A4C5B9F2292}"/>
              </a:ext>
            </a:extLst>
          </p:cNvPr>
          <p:cNvSpPr/>
          <p:nvPr/>
        </p:nvSpPr>
        <p:spPr>
          <a:xfrm>
            <a:off x="6866786" y="2134808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2FFDCB-F75B-4EFC-9EB1-D79B3F3816D7}"/>
              </a:ext>
            </a:extLst>
          </p:cNvPr>
          <p:cNvSpPr txBox="1"/>
          <p:nvPr/>
        </p:nvSpPr>
        <p:spPr>
          <a:xfrm>
            <a:off x="7016189" y="1996344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(0,3,1)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03F3279-E929-46EF-91A4-CA59D9F170D2}"/>
              </a:ext>
            </a:extLst>
          </p:cNvPr>
          <p:cNvSpPr/>
          <p:nvPr/>
        </p:nvSpPr>
        <p:spPr>
          <a:xfrm>
            <a:off x="5195852" y="2148421"/>
            <a:ext cx="129363" cy="1231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5821CD-1E91-40E4-BD98-2823D543B945}"/>
              </a:ext>
            </a:extLst>
          </p:cNvPr>
          <p:cNvSpPr txBox="1"/>
          <p:nvPr/>
        </p:nvSpPr>
        <p:spPr>
          <a:xfrm>
            <a:off x="2840932" y="4158313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(3,0,1)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99409D-D428-4CDC-9BF8-808ACF72E768}"/>
              </a:ext>
            </a:extLst>
          </p:cNvPr>
          <p:cNvSpPr txBox="1"/>
          <p:nvPr/>
        </p:nvSpPr>
        <p:spPr>
          <a:xfrm>
            <a:off x="3616082" y="3024176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(2,0,2)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ED8AAE-320D-487B-9F92-669DE833E727}"/>
              </a:ext>
            </a:extLst>
          </p:cNvPr>
          <p:cNvSpPr txBox="1"/>
          <p:nvPr/>
        </p:nvSpPr>
        <p:spPr>
          <a:xfrm>
            <a:off x="4314235" y="1996344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(1,0,3)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937C28-C438-4F17-823D-FC33E1BAAEA6}"/>
              </a:ext>
            </a:extLst>
          </p:cNvPr>
          <p:cNvSpPr txBox="1"/>
          <p:nvPr/>
        </p:nvSpPr>
        <p:spPr>
          <a:xfrm>
            <a:off x="5604790" y="2731736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(1,1,2)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77684C-430F-4862-82A9-F3AEBDFCB869}"/>
              </a:ext>
            </a:extLst>
          </p:cNvPr>
          <p:cNvSpPr txBox="1"/>
          <p:nvPr/>
        </p:nvSpPr>
        <p:spPr>
          <a:xfrm>
            <a:off x="6462721" y="3915274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(1,2,1)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30A33E-9A10-4429-B06F-0D1899635A8B}"/>
              </a:ext>
            </a:extLst>
          </p:cNvPr>
          <p:cNvSpPr txBox="1"/>
          <p:nvPr/>
        </p:nvSpPr>
        <p:spPr>
          <a:xfrm>
            <a:off x="4722703" y="3958521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(2,1,1)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9C997D-B7FF-42F2-8681-326E15EF2876}"/>
              </a:ext>
            </a:extLst>
          </p:cNvPr>
          <p:cNvSpPr txBox="1"/>
          <p:nvPr/>
        </p:nvSpPr>
        <p:spPr>
          <a:xfrm>
            <a:off x="3118173" y="5223910"/>
            <a:ext cx="2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4CA244-B327-4A12-ABAB-FEE97ADCE5F1}"/>
              </a:ext>
            </a:extLst>
          </p:cNvPr>
          <p:cNvSpPr txBox="1"/>
          <p:nvPr/>
        </p:nvSpPr>
        <p:spPr>
          <a:xfrm>
            <a:off x="6791131" y="4435816"/>
            <a:ext cx="2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8BFD09-4ECA-4BBE-84A8-D6878DB22773}"/>
              </a:ext>
            </a:extLst>
          </p:cNvPr>
          <p:cNvSpPr txBox="1"/>
          <p:nvPr/>
        </p:nvSpPr>
        <p:spPr>
          <a:xfrm>
            <a:off x="7231766" y="3007625"/>
            <a:ext cx="2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739809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Bias, Variance and Model Capacity</a:t>
            </a:r>
          </a:p>
        </p:txBody>
      </p:sp>
    </p:spTree>
    <p:extLst>
      <p:ext uri="{BB962C8B-B14F-4D97-AF65-F5344CB8AC3E}">
        <p14:creationId xmlns:p14="http://schemas.microsoft.com/office/powerpoint/2010/main" val="2024782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182215"/>
            <a:ext cx="11409676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7265" y="1322173"/>
            <a:ext cx="11237398" cy="535644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algorithms learn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function approximation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01638" indent="0">
              <a:buNone/>
            </a:pP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f(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X, b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= y, where 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feature vector, 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parameter vector and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label                    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say that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complex function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high capacity</a:t>
            </a:r>
          </a:p>
          <a:p>
            <a:pPr lvl="1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High capacity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model can approximate complex relationships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High capacity model has large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number of parameters or weights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But,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may not generalize well 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May learn the training data too well!</a:t>
            </a:r>
          </a:p>
        </p:txBody>
      </p:sp>
    </p:spTree>
    <p:extLst>
      <p:ext uri="{BB962C8B-B14F-4D97-AF65-F5344CB8AC3E}">
        <p14:creationId xmlns:p14="http://schemas.microsoft.com/office/powerpoint/2010/main" val="203248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010" y="182215"/>
            <a:ext cx="11106935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7649" y="814648"/>
            <a:ext cx="10947014" cy="5863966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High capacity models fit training data well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Overfit models exhibit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high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 not generalize well; exhibit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brittle behavior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Error</a:t>
            </a:r>
            <a:r>
              <a:rPr lang="en-US" sz="24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training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&lt;&lt; Error</a:t>
            </a:r>
            <a:r>
              <a:rPr lang="en-US" sz="24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Low capacity models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high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Generalize well -&gt; low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 not fit training data well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Regularization adds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Strong regularization adds significant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Weak regularization leads to high variance</a:t>
            </a:r>
          </a:p>
        </p:txBody>
      </p:sp>
    </p:spTree>
    <p:extLst>
      <p:ext uri="{BB962C8B-B14F-4D97-AF65-F5344CB8AC3E}">
        <p14:creationId xmlns:p14="http://schemas.microsoft.com/office/powerpoint/2010/main" val="16218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Many ML algorithms are applied to CV problems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Linear models </a:t>
            </a:r>
          </a:p>
          <a:p>
            <a:pPr lvl="1"/>
            <a:r>
              <a:rPr lang="en-GB" sz="26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Widely used and flexible class of models</a:t>
            </a:r>
          </a:p>
          <a:p>
            <a:pPr lvl="1"/>
            <a:r>
              <a:rPr lang="en-GB" sz="26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Most basic concepts used for linear models apply to other ML models</a:t>
            </a:r>
          </a:p>
          <a:p>
            <a:pPr lvl="1"/>
            <a:r>
              <a:rPr lang="en-GB" sz="26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Our focus today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K-nearest neighbours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Support vector machines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Tree models and tree ensembles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Naïve Bayes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Deep neural networks – more on these starting next week!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… </a:t>
            </a:r>
            <a:endParaRPr lang="en-GB" sz="24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0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8" y="182215"/>
            <a:ext cx="11174897" cy="1063487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17D54-13B8-4DC2-88FC-CAAD728D4B6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99302" y="960440"/>
                <a:ext cx="11305461" cy="57052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How can we understand the bias-variance trade-off?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Start by formulating the error: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∇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label vector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feature matrix 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estimates from the model   </a:t>
                </a:r>
              </a:p>
              <a:p>
                <a:pPr marL="0" indent="0">
                  <a:buNone/>
                </a:pP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17D54-13B8-4DC2-88FC-CAAD728D4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99302" y="960440"/>
                <a:ext cx="11305461" cy="570524"/>
              </a:xfrm>
              <a:blipFill>
                <a:blip r:embed="rId2"/>
                <a:stretch>
                  <a:fillRect l="-1078" t="-11828" b="-66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0202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02" y="182215"/>
            <a:ext cx="11076043" cy="1063487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45B82CA-43F3-456B-A9E4-072600B77E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1292" y="958142"/>
                <a:ext cx="11229262" cy="4634764"/>
              </a:xfrm>
              <a:prstGeom prst="rect">
                <a:avLst/>
              </a:prstGeom>
            </p:spPr>
            <p:txBody>
              <a:bodyPr/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 can expand the error term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∇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Where: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Bias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Variance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Irreducible Error   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45B82CA-43F3-456B-A9E4-072600B77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92" y="958142"/>
                <a:ext cx="11229262" cy="4634764"/>
              </a:xfrm>
              <a:prstGeom prst="rect">
                <a:avLst/>
              </a:prstGeom>
              <a:blipFill>
                <a:blip r:embed="rId3"/>
                <a:stretch>
                  <a:fillRect l="-1086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493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02" y="182215"/>
            <a:ext cx="11076043" cy="1063487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45B82CA-43F3-456B-A9E4-072600B77E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1292" y="958142"/>
                <a:ext cx="11229262" cy="4634764"/>
              </a:xfrm>
              <a:prstGeom prst="rect">
                <a:avLst/>
              </a:prstGeom>
            </p:spPr>
            <p:txBody>
              <a:bodyPr/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 can expand the error term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Increasing bias decreases variance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Increasing variance decreases bias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Notice that even if the bias and variance are 0 there is still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irreducible error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45B82CA-43F3-456B-A9E4-072600B77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92" y="958142"/>
                <a:ext cx="11229262" cy="4634764"/>
              </a:xfrm>
              <a:prstGeom prst="rect">
                <a:avLst/>
              </a:prstGeom>
              <a:blipFill>
                <a:blip r:embed="rId3"/>
                <a:stretch>
                  <a:fillRect l="-1086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52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04" y="182215"/>
            <a:ext cx="11391141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E05861-4968-4244-980F-6C58923CF4B6}"/>
              </a:ext>
            </a:extLst>
          </p:cNvPr>
          <p:cNvCxnSpPr>
            <a:cxnSpLocks/>
          </p:cNvCxnSpPr>
          <p:nvPr/>
        </p:nvCxnSpPr>
        <p:spPr>
          <a:xfrm flipV="1">
            <a:off x="2941825" y="2374384"/>
            <a:ext cx="0" cy="3183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C38B46-8D8F-4115-A854-F0F5049CF2FE}"/>
              </a:ext>
            </a:extLst>
          </p:cNvPr>
          <p:cNvCxnSpPr>
            <a:cxnSpLocks/>
          </p:cNvCxnSpPr>
          <p:nvPr/>
        </p:nvCxnSpPr>
        <p:spPr>
          <a:xfrm flipV="1">
            <a:off x="2941825" y="5517634"/>
            <a:ext cx="5543550" cy="40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4A7974EC-1FE0-44D5-8851-6D96A32C5251}"/>
              </a:ext>
            </a:extLst>
          </p:cNvPr>
          <p:cNvSpPr/>
          <p:nvPr/>
        </p:nvSpPr>
        <p:spPr>
          <a:xfrm flipH="1" flipV="1">
            <a:off x="3193289" y="3077328"/>
            <a:ext cx="9258295" cy="2080429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AD2112AA-12E9-4FDB-A43C-7D2381E93264}"/>
              </a:ext>
            </a:extLst>
          </p:cNvPr>
          <p:cNvSpPr/>
          <p:nvPr/>
        </p:nvSpPr>
        <p:spPr>
          <a:xfrm flipV="1">
            <a:off x="-1312364" y="2968823"/>
            <a:ext cx="9201148" cy="2137579"/>
          </a:xfrm>
          <a:prstGeom prst="arc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118906-B086-4844-9D6D-38D4855E45C2}"/>
              </a:ext>
            </a:extLst>
          </p:cNvPr>
          <p:cNvSpPr txBox="1"/>
          <p:nvPr/>
        </p:nvSpPr>
        <p:spPr>
          <a:xfrm>
            <a:off x="4427725" y="557271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Increasing bias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48BF2A-A43A-4941-8A8B-0C25609171C0}"/>
              </a:ext>
            </a:extLst>
          </p:cNvPr>
          <p:cNvSpPr txBox="1"/>
          <p:nvPr/>
        </p:nvSpPr>
        <p:spPr>
          <a:xfrm rot="16200000">
            <a:off x="1339204" y="3846180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Test Error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FE7006-58B4-4310-8F17-895969003537}"/>
              </a:ext>
            </a:extLst>
          </p:cNvPr>
          <p:cNvSpPr txBox="1"/>
          <p:nvPr/>
        </p:nvSpPr>
        <p:spPr>
          <a:xfrm>
            <a:off x="6562904" y="3627300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Bias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0F7449-16C9-4FA3-A62C-D30F2EB0B37B}"/>
              </a:ext>
            </a:extLst>
          </p:cNvPr>
          <p:cNvSpPr txBox="1"/>
          <p:nvPr/>
        </p:nvSpPr>
        <p:spPr>
          <a:xfrm>
            <a:off x="2388340" y="3655877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Variance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B4DCCA-54E1-475D-AD27-A88905AD1ADA}"/>
              </a:ext>
            </a:extLst>
          </p:cNvPr>
          <p:cNvCxnSpPr>
            <a:cxnSpLocks/>
          </p:cNvCxnSpPr>
          <p:nvPr/>
        </p:nvCxnSpPr>
        <p:spPr>
          <a:xfrm>
            <a:off x="6908034" y="5801064"/>
            <a:ext cx="5058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3754C9-3FF7-4B27-A3FF-891074547FF1}"/>
              </a:ext>
            </a:extLst>
          </p:cNvPr>
          <p:cNvSpPr txBox="1"/>
          <p:nvPr/>
        </p:nvSpPr>
        <p:spPr>
          <a:xfrm>
            <a:off x="4427725" y="6046972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Increasing variance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5CC443-A371-4F76-9FFC-E0AB648409F5}"/>
              </a:ext>
            </a:extLst>
          </p:cNvPr>
          <p:cNvCxnSpPr>
            <a:cxnSpLocks/>
          </p:cNvCxnSpPr>
          <p:nvPr/>
        </p:nvCxnSpPr>
        <p:spPr>
          <a:xfrm flipH="1">
            <a:off x="3884108" y="6304572"/>
            <a:ext cx="502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96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/>
      <p:bldP spid="19" grpId="0"/>
      <p:bldP spid="20" grpId="0"/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6" y="2139243"/>
            <a:ext cx="5679230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a set of data values fit a strait line model, with 2 parameters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model has high bias, since does not fit the training data well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Variance is limited since low capacity model produces consistent predictions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778D43-B6F1-4B1F-9A15-152A73624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723" y="1853148"/>
            <a:ext cx="4854380" cy="46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0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5" y="2139243"/>
            <a:ext cx="5893649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Fit same data with 12</a:t>
            </a:r>
            <a:r>
              <a:rPr lang="en-US" sz="2800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order polynomial model with 13 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model has low bias, since it fits the training data fairly well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 the model will have high variance since predictions will be erratic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807FF1-B46C-491C-8210-77D09827A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128" y="2139243"/>
            <a:ext cx="4551470" cy="444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8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5" y="2139243"/>
            <a:ext cx="5893649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Models of many different capacities possible between the extremes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12</a:t>
            </a:r>
            <a:r>
              <a:rPr lang="en-US" sz="2800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order model with strong regularization applied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Need to find an optimal trade-off point between bias and variance  </a:t>
            </a:r>
          </a:p>
          <a:p>
            <a:endParaRPr lang="en-US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C8645-85C0-4417-9343-CE0D73576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816" y="2139243"/>
            <a:ext cx="4683604" cy="462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1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66750" y="1301328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is essential for complex ML models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Deep learning models require learning very large numbers of parameters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Even with large training datasets there are only a few samples per parameters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Large number of parameters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high chance of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over-fitting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ML  models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learn the training data too well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do not generalize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have poor response to input noise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To prevent over-fitting we apply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methods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66750" y="1301328"/>
                <a:ext cx="11525250" cy="5290388"/>
              </a:xfrm>
              <a:blipFill>
                <a:blip r:embed="rId3"/>
                <a:stretch>
                  <a:fillRect l="-1058" t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26" y="1"/>
            <a:ext cx="11150219" cy="1388226"/>
          </a:xfrm>
        </p:spPr>
        <p:txBody>
          <a:bodyPr>
            <a:normAutofit/>
          </a:bodyPr>
          <a:lstStyle/>
          <a:p>
            <a:br>
              <a:rPr lang="en-US" dirty="0">
                <a:latin typeface="Segoe"/>
              </a:rPr>
            </a:b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00184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The L2 Regularization Method</a:t>
            </a:r>
          </a:p>
        </p:txBody>
      </p:sp>
    </p:spTree>
    <p:extLst>
      <p:ext uri="{BB962C8B-B14F-4D97-AF65-F5344CB8AC3E}">
        <p14:creationId xmlns:p14="http://schemas.microsoft.com/office/powerpoint/2010/main" val="16631219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3433866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or Euclidean norm regularization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 widely used method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Over-fit models tend to have parameters (weights) with extreme 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One way to regularize models is to limit the values of the parameters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Limit the L2 norm of the model parameter 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add a small bias term to (greatly) reduce the variance</a:t>
            </a:r>
          </a:p>
        </p:txBody>
      </p:sp>
    </p:spTree>
    <p:extLst>
      <p:ext uri="{BB962C8B-B14F-4D97-AF65-F5344CB8AC3E}">
        <p14:creationId xmlns:p14="http://schemas.microsoft.com/office/powerpoint/2010/main" val="420962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formulation of linear machine learning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Basic machine learning workflow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Formulation of CV features for machine learning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relationship between bias, variance and model capacity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binary classifiers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multi-class classifiers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Classifier evaluation  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FF0000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We apply these concepts to deep NN models in subsequent lessons  </a:t>
            </a:r>
          </a:p>
        </p:txBody>
      </p:sp>
    </p:spTree>
    <p:extLst>
      <p:ext uri="{BB962C8B-B14F-4D97-AF65-F5344CB8AC3E}">
        <p14:creationId xmlns:p14="http://schemas.microsoft.com/office/powerpoint/2010/main" val="53159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123774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Limit the size of the model parameters is to constrain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Euclidian norm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B79A8-7BED-40C4-A2EF-1469FDD9B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45" y="1784492"/>
            <a:ext cx="7577675" cy="123089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789D93-718F-4750-91FC-A2A4EBC2367F}"/>
              </a:ext>
            </a:extLst>
          </p:cNvPr>
          <p:cNvSpPr txBox="1">
            <a:spLocks/>
          </p:cNvSpPr>
          <p:nvPr/>
        </p:nvSpPr>
        <p:spPr>
          <a:xfrm>
            <a:off x="415074" y="306558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regularized loss function is then: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D771B-6145-433F-97CB-A93894EB7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811" y="3600336"/>
            <a:ext cx="4280389" cy="54643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AF3582-C777-46B4-902F-5C6DDE05FDBB}"/>
              </a:ext>
            </a:extLst>
          </p:cNvPr>
          <p:cNvSpPr txBox="1">
            <a:spLocks/>
          </p:cNvSpPr>
          <p:nvPr/>
        </p:nvSpPr>
        <p:spPr>
          <a:xfrm>
            <a:off x="415074" y="4372211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</p:txBody>
      </p:sp>
    </p:spTree>
    <p:extLst>
      <p:ext uri="{BB962C8B-B14F-4D97-AF65-F5344CB8AC3E}">
        <p14:creationId xmlns:p14="http://schemas.microsoft.com/office/powerpoint/2010/main" val="231309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49150"/>
            <a:ext cx="11525250" cy="64562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gain some intuition about l2 regularization?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61B3B3-40C8-4D52-93DF-51F747B0E473}"/>
              </a:ext>
            </a:extLst>
          </p:cNvPr>
          <p:cNvSpPr/>
          <p:nvPr/>
        </p:nvSpPr>
        <p:spPr bwMode="auto">
          <a:xfrm>
            <a:off x="4048370" y="2256203"/>
            <a:ext cx="3708400" cy="350520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9076E5-59DA-49C1-B1BB-81A5DBD05FC2}"/>
              </a:ext>
            </a:extLst>
          </p:cNvPr>
          <p:cNvCxnSpPr/>
          <p:nvPr/>
        </p:nvCxnSpPr>
        <p:spPr bwMode="auto">
          <a:xfrm>
            <a:off x="5902570" y="1900604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CCF9BF-DF5A-46BA-AB5C-2B4C3BB85667}"/>
              </a:ext>
            </a:extLst>
          </p:cNvPr>
          <p:cNvCxnSpPr/>
          <p:nvPr/>
        </p:nvCxnSpPr>
        <p:spPr bwMode="auto">
          <a:xfrm flipH="1">
            <a:off x="3489570" y="4008803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72040BB-E43B-465E-B5F5-CDC0479A4B6A}"/>
              </a:ext>
            </a:extLst>
          </p:cNvPr>
          <p:cNvSpPr txBox="1">
            <a:spLocks/>
          </p:cNvSpPr>
          <p:nvPr/>
        </p:nvSpPr>
        <p:spPr>
          <a:xfrm>
            <a:off x="5526033" y="1398953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F7E4A36-5924-43C4-809F-7D1DFB854952}"/>
              </a:ext>
            </a:extLst>
          </p:cNvPr>
          <p:cNvSpPr txBox="1">
            <a:spLocks/>
          </p:cNvSpPr>
          <p:nvPr/>
        </p:nvSpPr>
        <p:spPr>
          <a:xfrm>
            <a:off x="8162413" y="3645067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5B723FAF-73C4-4CB2-A562-66E36ADA4617}"/>
              </a:ext>
            </a:extLst>
          </p:cNvPr>
          <p:cNvSpPr txBox="1">
            <a:spLocks/>
          </p:cNvSpPr>
          <p:nvPr/>
        </p:nvSpPr>
        <p:spPr>
          <a:xfrm>
            <a:off x="1470271" y="5079840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r>
              <a:rPr lang="en-US" sz="2933" kern="0" baseline="30000" dirty="0"/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D4CF52-5E8C-484D-8D57-A5FD48868151}"/>
              </a:ext>
            </a:extLst>
          </p:cNvPr>
          <p:cNvCxnSpPr/>
          <p:nvPr/>
        </p:nvCxnSpPr>
        <p:spPr bwMode="auto">
          <a:xfrm flipV="1">
            <a:off x="3107383" y="4643804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9EA6A8-6535-4590-82CD-FD7C9EA72C03}"/>
              </a:ext>
            </a:extLst>
          </p:cNvPr>
          <p:cNvCxnSpPr>
            <a:endCxn id="27" idx="0"/>
          </p:cNvCxnSpPr>
          <p:nvPr/>
        </p:nvCxnSpPr>
        <p:spPr bwMode="auto">
          <a:xfrm flipV="1">
            <a:off x="5902570" y="2256204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BCAB8F-C56E-4151-B2B0-2FE1E1446BE8}"/>
              </a:ext>
            </a:extLst>
          </p:cNvPr>
          <p:cNvCxnSpPr>
            <a:endCxn id="27" idx="6"/>
          </p:cNvCxnSpPr>
          <p:nvPr/>
        </p:nvCxnSpPr>
        <p:spPr bwMode="auto">
          <a:xfrm flipV="1">
            <a:off x="5902570" y="4008804"/>
            <a:ext cx="1854200" cy="25401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89BBF3-2E72-454B-AC5F-5271D5819BBC}"/>
              </a:ext>
            </a:extLst>
          </p:cNvPr>
          <p:cNvCxnSpPr/>
          <p:nvPr/>
        </p:nvCxnSpPr>
        <p:spPr bwMode="auto">
          <a:xfrm flipH="1" flipV="1">
            <a:off x="4563215" y="2801252"/>
            <a:ext cx="1364756" cy="12329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8E981BE-FA5A-4FF0-9D0C-50F4CEFB53BF}"/>
              </a:ext>
            </a:extLst>
          </p:cNvPr>
          <p:cNvSpPr txBox="1">
            <a:spLocks/>
          </p:cNvSpPr>
          <p:nvPr/>
        </p:nvSpPr>
        <p:spPr>
          <a:xfrm>
            <a:off x="7841951" y="1922809"/>
            <a:ext cx="1944739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large</a:t>
            </a:r>
          </a:p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small</a:t>
            </a:r>
            <a:endParaRPr lang="en-US" sz="2933" kern="0" baseline="30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EA9B99-5BAC-45B1-9B35-ECA9FC3551E1}"/>
              </a:ext>
            </a:extLst>
          </p:cNvPr>
          <p:cNvCxnSpPr/>
          <p:nvPr/>
        </p:nvCxnSpPr>
        <p:spPr bwMode="auto">
          <a:xfrm flipH="1" flipV="1">
            <a:off x="7220095" y="4057733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6C69C279-4AB0-404A-A64C-B4E34FCEBFFD}"/>
              </a:ext>
            </a:extLst>
          </p:cNvPr>
          <p:cNvSpPr txBox="1">
            <a:spLocks/>
          </p:cNvSpPr>
          <p:nvPr/>
        </p:nvSpPr>
        <p:spPr>
          <a:xfrm>
            <a:off x="3275885" y="1989875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~ 0</a:t>
            </a:r>
            <a:endParaRPr lang="en-US" sz="2933" kern="0" baseline="30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67A521-44E2-462E-8E7E-5FEB09AD6C7F}"/>
              </a:ext>
            </a:extLst>
          </p:cNvPr>
          <p:cNvCxnSpPr/>
          <p:nvPr/>
        </p:nvCxnSpPr>
        <p:spPr bwMode="auto">
          <a:xfrm>
            <a:off x="4620319" y="2419159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5669C91-EFB7-4AD5-9FAE-304A146082A7}"/>
              </a:ext>
            </a:extLst>
          </p:cNvPr>
          <p:cNvSpPr txBox="1">
            <a:spLocks/>
          </p:cNvSpPr>
          <p:nvPr/>
        </p:nvSpPr>
        <p:spPr>
          <a:xfrm>
            <a:off x="2108990" y="3204715"/>
            <a:ext cx="180432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-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</a:t>
            </a:r>
            <a:endParaRPr lang="en-US" sz="2933" kern="0" baseline="300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126CF5-E28A-4859-9C76-051233A47DE6}"/>
              </a:ext>
            </a:extLst>
          </p:cNvPr>
          <p:cNvCxnSpPr/>
          <p:nvPr/>
        </p:nvCxnSpPr>
        <p:spPr bwMode="auto">
          <a:xfrm flipV="1">
            <a:off x="3743570" y="3373804"/>
            <a:ext cx="1320800" cy="18519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631FD2-A90B-47BB-892C-93EC687D7042}"/>
              </a:ext>
            </a:extLst>
          </p:cNvPr>
          <p:cNvCxnSpPr/>
          <p:nvPr/>
        </p:nvCxnSpPr>
        <p:spPr bwMode="auto">
          <a:xfrm flipV="1">
            <a:off x="5877172" y="3736652"/>
            <a:ext cx="1844516" cy="2975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20604D03-D95A-4C36-B1CF-87644B059A86}"/>
              </a:ext>
            </a:extLst>
          </p:cNvPr>
          <p:cNvSpPr txBox="1">
            <a:spLocks/>
          </p:cNvSpPr>
          <p:nvPr/>
        </p:nvSpPr>
        <p:spPr>
          <a:xfrm>
            <a:off x="8384926" y="4653088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~ 0</a:t>
            </a:r>
            <a:endParaRPr lang="en-US" sz="2933" kern="0" baseline="300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6A8580-62A5-4CD0-A174-BC9AA16D7E45}"/>
              </a:ext>
            </a:extLst>
          </p:cNvPr>
          <p:cNvCxnSpPr/>
          <p:nvPr/>
        </p:nvCxnSpPr>
        <p:spPr bwMode="auto">
          <a:xfrm flipH="1">
            <a:off x="6940789" y="2532928"/>
            <a:ext cx="955236" cy="1260219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97EDBAB-683D-434C-B1B7-6CC200DB0B69}"/>
              </a:ext>
            </a:extLst>
          </p:cNvPr>
          <p:cNvSpPr txBox="1">
            <a:spLocks/>
          </p:cNvSpPr>
          <p:nvPr/>
        </p:nvSpPr>
        <p:spPr>
          <a:xfrm>
            <a:off x="379514" y="6003441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is considered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soft constraint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14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/>
      <p:bldP spid="31" grpId="0"/>
      <p:bldP spid="32" grpId="0"/>
      <p:bldP spid="37" grpId="0"/>
      <p:bldP spid="39" grpId="0"/>
      <p:bldP spid="41" grpId="0"/>
      <p:bldP spid="44" grpId="0"/>
      <p:bldP spid="46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793797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gain some intuition about l2 regularization?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364757" y="2006651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3903974" y="133296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0D688B-A5F9-4189-858B-AC5D38DC7DF9}"/>
              </a:ext>
            </a:extLst>
          </p:cNvPr>
          <p:cNvSpPr/>
          <p:nvPr/>
        </p:nvSpPr>
        <p:spPr>
          <a:xfrm>
            <a:off x="3373996" y="4737946"/>
            <a:ext cx="1193122" cy="114776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53B47B-6FEC-48CF-8C0A-8450347BB5E2}"/>
              </a:ext>
            </a:extLst>
          </p:cNvPr>
          <p:cNvSpPr/>
          <p:nvPr/>
        </p:nvSpPr>
        <p:spPr>
          <a:xfrm>
            <a:off x="3025409" y="4396237"/>
            <a:ext cx="1885950" cy="18311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513A7-18F1-4175-AEF3-83201E43ECD1}"/>
              </a:ext>
            </a:extLst>
          </p:cNvPr>
          <p:cNvSpPr/>
          <p:nvPr/>
        </p:nvSpPr>
        <p:spPr>
          <a:xfrm>
            <a:off x="2708380" y="3989845"/>
            <a:ext cx="2547938" cy="265270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FC2539-58AD-46D9-BE27-C9A08A9E3534}"/>
              </a:ext>
            </a:extLst>
          </p:cNvPr>
          <p:cNvSpPr/>
          <p:nvPr/>
        </p:nvSpPr>
        <p:spPr>
          <a:xfrm>
            <a:off x="3949334" y="3321102"/>
            <a:ext cx="2881312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3918261" y="533789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4330288" y="4235130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Constraint on model parameters binds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278998" y="60427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068521" y="6042750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52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16251"/>
            <a:ext cx="11525250" cy="517278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goes by many names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Euclidian norm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First published by Andrey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Tikonov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in late 1940s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Only published in English in 1977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Known as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Tikhonov regularization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the statistics literature often called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ridge regression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the engineering literature is referred to 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pre-whitening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53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80DB07-22AE-4C73-B341-36A312858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205" y="917972"/>
            <a:ext cx="5949315" cy="44619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DAF807-CAC3-4ED1-A725-2703C2AABF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7184" y="5528789"/>
            <a:ext cx="11338979" cy="1063487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Plaque commemorating Andrey </a:t>
            </a:r>
            <a:r>
              <a:rPr lang="en-US" sz="2800" b="1" dirty="0"/>
              <a:t>Tikhonov  at Moscow Institute of Mathematics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604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L1 Regularization Methods</a:t>
            </a:r>
          </a:p>
        </p:txBody>
      </p:sp>
    </p:spTree>
    <p:extLst>
      <p:ext uri="{BB962C8B-B14F-4D97-AF65-F5344CB8AC3E}">
        <p14:creationId xmlns:p14="http://schemas.microsoft.com/office/powerpoint/2010/main" val="34238496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0154" y="1245702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can be performed with other norms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l1 (min-max)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another common choice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Conceptually, l1 norm limits the sum of the absolute values of the weights: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A78BD-C1D9-4CDB-9AB0-8257B437A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30" y="3428810"/>
            <a:ext cx="7211050" cy="118528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54E00D5-5055-4EA1-A969-55D91C31C172}"/>
              </a:ext>
            </a:extLst>
          </p:cNvPr>
          <p:cNvSpPr txBox="1">
            <a:spLocks/>
          </p:cNvSpPr>
          <p:nvPr/>
        </p:nvSpPr>
        <p:spPr>
          <a:xfrm>
            <a:off x="378696" y="4637836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l1 norm is also known as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Manhattan distance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taxi cab distance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since it is the distance traveled on a grid between two points. 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9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76960"/>
            <a:ext cx="11525250" cy="6189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l1 norm of the weights, the loss function becomes: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3CABE-58C2-483C-A6BB-2B5C7034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101" y="1695938"/>
            <a:ext cx="4600379" cy="52094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379514" y="2387724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l1 constraint drives some weights to exactly 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This behavior leads to the term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lasso regularization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 provides a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hard constraint on parameters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contrast L2 provides soft constraints</a:t>
            </a:r>
          </a:p>
        </p:txBody>
      </p:sp>
    </p:spTree>
    <p:extLst>
      <p:ext uri="{BB962C8B-B14F-4D97-AF65-F5344CB8AC3E}">
        <p14:creationId xmlns:p14="http://schemas.microsoft.com/office/powerpoint/2010/main" val="213313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diagram helps develop some intuition on l1 regularization: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512375" y="576725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 is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hard constraint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on the weights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255133-D04F-4B7F-B178-CBBF02943FAC}"/>
              </a:ext>
            </a:extLst>
          </p:cNvPr>
          <p:cNvCxnSpPr/>
          <p:nvPr/>
        </p:nvCxnSpPr>
        <p:spPr bwMode="auto">
          <a:xfrm>
            <a:off x="5589953" y="1747353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CBA1E9-7306-4941-A63B-0BD69600285C}"/>
              </a:ext>
            </a:extLst>
          </p:cNvPr>
          <p:cNvCxnSpPr/>
          <p:nvPr/>
        </p:nvCxnSpPr>
        <p:spPr bwMode="auto">
          <a:xfrm flipH="1">
            <a:off x="3176953" y="3855552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4DA3F4-E638-49D3-93D5-A10FF3159B40}"/>
              </a:ext>
            </a:extLst>
          </p:cNvPr>
          <p:cNvSpPr txBox="1">
            <a:spLocks/>
          </p:cNvSpPr>
          <p:nvPr/>
        </p:nvSpPr>
        <p:spPr>
          <a:xfrm>
            <a:off x="5213416" y="1245702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638B0B-DED5-4B31-97B2-1ECFB2DE4D96}"/>
              </a:ext>
            </a:extLst>
          </p:cNvPr>
          <p:cNvSpPr txBox="1">
            <a:spLocks/>
          </p:cNvSpPr>
          <p:nvPr/>
        </p:nvSpPr>
        <p:spPr>
          <a:xfrm>
            <a:off x="7849796" y="3491816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725DC9-1F97-4A19-A234-CB176C5819A4}"/>
              </a:ext>
            </a:extLst>
          </p:cNvPr>
          <p:cNvCxnSpPr/>
          <p:nvPr/>
        </p:nvCxnSpPr>
        <p:spPr bwMode="auto">
          <a:xfrm flipV="1">
            <a:off x="5589953" y="2102953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9FFCF6-1C73-4B87-A6E7-9E73A4BF8C76}"/>
              </a:ext>
            </a:extLst>
          </p:cNvPr>
          <p:cNvCxnSpPr/>
          <p:nvPr/>
        </p:nvCxnSpPr>
        <p:spPr bwMode="auto">
          <a:xfrm flipV="1">
            <a:off x="5589954" y="3855551"/>
            <a:ext cx="1730305" cy="25405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5CEB2C-0B47-45E7-B6C3-D3BE68C07E6D}"/>
              </a:ext>
            </a:extLst>
          </p:cNvPr>
          <p:cNvCxnSpPr/>
          <p:nvPr/>
        </p:nvCxnSpPr>
        <p:spPr bwMode="auto">
          <a:xfrm flipH="1" flipV="1">
            <a:off x="6907478" y="3904482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C9322F1-B28D-49AD-8D64-FDFD6D2C6E42}"/>
              </a:ext>
            </a:extLst>
          </p:cNvPr>
          <p:cNvSpPr txBox="1">
            <a:spLocks/>
          </p:cNvSpPr>
          <p:nvPr/>
        </p:nvSpPr>
        <p:spPr>
          <a:xfrm>
            <a:off x="2963268" y="1836624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0</a:t>
            </a:r>
            <a:endParaRPr lang="en-US" sz="2933" kern="0" baseline="30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01AC0B-C41D-41C4-8089-B3956500946A}"/>
              </a:ext>
            </a:extLst>
          </p:cNvPr>
          <p:cNvCxnSpPr/>
          <p:nvPr/>
        </p:nvCxnSpPr>
        <p:spPr bwMode="auto">
          <a:xfrm>
            <a:off x="4307702" y="2265908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D814B9D-2E51-4B9E-BAD1-FA5C83A0D3F2}"/>
              </a:ext>
            </a:extLst>
          </p:cNvPr>
          <p:cNvSpPr txBox="1">
            <a:spLocks/>
          </p:cNvSpPr>
          <p:nvPr/>
        </p:nvSpPr>
        <p:spPr>
          <a:xfrm>
            <a:off x="8072309" y="4499837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= 0</a:t>
            </a:r>
            <a:endParaRPr lang="en-US" sz="2933" kern="0" baseline="30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1DDA7A-B9CB-4688-A55E-861B3F15A0D2}"/>
              </a:ext>
            </a:extLst>
          </p:cNvPr>
          <p:cNvSpPr/>
          <p:nvPr/>
        </p:nvSpPr>
        <p:spPr bwMode="auto">
          <a:xfrm rot="18910552">
            <a:off x="4379902" y="2625311"/>
            <a:ext cx="2441911" cy="2483116"/>
          </a:xfrm>
          <a:prstGeom prst="rect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98002AF-BDAB-4B87-AB7A-ED2E551E31A5}"/>
              </a:ext>
            </a:extLst>
          </p:cNvPr>
          <p:cNvSpPr txBox="1">
            <a:spLocks/>
          </p:cNvSpPr>
          <p:nvPr/>
        </p:nvSpPr>
        <p:spPr>
          <a:xfrm>
            <a:off x="1623962" y="4821536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endParaRPr lang="en-US" sz="2933" kern="0" baseline="30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B4CF55-AF1F-46EC-AF47-8F865F1B9797}"/>
              </a:ext>
            </a:extLst>
          </p:cNvPr>
          <p:cNvCxnSpPr/>
          <p:nvPr/>
        </p:nvCxnSpPr>
        <p:spPr bwMode="auto">
          <a:xfrm flipV="1">
            <a:off x="3280642" y="4362881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7401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/>
      <p:bldP spid="10" grpId="0"/>
      <p:bldP spid="14" grpId="0"/>
      <p:bldP spid="16" grpId="0"/>
      <p:bldP spid="17" grpId="0" animBg="1"/>
      <p:bldP spid="1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6673" y="796908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diagram helps develop some intuition on l1 regularization: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456203" y="2025070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4617403" y="138491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4719819" y="533695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3216041" y="3623411"/>
            <a:ext cx="1276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Nonzero parameter</a:t>
            </a:r>
          </a:p>
          <a:p>
            <a:r>
              <a:rPr lang="en-US" b="1" dirty="0"/>
              <a:t>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336316" y="6072263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125839" y="6072263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D8F302-ECF8-4D91-9EDC-A41B2FA9F035}"/>
              </a:ext>
            </a:extLst>
          </p:cNvPr>
          <p:cNvCxnSpPr>
            <a:cxnSpLocks/>
          </p:cNvCxnSpPr>
          <p:nvPr/>
        </p:nvCxnSpPr>
        <p:spPr>
          <a:xfrm flipV="1">
            <a:off x="4624661" y="4121458"/>
            <a:ext cx="17041" cy="1215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741056D-5DAF-419B-A3AF-959BAF82D9C7}"/>
              </a:ext>
            </a:extLst>
          </p:cNvPr>
          <p:cNvCxnSpPr>
            <a:cxnSpLocks/>
          </p:cNvCxnSpPr>
          <p:nvPr/>
        </p:nvCxnSpPr>
        <p:spPr>
          <a:xfrm flipH="1">
            <a:off x="3418348" y="4172035"/>
            <a:ext cx="1206313" cy="1114669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CC9648-A9DD-44E6-830A-CAB04BC09FB1}"/>
              </a:ext>
            </a:extLst>
          </p:cNvPr>
          <p:cNvCxnSpPr>
            <a:cxnSpLocks/>
          </p:cNvCxnSpPr>
          <p:nvPr/>
        </p:nvCxnSpPr>
        <p:spPr>
          <a:xfrm>
            <a:off x="4633181" y="4172035"/>
            <a:ext cx="1379014" cy="1150507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4D62CDD-596B-4B4E-A38A-C64E34DD1D91}"/>
              </a:ext>
            </a:extLst>
          </p:cNvPr>
          <p:cNvCxnSpPr>
            <a:cxnSpLocks/>
          </p:cNvCxnSpPr>
          <p:nvPr/>
        </p:nvCxnSpPr>
        <p:spPr>
          <a:xfrm flipV="1">
            <a:off x="4677535" y="5307455"/>
            <a:ext cx="1313944" cy="1187958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BCE547-ADC1-4EC3-A6B2-754EB8DEE0AF}"/>
              </a:ext>
            </a:extLst>
          </p:cNvPr>
          <p:cNvCxnSpPr>
            <a:cxnSpLocks/>
          </p:cNvCxnSpPr>
          <p:nvPr/>
        </p:nvCxnSpPr>
        <p:spPr>
          <a:xfrm>
            <a:off x="3340100" y="5322542"/>
            <a:ext cx="1340070" cy="1172871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EE1CAE-64AA-4BF1-9657-26AADC7F1826}"/>
              </a:ext>
            </a:extLst>
          </p:cNvPr>
          <p:cNvSpPr/>
          <p:nvPr/>
        </p:nvSpPr>
        <p:spPr>
          <a:xfrm>
            <a:off x="4657411" y="3326004"/>
            <a:ext cx="2145323" cy="788796"/>
          </a:xfrm>
          <a:custGeom>
            <a:avLst/>
            <a:gdLst>
              <a:gd name="connsiteX0" fmla="*/ 0 w 2145323"/>
              <a:gd name="connsiteY0" fmla="*/ 788796 h 788796"/>
              <a:gd name="connsiteX1" fmla="*/ 291402 w 2145323"/>
              <a:gd name="connsiteY1" fmla="*/ 537587 h 788796"/>
              <a:gd name="connsiteX2" fmla="*/ 688312 w 2145323"/>
              <a:gd name="connsiteY2" fmla="*/ 246185 h 788796"/>
              <a:gd name="connsiteX3" fmla="*/ 1240971 w 2145323"/>
              <a:gd name="connsiteY3" fmla="*/ 85411 h 788796"/>
              <a:gd name="connsiteX4" fmla="*/ 2145323 w 2145323"/>
              <a:gd name="connsiteY4" fmla="*/ 0 h 78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5323" h="788796">
                <a:moveTo>
                  <a:pt x="0" y="788796"/>
                </a:moveTo>
                <a:cubicBezTo>
                  <a:pt x="88341" y="708409"/>
                  <a:pt x="176683" y="628022"/>
                  <a:pt x="291402" y="537587"/>
                </a:cubicBezTo>
                <a:cubicBezTo>
                  <a:pt x="406121" y="447152"/>
                  <a:pt x="530051" y="321548"/>
                  <a:pt x="688312" y="246185"/>
                </a:cubicBezTo>
                <a:cubicBezTo>
                  <a:pt x="846573" y="170822"/>
                  <a:pt x="998136" y="126442"/>
                  <a:pt x="1240971" y="85411"/>
                </a:cubicBezTo>
                <a:cubicBezTo>
                  <a:pt x="1483806" y="44380"/>
                  <a:pt x="1814564" y="22190"/>
                  <a:pt x="2145323" y="0"/>
                </a:cubicBezTo>
              </a:path>
            </a:pathLst>
          </a:custGeom>
          <a:noFill/>
          <a:ln w="3492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5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Review of Linear Models</a:t>
            </a:r>
          </a:p>
        </p:txBody>
      </p:sp>
    </p:spTree>
    <p:extLst>
      <p:ext uri="{BB962C8B-B14F-4D97-AF65-F5344CB8AC3E}">
        <p14:creationId xmlns:p14="http://schemas.microsoft.com/office/powerpoint/2010/main" val="23295160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Early Stopping as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8979780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09040"/>
            <a:ext cx="11525250" cy="257883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an old and simple idea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Stop updating the model weights before the model becomes overfit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 is analogous to l2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can formulate the regularized loss function as: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9239D-BE8C-4CC9-A732-8EFFE196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743" y="3620780"/>
            <a:ext cx="5858217" cy="55498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70CF2D-3973-4F1B-8A66-94FE285E8451}"/>
              </a:ext>
            </a:extLst>
          </p:cNvPr>
          <p:cNvSpPr txBox="1">
            <a:spLocks/>
          </p:cNvSpPr>
          <p:nvPr/>
        </p:nvSpPr>
        <p:spPr>
          <a:xfrm>
            <a:off x="379514" y="4283469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</p:txBody>
      </p:sp>
    </p:spTree>
    <p:extLst>
      <p:ext uri="{BB962C8B-B14F-4D97-AF65-F5344CB8AC3E}">
        <p14:creationId xmlns:p14="http://schemas.microsoft.com/office/powerpoint/2010/main" val="218112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847040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a simple geometric interpretation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364757" y="2006651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3903974" y="133296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0D688B-A5F9-4189-858B-AC5D38DC7DF9}"/>
              </a:ext>
            </a:extLst>
          </p:cNvPr>
          <p:cNvSpPr/>
          <p:nvPr/>
        </p:nvSpPr>
        <p:spPr>
          <a:xfrm>
            <a:off x="3373996" y="4737946"/>
            <a:ext cx="1193122" cy="114776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53B47B-6FEC-48CF-8C0A-8450347BB5E2}"/>
              </a:ext>
            </a:extLst>
          </p:cNvPr>
          <p:cNvSpPr/>
          <p:nvPr/>
        </p:nvSpPr>
        <p:spPr>
          <a:xfrm>
            <a:off x="3025409" y="4396237"/>
            <a:ext cx="1885950" cy="18311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513A7-18F1-4175-AEF3-83201E43ECD1}"/>
              </a:ext>
            </a:extLst>
          </p:cNvPr>
          <p:cNvSpPr/>
          <p:nvPr/>
        </p:nvSpPr>
        <p:spPr>
          <a:xfrm>
            <a:off x="2708380" y="3989845"/>
            <a:ext cx="2547938" cy="265270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FC2539-58AD-46D9-BE27-C9A08A9E3534}"/>
              </a:ext>
            </a:extLst>
          </p:cNvPr>
          <p:cNvSpPr/>
          <p:nvPr/>
        </p:nvSpPr>
        <p:spPr>
          <a:xfrm>
            <a:off x="3949334" y="3321102"/>
            <a:ext cx="2881312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3918261" y="533789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4330288" y="423513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Early stopping point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278998" y="60427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068521" y="6042750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70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Machine Learning Workflow</a:t>
            </a:r>
          </a:p>
        </p:txBody>
      </p:sp>
    </p:spTree>
    <p:extLst>
      <p:ext uri="{BB962C8B-B14F-4D97-AF65-F5344CB8AC3E}">
        <p14:creationId xmlns:p14="http://schemas.microsoft.com/office/powerpoint/2010/main" val="35711586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55216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Which types of machine learning models do we use for computer vision problems?   </a:t>
            </a:r>
          </a:p>
          <a:p>
            <a:r>
              <a:rPr lang="en-GB" sz="28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Unsupervised: </a:t>
            </a: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Models applied when ground-truth is unknown</a:t>
            </a:r>
          </a:p>
          <a:p>
            <a:r>
              <a:rPr lang="en-GB" sz="28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Supervised: </a:t>
            </a: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Models trained with known outcomes, or labels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Regression for predicting numeric values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Classifiers for predicting categories</a:t>
            </a:r>
          </a:p>
          <a:p>
            <a:r>
              <a:rPr lang="en-GB" sz="28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Self-supervised: </a:t>
            </a: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More on this later in the course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Initially, we focus on supervised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58014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1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do we organize a machine learning workflow?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C20F78F8-49DF-47DB-A6F6-6E57854A41F2}"/>
              </a:ext>
            </a:extLst>
          </p:cNvPr>
          <p:cNvSpPr/>
          <p:nvPr/>
        </p:nvSpPr>
        <p:spPr>
          <a:xfrm>
            <a:off x="526092" y="3429000"/>
            <a:ext cx="1359074" cy="137160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76B253-37D1-41F0-9FB0-DB46E6E3F7DC}"/>
              </a:ext>
            </a:extLst>
          </p:cNvPr>
          <p:cNvSpPr/>
          <p:nvPr/>
        </p:nvSpPr>
        <p:spPr>
          <a:xfrm>
            <a:off x="2773991" y="3387970"/>
            <a:ext cx="1772433" cy="1682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Split data</a:t>
            </a:r>
            <a:r>
              <a:rPr lang="en-US" sz="2400" dirty="0">
                <a:solidFill>
                  <a:schemeClr val="tx1"/>
                </a:solidFill>
              </a:rPr>
              <a:t> to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Train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Test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Evaluate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5435250" y="3522945"/>
            <a:ext cx="2474935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Train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49A92-9283-4D2F-ACED-2B399E3DEE8E}"/>
              </a:ext>
            </a:extLst>
          </p:cNvPr>
          <p:cNvSpPr/>
          <p:nvPr/>
        </p:nvSpPr>
        <p:spPr>
          <a:xfrm>
            <a:off x="5435250" y="1819340"/>
            <a:ext cx="2474935" cy="104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Define model and </a:t>
            </a:r>
            <a:r>
              <a:rPr lang="en-US" sz="2400" b="1" dirty="0">
                <a:solidFill>
                  <a:schemeClr val="tx1"/>
                </a:solidFill>
              </a:rPr>
              <a:t>hyperparameters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89C93E-C64D-460B-A3EF-C6468B4B864C}"/>
              </a:ext>
            </a:extLst>
          </p:cNvPr>
          <p:cNvSpPr/>
          <p:nvPr/>
        </p:nvSpPr>
        <p:spPr>
          <a:xfrm>
            <a:off x="8393138" y="5029199"/>
            <a:ext cx="2474935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Test Model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3B01C309-4AC8-41C9-9368-C573C9D6EF39}"/>
              </a:ext>
            </a:extLst>
          </p:cNvPr>
          <p:cNvSpPr/>
          <p:nvPr/>
        </p:nvSpPr>
        <p:spPr>
          <a:xfrm flipV="1">
            <a:off x="3538603" y="5070231"/>
            <a:ext cx="4836090" cy="8357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CEEE766A-A0A5-454B-9837-4A36C20B3F7F}"/>
              </a:ext>
            </a:extLst>
          </p:cNvPr>
          <p:cNvSpPr/>
          <p:nvPr/>
        </p:nvSpPr>
        <p:spPr>
          <a:xfrm rot="5400000">
            <a:off x="8235487" y="3795008"/>
            <a:ext cx="908886" cy="155949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8632BCAF-49E9-4731-A66A-7F88F05D0981}"/>
              </a:ext>
            </a:extLst>
          </p:cNvPr>
          <p:cNvSpPr/>
          <p:nvPr/>
        </p:nvSpPr>
        <p:spPr>
          <a:xfrm flipH="1">
            <a:off x="7936017" y="1774814"/>
            <a:ext cx="2474935" cy="325438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7DD2FC3-7162-4F0C-9523-A8A7CAD9FE1C}"/>
              </a:ext>
            </a:extLst>
          </p:cNvPr>
          <p:cNvSpPr/>
          <p:nvPr/>
        </p:nvSpPr>
        <p:spPr>
          <a:xfrm>
            <a:off x="1909695" y="4017723"/>
            <a:ext cx="837158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6EE5497-09AB-4440-8ADC-FC9540BABA2D}"/>
              </a:ext>
            </a:extLst>
          </p:cNvPr>
          <p:cNvSpPr/>
          <p:nvPr/>
        </p:nvSpPr>
        <p:spPr>
          <a:xfrm>
            <a:off x="4572258" y="4017723"/>
            <a:ext cx="837158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5D545B6-D67E-47FA-B3F4-EA925B6AF9F7}"/>
              </a:ext>
            </a:extLst>
          </p:cNvPr>
          <p:cNvSpPr/>
          <p:nvPr/>
        </p:nvSpPr>
        <p:spPr>
          <a:xfrm rot="5400000">
            <a:off x="6341114" y="3000320"/>
            <a:ext cx="663205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8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34258" y="1371653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 learning of model parameters using features with know labels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2940909" y="3595816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Model training by minimizing errors with for </a:t>
            </a:r>
            <a:r>
              <a:rPr lang="en-US" sz="2400" b="1" dirty="0">
                <a:solidFill>
                  <a:schemeClr val="tx1"/>
                </a:solidFill>
              </a:rPr>
              <a:t>known labels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49A92-9283-4D2F-ACED-2B399E3DEE8E}"/>
              </a:ext>
            </a:extLst>
          </p:cNvPr>
          <p:cNvSpPr/>
          <p:nvPr/>
        </p:nvSpPr>
        <p:spPr>
          <a:xfrm>
            <a:off x="3414920" y="2083738"/>
            <a:ext cx="2474935" cy="104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Define model and hyperparameters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5D545B6-D67E-47FA-B3F4-EA925B6AF9F7}"/>
              </a:ext>
            </a:extLst>
          </p:cNvPr>
          <p:cNvSpPr/>
          <p:nvPr/>
        </p:nvSpPr>
        <p:spPr>
          <a:xfrm rot="5400000">
            <a:off x="4416548" y="3168955"/>
            <a:ext cx="471677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DA8F5-292E-46A8-99C1-96AE807B8EDF}"/>
              </a:ext>
            </a:extLst>
          </p:cNvPr>
          <p:cNvSpPr txBox="1"/>
          <p:nvPr/>
        </p:nvSpPr>
        <p:spPr>
          <a:xfrm>
            <a:off x="525163" y="3595816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Training 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15AB36-A4EB-41AF-B7CD-82916981D85A}"/>
              </a:ext>
            </a:extLst>
          </p:cNvPr>
          <p:cNvSpPr txBox="1"/>
          <p:nvPr/>
        </p:nvSpPr>
        <p:spPr>
          <a:xfrm>
            <a:off x="525163" y="4927783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Training</a:t>
            </a:r>
            <a:r>
              <a:rPr lang="en-US" sz="2400" dirty="0"/>
              <a:t> </a:t>
            </a:r>
            <a:r>
              <a:rPr lang="en-US" sz="2400" b="1" dirty="0"/>
              <a:t>labels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BCFBF65-AE17-4EE2-A882-F7A8EF73D5D7}"/>
              </a:ext>
            </a:extLst>
          </p:cNvPr>
          <p:cNvSpPr/>
          <p:nvPr/>
        </p:nvSpPr>
        <p:spPr>
          <a:xfrm>
            <a:off x="1742304" y="3889766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1CEA5E6-C408-49A3-B2A8-97F867FAF1DE}"/>
              </a:ext>
            </a:extLst>
          </p:cNvPr>
          <p:cNvSpPr/>
          <p:nvPr/>
        </p:nvSpPr>
        <p:spPr>
          <a:xfrm>
            <a:off x="1742304" y="5253128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F2AD0BF-6EB6-48DE-B7A0-67F456D88186}"/>
              </a:ext>
            </a:extLst>
          </p:cNvPr>
          <p:cNvSpPr/>
          <p:nvPr/>
        </p:nvSpPr>
        <p:spPr>
          <a:xfrm>
            <a:off x="6524589" y="4668272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2C51A-90A8-4E5E-A94D-42FF103C4E84}"/>
              </a:ext>
            </a:extLst>
          </p:cNvPr>
          <p:cNvSpPr/>
          <p:nvPr/>
        </p:nvSpPr>
        <p:spPr>
          <a:xfrm>
            <a:off x="7741511" y="3571413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Trained model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With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Learned model parameters</a:t>
            </a:r>
          </a:p>
        </p:txBody>
      </p:sp>
    </p:spTree>
    <p:extLst>
      <p:ext uri="{BB962C8B-B14F-4D97-AF65-F5344CB8AC3E}">
        <p14:creationId xmlns:p14="http://schemas.microsoft.com/office/powerpoint/2010/main" val="190280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14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34258" y="1371653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 learning of model parameters using features with know labels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2940909" y="3595816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Trained model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With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Learned model parameters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DA8F5-292E-46A8-99C1-96AE807B8EDF}"/>
              </a:ext>
            </a:extLst>
          </p:cNvPr>
          <p:cNvSpPr txBox="1"/>
          <p:nvPr/>
        </p:nvSpPr>
        <p:spPr>
          <a:xfrm>
            <a:off x="525163" y="3595816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 </a:t>
            </a:r>
          </a:p>
          <a:p>
            <a:r>
              <a:rPr lang="en-US" sz="2400" b="1" dirty="0"/>
              <a:t>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15AB36-A4EB-41AF-B7CD-82916981D85A}"/>
              </a:ext>
            </a:extLst>
          </p:cNvPr>
          <p:cNvSpPr txBox="1"/>
          <p:nvPr/>
        </p:nvSpPr>
        <p:spPr>
          <a:xfrm>
            <a:off x="525163" y="4927783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</a:t>
            </a:r>
          </a:p>
          <a:p>
            <a:r>
              <a:rPr lang="en-US" sz="2400" b="1" dirty="0"/>
              <a:t>labels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BCFBF65-AE17-4EE2-A882-F7A8EF73D5D7}"/>
              </a:ext>
            </a:extLst>
          </p:cNvPr>
          <p:cNvSpPr/>
          <p:nvPr/>
        </p:nvSpPr>
        <p:spPr>
          <a:xfrm>
            <a:off x="1742304" y="3889766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1CEA5E6-C408-49A3-B2A8-97F867FAF1DE}"/>
              </a:ext>
            </a:extLst>
          </p:cNvPr>
          <p:cNvSpPr/>
          <p:nvPr/>
        </p:nvSpPr>
        <p:spPr>
          <a:xfrm>
            <a:off x="1742304" y="5253128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F2AD0BF-6EB6-48DE-B7A0-67F456D88186}"/>
              </a:ext>
            </a:extLst>
          </p:cNvPr>
          <p:cNvSpPr/>
          <p:nvPr/>
        </p:nvSpPr>
        <p:spPr>
          <a:xfrm>
            <a:off x="6524589" y="4668272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2C51A-90A8-4E5E-A94D-42FF103C4E84}"/>
              </a:ext>
            </a:extLst>
          </p:cNvPr>
          <p:cNvSpPr/>
          <p:nvPr/>
        </p:nvSpPr>
        <p:spPr>
          <a:xfrm>
            <a:off x="7741511" y="3571413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Evaluate </a:t>
            </a:r>
            <a:r>
              <a:rPr lang="en-US" sz="2400" dirty="0">
                <a:solidFill>
                  <a:schemeClr val="tx1"/>
                </a:solidFill>
              </a:rPr>
              <a:t>model performance 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53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9074128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Machine Learning 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35856566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Model Evaluation 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55216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do we evaluate classification models?  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Classifiers perform an hypothesis test with possible outcomes: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True positive (TP):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Positive cases are correctly classified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True negative (TN):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Negative cases are correctly classified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False positive (FP):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Negative case erroneously classified as positive 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False negative (FN)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: Positive case erroneously classified as negative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These quantities can be organised into a confusion matrix:</a:t>
            </a:r>
          </a:p>
          <a:p>
            <a:pPr marL="0" indent="0">
              <a:buNone/>
            </a:pPr>
            <a:endParaRPr lang="en-GB" sz="28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D9690F52-07A7-4E78-8600-E5ACFE8D2459}"/>
              </a:ext>
            </a:extLst>
          </p:cNvPr>
          <p:cNvGraphicFramePr>
            <a:graphicFrameLocks noGrp="1"/>
          </p:cNvGraphicFramePr>
          <p:nvPr/>
        </p:nvGraphicFramePr>
        <p:xfrm>
          <a:off x="2288781" y="4784361"/>
          <a:ext cx="765062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367">
                  <a:extLst>
                    <a:ext uri="{9D8B030D-6E8A-4147-A177-3AD203B41FA5}">
                      <a16:colId xmlns:a16="http://schemas.microsoft.com/office/drawing/2014/main" val="1051051707"/>
                    </a:ext>
                  </a:extLst>
                </a:gridCol>
                <a:gridCol w="2511468">
                  <a:extLst>
                    <a:ext uri="{9D8B030D-6E8A-4147-A177-3AD203B41FA5}">
                      <a16:colId xmlns:a16="http://schemas.microsoft.com/office/drawing/2014/main" val="1177866079"/>
                    </a:ext>
                  </a:extLst>
                </a:gridCol>
                <a:gridCol w="2423786">
                  <a:extLst>
                    <a:ext uri="{9D8B030D-6E8A-4147-A177-3AD203B41FA5}">
                      <a16:colId xmlns:a16="http://schemas.microsoft.com/office/drawing/2014/main" val="462340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Actual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Actual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76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Classified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74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Classified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913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41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78" y="290945"/>
            <a:ext cx="11482667" cy="68995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Why linear models? </a:t>
            </a:r>
            <a:endParaRPr lang="en-US" sz="4000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Understandable and interpretable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Generalize well, if properly fit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Highly scalable – computationally efficient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 approximate fairly complex functions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Despite ascendancy of deep learning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linear models still widely applied to CV problems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basis of understanding complex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non-linear models are locally linear at convergence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e.g. we can learn a lot about the convergence of DL models from linear approximations</a:t>
            </a:r>
          </a:p>
        </p:txBody>
      </p:sp>
    </p:spTree>
    <p:extLst>
      <p:ext uri="{BB962C8B-B14F-4D97-AF65-F5344CB8AC3E}">
        <p14:creationId xmlns:p14="http://schemas.microsoft.com/office/powerpoint/2010/main" val="276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Model Evaluation 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How do we evaluate classification models? 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Accuracy: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𝑇𝑁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𝐹𝑁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 faction of all cases classified correctly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Error rate: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1−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𝐴𝑐𝑐𝑢𝑟𝑎𝑐𝑦</m:t>
                    </m:r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Selectivity or Precision: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𝐹𝑃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Fraction of cases classified as positive which are correctly classified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Sensitivity or Recall: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𝐹𝑁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 fraction positive cases correctly classified    </a:t>
                </a:r>
              </a:p>
              <a:p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There is an inherent trade-off between precision and recall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  <a:blipFill>
                <a:blip r:embed="rId3"/>
                <a:stretch>
                  <a:fillRect l="-1058" t="-1099" b="-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51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Model Evaluation 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How do we evaluate multi-class classification models?   </a:t>
                </a:r>
              </a:p>
              <a:p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Organize the confusion matrix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=4</m:t>
                    </m:r>
                  </m:oMath>
                </a14:m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classes: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2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2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4,2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3,3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4,3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3,4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4,4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 </m:t>
                    </m:r>
                  </m:oMath>
                </a14:m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number of class </a:t>
                </a:r>
                <a:r>
                  <a:rPr lang="en-GB" sz="2800" i="1" dirty="0" err="1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correctly classified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𝑤h𝑒𝑟𝑒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below diagonal number of class </a:t>
                </a:r>
                <a:r>
                  <a:rPr lang="en-GB" sz="2800" i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j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classified as class </a:t>
                </a:r>
                <a:r>
                  <a:rPr lang="en-GB" sz="2800" i="1" dirty="0" err="1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endParaRPr lang="en-GB" sz="28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𝑤h𝑒𝑟𝑒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=</m:t>
                    </m:r>
                  </m:oMath>
                </a14:m>
                <a:r>
                  <a:rPr lang="en-GB" sz="2800" i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above diagonal number of class </a:t>
                </a:r>
                <a:r>
                  <a:rPr lang="en-GB" sz="2800" i="1" dirty="0" err="1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classified as class </a:t>
                </a:r>
                <a:r>
                  <a:rPr lang="en-GB" sz="2800" i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j</a:t>
                </a:r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Confusion matrix is </a:t>
                </a:r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not symmetric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: generally,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</m:oMath>
                </a14:m>
                <a:r>
                  <a:rPr lang="en-GB" sz="2800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2800" i="1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  <a:blipFill>
                <a:blip r:embed="rId3"/>
                <a:stretch>
                  <a:fillRect l="-1058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7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Model Evaluation 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How do we evaluate multi-class classification models? 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Accuracy, Error Rate: </a:t>
                </a:r>
                <a:r>
                  <a:rPr lang="en-US" sz="2800" b="0" dirty="0">
                    <a:latin typeface="+mn-lt"/>
                    <a:cs typeface="Segoe UI" panose="020B0502040204020203" pitchFamily="34" charset="0"/>
                  </a:rPr>
                  <a:t>same as before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Average Selectivity or Precision 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of class </a:t>
                </a:r>
                <a:r>
                  <a:rPr lang="en-GB" sz="2800" i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sz="2800" i="1" dirty="0">
                  <a:latin typeface="Cambria Math" panose="02040503050406030204" pitchFamily="18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𝑃𝑟𝑒𝑐𝑖𝑠𝑖𝑜𝑛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Fraction of cases classified as positive weighted by sum of row </a:t>
                </a:r>
                <a:r>
                  <a:rPr lang="en-GB" sz="2400" i="1" dirty="0" err="1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endParaRPr lang="en-GB" sz="2400" i="1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Average Sensitivity or Recall </a:t>
                </a: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of class </a:t>
                </a:r>
                <a:r>
                  <a:rPr lang="en-GB" sz="2800" i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:endParaRPr lang="en-US" sz="280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𝑅𝑒𝑐𝑎𝑙𝑙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Fraction of cases classified as positive weighted by sum of column </a:t>
                </a:r>
                <a:r>
                  <a:rPr lang="en-GB" sz="2400" i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j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  <a:blipFill>
                <a:blip r:embed="rId3"/>
                <a:stretch>
                  <a:fillRect l="-1058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9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formulation of linear machine learning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Basic machine learning workflow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Formulation of CV features for machine learning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relationship between bias, variance and model capacity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binary classifiers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multi-class classifiers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Evaluation of classifiers</a:t>
            </a:r>
          </a:p>
        </p:txBody>
      </p:sp>
    </p:spTree>
    <p:extLst>
      <p:ext uri="{BB962C8B-B14F-4D97-AF65-F5344CB8AC3E}">
        <p14:creationId xmlns:p14="http://schemas.microsoft.com/office/powerpoint/2010/main" val="340565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Given a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 matrix,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we wish to compute a linear model to predict some labels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Let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be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cases or samples by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features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Then, the model has a vector of 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coefficients or weights, </a:t>
                </a:r>
                <a:r>
                  <a:rPr lang="en-GB" sz="2800" b="1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 want to compute </a:t>
                </a:r>
                <a:r>
                  <a:rPr lang="en-GB" sz="2800" b="1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so that we minimize errors, </a:t>
                </a:r>
                <a:r>
                  <a:rPr lang="en-GB" sz="2800" b="1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endParaRPr lang="en-GB" sz="2800" b="1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predictive model is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𝑋𝑏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+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𝜀</m:t>
                      </m:r>
                    </m:oMath>
                  </m:oMathPara>
                </a14:m>
                <a:endParaRPr lang="en-GB" sz="2800" dirty="0">
                  <a:latin typeface="Symbol" panose="05050102010706020507" pitchFamily="18" charset="2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  <a:blipFill>
                <a:blip r:embed="rId3"/>
                <a:stretch>
                  <a:fillRect l="-1058" t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2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can we compute </a:t>
                </a:r>
                <a:r>
                  <a:rPr lang="en-GB" sz="2800" b="1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so that we minimize errors, </a:t>
                </a:r>
                <a:r>
                  <a:rPr lang="en-GB" sz="2800" b="1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for the model?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𝑋𝑏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+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𝜀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Minimize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sum of the squared error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GB" sz="2800" b="1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r>
                  <a:rPr lang="en-GB" sz="2800" baseline="30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 straight-forward solution is to find the inverse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X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,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𝑏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  <a:blipFill>
                <a:blip r:embed="rId3"/>
                <a:stretch>
                  <a:fillRect l="-1058" t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0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1E57C78B9F604FB8BAD296D1460E2A" ma:contentTypeVersion="1" ma:contentTypeDescription="Create a new document." ma:contentTypeScope="" ma:versionID="fb382fe2362acd2155f454904f478e4d">
  <xsd:schema xmlns:xsd="http://www.w3.org/2001/XMLSchema" xmlns:xs="http://www.w3.org/2001/XMLSchema" xmlns:p="http://schemas.microsoft.com/office/2006/metadata/properties" xmlns:ns3="636b0322-90fb-440c-9cbc-22749e7231e9" targetNamespace="http://schemas.microsoft.com/office/2006/metadata/properties" ma:root="true" ma:fieldsID="b9887c63ce4710c1aeb75a5f03aecb69" ns3:_="">
    <xsd:import namespace="636b0322-90fb-440c-9cbc-22749e7231e9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6b0322-90fb-440c-9cbc-22749e7231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DB243D-F585-435F-A2EA-E3678FDD33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6b0322-90fb-440c-9cbc-22749e7231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25FDD9-4C58-4084-9F89-0E6ADD6FFF55}">
  <ds:schemaRefs>
    <ds:schemaRef ds:uri="http://purl.org/dc/terms/"/>
    <ds:schemaRef ds:uri="http://schemas.microsoft.com/office/2006/documentManagement/types"/>
    <ds:schemaRef ds:uri="636b0322-90fb-440c-9cbc-22749e7231e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31515</TotalTime>
  <Words>3517</Words>
  <Application>Microsoft Office PowerPoint</Application>
  <PresentationFormat>Widescreen</PresentationFormat>
  <Paragraphs>621</Paragraphs>
  <Slides>73</Slides>
  <Notes>49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73</vt:i4>
      </vt:variant>
    </vt:vector>
  </HeadingPairs>
  <TitlesOfParts>
    <vt:vector size="85" baseType="lpstr">
      <vt:lpstr>Arial</vt:lpstr>
      <vt:lpstr>Calibri</vt:lpstr>
      <vt:lpstr>Calibri Light</vt:lpstr>
      <vt:lpstr>Cambria Math</vt:lpstr>
      <vt:lpstr>Gill Sans</vt:lpstr>
      <vt:lpstr>Segoe</vt:lpstr>
      <vt:lpstr>Segoe UI</vt:lpstr>
      <vt:lpstr>Segoe UI Light</vt:lpstr>
      <vt:lpstr>Symbol</vt:lpstr>
      <vt:lpstr>Wingdings</vt:lpstr>
      <vt:lpstr>1_Office Theme</vt:lpstr>
      <vt:lpstr>Office Theme</vt:lpstr>
      <vt:lpstr>CSCI E-25 Computer Vision</vt:lpstr>
      <vt:lpstr>    Machine Learning and Computer Vision</vt:lpstr>
      <vt:lpstr>    Machine Learning and Computer Vision</vt:lpstr>
      <vt:lpstr>    Machine Learning and Computer Vision</vt:lpstr>
      <vt:lpstr>    Machine Learning and Computer Vision</vt:lpstr>
      <vt:lpstr>PowerPoint Presentation</vt:lpstr>
      <vt:lpstr>Why linear models? </vt:lpstr>
      <vt:lpstr>    Review of Linear Models</vt:lpstr>
      <vt:lpstr>    Review of Linear Models</vt:lpstr>
      <vt:lpstr>    Review of Linear Models</vt:lpstr>
      <vt:lpstr>    Review of Linear Regression Problem</vt:lpstr>
      <vt:lpstr> What could possibly go wrong? </vt:lpstr>
      <vt:lpstr> What could possibly go wrong? </vt:lpstr>
      <vt:lpstr>PowerPoint Presentation</vt:lpstr>
      <vt:lpstr>    Formulating a Computer Vision Machine Learning Model</vt:lpstr>
      <vt:lpstr>    Formulating a Computer Vision Machine Learning Model</vt:lpstr>
      <vt:lpstr>PowerPoint Presentation</vt:lpstr>
      <vt:lpstr>PowerPoint Presentation</vt:lpstr>
      <vt:lpstr>PowerPoint Presentation</vt:lpstr>
      <vt:lpstr>PowerPoint Presentation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PowerPoint Presentation</vt:lpstr>
      <vt:lpstr>    Multi-Class Classifiers</vt:lpstr>
      <vt:lpstr>    Multi-Class Classifiers</vt:lpstr>
      <vt:lpstr>    Multi-Class Classifiers</vt:lpstr>
      <vt:lpstr>    Classification with the Categorical Distribution</vt:lpstr>
      <vt:lpstr>    Classification with the Categorical Distribution</vt:lpstr>
      <vt:lpstr>    Classification with the Categorical Distribution</vt:lpstr>
      <vt:lpstr>    Coding Multi-Class Labels</vt:lpstr>
      <vt:lpstr>    Classification with the Categorical Distribution</vt:lpstr>
      <vt:lpstr>PowerPoint Presentation</vt:lpstr>
      <vt:lpstr>PowerPoint Presentation</vt:lpstr>
      <vt:lpstr>The Bias-Variance Trade-Off</vt:lpstr>
      <vt:lpstr>The Bias-Variance Trade-Off</vt:lpstr>
      <vt:lpstr>The Bias-Variance Trade-Off</vt:lpstr>
      <vt:lpstr>The Bias-Variance Trade-Off</vt:lpstr>
      <vt:lpstr>The Bias-Variance Trade-Off</vt:lpstr>
      <vt:lpstr>The Bias-Variance Trade-Off</vt:lpstr>
      <vt:lpstr>PowerPoint Presentation</vt:lpstr>
      <vt:lpstr>PowerPoint Presentation</vt:lpstr>
      <vt:lpstr>PowerPoint Presentation</vt:lpstr>
      <vt:lpstr> Regularization for Machine Learning</vt:lpstr>
      <vt:lpstr>PowerPoint Presentation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PowerPoint Presentation</vt:lpstr>
      <vt:lpstr>l1 Regularization</vt:lpstr>
      <vt:lpstr>l1 Regularization</vt:lpstr>
      <vt:lpstr>l1 Regularization</vt:lpstr>
      <vt:lpstr>L1 Regularization</vt:lpstr>
      <vt:lpstr>PowerPoint Presentation</vt:lpstr>
      <vt:lpstr>Early Stopping</vt:lpstr>
      <vt:lpstr>Early Stopping</vt:lpstr>
      <vt:lpstr>PowerPoint Presentation</vt:lpstr>
      <vt:lpstr>    Machine Learning Workflow</vt:lpstr>
      <vt:lpstr>    Machine Learning Workflow</vt:lpstr>
      <vt:lpstr>    Machine Learning Workflow</vt:lpstr>
      <vt:lpstr>    Machine Learning Workflow</vt:lpstr>
      <vt:lpstr>PowerPoint Presentation</vt:lpstr>
      <vt:lpstr>    Machine Learning Model Evaluation </vt:lpstr>
      <vt:lpstr>    Machine Learning Model Evaluation </vt:lpstr>
      <vt:lpstr>    Machine Learning Model Evaluation </vt:lpstr>
      <vt:lpstr>    Machine Learning Model Evaluation </vt:lpstr>
      <vt:lpstr>   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Stephen Elston</cp:lastModifiedBy>
  <cp:revision>956</cp:revision>
  <cp:lastPrinted>2019-03-10T03:16:43Z</cp:lastPrinted>
  <dcterms:created xsi:type="dcterms:W3CDTF">2013-02-15T23:12:42Z</dcterms:created>
  <dcterms:modified xsi:type="dcterms:W3CDTF">2024-01-13T16:39:29Z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0x010100391E57C78B9F604FB8BAD296D1460E2A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