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64" r:id="rId3"/>
    <p:sldId id="266" r:id="rId4"/>
    <p:sldId id="267" r:id="rId5"/>
    <p:sldId id="268" r:id="rId6"/>
    <p:sldId id="270" r:id="rId7"/>
    <p:sldId id="269" r:id="rId8"/>
    <p:sldId id="271" r:id="rId9"/>
    <p:sldId id="272" r:id="rId10"/>
    <p:sldId id="273" r:id="rId11"/>
    <p:sldId id="274" r:id="rId12"/>
    <p:sldId id="275" r:id="rId13"/>
    <p:sldId id="265" r:id="rId14"/>
    <p:sldId id="280" r:id="rId15"/>
    <p:sldId id="276" r:id="rId16"/>
    <p:sldId id="278" r:id="rId17"/>
    <p:sldId id="277" r:id="rId18"/>
    <p:sldId id="279" r:id="rId19"/>
    <p:sldId id="281" r:id="rId20"/>
    <p:sldId id="257" r:id="rId21"/>
    <p:sldId id="258" r:id="rId22"/>
    <p:sldId id="259" r:id="rId23"/>
    <p:sldId id="260" r:id="rId24"/>
    <p:sldId id="263" r:id="rId25"/>
    <p:sldId id="262" r:id="rId26"/>
    <p:sldId id="261" r:id="rId27"/>
    <p:sldId id="282" r:id="rId28"/>
    <p:sldId id="283" r:id="rId29"/>
    <p:sldId id="284" r:id="rId30"/>
    <p:sldId id="285" r:id="rId31"/>
    <p:sldId id="288" r:id="rId32"/>
    <p:sldId id="286" r:id="rId33"/>
    <p:sldId id="287" r:id="rId34"/>
    <p:sldId id="289" r:id="rId35"/>
    <p:sldId id="290" r:id="rId36"/>
    <p:sldId id="291" r:id="rId37"/>
    <p:sldId id="292" r:id="rId38"/>
    <p:sldId id="293" r:id="rId39"/>
    <p:sldId id="294" r:id="rId40"/>
    <p:sldId id="29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94660"/>
  </p:normalViewPr>
  <p:slideViewPr>
    <p:cSldViewPr snapToGrid="0">
      <p:cViewPr varScale="1">
        <p:scale>
          <a:sx n="111" d="100"/>
          <a:sy n="111" d="100"/>
        </p:scale>
        <p:origin x="58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D824D4-15C3-4863-8BFC-D5ED3D6658D1}" type="datetimeFigureOut">
              <a:rPr lang="en-CA" smtClean="0"/>
              <a:t>2023-12-03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676D34-09C2-41AB-838A-6A4EB54AF28F}" type="slidenum">
              <a:rPr lang="en-CA" smtClean="0"/>
              <a:t>‹#›</a:t>
            </a:fld>
            <a:endParaRPr lang="en-CA"/>
          </a:p>
        </p:txBody>
      </p:sp>
    </p:spTree>
    <p:extLst>
      <p:ext uri="{BB962C8B-B14F-4D97-AF65-F5344CB8AC3E}">
        <p14:creationId xmlns:p14="http://schemas.microsoft.com/office/powerpoint/2010/main" val="1332800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3676D34-09C2-41AB-838A-6A4EB54AF28F}" type="slidenum">
              <a:rPr lang="en-CA" smtClean="0"/>
              <a:t>3</a:t>
            </a:fld>
            <a:endParaRPr lang="en-CA"/>
          </a:p>
        </p:txBody>
      </p:sp>
    </p:spTree>
    <p:extLst>
      <p:ext uri="{BB962C8B-B14F-4D97-AF65-F5344CB8AC3E}">
        <p14:creationId xmlns:p14="http://schemas.microsoft.com/office/powerpoint/2010/main" val="3800679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7DA63-57AB-5C98-55BF-2BCFF25D37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F876F343-C843-5A98-0291-74FC48EEF0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50B1AC1-5B80-686E-7732-4810FE56DDE8}"/>
              </a:ext>
            </a:extLst>
          </p:cNvPr>
          <p:cNvSpPr>
            <a:spLocks noGrp="1"/>
          </p:cNvSpPr>
          <p:nvPr>
            <p:ph type="dt" sz="half" idx="10"/>
          </p:nvPr>
        </p:nvSpPr>
        <p:spPr/>
        <p:txBody>
          <a:bodyPr/>
          <a:lstStyle/>
          <a:p>
            <a:fld id="{8F22B873-5284-43C9-93C7-1B997C727531}" type="datetimeFigureOut">
              <a:rPr lang="en-CA" smtClean="0"/>
              <a:t>2023-12-03</a:t>
            </a:fld>
            <a:endParaRPr lang="en-CA"/>
          </a:p>
        </p:txBody>
      </p:sp>
      <p:sp>
        <p:nvSpPr>
          <p:cNvPr id="5" name="Footer Placeholder 4">
            <a:extLst>
              <a:ext uri="{FF2B5EF4-FFF2-40B4-BE49-F238E27FC236}">
                <a16:creationId xmlns:a16="http://schemas.microsoft.com/office/drawing/2014/main" id="{48CA2489-6D44-5D45-0138-B2265F97F67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EBE130E-3294-B39B-F987-3E652751021C}"/>
              </a:ext>
            </a:extLst>
          </p:cNvPr>
          <p:cNvSpPr>
            <a:spLocks noGrp="1"/>
          </p:cNvSpPr>
          <p:nvPr>
            <p:ph type="sldNum" sz="quarter" idx="12"/>
          </p:nvPr>
        </p:nvSpPr>
        <p:spPr/>
        <p:txBody>
          <a:bodyPr/>
          <a:lstStyle/>
          <a:p>
            <a:fld id="{E8F13D2A-81DD-4FD0-8CFC-6F4CB7C2E321}" type="slidenum">
              <a:rPr lang="en-CA" smtClean="0"/>
              <a:t>‹#›</a:t>
            </a:fld>
            <a:endParaRPr lang="en-CA"/>
          </a:p>
        </p:txBody>
      </p:sp>
    </p:spTree>
    <p:extLst>
      <p:ext uri="{BB962C8B-B14F-4D97-AF65-F5344CB8AC3E}">
        <p14:creationId xmlns:p14="http://schemas.microsoft.com/office/powerpoint/2010/main" val="4171907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796F8-5FF2-0841-CD41-8E0BEC3D0AD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424F680-9F8D-3ACC-B203-9986C27C82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B835225-F53E-CC9A-ECC2-2859E3042426}"/>
              </a:ext>
            </a:extLst>
          </p:cNvPr>
          <p:cNvSpPr>
            <a:spLocks noGrp="1"/>
          </p:cNvSpPr>
          <p:nvPr>
            <p:ph type="dt" sz="half" idx="10"/>
          </p:nvPr>
        </p:nvSpPr>
        <p:spPr/>
        <p:txBody>
          <a:bodyPr/>
          <a:lstStyle/>
          <a:p>
            <a:fld id="{8F22B873-5284-43C9-93C7-1B997C727531}" type="datetimeFigureOut">
              <a:rPr lang="en-CA" smtClean="0"/>
              <a:t>2023-12-03</a:t>
            </a:fld>
            <a:endParaRPr lang="en-CA"/>
          </a:p>
        </p:txBody>
      </p:sp>
      <p:sp>
        <p:nvSpPr>
          <p:cNvPr id="5" name="Footer Placeholder 4">
            <a:extLst>
              <a:ext uri="{FF2B5EF4-FFF2-40B4-BE49-F238E27FC236}">
                <a16:creationId xmlns:a16="http://schemas.microsoft.com/office/drawing/2014/main" id="{4C00C862-37DB-FB28-9921-26F98A0E249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F61B105-1BDC-E7DB-D64E-6AC919D3C452}"/>
              </a:ext>
            </a:extLst>
          </p:cNvPr>
          <p:cNvSpPr>
            <a:spLocks noGrp="1"/>
          </p:cNvSpPr>
          <p:nvPr>
            <p:ph type="sldNum" sz="quarter" idx="12"/>
          </p:nvPr>
        </p:nvSpPr>
        <p:spPr/>
        <p:txBody>
          <a:bodyPr/>
          <a:lstStyle/>
          <a:p>
            <a:fld id="{E8F13D2A-81DD-4FD0-8CFC-6F4CB7C2E321}" type="slidenum">
              <a:rPr lang="en-CA" smtClean="0"/>
              <a:t>‹#›</a:t>
            </a:fld>
            <a:endParaRPr lang="en-CA"/>
          </a:p>
        </p:txBody>
      </p:sp>
    </p:spTree>
    <p:extLst>
      <p:ext uri="{BB962C8B-B14F-4D97-AF65-F5344CB8AC3E}">
        <p14:creationId xmlns:p14="http://schemas.microsoft.com/office/powerpoint/2010/main" val="709331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FE1EF9-E546-BB50-E451-52BB1820EC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894BB6D-D0F4-B6DE-C8DC-F306EBEAA2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5250840-18EA-7EC0-47B5-C5DC03612C95}"/>
              </a:ext>
            </a:extLst>
          </p:cNvPr>
          <p:cNvSpPr>
            <a:spLocks noGrp="1"/>
          </p:cNvSpPr>
          <p:nvPr>
            <p:ph type="dt" sz="half" idx="10"/>
          </p:nvPr>
        </p:nvSpPr>
        <p:spPr/>
        <p:txBody>
          <a:bodyPr/>
          <a:lstStyle/>
          <a:p>
            <a:fld id="{8F22B873-5284-43C9-93C7-1B997C727531}" type="datetimeFigureOut">
              <a:rPr lang="en-CA" smtClean="0"/>
              <a:t>2023-12-03</a:t>
            </a:fld>
            <a:endParaRPr lang="en-CA"/>
          </a:p>
        </p:txBody>
      </p:sp>
      <p:sp>
        <p:nvSpPr>
          <p:cNvPr id="5" name="Footer Placeholder 4">
            <a:extLst>
              <a:ext uri="{FF2B5EF4-FFF2-40B4-BE49-F238E27FC236}">
                <a16:creationId xmlns:a16="http://schemas.microsoft.com/office/drawing/2014/main" id="{A2303A7B-4508-9D7F-A73F-044B3FF3415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8AB010E-35A2-8EDC-9BE0-65818BD7D555}"/>
              </a:ext>
            </a:extLst>
          </p:cNvPr>
          <p:cNvSpPr>
            <a:spLocks noGrp="1"/>
          </p:cNvSpPr>
          <p:nvPr>
            <p:ph type="sldNum" sz="quarter" idx="12"/>
          </p:nvPr>
        </p:nvSpPr>
        <p:spPr/>
        <p:txBody>
          <a:bodyPr/>
          <a:lstStyle/>
          <a:p>
            <a:fld id="{E8F13D2A-81DD-4FD0-8CFC-6F4CB7C2E321}" type="slidenum">
              <a:rPr lang="en-CA" smtClean="0"/>
              <a:t>‹#›</a:t>
            </a:fld>
            <a:endParaRPr lang="en-CA"/>
          </a:p>
        </p:txBody>
      </p:sp>
    </p:spTree>
    <p:extLst>
      <p:ext uri="{BB962C8B-B14F-4D97-AF65-F5344CB8AC3E}">
        <p14:creationId xmlns:p14="http://schemas.microsoft.com/office/powerpoint/2010/main" val="1211082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E0C84-BF61-C303-FF34-F578262CD02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A5A7A7C-8BBD-7B4C-0C1C-F22DDF6A7D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152FA8C-C33A-B501-7650-F8CDB6CB09E8}"/>
              </a:ext>
            </a:extLst>
          </p:cNvPr>
          <p:cNvSpPr>
            <a:spLocks noGrp="1"/>
          </p:cNvSpPr>
          <p:nvPr>
            <p:ph type="dt" sz="half" idx="10"/>
          </p:nvPr>
        </p:nvSpPr>
        <p:spPr/>
        <p:txBody>
          <a:bodyPr/>
          <a:lstStyle/>
          <a:p>
            <a:fld id="{8F22B873-5284-43C9-93C7-1B997C727531}" type="datetimeFigureOut">
              <a:rPr lang="en-CA" smtClean="0"/>
              <a:t>2023-12-03</a:t>
            </a:fld>
            <a:endParaRPr lang="en-CA"/>
          </a:p>
        </p:txBody>
      </p:sp>
      <p:sp>
        <p:nvSpPr>
          <p:cNvPr id="5" name="Footer Placeholder 4">
            <a:extLst>
              <a:ext uri="{FF2B5EF4-FFF2-40B4-BE49-F238E27FC236}">
                <a16:creationId xmlns:a16="http://schemas.microsoft.com/office/drawing/2014/main" id="{51E882FE-19EE-2503-F750-DB8AD1F2F32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F23A780-0A20-D9E8-7CB5-DD877E3C5267}"/>
              </a:ext>
            </a:extLst>
          </p:cNvPr>
          <p:cNvSpPr>
            <a:spLocks noGrp="1"/>
          </p:cNvSpPr>
          <p:nvPr>
            <p:ph type="sldNum" sz="quarter" idx="12"/>
          </p:nvPr>
        </p:nvSpPr>
        <p:spPr/>
        <p:txBody>
          <a:bodyPr/>
          <a:lstStyle/>
          <a:p>
            <a:fld id="{E8F13D2A-81DD-4FD0-8CFC-6F4CB7C2E321}" type="slidenum">
              <a:rPr lang="en-CA" smtClean="0"/>
              <a:t>‹#›</a:t>
            </a:fld>
            <a:endParaRPr lang="en-CA"/>
          </a:p>
        </p:txBody>
      </p:sp>
    </p:spTree>
    <p:extLst>
      <p:ext uri="{BB962C8B-B14F-4D97-AF65-F5344CB8AC3E}">
        <p14:creationId xmlns:p14="http://schemas.microsoft.com/office/powerpoint/2010/main" val="747724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A44D2-B016-0081-1BB3-D0B5B522A5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33ED25F-5ED3-E4EA-498C-C68B351AFF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2971C2-C49A-ADA6-3CED-054579895CBD}"/>
              </a:ext>
            </a:extLst>
          </p:cNvPr>
          <p:cNvSpPr>
            <a:spLocks noGrp="1"/>
          </p:cNvSpPr>
          <p:nvPr>
            <p:ph type="dt" sz="half" idx="10"/>
          </p:nvPr>
        </p:nvSpPr>
        <p:spPr/>
        <p:txBody>
          <a:bodyPr/>
          <a:lstStyle/>
          <a:p>
            <a:fld id="{8F22B873-5284-43C9-93C7-1B997C727531}" type="datetimeFigureOut">
              <a:rPr lang="en-CA" smtClean="0"/>
              <a:t>2023-12-03</a:t>
            </a:fld>
            <a:endParaRPr lang="en-CA"/>
          </a:p>
        </p:txBody>
      </p:sp>
      <p:sp>
        <p:nvSpPr>
          <p:cNvPr id="5" name="Footer Placeholder 4">
            <a:extLst>
              <a:ext uri="{FF2B5EF4-FFF2-40B4-BE49-F238E27FC236}">
                <a16:creationId xmlns:a16="http://schemas.microsoft.com/office/drawing/2014/main" id="{7900AC86-B393-463B-97FA-679BB1FC4BA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28DB0E6-DC04-76B8-15EB-3931EC113D3D}"/>
              </a:ext>
            </a:extLst>
          </p:cNvPr>
          <p:cNvSpPr>
            <a:spLocks noGrp="1"/>
          </p:cNvSpPr>
          <p:nvPr>
            <p:ph type="sldNum" sz="quarter" idx="12"/>
          </p:nvPr>
        </p:nvSpPr>
        <p:spPr/>
        <p:txBody>
          <a:bodyPr/>
          <a:lstStyle/>
          <a:p>
            <a:fld id="{E8F13D2A-81DD-4FD0-8CFC-6F4CB7C2E321}" type="slidenum">
              <a:rPr lang="en-CA" smtClean="0"/>
              <a:t>‹#›</a:t>
            </a:fld>
            <a:endParaRPr lang="en-CA"/>
          </a:p>
        </p:txBody>
      </p:sp>
    </p:spTree>
    <p:extLst>
      <p:ext uri="{BB962C8B-B14F-4D97-AF65-F5344CB8AC3E}">
        <p14:creationId xmlns:p14="http://schemas.microsoft.com/office/powerpoint/2010/main" val="721683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F657C-63F4-3C26-3844-17B4CA473F5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8D0F349-6CB4-D37F-C72B-6619AA143F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E5EA8F1C-CE4F-5E56-95FC-8B1FF8B2E0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F003EFC-581E-09F3-1DED-5A9D51BB2DF4}"/>
              </a:ext>
            </a:extLst>
          </p:cNvPr>
          <p:cNvSpPr>
            <a:spLocks noGrp="1"/>
          </p:cNvSpPr>
          <p:nvPr>
            <p:ph type="dt" sz="half" idx="10"/>
          </p:nvPr>
        </p:nvSpPr>
        <p:spPr/>
        <p:txBody>
          <a:bodyPr/>
          <a:lstStyle/>
          <a:p>
            <a:fld id="{8F22B873-5284-43C9-93C7-1B997C727531}" type="datetimeFigureOut">
              <a:rPr lang="en-CA" smtClean="0"/>
              <a:t>2023-12-03</a:t>
            </a:fld>
            <a:endParaRPr lang="en-CA"/>
          </a:p>
        </p:txBody>
      </p:sp>
      <p:sp>
        <p:nvSpPr>
          <p:cNvPr id="6" name="Footer Placeholder 5">
            <a:extLst>
              <a:ext uri="{FF2B5EF4-FFF2-40B4-BE49-F238E27FC236}">
                <a16:creationId xmlns:a16="http://schemas.microsoft.com/office/drawing/2014/main" id="{371E8969-91A8-5ACA-FF40-82D500A4E2D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6300DA7-63CA-0A0E-4A33-E3C63689EAD1}"/>
              </a:ext>
            </a:extLst>
          </p:cNvPr>
          <p:cNvSpPr>
            <a:spLocks noGrp="1"/>
          </p:cNvSpPr>
          <p:nvPr>
            <p:ph type="sldNum" sz="quarter" idx="12"/>
          </p:nvPr>
        </p:nvSpPr>
        <p:spPr/>
        <p:txBody>
          <a:bodyPr/>
          <a:lstStyle/>
          <a:p>
            <a:fld id="{E8F13D2A-81DD-4FD0-8CFC-6F4CB7C2E321}" type="slidenum">
              <a:rPr lang="en-CA" smtClean="0"/>
              <a:t>‹#›</a:t>
            </a:fld>
            <a:endParaRPr lang="en-CA"/>
          </a:p>
        </p:txBody>
      </p:sp>
    </p:spTree>
    <p:extLst>
      <p:ext uri="{BB962C8B-B14F-4D97-AF65-F5344CB8AC3E}">
        <p14:creationId xmlns:p14="http://schemas.microsoft.com/office/powerpoint/2010/main" val="3856101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49E5D-E3D1-2681-B8B9-E59F4AEA1710}"/>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256D6F4-7713-DE2D-6333-226BAF522E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56317B-D86E-0DA2-BD58-4A2978DA8E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21C1CBA9-9CAC-2C77-9A4D-E4B4976D67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DFC3CE-B1DB-AF9A-C2D5-B009B653A3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D874A7E7-1964-97C8-4435-6A59B0960A9C}"/>
              </a:ext>
            </a:extLst>
          </p:cNvPr>
          <p:cNvSpPr>
            <a:spLocks noGrp="1"/>
          </p:cNvSpPr>
          <p:nvPr>
            <p:ph type="dt" sz="half" idx="10"/>
          </p:nvPr>
        </p:nvSpPr>
        <p:spPr/>
        <p:txBody>
          <a:bodyPr/>
          <a:lstStyle/>
          <a:p>
            <a:fld id="{8F22B873-5284-43C9-93C7-1B997C727531}" type="datetimeFigureOut">
              <a:rPr lang="en-CA" smtClean="0"/>
              <a:t>2023-12-03</a:t>
            </a:fld>
            <a:endParaRPr lang="en-CA"/>
          </a:p>
        </p:txBody>
      </p:sp>
      <p:sp>
        <p:nvSpPr>
          <p:cNvPr id="8" name="Footer Placeholder 7">
            <a:extLst>
              <a:ext uri="{FF2B5EF4-FFF2-40B4-BE49-F238E27FC236}">
                <a16:creationId xmlns:a16="http://schemas.microsoft.com/office/drawing/2014/main" id="{F345D743-F497-BEDA-0391-F5E9B6956BF3}"/>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BABBB6D-68A0-47C6-10E7-5CC157D7C1CA}"/>
              </a:ext>
            </a:extLst>
          </p:cNvPr>
          <p:cNvSpPr>
            <a:spLocks noGrp="1"/>
          </p:cNvSpPr>
          <p:nvPr>
            <p:ph type="sldNum" sz="quarter" idx="12"/>
          </p:nvPr>
        </p:nvSpPr>
        <p:spPr/>
        <p:txBody>
          <a:bodyPr/>
          <a:lstStyle/>
          <a:p>
            <a:fld id="{E8F13D2A-81DD-4FD0-8CFC-6F4CB7C2E321}" type="slidenum">
              <a:rPr lang="en-CA" smtClean="0"/>
              <a:t>‹#›</a:t>
            </a:fld>
            <a:endParaRPr lang="en-CA"/>
          </a:p>
        </p:txBody>
      </p:sp>
    </p:spTree>
    <p:extLst>
      <p:ext uri="{BB962C8B-B14F-4D97-AF65-F5344CB8AC3E}">
        <p14:creationId xmlns:p14="http://schemas.microsoft.com/office/powerpoint/2010/main" val="63479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12755-FE27-A334-0D3A-BA18130EB6C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98291D76-B13E-2C0A-494D-2B38EB3BE12A}"/>
              </a:ext>
            </a:extLst>
          </p:cNvPr>
          <p:cNvSpPr>
            <a:spLocks noGrp="1"/>
          </p:cNvSpPr>
          <p:nvPr>
            <p:ph type="dt" sz="half" idx="10"/>
          </p:nvPr>
        </p:nvSpPr>
        <p:spPr/>
        <p:txBody>
          <a:bodyPr/>
          <a:lstStyle/>
          <a:p>
            <a:fld id="{8F22B873-5284-43C9-93C7-1B997C727531}" type="datetimeFigureOut">
              <a:rPr lang="en-CA" smtClean="0"/>
              <a:t>2023-12-03</a:t>
            </a:fld>
            <a:endParaRPr lang="en-CA"/>
          </a:p>
        </p:txBody>
      </p:sp>
      <p:sp>
        <p:nvSpPr>
          <p:cNvPr id="4" name="Footer Placeholder 3">
            <a:extLst>
              <a:ext uri="{FF2B5EF4-FFF2-40B4-BE49-F238E27FC236}">
                <a16:creationId xmlns:a16="http://schemas.microsoft.com/office/drawing/2014/main" id="{DFAF88B5-60B5-1015-A33B-571C21F8575A}"/>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ED223D9C-2DAC-0E76-F385-B1C50BC46A4B}"/>
              </a:ext>
            </a:extLst>
          </p:cNvPr>
          <p:cNvSpPr>
            <a:spLocks noGrp="1"/>
          </p:cNvSpPr>
          <p:nvPr>
            <p:ph type="sldNum" sz="quarter" idx="12"/>
          </p:nvPr>
        </p:nvSpPr>
        <p:spPr/>
        <p:txBody>
          <a:bodyPr/>
          <a:lstStyle/>
          <a:p>
            <a:fld id="{E8F13D2A-81DD-4FD0-8CFC-6F4CB7C2E321}" type="slidenum">
              <a:rPr lang="en-CA" smtClean="0"/>
              <a:t>‹#›</a:t>
            </a:fld>
            <a:endParaRPr lang="en-CA"/>
          </a:p>
        </p:txBody>
      </p:sp>
    </p:spTree>
    <p:extLst>
      <p:ext uri="{BB962C8B-B14F-4D97-AF65-F5344CB8AC3E}">
        <p14:creationId xmlns:p14="http://schemas.microsoft.com/office/powerpoint/2010/main" val="795586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FB14A9-F74F-C0DE-2E44-A475E98CC7D3}"/>
              </a:ext>
            </a:extLst>
          </p:cNvPr>
          <p:cNvSpPr>
            <a:spLocks noGrp="1"/>
          </p:cNvSpPr>
          <p:nvPr>
            <p:ph type="dt" sz="half" idx="10"/>
          </p:nvPr>
        </p:nvSpPr>
        <p:spPr/>
        <p:txBody>
          <a:bodyPr/>
          <a:lstStyle/>
          <a:p>
            <a:fld id="{8F22B873-5284-43C9-93C7-1B997C727531}" type="datetimeFigureOut">
              <a:rPr lang="en-CA" smtClean="0"/>
              <a:t>2023-12-03</a:t>
            </a:fld>
            <a:endParaRPr lang="en-CA"/>
          </a:p>
        </p:txBody>
      </p:sp>
      <p:sp>
        <p:nvSpPr>
          <p:cNvPr id="3" name="Footer Placeholder 2">
            <a:extLst>
              <a:ext uri="{FF2B5EF4-FFF2-40B4-BE49-F238E27FC236}">
                <a16:creationId xmlns:a16="http://schemas.microsoft.com/office/drawing/2014/main" id="{205E996B-A1B2-D0F7-5033-5FB1D1158C1C}"/>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CE9D0BB-DB37-EE4B-DBAD-DED41CC576CC}"/>
              </a:ext>
            </a:extLst>
          </p:cNvPr>
          <p:cNvSpPr>
            <a:spLocks noGrp="1"/>
          </p:cNvSpPr>
          <p:nvPr>
            <p:ph type="sldNum" sz="quarter" idx="12"/>
          </p:nvPr>
        </p:nvSpPr>
        <p:spPr/>
        <p:txBody>
          <a:bodyPr/>
          <a:lstStyle/>
          <a:p>
            <a:fld id="{E8F13D2A-81DD-4FD0-8CFC-6F4CB7C2E321}" type="slidenum">
              <a:rPr lang="en-CA" smtClean="0"/>
              <a:t>‹#›</a:t>
            </a:fld>
            <a:endParaRPr lang="en-CA"/>
          </a:p>
        </p:txBody>
      </p:sp>
    </p:spTree>
    <p:extLst>
      <p:ext uri="{BB962C8B-B14F-4D97-AF65-F5344CB8AC3E}">
        <p14:creationId xmlns:p14="http://schemas.microsoft.com/office/powerpoint/2010/main" val="153288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839C5-ACDE-761B-ABD7-0F32CF4FE9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EEC76A2-8B39-918F-929F-57DE3AB51C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F567865A-13AE-6EA8-EC31-EAD0227A3F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B4A9C0-68DF-41F8-A084-D2BF8A8A3A8C}"/>
              </a:ext>
            </a:extLst>
          </p:cNvPr>
          <p:cNvSpPr>
            <a:spLocks noGrp="1"/>
          </p:cNvSpPr>
          <p:nvPr>
            <p:ph type="dt" sz="half" idx="10"/>
          </p:nvPr>
        </p:nvSpPr>
        <p:spPr/>
        <p:txBody>
          <a:bodyPr/>
          <a:lstStyle/>
          <a:p>
            <a:fld id="{8F22B873-5284-43C9-93C7-1B997C727531}" type="datetimeFigureOut">
              <a:rPr lang="en-CA" smtClean="0"/>
              <a:t>2023-12-03</a:t>
            </a:fld>
            <a:endParaRPr lang="en-CA"/>
          </a:p>
        </p:txBody>
      </p:sp>
      <p:sp>
        <p:nvSpPr>
          <p:cNvPr id="6" name="Footer Placeholder 5">
            <a:extLst>
              <a:ext uri="{FF2B5EF4-FFF2-40B4-BE49-F238E27FC236}">
                <a16:creationId xmlns:a16="http://schemas.microsoft.com/office/drawing/2014/main" id="{14BB08E3-E632-66E9-3015-4A464991E46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8DB9B11-D46A-C6F8-768A-CA3BBB6EB09C}"/>
              </a:ext>
            </a:extLst>
          </p:cNvPr>
          <p:cNvSpPr>
            <a:spLocks noGrp="1"/>
          </p:cNvSpPr>
          <p:nvPr>
            <p:ph type="sldNum" sz="quarter" idx="12"/>
          </p:nvPr>
        </p:nvSpPr>
        <p:spPr/>
        <p:txBody>
          <a:bodyPr/>
          <a:lstStyle/>
          <a:p>
            <a:fld id="{E8F13D2A-81DD-4FD0-8CFC-6F4CB7C2E321}" type="slidenum">
              <a:rPr lang="en-CA" smtClean="0"/>
              <a:t>‹#›</a:t>
            </a:fld>
            <a:endParaRPr lang="en-CA"/>
          </a:p>
        </p:txBody>
      </p:sp>
    </p:spTree>
    <p:extLst>
      <p:ext uri="{BB962C8B-B14F-4D97-AF65-F5344CB8AC3E}">
        <p14:creationId xmlns:p14="http://schemas.microsoft.com/office/powerpoint/2010/main" val="126547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C7A56-5CC5-BEF6-E3D3-4769166A06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9E611F21-2259-05BC-81D0-0AA154A325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CFF8C36-F693-6E9A-F39F-3A4DFD458F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6148FA-E049-7A98-F8E9-A9EBD479EDFD}"/>
              </a:ext>
            </a:extLst>
          </p:cNvPr>
          <p:cNvSpPr>
            <a:spLocks noGrp="1"/>
          </p:cNvSpPr>
          <p:nvPr>
            <p:ph type="dt" sz="half" idx="10"/>
          </p:nvPr>
        </p:nvSpPr>
        <p:spPr/>
        <p:txBody>
          <a:bodyPr/>
          <a:lstStyle/>
          <a:p>
            <a:fld id="{8F22B873-5284-43C9-93C7-1B997C727531}" type="datetimeFigureOut">
              <a:rPr lang="en-CA" smtClean="0"/>
              <a:t>2023-12-03</a:t>
            </a:fld>
            <a:endParaRPr lang="en-CA"/>
          </a:p>
        </p:txBody>
      </p:sp>
      <p:sp>
        <p:nvSpPr>
          <p:cNvPr id="6" name="Footer Placeholder 5">
            <a:extLst>
              <a:ext uri="{FF2B5EF4-FFF2-40B4-BE49-F238E27FC236}">
                <a16:creationId xmlns:a16="http://schemas.microsoft.com/office/drawing/2014/main" id="{2DAD4BD2-9011-0129-E699-CFAF642A137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2D3AEF3-03FB-795B-9A3D-329A5802ECD6}"/>
              </a:ext>
            </a:extLst>
          </p:cNvPr>
          <p:cNvSpPr>
            <a:spLocks noGrp="1"/>
          </p:cNvSpPr>
          <p:nvPr>
            <p:ph type="sldNum" sz="quarter" idx="12"/>
          </p:nvPr>
        </p:nvSpPr>
        <p:spPr/>
        <p:txBody>
          <a:bodyPr/>
          <a:lstStyle/>
          <a:p>
            <a:fld id="{E8F13D2A-81DD-4FD0-8CFC-6F4CB7C2E321}" type="slidenum">
              <a:rPr lang="en-CA" smtClean="0"/>
              <a:t>‹#›</a:t>
            </a:fld>
            <a:endParaRPr lang="en-CA"/>
          </a:p>
        </p:txBody>
      </p:sp>
    </p:spTree>
    <p:extLst>
      <p:ext uri="{BB962C8B-B14F-4D97-AF65-F5344CB8AC3E}">
        <p14:creationId xmlns:p14="http://schemas.microsoft.com/office/powerpoint/2010/main" val="2951018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5C61E7-1A6F-326E-ADC4-9E1A781B4E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C801207-7046-4E67-FDA1-ED8AC1265C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9F59AD0-7D96-763C-9107-DB4E3EAB2A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2B873-5284-43C9-93C7-1B997C727531}" type="datetimeFigureOut">
              <a:rPr lang="en-CA" smtClean="0"/>
              <a:t>2023-12-03</a:t>
            </a:fld>
            <a:endParaRPr lang="en-CA"/>
          </a:p>
        </p:txBody>
      </p:sp>
      <p:sp>
        <p:nvSpPr>
          <p:cNvPr id="5" name="Footer Placeholder 4">
            <a:extLst>
              <a:ext uri="{FF2B5EF4-FFF2-40B4-BE49-F238E27FC236}">
                <a16:creationId xmlns:a16="http://schemas.microsoft.com/office/drawing/2014/main" id="{109D2B40-58B7-6FCF-35AF-C2D840ED02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1BE2E76D-7E0A-EDC7-AA6B-FB16433ED9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13D2A-81DD-4FD0-8CFC-6F4CB7C2E321}" type="slidenum">
              <a:rPr lang="en-CA" smtClean="0"/>
              <a:t>‹#›</a:t>
            </a:fld>
            <a:endParaRPr lang="en-CA"/>
          </a:p>
        </p:txBody>
      </p:sp>
    </p:spTree>
    <p:extLst>
      <p:ext uri="{BB962C8B-B14F-4D97-AF65-F5344CB8AC3E}">
        <p14:creationId xmlns:p14="http://schemas.microsoft.com/office/powerpoint/2010/main" val="4275488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654D4-2C90-669D-95DC-52D31C7CA8D5}"/>
              </a:ext>
            </a:extLst>
          </p:cNvPr>
          <p:cNvSpPr>
            <a:spLocks noGrp="1"/>
          </p:cNvSpPr>
          <p:nvPr>
            <p:ph type="ctrTitle"/>
          </p:nvPr>
        </p:nvSpPr>
        <p:spPr/>
        <p:txBody>
          <a:bodyPr/>
          <a:lstStyle/>
          <a:p>
            <a:r>
              <a:rPr lang="en-CA" dirty="0"/>
              <a:t>COSC 304 lab10</a:t>
            </a:r>
          </a:p>
        </p:txBody>
      </p:sp>
      <p:sp>
        <p:nvSpPr>
          <p:cNvPr id="3" name="Subtitle 2">
            <a:extLst>
              <a:ext uri="{FF2B5EF4-FFF2-40B4-BE49-F238E27FC236}">
                <a16:creationId xmlns:a16="http://schemas.microsoft.com/office/drawing/2014/main" id="{C506180C-8CB2-09DC-91D0-6CDB9B172209}"/>
              </a:ext>
            </a:extLst>
          </p:cNvPr>
          <p:cNvSpPr>
            <a:spLocks noGrp="1"/>
          </p:cNvSpPr>
          <p:nvPr>
            <p:ph type="subTitle" idx="1"/>
          </p:nvPr>
        </p:nvSpPr>
        <p:spPr/>
        <p:txBody>
          <a:bodyPr/>
          <a:lstStyle/>
          <a:p>
            <a:r>
              <a:rPr lang="en-CA" dirty="0"/>
              <a:t>Group 111, Kenichiro Anderson, Kevin Kim</a:t>
            </a:r>
          </a:p>
          <a:p>
            <a:r>
              <a:rPr lang="en-CA" dirty="0"/>
              <a:t>kevinkim990503@gmail.com </a:t>
            </a:r>
          </a:p>
          <a:p>
            <a:r>
              <a:rPr lang="en-CA" dirty="0"/>
              <a:t>andersonken048@gmail.com</a:t>
            </a:r>
          </a:p>
        </p:txBody>
      </p:sp>
    </p:spTree>
    <p:extLst>
      <p:ext uri="{BB962C8B-B14F-4D97-AF65-F5344CB8AC3E}">
        <p14:creationId xmlns:p14="http://schemas.microsoft.com/office/powerpoint/2010/main" val="1606549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972CB-62F2-74DC-2997-34E549B12EDA}"/>
              </a:ext>
            </a:extLst>
          </p:cNvPr>
          <p:cNvSpPr>
            <a:spLocks noGrp="1"/>
          </p:cNvSpPr>
          <p:nvPr>
            <p:ph type="title"/>
          </p:nvPr>
        </p:nvSpPr>
        <p:spPr/>
        <p:txBody>
          <a:bodyPr/>
          <a:lstStyle/>
          <a:p>
            <a:r>
              <a:rPr lang="en-CA" dirty="0"/>
              <a:t>Quebec Predicted Sales 2023,2024</a:t>
            </a:r>
          </a:p>
        </p:txBody>
      </p:sp>
      <p:pic>
        <p:nvPicPr>
          <p:cNvPr id="4" name="Picture 3" descr="A graph showing sales and sales&#10;&#10;Description automatically generated">
            <a:extLst>
              <a:ext uri="{FF2B5EF4-FFF2-40B4-BE49-F238E27FC236}">
                <a16:creationId xmlns:a16="http://schemas.microsoft.com/office/drawing/2014/main" id="{766B572E-EE31-5AAB-909F-7BCBF7B833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821" y="2053230"/>
            <a:ext cx="4580357" cy="2751539"/>
          </a:xfrm>
          <a:prstGeom prst="rect">
            <a:avLst/>
          </a:prstGeom>
        </p:spPr>
      </p:pic>
    </p:spTree>
    <p:extLst>
      <p:ext uri="{BB962C8B-B14F-4D97-AF65-F5344CB8AC3E}">
        <p14:creationId xmlns:p14="http://schemas.microsoft.com/office/powerpoint/2010/main" val="212811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AB506-7C3A-140E-87AA-BDD5DE930F58}"/>
              </a:ext>
            </a:extLst>
          </p:cNvPr>
          <p:cNvSpPr>
            <a:spLocks noGrp="1"/>
          </p:cNvSpPr>
          <p:nvPr>
            <p:ph type="title"/>
          </p:nvPr>
        </p:nvSpPr>
        <p:spPr/>
        <p:txBody>
          <a:bodyPr/>
          <a:lstStyle/>
          <a:p>
            <a:r>
              <a:rPr lang="en-CA" dirty="0"/>
              <a:t>New Brunswick Predicted Sales 2023,2024</a:t>
            </a:r>
          </a:p>
        </p:txBody>
      </p:sp>
      <p:pic>
        <p:nvPicPr>
          <p:cNvPr id="4" name="Picture 3" descr="A graph showing sales and sales&#10;&#10;Description automatically generated">
            <a:extLst>
              <a:ext uri="{FF2B5EF4-FFF2-40B4-BE49-F238E27FC236}">
                <a16:creationId xmlns:a16="http://schemas.microsoft.com/office/drawing/2014/main" id="{C0709895-2B2D-8131-EC9B-97F21E1717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821" y="2053230"/>
            <a:ext cx="4580357" cy="2751539"/>
          </a:xfrm>
          <a:prstGeom prst="rect">
            <a:avLst/>
          </a:prstGeom>
        </p:spPr>
      </p:pic>
    </p:spTree>
    <p:extLst>
      <p:ext uri="{BB962C8B-B14F-4D97-AF65-F5344CB8AC3E}">
        <p14:creationId xmlns:p14="http://schemas.microsoft.com/office/powerpoint/2010/main" val="41961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AB506-7C3A-140E-87AA-BDD5DE930F58}"/>
              </a:ext>
            </a:extLst>
          </p:cNvPr>
          <p:cNvSpPr>
            <a:spLocks noGrp="1"/>
          </p:cNvSpPr>
          <p:nvPr>
            <p:ph type="title"/>
          </p:nvPr>
        </p:nvSpPr>
        <p:spPr/>
        <p:txBody>
          <a:bodyPr/>
          <a:lstStyle/>
          <a:p>
            <a:r>
              <a:rPr lang="en-CA" dirty="0"/>
              <a:t>Prince Edward island Predicted Sales 2023,2024</a:t>
            </a:r>
          </a:p>
        </p:txBody>
      </p:sp>
      <p:pic>
        <p:nvPicPr>
          <p:cNvPr id="5" name="Picture 4" descr="A graph showing sales and sales&#10;&#10;Description automatically generated">
            <a:extLst>
              <a:ext uri="{FF2B5EF4-FFF2-40B4-BE49-F238E27FC236}">
                <a16:creationId xmlns:a16="http://schemas.microsoft.com/office/drawing/2014/main" id="{D913F98F-2E23-EA92-B8D7-D002028365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821" y="2053230"/>
            <a:ext cx="4580357" cy="2751539"/>
          </a:xfrm>
          <a:prstGeom prst="rect">
            <a:avLst/>
          </a:prstGeom>
        </p:spPr>
      </p:pic>
    </p:spTree>
    <p:extLst>
      <p:ext uri="{BB962C8B-B14F-4D97-AF65-F5344CB8AC3E}">
        <p14:creationId xmlns:p14="http://schemas.microsoft.com/office/powerpoint/2010/main" val="2137314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77E0A-DAA2-8811-4F79-1B75BFF87ECB}"/>
              </a:ext>
            </a:extLst>
          </p:cNvPr>
          <p:cNvSpPr>
            <a:spLocks noGrp="1"/>
          </p:cNvSpPr>
          <p:nvPr>
            <p:ph type="title"/>
          </p:nvPr>
        </p:nvSpPr>
        <p:spPr/>
        <p:txBody>
          <a:bodyPr/>
          <a:lstStyle/>
          <a:p>
            <a:r>
              <a:rPr lang="en-CA" dirty="0"/>
              <a:t>MANAGEMENT SUMMARY:</a:t>
            </a:r>
          </a:p>
        </p:txBody>
      </p:sp>
      <p:sp>
        <p:nvSpPr>
          <p:cNvPr id="3" name="Content Placeholder 2">
            <a:extLst>
              <a:ext uri="{FF2B5EF4-FFF2-40B4-BE49-F238E27FC236}">
                <a16:creationId xmlns:a16="http://schemas.microsoft.com/office/drawing/2014/main" id="{CB0A0FF6-CEB0-9B9F-ED4F-51F1FB3087AB}"/>
              </a:ext>
            </a:extLst>
          </p:cNvPr>
          <p:cNvSpPr>
            <a:spLocks noGrp="1"/>
          </p:cNvSpPr>
          <p:nvPr>
            <p:ph idx="1"/>
          </p:nvPr>
        </p:nvSpPr>
        <p:spPr/>
        <p:txBody>
          <a:bodyPr>
            <a:normAutofit/>
          </a:bodyPr>
          <a:lstStyle/>
          <a:p>
            <a:pPr marL="0" indent="0" algn="just">
              <a:buNone/>
            </a:pPr>
            <a:r>
              <a:rPr lang="en-CA" dirty="0">
                <a:latin typeface="+mj-lt"/>
              </a:rPr>
              <a:t>Since Manitoba, Nova Scotia, Newfoundland and Quebec all have positive projections we do not need to make any changes, as long as we can stay consistent with the projected growth, we shouldn’t need much help. Perhaps if we hit these projection numbers, we may need to expand our sales team and possibly make more warehouses near these hot spots.</a:t>
            </a:r>
          </a:p>
          <a:p>
            <a:pPr marL="0" indent="0" algn="just">
              <a:buNone/>
            </a:pPr>
            <a:r>
              <a:rPr lang="en-CA" dirty="0">
                <a:latin typeface="+mj-lt"/>
              </a:rPr>
              <a:t>As for British Columbia, Alberta, Saskatchewan, Ontario, New Brunswick and Prince Edward island, we may need to have another meeting on this and examine our struggles with these provinces.</a:t>
            </a:r>
          </a:p>
        </p:txBody>
      </p:sp>
    </p:spTree>
    <p:extLst>
      <p:ext uri="{BB962C8B-B14F-4D97-AF65-F5344CB8AC3E}">
        <p14:creationId xmlns:p14="http://schemas.microsoft.com/office/powerpoint/2010/main" val="3728419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604A1-1ECE-A8DA-E75C-2CCC9B2BEFC4}"/>
              </a:ext>
            </a:extLst>
          </p:cNvPr>
          <p:cNvSpPr>
            <a:spLocks noGrp="1"/>
          </p:cNvSpPr>
          <p:nvPr>
            <p:ph type="title"/>
          </p:nvPr>
        </p:nvSpPr>
        <p:spPr/>
        <p:txBody>
          <a:bodyPr/>
          <a:lstStyle/>
          <a:p>
            <a:r>
              <a:rPr lang="en-CA" dirty="0"/>
              <a:t>Best and worst products</a:t>
            </a:r>
          </a:p>
        </p:txBody>
      </p:sp>
      <p:sp>
        <p:nvSpPr>
          <p:cNvPr id="3" name="Content Placeholder 2">
            <a:extLst>
              <a:ext uri="{FF2B5EF4-FFF2-40B4-BE49-F238E27FC236}">
                <a16:creationId xmlns:a16="http://schemas.microsoft.com/office/drawing/2014/main" id="{E0BD68B0-8209-3F2E-A952-4929BDCF3F9A}"/>
              </a:ext>
            </a:extLst>
          </p:cNvPr>
          <p:cNvSpPr>
            <a:spLocks noGrp="1"/>
          </p:cNvSpPr>
          <p:nvPr>
            <p:ph idx="1"/>
          </p:nvPr>
        </p:nvSpPr>
        <p:spPr/>
        <p:txBody>
          <a:bodyPr/>
          <a:lstStyle/>
          <a:p>
            <a:r>
              <a:rPr lang="en-CA" dirty="0"/>
              <a:t>To calculate the best and worst products, we found the top 5 products and the bottom 5 across all of the years. We Queried those 10 products to find their sales revenue over all the years they were sold, after this we then did the projections of the products.</a:t>
            </a:r>
          </a:p>
          <a:p>
            <a:r>
              <a:rPr lang="en-CA" dirty="0"/>
              <a:t>The reasoning behind this was that some products will not be the top for all 5 years in a row thus it was impossible to query and find these products, so we found the top products and bottom over all of the years </a:t>
            </a:r>
          </a:p>
        </p:txBody>
      </p:sp>
    </p:spTree>
    <p:extLst>
      <p:ext uri="{BB962C8B-B14F-4D97-AF65-F5344CB8AC3E}">
        <p14:creationId xmlns:p14="http://schemas.microsoft.com/office/powerpoint/2010/main" val="3690074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0632A-8E74-CE47-739A-51356DD62453}"/>
              </a:ext>
            </a:extLst>
          </p:cNvPr>
          <p:cNvSpPr>
            <a:spLocks noGrp="1"/>
          </p:cNvSpPr>
          <p:nvPr>
            <p:ph type="title"/>
          </p:nvPr>
        </p:nvSpPr>
        <p:spPr/>
        <p:txBody>
          <a:bodyPr/>
          <a:lstStyle/>
          <a:p>
            <a:r>
              <a:rPr lang="en-CA" dirty="0"/>
              <a:t>Top 5 products.</a:t>
            </a:r>
          </a:p>
        </p:txBody>
      </p:sp>
      <p:pic>
        <p:nvPicPr>
          <p:cNvPr id="5" name="Picture 4" descr="A graph of a product&#10;&#10;Description automatically generated with medium confidence">
            <a:extLst>
              <a:ext uri="{FF2B5EF4-FFF2-40B4-BE49-F238E27FC236}">
                <a16:creationId xmlns:a16="http://schemas.microsoft.com/office/drawing/2014/main" id="{DA4D78CF-9FA2-711D-DB50-55A88C5CAE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8055" y="1690688"/>
            <a:ext cx="9540333" cy="5123461"/>
          </a:xfrm>
          <a:prstGeom prst="rect">
            <a:avLst/>
          </a:prstGeom>
        </p:spPr>
      </p:pic>
    </p:spTree>
    <p:extLst>
      <p:ext uri="{BB962C8B-B14F-4D97-AF65-F5344CB8AC3E}">
        <p14:creationId xmlns:p14="http://schemas.microsoft.com/office/powerpoint/2010/main" val="3616432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41414-CCF4-2186-12DD-7968115585FA}"/>
              </a:ext>
            </a:extLst>
          </p:cNvPr>
          <p:cNvSpPr>
            <a:spLocks noGrp="1"/>
          </p:cNvSpPr>
          <p:nvPr>
            <p:ph type="title"/>
          </p:nvPr>
        </p:nvSpPr>
        <p:spPr/>
        <p:txBody>
          <a:bodyPr/>
          <a:lstStyle/>
          <a:p>
            <a:r>
              <a:rPr lang="en-CA" dirty="0"/>
              <a:t>Top 5 Products 2023, 2024 Projections </a:t>
            </a:r>
          </a:p>
        </p:txBody>
      </p:sp>
      <p:sp>
        <p:nvSpPr>
          <p:cNvPr id="7" name="TextBox 6">
            <a:extLst>
              <a:ext uri="{FF2B5EF4-FFF2-40B4-BE49-F238E27FC236}">
                <a16:creationId xmlns:a16="http://schemas.microsoft.com/office/drawing/2014/main" id="{505CA538-E55C-E6EF-F95D-51FE47911E10}"/>
              </a:ext>
            </a:extLst>
          </p:cNvPr>
          <p:cNvSpPr txBox="1"/>
          <p:nvPr/>
        </p:nvSpPr>
        <p:spPr>
          <a:xfrm>
            <a:off x="6546604" y="3994832"/>
            <a:ext cx="2180145" cy="369332"/>
          </a:xfrm>
          <a:prstGeom prst="rect">
            <a:avLst/>
          </a:prstGeom>
          <a:noFill/>
        </p:spPr>
        <p:txBody>
          <a:bodyPr wrap="square">
            <a:spAutoFit/>
          </a:bodyPr>
          <a:lstStyle/>
          <a:p>
            <a:r>
              <a:rPr lang="en-CA" dirty="0"/>
              <a:t>Ergonomic Iron Lamp</a:t>
            </a:r>
          </a:p>
        </p:txBody>
      </p:sp>
      <p:sp>
        <p:nvSpPr>
          <p:cNvPr id="9" name="TextBox 8">
            <a:extLst>
              <a:ext uri="{FF2B5EF4-FFF2-40B4-BE49-F238E27FC236}">
                <a16:creationId xmlns:a16="http://schemas.microsoft.com/office/drawing/2014/main" id="{1171451C-0ACF-F145-B5B6-7ED6D59F2000}"/>
              </a:ext>
            </a:extLst>
          </p:cNvPr>
          <p:cNvSpPr txBox="1"/>
          <p:nvPr/>
        </p:nvSpPr>
        <p:spPr>
          <a:xfrm>
            <a:off x="2477291" y="3994832"/>
            <a:ext cx="2927391" cy="369332"/>
          </a:xfrm>
          <a:prstGeom prst="rect">
            <a:avLst/>
          </a:prstGeom>
          <a:noFill/>
        </p:spPr>
        <p:txBody>
          <a:bodyPr wrap="square">
            <a:spAutoFit/>
          </a:bodyPr>
          <a:lstStyle/>
          <a:p>
            <a:r>
              <a:rPr lang="en-CA" dirty="0"/>
              <a:t>Heavy Duty Plastic Knife</a:t>
            </a:r>
          </a:p>
        </p:txBody>
      </p:sp>
      <p:sp>
        <p:nvSpPr>
          <p:cNvPr id="11" name="TextBox 10">
            <a:extLst>
              <a:ext uri="{FF2B5EF4-FFF2-40B4-BE49-F238E27FC236}">
                <a16:creationId xmlns:a16="http://schemas.microsoft.com/office/drawing/2014/main" id="{E6B58061-F94C-B798-EFE7-C3AB5EA1E69B}"/>
              </a:ext>
            </a:extLst>
          </p:cNvPr>
          <p:cNvSpPr txBox="1"/>
          <p:nvPr/>
        </p:nvSpPr>
        <p:spPr>
          <a:xfrm>
            <a:off x="7636676" y="1752061"/>
            <a:ext cx="2620274" cy="369332"/>
          </a:xfrm>
          <a:prstGeom prst="rect">
            <a:avLst/>
          </a:prstGeom>
          <a:noFill/>
        </p:spPr>
        <p:txBody>
          <a:bodyPr wrap="square">
            <a:spAutoFit/>
          </a:bodyPr>
          <a:lstStyle/>
          <a:p>
            <a:r>
              <a:rPr lang="en-CA" dirty="0"/>
              <a:t>Lightweight Plastic Watch</a:t>
            </a:r>
          </a:p>
        </p:txBody>
      </p:sp>
      <p:sp>
        <p:nvSpPr>
          <p:cNvPr id="13" name="TextBox 12">
            <a:extLst>
              <a:ext uri="{FF2B5EF4-FFF2-40B4-BE49-F238E27FC236}">
                <a16:creationId xmlns:a16="http://schemas.microsoft.com/office/drawing/2014/main" id="{6AA3F8FE-14C1-646A-0262-D8EA75828648}"/>
              </a:ext>
            </a:extLst>
          </p:cNvPr>
          <p:cNvSpPr txBox="1"/>
          <p:nvPr/>
        </p:nvSpPr>
        <p:spPr>
          <a:xfrm>
            <a:off x="4262761" y="1755221"/>
            <a:ext cx="2283843" cy="369332"/>
          </a:xfrm>
          <a:prstGeom prst="rect">
            <a:avLst/>
          </a:prstGeom>
          <a:noFill/>
        </p:spPr>
        <p:txBody>
          <a:bodyPr wrap="square">
            <a:spAutoFit/>
          </a:bodyPr>
          <a:lstStyle/>
          <a:p>
            <a:r>
              <a:rPr lang="en-CA" dirty="0"/>
              <a:t>Incredible Wool Plate</a:t>
            </a:r>
          </a:p>
        </p:txBody>
      </p:sp>
      <p:sp>
        <p:nvSpPr>
          <p:cNvPr id="15" name="TextBox 14">
            <a:extLst>
              <a:ext uri="{FF2B5EF4-FFF2-40B4-BE49-F238E27FC236}">
                <a16:creationId xmlns:a16="http://schemas.microsoft.com/office/drawing/2014/main" id="{BFBAB250-592F-DBA7-E9E1-7ACFE0832491}"/>
              </a:ext>
            </a:extLst>
          </p:cNvPr>
          <p:cNvSpPr txBox="1"/>
          <p:nvPr/>
        </p:nvSpPr>
        <p:spPr>
          <a:xfrm>
            <a:off x="455762" y="1735707"/>
            <a:ext cx="2591519" cy="369332"/>
          </a:xfrm>
          <a:prstGeom prst="rect">
            <a:avLst/>
          </a:prstGeom>
          <a:noFill/>
        </p:spPr>
        <p:txBody>
          <a:bodyPr wrap="square">
            <a:spAutoFit/>
          </a:bodyPr>
          <a:lstStyle/>
          <a:p>
            <a:r>
              <a:rPr lang="en-CA" dirty="0"/>
              <a:t>Aerodynamic Copper Bag</a:t>
            </a:r>
          </a:p>
        </p:txBody>
      </p:sp>
      <p:pic>
        <p:nvPicPr>
          <p:cNvPr id="4" name="Picture 3" descr="A screenshot of a computer screen&#10;&#10;Description automatically generated">
            <a:extLst>
              <a:ext uri="{FF2B5EF4-FFF2-40B4-BE49-F238E27FC236}">
                <a16:creationId xmlns:a16="http://schemas.microsoft.com/office/drawing/2014/main" id="{F10BA1C8-0A1F-19E6-4577-10169EDCE6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472" y="2105039"/>
            <a:ext cx="2519367" cy="1936764"/>
          </a:xfrm>
          <a:prstGeom prst="rect">
            <a:avLst/>
          </a:prstGeom>
        </p:spPr>
      </p:pic>
      <p:pic>
        <p:nvPicPr>
          <p:cNvPr id="6" name="Picture 5" descr="A screenshot of a computer screen&#10;&#10;Description automatically generated">
            <a:extLst>
              <a:ext uri="{FF2B5EF4-FFF2-40B4-BE49-F238E27FC236}">
                <a16:creationId xmlns:a16="http://schemas.microsoft.com/office/drawing/2014/main" id="{E68F1452-5BF2-0658-708C-4364F12683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6603" y="4364163"/>
            <a:ext cx="2437495" cy="1870279"/>
          </a:xfrm>
          <a:prstGeom prst="rect">
            <a:avLst/>
          </a:prstGeom>
        </p:spPr>
      </p:pic>
      <p:pic>
        <p:nvPicPr>
          <p:cNvPr id="10" name="Picture 9" descr="A screenshot of a graph&#10;&#10;Description automatically generated">
            <a:extLst>
              <a:ext uri="{FF2B5EF4-FFF2-40B4-BE49-F238E27FC236}">
                <a16:creationId xmlns:a16="http://schemas.microsoft.com/office/drawing/2014/main" id="{4752939B-9160-42DE-CB6D-F7A0984F80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7291" y="4389565"/>
            <a:ext cx="2480718" cy="1864391"/>
          </a:xfrm>
          <a:prstGeom prst="rect">
            <a:avLst/>
          </a:prstGeom>
        </p:spPr>
      </p:pic>
      <p:pic>
        <p:nvPicPr>
          <p:cNvPr id="14" name="Picture 13" descr="A screenshot of a computer screen&#10;&#10;Description automatically generated">
            <a:extLst>
              <a:ext uri="{FF2B5EF4-FFF2-40B4-BE49-F238E27FC236}">
                <a16:creationId xmlns:a16="http://schemas.microsoft.com/office/drawing/2014/main" id="{076BE401-E1FD-23D7-0DF5-7DE244C7C0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13119" y="2095512"/>
            <a:ext cx="2519367" cy="1968255"/>
          </a:xfrm>
          <a:prstGeom prst="rect">
            <a:avLst/>
          </a:prstGeom>
        </p:spPr>
      </p:pic>
      <p:pic>
        <p:nvPicPr>
          <p:cNvPr id="18" name="Picture 17" descr="A screenshot of a computer screen&#10;&#10;Description automatically generated">
            <a:extLst>
              <a:ext uri="{FF2B5EF4-FFF2-40B4-BE49-F238E27FC236}">
                <a16:creationId xmlns:a16="http://schemas.microsoft.com/office/drawing/2014/main" id="{10A2DC68-1B7C-0023-AF3D-0CC0A06B4DA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72702" y="2060020"/>
            <a:ext cx="2584246" cy="1981783"/>
          </a:xfrm>
          <a:prstGeom prst="rect">
            <a:avLst/>
          </a:prstGeom>
        </p:spPr>
      </p:pic>
    </p:spTree>
    <p:extLst>
      <p:ext uri="{BB962C8B-B14F-4D97-AF65-F5344CB8AC3E}">
        <p14:creationId xmlns:p14="http://schemas.microsoft.com/office/powerpoint/2010/main" val="1490944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25A73-3586-2206-5391-04DBDE8D0ECF}"/>
              </a:ext>
            </a:extLst>
          </p:cNvPr>
          <p:cNvSpPr>
            <a:spLocks noGrp="1"/>
          </p:cNvSpPr>
          <p:nvPr>
            <p:ph type="title"/>
          </p:nvPr>
        </p:nvSpPr>
        <p:spPr/>
        <p:txBody>
          <a:bodyPr/>
          <a:lstStyle/>
          <a:p>
            <a:r>
              <a:rPr lang="en-CA" dirty="0"/>
              <a:t>Bottom 5 products</a:t>
            </a:r>
          </a:p>
        </p:txBody>
      </p:sp>
      <p:pic>
        <p:nvPicPr>
          <p:cNvPr id="5" name="Picture 4" descr="A graph of a bar chart&#10;&#10;Description automatically generated with medium confidence">
            <a:extLst>
              <a:ext uri="{FF2B5EF4-FFF2-40B4-BE49-F238E27FC236}">
                <a16:creationId xmlns:a16="http://schemas.microsoft.com/office/drawing/2014/main" id="{7C623796-38C8-A5E2-029C-CE1B5355B2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7105" y="1330844"/>
            <a:ext cx="8477789" cy="5162031"/>
          </a:xfrm>
          <a:prstGeom prst="rect">
            <a:avLst/>
          </a:prstGeom>
        </p:spPr>
      </p:pic>
    </p:spTree>
    <p:extLst>
      <p:ext uri="{BB962C8B-B14F-4D97-AF65-F5344CB8AC3E}">
        <p14:creationId xmlns:p14="http://schemas.microsoft.com/office/powerpoint/2010/main" val="2974807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16BF3-4356-5B59-381F-E88E7108C82B}"/>
              </a:ext>
            </a:extLst>
          </p:cNvPr>
          <p:cNvSpPr>
            <a:spLocks noGrp="1"/>
          </p:cNvSpPr>
          <p:nvPr>
            <p:ph type="title"/>
          </p:nvPr>
        </p:nvSpPr>
        <p:spPr/>
        <p:txBody>
          <a:bodyPr/>
          <a:lstStyle/>
          <a:p>
            <a:r>
              <a:rPr lang="en-CA" dirty="0"/>
              <a:t>Bottom 5 products</a:t>
            </a:r>
          </a:p>
        </p:txBody>
      </p:sp>
      <p:graphicFrame>
        <p:nvGraphicFramePr>
          <p:cNvPr id="4" name="Table 3">
            <a:extLst>
              <a:ext uri="{FF2B5EF4-FFF2-40B4-BE49-F238E27FC236}">
                <a16:creationId xmlns:a16="http://schemas.microsoft.com/office/drawing/2014/main" id="{B31DA04A-60A5-CC69-0A87-59AE886C9AA0}"/>
              </a:ext>
            </a:extLst>
          </p:cNvPr>
          <p:cNvGraphicFramePr>
            <a:graphicFrameLocks noGrp="1"/>
          </p:cNvGraphicFramePr>
          <p:nvPr>
            <p:extLst>
              <p:ext uri="{D42A27DB-BD31-4B8C-83A1-F6EECF244321}">
                <p14:modId xmlns:p14="http://schemas.microsoft.com/office/powerpoint/2010/main" val="3743753190"/>
              </p:ext>
            </p:extLst>
          </p:nvPr>
        </p:nvGraphicFramePr>
        <p:xfrm>
          <a:off x="2453936" y="3901164"/>
          <a:ext cx="2490926" cy="365760"/>
        </p:xfrm>
        <a:graphic>
          <a:graphicData uri="http://schemas.openxmlformats.org/drawingml/2006/table">
            <a:tbl>
              <a:tblPr/>
              <a:tblGrid>
                <a:gridCol w="2490926">
                  <a:extLst>
                    <a:ext uri="{9D8B030D-6E8A-4147-A177-3AD203B41FA5}">
                      <a16:colId xmlns:a16="http://schemas.microsoft.com/office/drawing/2014/main" val="245813897"/>
                    </a:ext>
                  </a:extLst>
                </a:gridCol>
              </a:tblGrid>
              <a:tr h="0">
                <a:tc>
                  <a:txBody>
                    <a:bodyPr/>
                    <a:lstStyle/>
                    <a:p>
                      <a:r>
                        <a:rPr lang="en-CA" dirty="0"/>
                        <a:t>Sleek Bronze Keyboard</a:t>
                      </a:r>
                    </a:p>
                  </a:txBody>
                  <a:tcPr anchor="ctr">
                    <a:lnL>
                      <a:noFill/>
                    </a:lnL>
                    <a:lnR>
                      <a:noFill/>
                    </a:lnR>
                    <a:lnT>
                      <a:noFill/>
                    </a:lnT>
                    <a:lnB>
                      <a:noFill/>
                    </a:lnB>
                  </a:tcPr>
                </a:tc>
                <a:extLst>
                  <a:ext uri="{0D108BD9-81ED-4DB2-BD59-A6C34878D82A}">
                    <a16:rowId xmlns:a16="http://schemas.microsoft.com/office/drawing/2014/main" val="3309424415"/>
                  </a:ext>
                </a:extLst>
              </a:tr>
            </a:tbl>
          </a:graphicData>
        </a:graphic>
      </p:graphicFrame>
      <p:graphicFrame>
        <p:nvGraphicFramePr>
          <p:cNvPr id="5" name="Table 4">
            <a:extLst>
              <a:ext uri="{FF2B5EF4-FFF2-40B4-BE49-F238E27FC236}">
                <a16:creationId xmlns:a16="http://schemas.microsoft.com/office/drawing/2014/main" id="{E30DFC34-4AA2-878E-6E67-986A0121AA7A}"/>
              </a:ext>
            </a:extLst>
          </p:cNvPr>
          <p:cNvGraphicFramePr>
            <a:graphicFrameLocks noGrp="1"/>
          </p:cNvGraphicFramePr>
          <p:nvPr>
            <p:extLst>
              <p:ext uri="{D42A27DB-BD31-4B8C-83A1-F6EECF244321}">
                <p14:modId xmlns:p14="http://schemas.microsoft.com/office/powerpoint/2010/main" val="4162193190"/>
              </p:ext>
            </p:extLst>
          </p:nvPr>
        </p:nvGraphicFramePr>
        <p:xfrm>
          <a:off x="8044648" y="1675754"/>
          <a:ext cx="3085730" cy="365760"/>
        </p:xfrm>
        <a:graphic>
          <a:graphicData uri="http://schemas.openxmlformats.org/drawingml/2006/table">
            <a:tbl>
              <a:tblPr/>
              <a:tblGrid>
                <a:gridCol w="3085730">
                  <a:extLst>
                    <a:ext uri="{9D8B030D-6E8A-4147-A177-3AD203B41FA5}">
                      <a16:colId xmlns:a16="http://schemas.microsoft.com/office/drawing/2014/main" val="1951559696"/>
                    </a:ext>
                  </a:extLst>
                </a:gridCol>
              </a:tblGrid>
              <a:tr h="0">
                <a:tc>
                  <a:txBody>
                    <a:bodyPr/>
                    <a:lstStyle/>
                    <a:p>
                      <a:r>
                        <a:rPr lang="en-CA" dirty="0"/>
                        <a:t>Lightweight Aluminum Gloves</a:t>
                      </a:r>
                    </a:p>
                  </a:txBody>
                  <a:tcPr anchor="ctr">
                    <a:lnL>
                      <a:noFill/>
                    </a:lnL>
                    <a:lnR>
                      <a:noFill/>
                    </a:lnR>
                    <a:lnT>
                      <a:noFill/>
                    </a:lnT>
                    <a:lnB>
                      <a:noFill/>
                    </a:lnB>
                  </a:tcPr>
                </a:tc>
                <a:extLst>
                  <a:ext uri="{0D108BD9-81ED-4DB2-BD59-A6C34878D82A}">
                    <a16:rowId xmlns:a16="http://schemas.microsoft.com/office/drawing/2014/main" val="2553553141"/>
                  </a:ext>
                </a:extLst>
              </a:tr>
            </a:tbl>
          </a:graphicData>
        </a:graphic>
      </p:graphicFrame>
      <p:graphicFrame>
        <p:nvGraphicFramePr>
          <p:cNvPr id="6" name="Table 5">
            <a:extLst>
              <a:ext uri="{FF2B5EF4-FFF2-40B4-BE49-F238E27FC236}">
                <a16:creationId xmlns:a16="http://schemas.microsoft.com/office/drawing/2014/main" id="{6A5A3402-1AE4-1BE3-B167-A7F6795D298E}"/>
              </a:ext>
            </a:extLst>
          </p:cNvPr>
          <p:cNvGraphicFramePr>
            <a:graphicFrameLocks noGrp="1"/>
          </p:cNvGraphicFramePr>
          <p:nvPr>
            <p:extLst>
              <p:ext uri="{D42A27DB-BD31-4B8C-83A1-F6EECF244321}">
                <p14:modId xmlns:p14="http://schemas.microsoft.com/office/powerpoint/2010/main" val="4216078219"/>
              </p:ext>
            </p:extLst>
          </p:nvPr>
        </p:nvGraphicFramePr>
        <p:xfrm>
          <a:off x="838200" y="1690688"/>
          <a:ext cx="2650724" cy="365760"/>
        </p:xfrm>
        <a:graphic>
          <a:graphicData uri="http://schemas.openxmlformats.org/drawingml/2006/table">
            <a:tbl>
              <a:tblPr/>
              <a:tblGrid>
                <a:gridCol w="2650724">
                  <a:extLst>
                    <a:ext uri="{9D8B030D-6E8A-4147-A177-3AD203B41FA5}">
                      <a16:colId xmlns:a16="http://schemas.microsoft.com/office/drawing/2014/main" val="1345878406"/>
                    </a:ext>
                  </a:extLst>
                </a:gridCol>
              </a:tblGrid>
              <a:tr h="0">
                <a:tc>
                  <a:txBody>
                    <a:bodyPr/>
                    <a:lstStyle/>
                    <a:p>
                      <a:r>
                        <a:rPr lang="en-CA" dirty="0"/>
                        <a:t>Enormous Wool Wallet</a:t>
                      </a:r>
                    </a:p>
                  </a:txBody>
                  <a:tcPr anchor="ctr">
                    <a:lnL>
                      <a:noFill/>
                    </a:lnL>
                    <a:lnR>
                      <a:noFill/>
                    </a:lnR>
                    <a:lnT>
                      <a:noFill/>
                    </a:lnT>
                    <a:lnB>
                      <a:noFill/>
                    </a:lnB>
                  </a:tcPr>
                </a:tc>
                <a:extLst>
                  <a:ext uri="{0D108BD9-81ED-4DB2-BD59-A6C34878D82A}">
                    <a16:rowId xmlns:a16="http://schemas.microsoft.com/office/drawing/2014/main" val="4236046796"/>
                  </a:ext>
                </a:extLst>
              </a:tr>
            </a:tbl>
          </a:graphicData>
        </a:graphic>
      </p:graphicFrame>
      <p:graphicFrame>
        <p:nvGraphicFramePr>
          <p:cNvPr id="7" name="Table 6">
            <a:extLst>
              <a:ext uri="{FF2B5EF4-FFF2-40B4-BE49-F238E27FC236}">
                <a16:creationId xmlns:a16="http://schemas.microsoft.com/office/drawing/2014/main" id="{5E460D9D-DF36-D812-5CB0-134C92B415B3}"/>
              </a:ext>
            </a:extLst>
          </p:cNvPr>
          <p:cNvGraphicFramePr>
            <a:graphicFrameLocks noGrp="1"/>
          </p:cNvGraphicFramePr>
          <p:nvPr>
            <p:extLst>
              <p:ext uri="{D42A27DB-BD31-4B8C-83A1-F6EECF244321}">
                <p14:modId xmlns:p14="http://schemas.microsoft.com/office/powerpoint/2010/main" val="3017991683"/>
              </p:ext>
            </p:extLst>
          </p:nvPr>
        </p:nvGraphicFramePr>
        <p:xfrm>
          <a:off x="4429957" y="1669919"/>
          <a:ext cx="1905000" cy="365760"/>
        </p:xfrm>
        <a:graphic>
          <a:graphicData uri="http://schemas.openxmlformats.org/drawingml/2006/table">
            <a:tbl>
              <a:tblPr/>
              <a:tblGrid>
                <a:gridCol w="1905000">
                  <a:extLst>
                    <a:ext uri="{9D8B030D-6E8A-4147-A177-3AD203B41FA5}">
                      <a16:colId xmlns:a16="http://schemas.microsoft.com/office/drawing/2014/main" val="886652557"/>
                    </a:ext>
                  </a:extLst>
                </a:gridCol>
              </a:tblGrid>
              <a:tr h="0">
                <a:tc>
                  <a:txBody>
                    <a:bodyPr/>
                    <a:lstStyle/>
                    <a:p>
                      <a:r>
                        <a:rPr lang="en-CA" dirty="0"/>
                        <a:t>Fantastic Silk Knife</a:t>
                      </a:r>
                    </a:p>
                  </a:txBody>
                  <a:tcPr anchor="ctr">
                    <a:lnL>
                      <a:noFill/>
                    </a:lnL>
                    <a:lnR>
                      <a:noFill/>
                    </a:lnR>
                    <a:lnT>
                      <a:noFill/>
                    </a:lnT>
                    <a:lnB>
                      <a:noFill/>
                    </a:lnB>
                  </a:tcPr>
                </a:tc>
                <a:extLst>
                  <a:ext uri="{0D108BD9-81ED-4DB2-BD59-A6C34878D82A}">
                    <a16:rowId xmlns:a16="http://schemas.microsoft.com/office/drawing/2014/main" val="2874573415"/>
                  </a:ext>
                </a:extLst>
              </a:tr>
            </a:tbl>
          </a:graphicData>
        </a:graphic>
      </p:graphicFrame>
      <p:graphicFrame>
        <p:nvGraphicFramePr>
          <p:cNvPr id="8" name="Table 7">
            <a:extLst>
              <a:ext uri="{FF2B5EF4-FFF2-40B4-BE49-F238E27FC236}">
                <a16:creationId xmlns:a16="http://schemas.microsoft.com/office/drawing/2014/main" id="{EFBB8399-D33C-F472-22BF-81F01DA4CA93}"/>
              </a:ext>
            </a:extLst>
          </p:cNvPr>
          <p:cNvGraphicFramePr>
            <a:graphicFrameLocks noGrp="1"/>
          </p:cNvGraphicFramePr>
          <p:nvPr>
            <p:extLst>
              <p:ext uri="{D42A27DB-BD31-4B8C-83A1-F6EECF244321}">
                <p14:modId xmlns:p14="http://schemas.microsoft.com/office/powerpoint/2010/main" val="3248428682"/>
              </p:ext>
            </p:extLst>
          </p:nvPr>
        </p:nvGraphicFramePr>
        <p:xfrm>
          <a:off x="6140662" y="3901164"/>
          <a:ext cx="2212955" cy="365760"/>
        </p:xfrm>
        <a:graphic>
          <a:graphicData uri="http://schemas.openxmlformats.org/drawingml/2006/table">
            <a:tbl>
              <a:tblPr/>
              <a:tblGrid>
                <a:gridCol w="2212955">
                  <a:extLst>
                    <a:ext uri="{9D8B030D-6E8A-4147-A177-3AD203B41FA5}">
                      <a16:colId xmlns:a16="http://schemas.microsoft.com/office/drawing/2014/main" val="2643237636"/>
                    </a:ext>
                  </a:extLst>
                </a:gridCol>
              </a:tblGrid>
              <a:tr h="0">
                <a:tc>
                  <a:txBody>
                    <a:bodyPr/>
                    <a:lstStyle/>
                    <a:p>
                      <a:r>
                        <a:rPr lang="en-CA" dirty="0"/>
                        <a:t>Synergistic Iron Car</a:t>
                      </a:r>
                    </a:p>
                  </a:txBody>
                  <a:tcPr anchor="ctr">
                    <a:lnL>
                      <a:noFill/>
                    </a:lnL>
                    <a:lnR>
                      <a:noFill/>
                    </a:lnR>
                    <a:lnT>
                      <a:noFill/>
                    </a:lnT>
                    <a:lnB>
                      <a:noFill/>
                    </a:lnB>
                  </a:tcPr>
                </a:tc>
                <a:extLst>
                  <a:ext uri="{0D108BD9-81ED-4DB2-BD59-A6C34878D82A}">
                    <a16:rowId xmlns:a16="http://schemas.microsoft.com/office/drawing/2014/main" val="1432968856"/>
                  </a:ext>
                </a:extLst>
              </a:tr>
            </a:tbl>
          </a:graphicData>
        </a:graphic>
      </p:graphicFrame>
      <p:pic>
        <p:nvPicPr>
          <p:cNvPr id="9" name="Picture 8" descr="A screenshot of a computer screen&#10;&#10;Description automatically generated">
            <a:extLst>
              <a:ext uri="{FF2B5EF4-FFF2-40B4-BE49-F238E27FC236}">
                <a16:creationId xmlns:a16="http://schemas.microsoft.com/office/drawing/2014/main" id="{E8E123FD-74F6-9EEE-331D-53C2D6CBFD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723" y="2027176"/>
            <a:ext cx="2437707" cy="1873988"/>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833CBB79-8BAE-BF79-0ED2-AE0AD55D33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5080" y="2031349"/>
            <a:ext cx="2428688" cy="1873988"/>
          </a:xfrm>
          <a:prstGeom prst="rect">
            <a:avLst/>
          </a:prstGeom>
        </p:spPr>
      </p:pic>
      <p:pic>
        <p:nvPicPr>
          <p:cNvPr id="17" name="Picture 16" descr="A screenshot of a computer&#10;&#10;Description automatically generated">
            <a:extLst>
              <a:ext uri="{FF2B5EF4-FFF2-40B4-BE49-F238E27FC236}">
                <a16:creationId xmlns:a16="http://schemas.microsoft.com/office/drawing/2014/main" id="{1F0028B1-DBFE-E519-ACB9-E516D8E69B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4647" y="2056448"/>
            <a:ext cx="2955127" cy="1844716"/>
          </a:xfrm>
          <a:prstGeom prst="rect">
            <a:avLst/>
          </a:prstGeom>
        </p:spPr>
      </p:pic>
      <p:pic>
        <p:nvPicPr>
          <p:cNvPr id="20" name="Picture 19" descr="A screenshot of a green and white screen&#10;&#10;Description automatically generated">
            <a:extLst>
              <a:ext uri="{FF2B5EF4-FFF2-40B4-BE49-F238E27FC236}">
                <a16:creationId xmlns:a16="http://schemas.microsoft.com/office/drawing/2014/main" id="{453DCAFA-EC39-C537-83D6-9B70702D39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25642" y="4245998"/>
            <a:ext cx="3017120" cy="1873988"/>
          </a:xfrm>
          <a:prstGeom prst="rect">
            <a:avLst/>
          </a:prstGeom>
        </p:spPr>
      </p:pic>
      <p:pic>
        <p:nvPicPr>
          <p:cNvPr id="22" name="Picture 21" descr="A screenshot of a computer&#10;&#10;Description automatically generated">
            <a:extLst>
              <a:ext uri="{FF2B5EF4-FFF2-40B4-BE49-F238E27FC236}">
                <a16:creationId xmlns:a16="http://schemas.microsoft.com/office/drawing/2014/main" id="{66630739-E2D8-180E-3194-EAF0A1F5A6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60811" y="4201780"/>
            <a:ext cx="2911050" cy="1873988"/>
          </a:xfrm>
          <a:prstGeom prst="rect">
            <a:avLst/>
          </a:prstGeom>
        </p:spPr>
      </p:pic>
    </p:spTree>
    <p:extLst>
      <p:ext uri="{BB962C8B-B14F-4D97-AF65-F5344CB8AC3E}">
        <p14:creationId xmlns:p14="http://schemas.microsoft.com/office/powerpoint/2010/main" val="2614406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89462-0A19-BF59-2DF5-1ACE3F5455BD}"/>
              </a:ext>
            </a:extLst>
          </p:cNvPr>
          <p:cNvSpPr>
            <a:spLocks noGrp="1"/>
          </p:cNvSpPr>
          <p:nvPr>
            <p:ph type="title"/>
          </p:nvPr>
        </p:nvSpPr>
        <p:spPr/>
        <p:txBody>
          <a:bodyPr/>
          <a:lstStyle/>
          <a:p>
            <a:r>
              <a:rPr lang="en-CA" dirty="0"/>
              <a:t>Summary:</a:t>
            </a:r>
          </a:p>
        </p:txBody>
      </p:sp>
      <p:sp>
        <p:nvSpPr>
          <p:cNvPr id="3" name="Content Placeholder 2">
            <a:extLst>
              <a:ext uri="{FF2B5EF4-FFF2-40B4-BE49-F238E27FC236}">
                <a16:creationId xmlns:a16="http://schemas.microsoft.com/office/drawing/2014/main" id="{B95EA551-0C88-99BB-0743-D2478F3D4B00}"/>
              </a:ext>
            </a:extLst>
          </p:cNvPr>
          <p:cNvSpPr>
            <a:spLocks noGrp="1"/>
          </p:cNvSpPr>
          <p:nvPr>
            <p:ph idx="1"/>
          </p:nvPr>
        </p:nvSpPr>
        <p:spPr/>
        <p:txBody>
          <a:bodyPr/>
          <a:lstStyle/>
          <a:p>
            <a:r>
              <a:rPr lang="en-CA" dirty="0"/>
              <a:t>Looking at these products we should keep in mind that the top products should be stocked well and kept with a good level of inventory. With the bottom selling products it is advisable to not stock these items largely and to watch these items as it may not be worth it to even sell them, depending on margin or markup on these bottom items.</a:t>
            </a:r>
          </a:p>
        </p:txBody>
      </p:sp>
    </p:spTree>
    <p:extLst>
      <p:ext uri="{BB962C8B-B14F-4D97-AF65-F5344CB8AC3E}">
        <p14:creationId xmlns:p14="http://schemas.microsoft.com/office/powerpoint/2010/main" val="3103093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1BC60-5D49-3974-5A4E-068A78DC5F0E}"/>
              </a:ext>
            </a:extLst>
          </p:cNvPr>
          <p:cNvSpPr>
            <a:spLocks noGrp="1"/>
          </p:cNvSpPr>
          <p:nvPr>
            <p:ph type="title"/>
          </p:nvPr>
        </p:nvSpPr>
        <p:spPr/>
        <p:txBody>
          <a:bodyPr/>
          <a:lstStyle/>
          <a:p>
            <a:r>
              <a:rPr lang="en-CA" dirty="0"/>
              <a:t>Customers By region</a:t>
            </a:r>
          </a:p>
        </p:txBody>
      </p:sp>
      <p:sp>
        <p:nvSpPr>
          <p:cNvPr id="3" name="Content Placeholder 2">
            <a:extLst>
              <a:ext uri="{FF2B5EF4-FFF2-40B4-BE49-F238E27FC236}">
                <a16:creationId xmlns:a16="http://schemas.microsoft.com/office/drawing/2014/main" id="{719D34C5-D9A7-B484-3EFC-FB447A53D8C7}"/>
              </a:ext>
            </a:extLst>
          </p:cNvPr>
          <p:cNvSpPr>
            <a:spLocks noGrp="1"/>
          </p:cNvSpPr>
          <p:nvPr>
            <p:ph idx="1"/>
          </p:nvPr>
        </p:nvSpPr>
        <p:spPr/>
        <p:txBody>
          <a:bodyPr/>
          <a:lstStyle/>
          <a:p>
            <a:r>
              <a:rPr lang="en-CA" dirty="0"/>
              <a:t>In our analysis we are required to negate the findings of 2023 as we haven’t finished the last quarter, so we projected the years 2023 and 2024 due to this. These metrics are important as we can see what provinces we need to expand a warehouse to or what provinces need more sales help. </a:t>
            </a:r>
          </a:p>
        </p:txBody>
      </p:sp>
    </p:spTree>
    <p:extLst>
      <p:ext uri="{BB962C8B-B14F-4D97-AF65-F5344CB8AC3E}">
        <p14:creationId xmlns:p14="http://schemas.microsoft.com/office/powerpoint/2010/main" val="30512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EA5E9-4B3C-5CB5-44AE-C6E025E95454}"/>
              </a:ext>
            </a:extLst>
          </p:cNvPr>
          <p:cNvSpPr>
            <a:spLocks noGrp="1"/>
          </p:cNvSpPr>
          <p:nvPr>
            <p:ph type="title"/>
          </p:nvPr>
        </p:nvSpPr>
        <p:spPr/>
        <p:txBody>
          <a:bodyPr/>
          <a:lstStyle/>
          <a:p>
            <a:r>
              <a:rPr lang="en-CA" dirty="0"/>
              <a:t>Payment Methods</a:t>
            </a:r>
          </a:p>
        </p:txBody>
      </p:sp>
      <p:sp>
        <p:nvSpPr>
          <p:cNvPr id="3" name="Content Placeholder 2">
            <a:extLst>
              <a:ext uri="{FF2B5EF4-FFF2-40B4-BE49-F238E27FC236}">
                <a16:creationId xmlns:a16="http://schemas.microsoft.com/office/drawing/2014/main" id="{57AF1BFF-C691-512F-8011-1057BAA31206}"/>
              </a:ext>
            </a:extLst>
          </p:cNvPr>
          <p:cNvSpPr>
            <a:spLocks noGrp="1"/>
          </p:cNvSpPr>
          <p:nvPr>
            <p:ph idx="1"/>
          </p:nvPr>
        </p:nvSpPr>
        <p:spPr/>
        <p:txBody>
          <a:bodyPr/>
          <a:lstStyle/>
          <a:p>
            <a:r>
              <a:rPr lang="en-CA" dirty="0"/>
              <a:t>It is important to know what the majority of your clients and customers are using for transactions to allow us to support the most users we can. We decided to evaluate the payment methods and project the future payment methods that will have the most usage and accumulate the number of orders. </a:t>
            </a:r>
          </a:p>
        </p:txBody>
      </p:sp>
    </p:spTree>
    <p:extLst>
      <p:ext uri="{BB962C8B-B14F-4D97-AF65-F5344CB8AC3E}">
        <p14:creationId xmlns:p14="http://schemas.microsoft.com/office/powerpoint/2010/main" val="4132515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BC5DC-CB8B-28CE-7C3D-6988276F8300}"/>
              </a:ext>
            </a:extLst>
          </p:cNvPr>
          <p:cNvSpPr>
            <a:spLocks noGrp="1"/>
          </p:cNvSpPr>
          <p:nvPr>
            <p:ph type="title"/>
          </p:nvPr>
        </p:nvSpPr>
        <p:spPr/>
        <p:txBody>
          <a:bodyPr/>
          <a:lstStyle/>
          <a:p>
            <a:r>
              <a:rPr lang="en-CA" dirty="0"/>
              <a:t>Payment Methods used in 2022</a:t>
            </a:r>
          </a:p>
        </p:txBody>
      </p:sp>
      <p:pic>
        <p:nvPicPr>
          <p:cNvPr id="5" name="Picture 4" descr="A graph of payment methods&#10;&#10;Description automatically generated">
            <a:extLst>
              <a:ext uri="{FF2B5EF4-FFF2-40B4-BE49-F238E27FC236}">
                <a16:creationId xmlns:a16="http://schemas.microsoft.com/office/drawing/2014/main" id="{A3DF68A9-7A79-5C57-3404-43C3187904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9231" y="1280626"/>
            <a:ext cx="7973538" cy="5106113"/>
          </a:xfrm>
          <a:prstGeom prst="rect">
            <a:avLst/>
          </a:prstGeom>
        </p:spPr>
      </p:pic>
    </p:spTree>
    <p:extLst>
      <p:ext uri="{BB962C8B-B14F-4D97-AF65-F5344CB8AC3E}">
        <p14:creationId xmlns:p14="http://schemas.microsoft.com/office/powerpoint/2010/main" val="3116831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2128-321D-2428-C016-189A438DCD33}"/>
              </a:ext>
            </a:extLst>
          </p:cNvPr>
          <p:cNvSpPr>
            <a:spLocks noGrp="1"/>
          </p:cNvSpPr>
          <p:nvPr>
            <p:ph type="title"/>
          </p:nvPr>
        </p:nvSpPr>
        <p:spPr/>
        <p:txBody>
          <a:bodyPr/>
          <a:lstStyle/>
          <a:p>
            <a:r>
              <a:rPr lang="en-CA" dirty="0"/>
              <a:t>Visa Future predictions for 2024</a:t>
            </a:r>
          </a:p>
        </p:txBody>
      </p:sp>
      <p:pic>
        <p:nvPicPr>
          <p:cNvPr id="4" name="Picture 3" descr="A graph with blue and orange lines&#10;&#10;Description automatically generated">
            <a:extLst>
              <a:ext uri="{FF2B5EF4-FFF2-40B4-BE49-F238E27FC236}">
                <a16:creationId xmlns:a16="http://schemas.microsoft.com/office/drawing/2014/main" id="{14551D05-ACE2-EC42-2A8F-68B6DFF763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7239" y="1386305"/>
            <a:ext cx="8897522" cy="5250949"/>
          </a:xfrm>
          <a:prstGeom prst="rect">
            <a:avLst/>
          </a:prstGeom>
        </p:spPr>
      </p:pic>
    </p:spTree>
    <p:extLst>
      <p:ext uri="{BB962C8B-B14F-4D97-AF65-F5344CB8AC3E}">
        <p14:creationId xmlns:p14="http://schemas.microsoft.com/office/powerpoint/2010/main" val="952319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E5AF9-0860-8913-D82C-F5E9C573F02C}"/>
              </a:ext>
            </a:extLst>
          </p:cNvPr>
          <p:cNvSpPr>
            <a:spLocks noGrp="1"/>
          </p:cNvSpPr>
          <p:nvPr>
            <p:ph type="title"/>
          </p:nvPr>
        </p:nvSpPr>
        <p:spPr/>
        <p:txBody>
          <a:bodyPr/>
          <a:lstStyle/>
          <a:p>
            <a:r>
              <a:rPr lang="en-CA" dirty="0"/>
              <a:t>Master Card 2024 Prediction</a:t>
            </a:r>
          </a:p>
        </p:txBody>
      </p:sp>
      <p:pic>
        <p:nvPicPr>
          <p:cNvPr id="4" name="Picture 3" descr="A graph showing the number of the graph&#10;&#10;Description automatically generated with medium confidence">
            <a:extLst>
              <a:ext uri="{FF2B5EF4-FFF2-40B4-BE49-F238E27FC236}">
                <a16:creationId xmlns:a16="http://schemas.microsoft.com/office/drawing/2014/main" id="{CFE7B517-FFAA-ED25-20B2-9E1B98F2A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938" y="1331691"/>
            <a:ext cx="9142123" cy="5161184"/>
          </a:xfrm>
          <a:prstGeom prst="rect">
            <a:avLst/>
          </a:prstGeom>
        </p:spPr>
      </p:pic>
    </p:spTree>
    <p:extLst>
      <p:ext uri="{BB962C8B-B14F-4D97-AF65-F5344CB8AC3E}">
        <p14:creationId xmlns:p14="http://schemas.microsoft.com/office/powerpoint/2010/main" val="1214988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B650-1A27-6A14-6F1F-23E4E54AA8C6}"/>
              </a:ext>
            </a:extLst>
          </p:cNvPr>
          <p:cNvSpPr>
            <a:spLocks noGrp="1"/>
          </p:cNvSpPr>
          <p:nvPr>
            <p:ph type="title"/>
          </p:nvPr>
        </p:nvSpPr>
        <p:spPr/>
        <p:txBody>
          <a:bodyPr/>
          <a:lstStyle/>
          <a:p>
            <a:r>
              <a:rPr lang="en-CA" dirty="0"/>
              <a:t>Apple Pay 2024 prediction</a:t>
            </a:r>
          </a:p>
        </p:txBody>
      </p:sp>
      <p:pic>
        <p:nvPicPr>
          <p:cNvPr id="4" name="Picture 3" descr="A graph showing the growth of an apple&#10;&#10;Description automatically generated">
            <a:extLst>
              <a:ext uri="{FF2B5EF4-FFF2-40B4-BE49-F238E27FC236}">
                <a16:creationId xmlns:a16="http://schemas.microsoft.com/office/drawing/2014/main" id="{9668122E-C547-591E-742D-5E5993C15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7745" y="1299751"/>
            <a:ext cx="8451956" cy="5193124"/>
          </a:xfrm>
          <a:prstGeom prst="rect">
            <a:avLst/>
          </a:prstGeom>
        </p:spPr>
      </p:pic>
    </p:spTree>
    <p:extLst>
      <p:ext uri="{BB962C8B-B14F-4D97-AF65-F5344CB8AC3E}">
        <p14:creationId xmlns:p14="http://schemas.microsoft.com/office/powerpoint/2010/main" val="15328508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37032-5463-53C5-E489-BE37AE3CFFF4}"/>
              </a:ext>
            </a:extLst>
          </p:cNvPr>
          <p:cNvSpPr>
            <a:spLocks noGrp="1"/>
          </p:cNvSpPr>
          <p:nvPr>
            <p:ph type="title"/>
          </p:nvPr>
        </p:nvSpPr>
        <p:spPr/>
        <p:txBody>
          <a:bodyPr/>
          <a:lstStyle/>
          <a:p>
            <a:r>
              <a:rPr lang="en-CA" dirty="0"/>
              <a:t>American Express 2024 Prediction</a:t>
            </a:r>
          </a:p>
        </p:txBody>
      </p:sp>
      <p:pic>
        <p:nvPicPr>
          <p:cNvPr id="4" name="Picture 3" descr="A graph with blue and orange lines&#10;&#10;Description automatically generated">
            <a:extLst>
              <a:ext uri="{FF2B5EF4-FFF2-40B4-BE49-F238E27FC236}">
                <a16:creationId xmlns:a16="http://schemas.microsoft.com/office/drawing/2014/main" id="{596F3BDE-5932-6DFA-65FF-5364AE9D7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810" y="1288742"/>
            <a:ext cx="10228379" cy="5204133"/>
          </a:xfrm>
          <a:prstGeom prst="rect">
            <a:avLst/>
          </a:prstGeom>
        </p:spPr>
      </p:pic>
    </p:spTree>
    <p:extLst>
      <p:ext uri="{BB962C8B-B14F-4D97-AF65-F5344CB8AC3E}">
        <p14:creationId xmlns:p14="http://schemas.microsoft.com/office/powerpoint/2010/main" val="3614425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DF63A-C053-5D5B-E81B-E1E08D41FA3B}"/>
              </a:ext>
            </a:extLst>
          </p:cNvPr>
          <p:cNvSpPr>
            <a:spLocks noGrp="1"/>
          </p:cNvSpPr>
          <p:nvPr>
            <p:ph type="title"/>
          </p:nvPr>
        </p:nvSpPr>
        <p:spPr/>
        <p:txBody>
          <a:bodyPr/>
          <a:lstStyle/>
          <a:p>
            <a:r>
              <a:rPr lang="en-CA" dirty="0"/>
              <a:t>Pay Pal 2024 future prediction</a:t>
            </a:r>
          </a:p>
        </p:txBody>
      </p:sp>
      <p:pic>
        <p:nvPicPr>
          <p:cNvPr id="4" name="Picture 3" descr="A graph showing the growth of an apple&#10;&#10;Description automatically generated">
            <a:extLst>
              <a:ext uri="{FF2B5EF4-FFF2-40B4-BE49-F238E27FC236}">
                <a16:creationId xmlns:a16="http://schemas.microsoft.com/office/drawing/2014/main" id="{D51AD785-1745-A675-944C-2D95B2955C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297" y="1286571"/>
            <a:ext cx="8473406" cy="5206304"/>
          </a:xfrm>
          <a:prstGeom prst="rect">
            <a:avLst/>
          </a:prstGeom>
        </p:spPr>
      </p:pic>
    </p:spTree>
    <p:extLst>
      <p:ext uri="{BB962C8B-B14F-4D97-AF65-F5344CB8AC3E}">
        <p14:creationId xmlns:p14="http://schemas.microsoft.com/office/powerpoint/2010/main" val="24907538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30CE1-BC3F-E920-A06A-D2DD3B3C5440}"/>
              </a:ext>
            </a:extLst>
          </p:cNvPr>
          <p:cNvSpPr>
            <a:spLocks noGrp="1"/>
          </p:cNvSpPr>
          <p:nvPr>
            <p:ph type="title"/>
          </p:nvPr>
        </p:nvSpPr>
        <p:spPr/>
        <p:txBody>
          <a:bodyPr/>
          <a:lstStyle/>
          <a:p>
            <a:r>
              <a:rPr lang="en-CA" dirty="0"/>
              <a:t>Inventory Management</a:t>
            </a:r>
          </a:p>
        </p:txBody>
      </p:sp>
      <p:sp>
        <p:nvSpPr>
          <p:cNvPr id="3" name="Content Placeholder 2">
            <a:extLst>
              <a:ext uri="{FF2B5EF4-FFF2-40B4-BE49-F238E27FC236}">
                <a16:creationId xmlns:a16="http://schemas.microsoft.com/office/drawing/2014/main" id="{2C96CFD7-163E-B140-C915-F8EDB40844D6}"/>
              </a:ext>
            </a:extLst>
          </p:cNvPr>
          <p:cNvSpPr>
            <a:spLocks noGrp="1"/>
          </p:cNvSpPr>
          <p:nvPr>
            <p:ph idx="1"/>
          </p:nvPr>
        </p:nvSpPr>
        <p:spPr/>
        <p:txBody>
          <a:bodyPr>
            <a:normAutofit lnSpcReduction="10000"/>
          </a:bodyPr>
          <a:lstStyle/>
          <a:p>
            <a:r>
              <a:rPr lang="en-CA" dirty="0"/>
              <a:t>Finding what products sit on shelves the longest is an important stocking measure as some of these items take up large amounts of both space and overhead thus if we can limit the stock of these items, it can allow us to stock more important and higher margin items. </a:t>
            </a:r>
          </a:p>
          <a:p>
            <a:endParaRPr lang="en-CA" dirty="0"/>
          </a:p>
          <a:p>
            <a:r>
              <a:rPr lang="en-CA" dirty="0"/>
              <a:t>The Second Analysis is finding out what products have the best ratings; these ratings are important to us as we want to sell the best products that we can, and we want to be able to stand behind the quality of our products. In a world where the quality of products are constantly diminishing, we want to be at the forefront of good quality products.</a:t>
            </a:r>
          </a:p>
        </p:txBody>
      </p:sp>
    </p:spTree>
    <p:extLst>
      <p:ext uri="{BB962C8B-B14F-4D97-AF65-F5344CB8AC3E}">
        <p14:creationId xmlns:p14="http://schemas.microsoft.com/office/powerpoint/2010/main" val="3600865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63D23-540B-6058-82F4-7D8CAE590B01}"/>
              </a:ext>
            </a:extLst>
          </p:cNvPr>
          <p:cNvSpPr>
            <a:spLocks noGrp="1"/>
          </p:cNvSpPr>
          <p:nvPr>
            <p:ph type="title"/>
          </p:nvPr>
        </p:nvSpPr>
        <p:spPr>
          <a:xfrm>
            <a:off x="838199" y="365125"/>
            <a:ext cx="10867845" cy="1325563"/>
          </a:xfrm>
        </p:spPr>
        <p:txBody>
          <a:bodyPr/>
          <a:lstStyle/>
          <a:p>
            <a:r>
              <a:rPr lang="en-CA" dirty="0"/>
              <a:t>5 products with the Lowest inventory turnover </a:t>
            </a:r>
          </a:p>
        </p:txBody>
      </p:sp>
      <p:pic>
        <p:nvPicPr>
          <p:cNvPr id="5" name="Picture 4" descr="A graph with numbers and a number of bars&#10;&#10;Description automatically generated with medium confidence">
            <a:extLst>
              <a:ext uri="{FF2B5EF4-FFF2-40B4-BE49-F238E27FC236}">
                <a16:creationId xmlns:a16="http://schemas.microsoft.com/office/drawing/2014/main" id="{22D90876-15E7-5A33-8A4E-E886515C51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734" y="1574635"/>
            <a:ext cx="8894705" cy="5123461"/>
          </a:xfrm>
          <a:prstGeom prst="rect">
            <a:avLst/>
          </a:prstGeom>
        </p:spPr>
      </p:pic>
    </p:spTree>
    <p:extLst>
      <p:ext uri="{BB962C8B-B14F-4D97-AF65-F5344CB8AC3E}">
        <p14:creationId xmlns:p14="http://schemas.microsoft.com/office/powerpoint/2010/main" val="23647578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3C453-77E1-7D0D-70DC-38CEFA22C9B0}"/>
              </a:ext>
            </a:extLst>
          </p:cNvPr>
          <p:cNvSpPr>
            <a:spLocks noGrp="1"/>
          </p:cNvSpPr>
          <p:nvPr>
            <p:ph type="title"/>
          </p:nvPr>
        </p:nvSpPr>
        <p:spPr/>
        <p:txBody>
          <a:bodyPr/>
          <a:lstStyle/>
          <a:p>
            <a:r>
              <a:rPr lang="en-CA" dirty="0"/>
              <a:t>Top 5 products with a 5-star rating</a:t>
            </a:r>
          </a:p>
        </p:txBody>
      </p:sp>
      <p:pic>
        <p:nvPicPr>
          <p:cNvPr id="5" name="Picture 4" descr="A graph with numbers and a number of stars&#10;&#10;Description automatically generated with medium confidence">
            <a:extLst>
              <a:ext uri="{FF2B5EF4-FFF2-40B4-BE49-F238E27FC236}">
                <a16:creationId xmlns:a16="http://schemas.microsoft.com/office/drawing/2014/main" id="{2361B72F-271A-2854-4405-F82CBAFD0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59656"/>
            <a:ext cx="10054089" cy="5033219"/>
          </a:xfrm>
          <a:prstGeom prst="rect">
            <a:avLst/>
          </a:prstGeom>
        </p:spPr>
      </p:pic>
    </p:spTree>
    <p:extLst>
      <p:ext uri="{BB962C8B-B14F-4D97-AF65-F5344CB8AC3E}">
        <p14:creationId xmlns:p14="http://schemas.microsoft.com/office/powerpoint/2010/main" val="294770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8E395-C0B2-8ED7-D8FB-860173852B2D}"/>
              </a:ext>
            </a:extLst>
          </p:cNvPr>
          <p:cNvSpPr>
            <a:spLocks noGrp="1"/>
          </p:cNvSpPr>
          <p:nvPr>
            <p:ph type="title"/>
          </p:nvPr>
        </p:nvSpPr>
        <p:spPr/>
        <p:txBody>
          <a:bodyPr/>
          <a:lstStyle/>
          <a:p>
            <a:r>
              <a:rPr lang="en-CA" dirty="0"/>
              <a:t>British Columbia predicted sales for 2023, 2024</a:t>
            </a:r>
          </a:p>
        </p:txBody>
      </p:sp>
      <p:pic>
        <p:nvPicPr>
          <p:cNvPr id="4" name="Picture 3" descr="A graph showing the growth of sales&#10;&#10;Description automatically generated">
            <a:extLst>
              <a:ext uri="{FF2B5EF4-FFF2-40B4-BE49-F238E27FC236}">
                <a16:creationId xmlns:a16="http://schemas.microsoft.com/office/drawing/2014/main" id="{3E946B32-4EE8-6A61-67E8-404B90025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5821" y="2096180"/>
            <a:ext cx="4580357" cy="2665640"/>
          </a:xfrm>
          <a:prstGeom prst="rect">
            <a:avLst/>
          </a:prstGeom>
        </p:spPr>
      </p:pic>
    </p:spTree>
    <p:extLst>
      <p:ext uri="{BB962C8B-B14F-4D97-AF65-F5344CB8AC3E}">
        <p14:creationId xmlns:p14="http://schemas.microsoft.com/office/powerpoint/2010/main" val="25513585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0C494-4BA2-2CF7-02DC-EA1BB72B8508}"/>
              </a:ext>
            </a:extLst>
          </p:cNvPr>
          <p:cNvSpPr>
            <a:spLocks noGrp="1"/>
          </p:cNvSpPr>
          <p:nvPr>
            <p:ph type="title"/>
          </p:nvPr>
        </p:nvSpPr>
        <p:spPr/>
        <p:txBody>
          <a:bodyPr/>
          <a:lstStyle/>
          <a:p>
            <a:r>
              <a:rPr lang="en-CA" dirty="0" err="1"/>
              <a:t>Recomendation</a:t>
            </a:r>
            <a:endParaRPr lang="en-CA" dirty="0"/>
          </a:p>
        </p:txBody>
      </p:sp>
      <p:sp>
        <p:nvSpPr>
          <p:cNvPr id="3" name="Content Placeholder 2">
            <a:extLst>
              <a:ext uri="{FF2B5EF4-FFF2-40B4-BE49-F238E27FC236}">
                <a16:creationId xmlns:a16="http://schemas.microsoft.com/office/drawing/2014/main" id="{6C2F35A6-1FB7-7DD4-F0C7-063A6F0F829A}"/>
              </a:ext>
            </a:extLst>
          </p:cNvPr>
          <p:cNvSpPr>
            <a:spLocks noGrp="1"/>
          </p:cNvSpPr>
          <p:nvPr>
            <p:ph idx="1"/>
          </p:nvPr>
        </p:nvSpPr>
        <p:spPr/>
        <p:txBody>
          <a:bodyPr/>
          <a:lstStyle/>
          <a:p>
            <a:r>
              <a:rPr lang="en-CA" dirty="0"/>
              <a:t>Items with low turnover should be looked at and we should see if it is even worth it to stock these items and rather make them to order, as we could benefit from the space and replace these low selling items with higher margin and better selling items.</a:t>
            </a:r>
          </a:p>
          <a:p>
            <a:r>
              <a:rPr lang="en-CA" dirty="0"/>
              <a:t>With the top 5 products with a 5-star rating, we should be ensuring that the quality from the supplier’s doesn’t drop on these items, and we should be in contact with the suppliers for any future changes to these products, also stocking these items and keeping some extra will be a wise move.</a:t>
            </a:r>
          </a:p>
        </p:txBody>
      </p:sp>
    </p:spTree>
    <p:extLst>
      <p:ext uri="{BB962C8B-B14F-4D97-AF65-F5344CB8AC3E}">
        <p14:creationId xmlns:p14="http://schemas.microsoft.com/office/powerpoint/2010/main" val="3074204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B3A16-D735-6A14-3F12-4A869F4803E6}"/>
              </a:ext>
            </a:extLst>
          </p:cNvPr>
          <p:cNvSpPr>
            <a:spLocks noGrp="1"/>
          </p:cNvSpPr>
          <p:nvPr>
            <p:ph type="title"/>
          </p:nvPr>
        </p:nvSpPr>
        <p:spPr/>
        <p:txBody>
          <a:bodyPr/>
          <a:lstStyle/>
          <a:p>
            <a:r>
              <a:rPr lang="en-CA" dirty="0"/>
              <a:t>Our Choice Analysis </a:t>
            </a:r>
          </a:p>
        </p:txBody>
      </p:sp>
      <p:sp>
        <p:nvSpPr>
          <p:cNvPr id="3" name="Content Placeholder 2">
            <a:extLst>
              <a:ext uri="{FF2B5EF4-FFF2-40B4-BE49-F238E27FC236}">
                <a16:creationId xmlns:a16="http://schemas.microsoft.com/office/drawing/2014/main" id="{52B8248E-AF34-5F88-5D52-73121E55CDDA}"/>
              </a:ext>
            </a:extLst>
          </p:cNvPr>
          <p:cNvSpPr>
            <a:spLocks noGrp="1"/>
          </p:cNvSpPr>
          <p:nvPr>
            <p:ph idx="1"/>
          </p:nvPr>
        </p:nvSpPr>
        <p:spPr/>
        <p:txBody>
          <a:bodyPr>
            <a:normAutofit lnSpcReduction="10000"/>
          </a:bodyPr>
          <a:lstStyle/>
          <a:p>
            <a:r>
              <a:rPr lang="en-CA" dirty="0"/>
              <a:t>Finding our top customers who spend the most is important as we want them to feel recognized and we want to ensure that they are well taken care of, finding who these people are can allow us to send out rebates to them since they purchase so much as these rebates will allow them to purchase more in the future.</a:t>
            </a:r>
          </a:p>
          <a:p>
            <a:r>
              <a:rPr lang="en-CA" dirty="0"/>
              <a:t>Projecting sales for the future years is an important metric as it ensures that we stay on the right path, since the projections for 2024 and 2025 are in the positive direction. We can assume that our sales tactics are working, and we do not need to change how things are being done, only focus on moving forwards and increasing sales volume.</a:t>
            </a:r>
          </a:p>
        </p:txBody>
      </p:sp>
    </p:spTree>
    <p:extLst>
      <p:ext uri="{BB962C8B-B14F-4D97-AF65-F5344CB8AC3E}">
        <p14:creationId xmlns:p14="http://schemas.microsoft.com/office/powerpoint/2010/main" val="42551337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370C7-18D5-36F3-A79D-8CC0799B33C3}"/>
              </a:ext>
            </a:extLst>
          </p:cNvPr>
          <p:cNvSpPr>
            <a:spLocks noGrp="1"/>
          </p:cNvSpPr>
          <p:nvPr>
            <p:ph type="title"/>
          </p:nvPr>
        </p:nvSpPr>
        <p:spPr/>
        <p:txBody>
          <a:bodyPr/>
          <a:lstStyle/>
          <a:p>
            <a:r>
              <a:rPr lang="en-CA" dirty="0"/>
              <a:t>Top 5 Customers who spent the most amount</a:t>
            </a:r>
          </a:p>
        </p:txBody>
      </p:sp>
      <p:pic>
        <p:nvPicPr>
          <p:cNvPr id="5" name="Picture 4" descr="A screenshot of a green box&#10;&#10;Description automatically generated">
            <a:extLst>
              <a:ext uri="{FF2B5EF4-FFF2-40B4-BE49-F238E27FC236}">
                <a16:creationId xmlns:a16="http://schemas.microsoft.com/office/drawing/2014/main" id="{79F72296-1214-1D58-0402-2036358F35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156" y="1411679"/>
            <a:ext cx="8991687" cy="4258929"/>
          </a:xfrm>
          <a:prstGeom prst="rect">
            <a:avLst/>
          </a:prstGeom>
        </p:spPr>
      </p:pic>
    </p:spTree>
    <p:extLst>
      <p:ext uri="{BB962C8B-B14F-4D97-AF65-F5344CB8AC3E}">
        <p14:creationId xmlns:p14="http://schemas.microsoft.com/office/powerpoint/2010/main" val="33548411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6192E-A07C-0957-F89D-DCBE65B17010}"/>
              </a:ext>
            </a:extLst>
          </p:cNvPr>
          <p:cNvSpPr>
            <a:spLocks noGrp="1"/>
          </p:cNvSpPr>
          <p:nvPr>
            <p:ph type="title"/>
          </p:nvPr>
        </p:nvSpPr>
        <p:spPr/>
        <p:txBody>
          <a:bodyPr/>
          <a:lstStyle/>
          <a:p>
            <a:r>
              <a:rPr lang="en-CA" dirty="0"/>
              <a:t>2024, 2025 sales projection</a:t>
            </a:r>
          </a:p>
        </p:txBody>
      </p:sp>
      <p:pic>
        <p:nvPicPr>
          <p:cNvPr id="5" name="Picture 4" descr="A graph with blue lines&#10;&#10;Description automatically generated">
            <a:extLst>
              <a:ext uri="{FF2B5EF4-FFF2-40B4-BE49-F238E27FC236}">
                <a16:creationId xmlns:a16="http://schemas.microsoft.com/office/drawing/2014/main" id="{18C6F05A-DB29-7066-9999-D613E6E54A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470" y="1369414"/>
            <a:ext cx="9471059" cy="5123461"/>
          </a:xfrm>
          <a:prstGeom prst="rect">
            <a:avLst/>
          </a:prstGeom>
        </p:spPr>
      </p:pic>
    </p:spTree>
    <p:extLst>
      <p:ext uri="{BB962C8B-B14F-4D97-AF65-F5344CB8AC3E}">
        <p14:creationId xmlns:p14="http://schemas.microsoft.com/office/powerpoint/2010/main" val="34004492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4453B-D1BB-64B0-13BE-797EEEA074F1}"/>
              </a:ext>
            </a:extLst>
          </p:cNvPr>
          <p:cNvSpPr>
            <a:spLocks noGrp="1"/>
          </p:cNvSpPr>
          <p:nvPr>
            <p:ph type="title"/>
          </p:nvPr>
        </p:nvSpPr>
        <p:spPr/>
        <p:txBody>
          <a:bodyPr/>
          <a:lstStyle/>
          <a:p>
            <a:r>
              <a:rPr lang="en-CA" dirty="0"/>
              <a:t>Recommendation</a:t>
            </a:r>
          </a:p>
        </p:txBody>
      </p:sp>
      <p:sp>
        <p:nvSpPr>
          <p:cNvPr id="3" name="Content Placeholder 2">
            <a:extLst>
              <a:ext uri="{FF2B5EF4-FFF2-40B4-BE49-F238E27FC236}">
                <a16:creationId xmlns:a16="http://schemas.microsoft.com/office/drawing/2014/main" id="{0DE15A9F-B1AA-2EC8-1740-70E30A5FEB48}"/>
              </a:ext>
            </a:extLst>
          </p:cNvPr>
          <p:cNvSpPr>
            <a:spLocks noGrp="1"/>
          </p:cNvSpPr>
          <p:nvPr>
            <p:ph idx="1"/>
          </p:nvPr>
        </p:nvSpPr>
        <p:spPr/>
        <p:txBody>
          <a:bodyPr/>
          <a:lstStyle/>
          <a:p>
            <a:r>
              <a:rPr lang="en-CA" dirty="0"/>
              <a:t>I suggest that for our top customers we invoke some sort of email that congratulates them, or we send over some promotional products over to them as we want to make these customers feel seen and we want to acknowledge their importance to us. We want to keep all of our customers happy, however those who spend the most are very important to us.  We will not want to offer a credit system to these people as we will be watching rising interest rates.</a:t>
            </a:r>
          </a:p>
          <a:p>
            <a:r>
              <a:rPr lang="en-CA" dirty="0"/>
              <a:t>Within our sales projections we need to ensure that our products are of top quality and ensure that we do not get lazy. With these projections we can see that we are on the right path. </a:t>
            </a:r>
          </a:p>
        </p:txBody>
      </p:sp>
    </p:spTree>
    <p:extLst>
      <p:ext uri="{BB962C8B-B14F-4D97-AF65-F5344CB8AC3E}">
        <p14:creationId xmlns:p14="http://schemas.microsoft.com/office/powerpoint/2010/main" val="3275256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81DFD-75FA-B25A-8E62-A38D79CB77C4}"/>
              </a:ext>
            </a:extLst>
          </p:cNvPr>
          <p:cNvSpPr>
            <a:spLocks noGrp="1"/>
          </p:cNvSpPr>
          <p:nvPr>
            <p:ph type="title"/>
          </p:nvPr>
        </p:nvSpPr>
        <p:spPr/>
        <p:txBody>
          <a:bodyPr/>
          <a:lstStyle/>
          <a:p>
            <a:r>
              <a:rPr lang="en-CA" dirty="0"/>
              <a:t>Our choice analysis 2 : Quarterly analysis</a:t>
            </a:r>
          </a:p>
        </p:txBody>
      </p:sp>
      <p:sp>
        <p:nvSpPr>
          <p:cNvPr id="3" name="Content Placeholder 2">
            <a:extLst>
              <a:ext uri="{FF2B5EF4-FFF2-40B4-BE49-F238E27FC236}">
                <a16:creationId xmlns:a16="http://schemas.microsoft.com/office/drawing/2014/main" id="{E9EAEB9E-671E-A73A-02C1-653AD793B480}"/>
              </a:ext>
            </a:extLst>
          </p:cNvPr>
          <p:cNvSpPr>
            <a:spLocks noGrp="1"/>
          </p:cNvSpPr>
          <p:nvPr>
            <p:ph idx="1"/>
          </p:nvPr>
        </p:nvSpPr>
        <p:spPr/>
        <p:txBody>
          <a:bodyPr/>
          <a:lstStyle/>
          <a:p>
            <a:r>
              <a:rPr lang="en-CA" dirty="0"/>
              <a:t>Quarterly analysis allow us to do an in-depth dive into or company’s sales progress as simply annual assessments aren’t enough as we want more accurate and a more broken-down assessment as to our total sales progress. As you will see in the upcoming slides, we broke down each sales year starting from 2020 to 2023 to see what our sales amount was. Note that the Total sales is the dollar amount of our sales and not an item count. Also Note that the Quarter for Q4 in 2023 is not over, the cut off of the calculation was 10/28/23 [MM/DD/YYYY]</a:t>
            </a:r>
          </a:p>
        </p:txBody>
      </p:sp>
    </p:spTree>
    <p:extLst>
      <p:ext uri="{BB962C8B-B14F-4D97-AF65-F5344CB8AC3E}">
        <p14:creationId xmlns:p14="http://schemas.microsoft.com/office/powerpoint/2010/main" val="22816878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graph&#10;&#10;Description automatically generated">
            <a:extLst>
              <a:ext uri="{FF2B5EF4-FFF2-40B4-BE49-F238E27FC236}">
                <a16:creationId xmlns:a16="http://schemas.microsoft.com/office/drawing/2014/main" id="{FA48F4D6-F4E0-8D2A-9A70-8D02AFFEDA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939" y="0"/>
            <a:ext cx="11404121" cy="6845237"/>
          </a:xfrm>
        </p:spPr>
      </p:pic>
    </p:spTree>
    <p:extLst>
      <p:ext uri="{BB962C8B-B14F-4D97-AF65-F5344CB8AC3E}">
        <p14:creationId xmlns:p14="http://schemas.microsoft.com/office/powerpoint/2010/main" val="15681645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graph&#10;&#10;Description automatically generated">
            <a:extLst>
              <a:ext uri="{FF2B5EF4-FFF2-40B4-BE49-F238E27FC236}">
                <a16:creationId xmlns:a16="http://schemas.microsoft.com/office/drawing/2014/main" id="{CE9B764F-397F-B7F1-DE4E-16A0A90407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2373" y="-13127"/>
            <a:ext cx="11447253" cy="6871127"/>
          </a:xfrm>
        </p:spPr>
      </p:pic>
    </p:spTree>
    <p:extLst>
      <p:ext uri="{BB962C8B-B14F-4D97-AF65-F5344CB8AC3E}">
        <p14:creationId xmlns:p14="http://schemas.microsoft.com/office/powerpoint/2010/main" val="35335060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aph of sales&#10;&#10;Description automatically generated with medium confidence">
            <a:extLst>
              <a:ext uri="{FF2B5EF4-FFF2-40B4-BE49-F238E27FC236}">
                <a16:creationId xmlns:a16="http://schemas.microsoft.com/office/drawing/2014/main" id="{F4B7920F-132C-6484-A245-06E0E249CC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307" y="0"/>
            <a:ext cx="11425385" cy="6858000"/>
          </a:xfrm>
          <a:prstGeom prst="rect">
            <a:avLst/>
          </a:prstGeom>
        </p:spPr>
      </p:pic>
    </p:spTree>
    <p:extLst>
      <p:ext uri="{BB962C8B-B14F-4D97-AF65-F5344CB8AC3E}">
        <p14:creationId xmlns:p14="http://schemas.microsoft.com/office/powerpoint/2010/main" val="5783174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een rectangular object with numbers&#10;&#10;Description automatically generated">
            <a:extLst>
              <a:ext uri="{FF2B5EF4-FFF2-40B4-BE49-F238E27FC236}">
                <a16:creationId xmlns:a16="http://schemas.microsoft.com/office/drawing/2014/main" id="{14011051-07DE-C12C-B241-94CB7E55CD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572" y="0"/>
            <a:ext cx="11425383" cy="6858000"/>
          </a:xfrm>
          <a:prstGeom prst="rect">
            <a:avLst/>
          </a:prstGeom>
        </p:spPr>
      </p:pic>
    </p:spTree>
    <p:extLst>
      <p:ext uri="{BB962C8B-B14F-4D97-AF65-F5344CB8AC3E}">
        <p14:creationId xmlns:p14="http://schemas.microsoft.com/office/powerpoint/2010/main" val="61138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94F7-09C7-EB10-A179-BBF63F73A113}"/>
              </a:ext>
            </a:extLst>
          </p:cNvPr>
          <p:cNvSpPr>
            <a:spLocks noGrp="1"/>
          </p:cNvSpPr>
          <p:nvPr>
            <p:ph type="title"/>
          </p:nvPr>
        </p:nvSpPr>
        <p:spPr/>
        <p:txBody>
          <a:bodyPr/>
          <a:lstStyle/>
          <a:p>
            <a:r>
              <a:rPr lang="en-CA" dirty="0"/>
              <a:t>Alberta predicted sales for 2023, 2024</a:t>
            </a:r>
          </a:p>
        </p:txBody>
      </p:sp>
      <p:pic>
        <p:nvPicPr>
          <p:cNvPr id="4" name="Picture 3" descr="A graph with blue bars and numbers&#10;&#10;Description automatically generated">
            <a:extLst>
              <a:ext uri="{FF2B5EF4-FFF2-40B4-BE49-F238E27FC236}">
                <a16:creationId xmlns:a16="http://schemas.microsoft.com/office/drawing/2014/main" id="{B145C3E1-BB52-E867-534B-568DFB1E3A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7207" y="2053230"/>
            <a:ext cx="4577586" cy="2751539"/>
          </a:xfrm>
          <a:prstGeom prst="rect">
            <a:avLst/>
          </a:prstGeom>
        </p:spPr>
      </p:pic>
    </p:spTree>
    <p:extLst>
      <p:ext uri="{BB962C8B-B14F-4D97-AF65-F5344CB8AC3E}">
        <p14:creationId xmlns:p14="http://schemas.microsoft.com/office/powerpoint/2010/main" val="30615135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0BF85-9B98-ED43-D784-49C156D18E0F}"/>
              </a:ext>
            </a:extLst>
          </p:cNvPr>
          <p:cNvSpPr>
            <a:spLocks noGrp="1"/>
          </p:cNvSpPr>
          <p:nvPr>
            <p:ph type="title"/>
          </p:nvPr>
        </p:nvSpPr>
        <p:spPr/>
        <p:txBody>
          <a:bodyPr/>
          <a:lstStyle/>
          <a:p>
            <a:r>
              <a:rPr lang="en-CA" dirty="0"/>
              <a:t>Recommendation </a:t>
            </a:r>
          </a:p>
        </p:txBody>
      </p:sp>
      <p:sp>
        <p:nvSpPr>
          <p:cNvPr id="3" name="Content Placeholder 2">
            <a:extLst>
              <a:ext uri="{FF2B5EF4-FFF2-40B4-BE49-F238E27FC236}">
                <a16:creationId xmlns:a16="http://schemas.microsoft.com/office/drawing/2014/main" id="{A7EC8CB5-41F2-D147-CD60-45048F6BBEB3}"/>
              </a:ext>
            </a:extLst>
          </p:cNvPr>
          <p:cNvSpPr>
            <a:spLocks noGrp="1"/>
          </p:cNvSpPr>
          <p:nvPr>
            <p:ph idx="1"/>
          </p:nvPr>
        </p:nvSpPr>
        <p:spPr/>
        <p:txBody>
          <a:bodyPr/>
          <a:lstStyle/>
          <a:p>
            <a:r>
              <a:rPr lang="en-CA" dirty="0"/>
              <a:t>It seems like across the board we have grown each year and each quarter by sales amount, however 2022 Q4 was a slow quarter, perhaps it is worth it to look into that quarter a see what our sales volume was and how and when people were purchasing. Due to the nature of Interest rates nowadays we should see a decrease in sales as people begin to not have expendable income on non-primary items. We should continue to push forwards with our sales tactics and possibly watch out for credit card issues as people begin to stretch themselves thin.</a:t>
            </a:r>
          </a:p>
        </p:txBody>
      </p:sp>
    </p:spTree>
    <p:extLst>
      <p:ext uri="{BB962C8B-B14F-4D97-AF65-F5344CB8AC3E}">
        <p14:creationId xmlns:p14="http://schemas.microsoft.com/office/powerpoint/2010/main" val="1968812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C55CB-7BC2-964C-F2C3-3B7E508C6B5B}"/>
              </a:ext>
            </a:extLst>
          </p:cNvPr>
          <p:cNvSpPr>
            <a:spLocks noGrp="1"/>
          </p:cNvSpPr>
          <p:nvPr>
            <p:ph type="title"/>
          </p:nvPr>
        </p:nvSpPr>
        <p:spPr/>
        <p:txBody>
          <a:bodyPr/>
          <a:lstStyle/>
          <a:p>
            <a:r>
              <a:rPr lang="en-CA" dirty="0"/>
              <a:t>Saskatchewan predicted sales for 2023, 2024</a:t>
            </a:r>
          </a:p>
        </p:txBody>
      </p:sp>
      <p:pic>
        <p:nvPicPr>
          <p:cNvPr id="4" name="Picture 3" descr="A graph with numbers and a line&#10;&#10;Description automatically generated">
            <a:extLst>
              <a:ext uri="{FF2B5EF4-FFF2-40B4-BE49-F238E27FC236}">
                <a16:creationId xmlns:a16="http://schemas.microsoft.com/office/drawing/2014/main" id="{45CCAB72-7E33-1382-6B1F-F98231DAEC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821" y="2053230"/>
            <a:ext cx="4580357" cy="2751539"/>
          </a:xfrm>
          <a:prstGeom prst="rect">
            <a:avLst/>
          </a:prstGeom>
        </p:spPr>
      </p:pic>
    </p:spTree>
    <p:extLst>
      <p:ext uri="{BB962C8B-B14F-4D97-AF65-F5344CB8AC3E}">
        <p14:creationId xmlns:p14="http://schemas.microsoft.com/office/powerpoint/2010/main" val="3225499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81A0E-18D6-D0D4-989D-85D09B5484E8}"/>
              </a:ext>
            </a:extLst>
          </p:cNvPr>
          <p:cNvSpPr>
            <a:spLocks noGrp="1"/>
          </p:cNvSpPr>
          <p:nvPr>
            <p:ph type="title"/>
          </p:nvPr>
        </p:nvSpPr>
        <p:spPr/>
        <p:txBody>
          <a:bodyPr/>
          <a:lstStyle/>
          <a:p>
            <a:r>
              <a:rPr lang="en-CA" dirty="0"/>
              <a:t>Ontario predicted sales for 2023, 2024</a:t>
            </a:r>
          </a:p>
        </p:txBody>
      </p:sp>
      <p:pic>
        <p:nvPicPr>
          <p:cNvPr id="4" name="Picture 3" descr="A graph with numbers and a line&#10;&#10;Description automatically generated">
            <a:extLst>
              <a:ext uri="{FF2B5EF4-FFF2-40B4-BE49-F238E27FC236}">
                <a16:creationId xmlns:a16="http://schemas.microsoft.com/office/drawing/2014/main" id="{6EA2EA6E-3D92-45A3-DD7C-8FDBC3A10D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821" y="2053230"/>
            <a:ext cx="4580357" cy="2751539"/>
          </a:xfrm>
          <a:prstGeom prst="rect">
            <a:avLst/>
          </a:prstGeom>
        </p:spPr>
      </p:pic>
    </p:spTree>
    <p:extLst>
      <p:ext uri="{BB962C8B-B14F-4D97-AF65-F5344CB8AC3E}">
        <p14:creationId xmlns:p14="http://schemas.microsoft.com/office/powerpoint/2010/main" val="2233593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1EABE-D64A-154E-C457-584B247A6AAC}"/>
              </a:ext>
            </a:extLst>
          </p:cNvPr>
          <p:cNvSpPr>
            <a:spLocks noGrp="1"/>
          </p:cNvSpPr>
          <p:nvPr>
            <p:ph type="title"/>
          </p:nvPr>
        </p:nvSpPr>
        <p:spPr/>
        <p:txBody>
          <a:bodyPr/>
          <a:lstStyle/>
          <a:p>
            <a:r>
              <a:rPr lang="en-CA" dirty="0"/>
              <a:t>Manitoba predicted sales for 2023, 2024</a:t>
            </a:r>
          </a:p>
        </p:txBody>
      </p:sp>
      <p:pic>
        <p:nvPicPr>
          <p:cNvPr id="4" name="Picture 3" descr="A graph showing a growing graph&#10;&#10;Description automatically generated with medium confidence">
            <a:extLst>
              <a:ext uri="{FF2B5EF4-FFF2-40B4-BE49-F238E27FC236}">
                <a16:creationId xmlns:a16="http://schemas.microsoft.com/office/drawing/2014/main" id="{26C71DB8-6FB8-54DC-2B9C-D45BCC11F4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821" y="2053230"/>
            <a:ext cx="4580357" cy="2751539"/>
          </a:xfrm>
          <a:prstGeom prst="rect">
            <a:avLst/>
          </a:prstGeom>
        </p:spPr>
      </p:pic>
    </p:spTree>
    <p:extLst>
      <p:ext uri="{BB962C8B-B14F-4D97-AF65-F5344CB8AC3E}">
        <p14:creationId xmlns:p14="http://schemas.microsoft.com/office/powerpoint/2010/main" val="3837694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ACAB7-4DDA-5205-55C7-110BE6A4297E}"/>
              </a:ext>
            </a:extLst>
          </p:cNvPr>
          <p:cNvSpPr>
            <a:spLocks noGrp="1"/>
          </p:cNvSpPr>
          <p:nvPr>
            <p:ph type="title"/>
          </p:nvPr>
        </p:nvSpPr>
        <p:spPr/>
        <p:txBody>
          <a:bodyPr/>
          <a:lstStyle/>
          <a:p>
            <a:r>
              <a:rPr lang="en-CA" dirty="0"/>
              <a:t>Nova Scotia Predicted Sales 2023,2024</a:t>
            </a:r>
          </a:p>
        </p:txBody>
      </p:sp>
      <p:pic>
        <p:nvPicPr>
          <p:cNvPr id="4" name="Picture 3" descr="A graph with numbers and a line&#10;&#10;Description automatically generated">
            <a:extLst>
              <a:ext uri="{FF2B5EF4-FFF2-40B4-BE49-F238E27FC236}">
                <a16:creationId xmlns:a16="http://schemas.microsoft.com/office/drawing/2014/main" id="{8D82227D-AA4F-50E7-4167-A014A1E3FE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821" y="2053230"/>
            <a:ext cx="4580357" cy="2751539"/>
          </a:xfrm>
          <a:prstGeom prst="rect">
            <a:avLst/>
          </a:prstGeom>
        </p:spPr>
      </p:pic>
    </p:spTree>
    <p:extLst>
      <p:ext uri="{BB962C8B-B14F-4D97-AF65-F5344CB8AC3E}">
        <p14:creationId xmlns:p14="http://schemas.microsoft.com/office/powerpoint/2010/main" val="3191522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A1D79-0F43-F33B-4B01-81235F611319}"/>
              </a:ext>
            </a:extLst>
          </p:cNvPr>
          <p:cNvSpPr>
            <a:spLocks noGrp="1"/>
          </p:cNvSpPr>
          <p:nvPr>
            <p:ph type="title"/>
          </p:nvPr>
        </p:nvSpPr>
        <p:spPr/>
        <p:txBody>
          <a:bodyPr/>
          <a:lstStyle/>
          <a:p>
            <a:r>
              <a:rPr lang="en-CA" dirty="0"/>
              <a:t>Newfoundland Predicted Sales 2023,2024</a:t>
            </a:r>
          </a:p>
        </p:txBody>
      </p:sp>
      <p:pic>
        <p:nvPicPr>
          <p:cNvPr id="4" name="Picture 3" descr="A graph showing a sales report&#10;&#10;Description automatically generated with medium confidence">
            <a:extLst>
              <a:ext uri="{FF2B5EF4-FFF2-40B4-BE49-F238E27FC236}">
                <a16:creationId xmlns:a16="http://schemas.microsoft.com/office/drawing/2014/main" id="{C7904B62-6341-0D12-B5C0-F71021B473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821" y="2053230"/>
            <a:ext cx="4580357" cy="2751539"/>
          </a:xfrm>
          <a:prstGeom prst="rect">
            <a:avLst/>
          </a:prstGeom>
        </p:spPr>
      </p:pic>
    </p:spTree>
    <p:extLst>
      <p:ext uri="{BB962C8B-B14F-4D97-AF65-F5344CB8AC3E}">
        <p14:creationId xmlns:p14="http://schemas.microsoft.com/office/powerpoint/2010/main" val="3832864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TotalTime>
  <Words>1288</Words>
  <Application>Microsoft Office PowerPoint</Application>
  <PresentationFormat>Widescreen</PresentationFormat>
  <Paragraphs>68</Paragraphs>
  <Slides>40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Calibri Light</vt:lpstr>
      <vt:lpstr>Office Theme</vt:lpstr>
      <vt:lpstr>COSC 304 lab10</vt:lpstr>
      <vt:lpstr>Customers By region</vt:lpstr>
      <vt:lpstr>British Columbia predicted sales for 2023, 2024</vt:lpstr>
      <vt:lpstr>Alberta predicted sales for 2023, 2024</vt:lpstr>
      <vt:lpstr>Saskatchewan predicted sales for 2023, 2024</vt:lpstr>
      <vt:lpstr>Ontario predicted sales for 2023, 2024</vt:lpstr>
      <vt:lpstr>Manitoba predicted sales for 2023, 2024</vt:lpstr>
      <vt:lpstr>Nova Scotia Predicted Sales 2023,2024</vt:lpstr>
      <vt:lpstr>Newfoundland Predicted Sales 2023,2024</vt:lpstr>
      <vt:lpstr>Quebec Predicted Sales 2023,2024</vt:lpstr>
      <vt:lpstr>New Brunswick Predicted Sales 2023,2024</vt:lpstr>
      <vt:lpstr>Prince Edward island Predicted Sales 2023,2024</vt:lpstr>
      <vt:lpstr>MANAGEMENT SUMMARY:</vt:lpstr>
      <vt:lpstr>Best and worst products</vt:lpstr>
      <vt:lpstr>Top 5 products.</vt:lpstr>
      <vt:lpstr>Top 5 Products 2023, 2024 Projections </vt:lpstr>
      <vt:lpstr>Bottom 5 products</vt:lpstr>
      <vt:lpstr>Bottom 5 products</vt:lpstr>
      <vt:lpstr>Summary:</vt:lpstr>
      <vt:lpstr>Payment Methods</vt:lpstr>
      <vt:lpstr>Payment Methods used in 2022</vt:lpstr>
      <vt:lpstr>Visa Future predictions for 2024</vt:lpstr>
      <vt:lpstr>Master Card 2024 Prediction</vt:lpstr>
      <vt:lpstr>Apple Pay 2024 prediction</vt:lpstr>
      <vt:lpstr>American Express 2024 Prediction</vt:lpstr>
      <vt:lpstr>Pay Pal 2024 future prediction</vt:lpstr>
      <vt:lpstr>Inventory Management</vt:lpstr>
      <vt:lpstr>5 products with the Lowest inventory turnover </vt:lpstr>
      <vt:lpstr>Top 5 products with a 5-star rating</vt:lpstr>
      <vt:lpstr>Recomendation</vt:lpstr>
      <vt:lpstr>Our Choice Analysis </vt:lpstr>
      <vt:lpstr>Top 5 Customers who spent the most amount</vt:lpstr>
      <vt:lpstr>2024, 2025 sales projection</vt:lpstr>
      <vt:lpstr>Recommendation</vt:lpstr>
      <vt:lpstr>Our choice analysis 2 : Quarterly analysis</vt:lpstr>
      <vt:lpstr>PowerPoint Presentation</vt:lpstr>
      <vt:lpstr>PowerPoint Presentation</vt:lpstr>
      <vt:lpstr>PowerPoint Presentation</vt:lpstr>
      <vt:lpstr>PowerPoint Presentation</vt:lpstr>
      <vt:lpstr>Recommendation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COSC 304 lab10</dc:title>
  <dc:creator>ken anderson</dc:creator>
  <cp:lastModifiedBy>ken anderson</cp:lastModifiedBy>
  <cp:revision>3</cp:revision>
  <dcterms:created xsi:type="dcterms:W3CDTF">2023-11-30T00:38:21Z</dcterms:created>
  <dcterms:modified xsi:type="dcterms:W3CDTF">2023-12-04T03:18:28Z</dcterms:modified>
</cp:coreProperties>
</file>