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52653"/>
            <a:ext cx="826325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641" y="6395860"/>
            <a:ext cx="2351127" cy="3410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1288" y="6376814"/>
            <a:ext cx="3296115" cy="3778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8641" y="6395860"/>
            <a:ext cx="2351127" cy="3410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11288" y="6376814"/>
            <a:ext cx="3296115" cy="3778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7016" y="154686"/>
            <a:ext cx="9783648" cy="119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3561" y="1793493"/>
            <a:ext cx="6614795" cy="3395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keni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nilB/Coursera/blob/0557328907fc4a01188d28fd68a3d339d21ef78e/Data%20Analysis%20Capstone%20Project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8641" y="861060"/>
            <a:ext cx="11438890" cy="5894070"/>
            <a:chOff x="368641" y="861060"/>
            <a:chExt cx="11438890" cy="58940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641" y="6395860"/>
              <a:ext cx="2351127" cy="34104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1288" y="6376814"/>
              <a:ext cx="3296115" cy="3778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6800" y="861060"/>
              <a:ext cx="10058400" cy="569976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251828" y="2230373"/>
            <a:ext cx="4292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D649B"/>
                </a:solidFill>
              </a:rPr>
              <a:t>STACK</a:t>
            </a:r>
            <a:r>
              <a:rPr spc="-120" dirty="0">
                <a:solidFill>
                  <a:srgbClr val="0D649B"/>
                </a:solidFill>
              </a:rPr>
              <a:t> </a:t>
            </a:r>
            <a:r>
              <a:rPr spc="-10" dirty="0">
                <a:solidFill>
                  <a:srgbClr val="0D649B"/>
                </a:solidFill>
              </a:rPr>
              <a:t>OVERFLOW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1747" y="1825751"/>
            <a:ext cx="4794504" cy="435102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251828" y="2778709"/>
            <a:ext cx="4902200" cy="3150093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b="1" dirty="0">
                <a:solidFill>
                  <a:srgbClr val="0D649B"/>
                </a:solidFill>
                <a:latin typeface="Courier New"/>
                <a:cs typeface="Courier New"/>
              </a:rPr>
              <a:t>DEVELOPER</a:t>
            </a:r>
            <a:r>
              <a:rPr sz="4000" b="1" spc="-220" dirty="0">
                <a:solidFill>
                  <a:srgbClr val="0D649B"/>
                </a:solidFill>
                <a:latin typeface="Courier New"/>
                <a:cs typeface="Courier New"/>
              </a:rPr>
              <a:t> </a:t>
            </a:r>
            <a:r>
              <a:rPr sz="4000" b="1" spc="-10" dirty="0">
                <a:solidFill>
                  <a:srgbClr val="0D649B"/>
                </a:solidFill>
                <a:latin typeface="Courier New"/>
                <a:cs typeface="Courier New"/>
              </a:rPr>
              <a:t>SURVEY </a:t>
            </a:r>
            <a:r>
              <a:rPr sz="4000" b="1" spc="-20" dirty="0">
                <a:solidFill>
                  <a:srgbClr val="0D649B"/>
                </a:solidFill>
                <a:latin typeface="Courier New"/>
                <a:cs typeface="Courier New"/>
              </a:rPr>
              <a:t>2019</a:t>
            </a:r>
            <a:endParaRPr sz="4000" dirty="0">
              <a:latin typeface="Courier New"/>
              <a:cs typeface="Courier New"/>
            </a:endParaRPr>
          </a:p>
          <a:p>
            <a:pPr marL="12700" marR="1306830">
              <a:lnSpc>
                <a:spcPct val="120000"/>
              </a:lnSpc>
              <a:spcBef>
                <a:spcPts val="130"/>
              </a:spcBef>
            </a:pPr>
            <a:r>
              <a:rPr lang="en-CA" sz="2800" spc="-20" dirty="0">
                <a:solidFill>
                  <a:srgbClr val="006FC0"/>
                </a:solidFill>
                <a:latin typeface="Calibri"/>
                <a:cs typeface="Calibri"/>
              </a:rPr>
              <a:t>Kenil Paresh Bhadani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CA" sz="2800" dirty="0">
                <a:solidFill>
                  <a:srgbClr val="006FC0"/>
                </a:solidFill>
                <a:latin typeface="Calibri"/>
                <a:cs typeface="Calibri"/>
              </a:rPr>
              <a:t>August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r>
              <a:rPr lang="en-CA" sz="2800" spc="-10" dirty="0">
                <a:solidFill>
                  <a:srgbClr val="006FC0"/>
                </a:solidFill>
                <a:latin typeface="Calibri"/>
                <a:cs typeface="Calibri"/>
              </a:rPr>
              <a:t>2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/202</a:t>
            </a:r>
            <a:r>
              <a:rPr lang="en-CA" sz="2800" spc="-10" dirty="0">
                <a:solidFill>
                  <a:srgbClr val="006FC0"/>
                </a:solidFill>
                <a:latin typeface="Calibri"/>
                <a:cs typeface="Calibri"/>
              </a:rPr>
              <a:t>4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15"/>
              </a:spcBef>
            </a:pP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https://www.linkedin.com/in/</a:t>
            </a:r>
            <a:r>
              <a:rPr lang="en-CA" sz="2000" u="sng" spc="-25" dirty="0" err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kenil</a:t>
            </a:r>
            <a:r>
              <a:rPr lang="en-CA" sz="2000" u="sng" spc="-25" dirty="0" err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-bhadani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03093" y="856233"/>
            <a:ext cx="186055" cy="360045"/>
          </a:xfrm>
          <a:custGeom>
            <a:avLst/>
            <a:gdLst/>
            <a:ahLst/>
            <a:cxnLst/>
            <a:rect l="l" t="t" r="r" b="b"/>
            <a:pathLst>
              <a:path w="186055" h="360044">
                <a:moveTo>
                  <a:pt x="185458" y="50"/>
                </a:moveTo>
                <a:lnTo>
                  <a:pt x="184785" y="50"/>
                </a:lnTo>
                <a:lnTo>
                  <a:pt x="0" y="0"/>
                </a:lnTo>
                <a:lnTo>
                  <a:pt x="0" y="360045"/>
                </a:lnTo>
                <a:lnTo>
                  <a:pt x="5461" y="360045"/>
                </a:lnTo>
                <a:lnTo>
                  <a:pt x="184785" y="360045"/>
                </a:lnTo>
                <a:lnTo>
                  <a:pt x="185458" y="360045"/>
                </a:lnTo>
                <a:lnTo>
                  <a:pt x="185458" y="5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30600" y="770940"/>
            <a:ext cx="289560" cy="457200"/>
          </a:xfrm>
          <a:custGeom>
            <a:avLst/>
            <a:gdLst/>
            <a:ahLst/>
            <a:cxnLst/>
            <a:rect l="l" t="t" r="r" b="b"/>
            <a:pathLst>
              <a:path w="289560" h="457200">
                <a:moveTo>
                  <a:pt x="289471" y="0"/>
                </a:moveTo>
                <a:lnTo>
                  <a:pt x="109474" y="0"/>
                </a:lnTo>
                <a:lnTo>
                  <a:pt x="109474" y="97155"/>
                </a:lnTo>
                <a:lnTo>
                  <a:pt x="0" y="97155"/>
                </a:lnTo>
                <a:lnTo>
                  <a:pt x="0" y="457149"/>
                </a:lnTo>
                <a:lnTo>
                  <a:pt x="179997" y="457149"/>
                </a:lnTo>
                <a:lnTo>
                  <a:pt x="179997" y="359994"/>
                </a:lnTo>
                <a:lnTo>
                  <a:pt x="289471" y="359994"/>
                </a:lnTo>
                <a:lnTo>
                  <a:pt x="289471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97253" y="831773"/>
            <a:ext cx="281305" cy="372745"/>
          </a:xfrm>
          <a:custGeom>
            <a:avLst/>
            <a:gdLst/>
            <a:ahLst/>
            <a:cxnLst/>
            <a:rect l="l" t="t" r="r" b="b"/>
            <a:pathLst>
              <a:path w="281305" h="372744">
                <a:moveTo>
                  <a:pt x="281178" y="12268"/>
                </a:moveTo>
                <a:lnTo>
                  <a:pt x="240449" y="12268"/>
                </a:lnTo>
                <a:lnTo>
                  <a:pt x="179997" y="12192"/>
                </a:lnTo>
                <a:lnTo>
                  <a:pt x="179997" y="0"/>
                </a:lnTo>
                <a:lnTo>
                  <a:pt x="0" y="0"/>
                </a:lnTo>
                <a:lnTo>
                  <a:pt x="0" y="359994"/>
                </a:lnTo>
                <a:lnTo>
                  <a:pt x="60452" y="359994"/>
                </a:lnTo>
                <a:lnTo>
                  <a:pt x="60452" y="372186"/>
                </a:lnTo>
                <a:lnTo>
                  <a:pt x="96520" y="372186"/>
                </a:lnTo>
                <a:lnTo>
                  <a:pt x="240449" y="372186"/>
                </a:lnTo>
                <a:lnTo>
                  <a:pt x="281178" y="372186"/>
                </a:lnTo>
                <a:lnTo>
                  <a:pt x="281178" y="12268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12420" marR="5080">
              <a:lnSpc>
                <a:spcPts val="4320"/>
              </a:lnSpc>
              <a:spcBef>
                <a:spcPts val="640"/>
              </a:spcBef>
            </a:pPr>
            <a:r>
              <a:rPr dirty="0"/>
              <a:t>DATABASE</a:t>
            </a:r>
            <a:r>
              <a:rPr spc="-135" dirty="0"/>
              <a:t> </a:t>
            </a:r>
            <a:r>
              <a:rPr dirty="0"/>
              <a:t>TRENDS</a:t>
            </a:r>
            <a:r>
              <a:rPr spc="-170" dirty="0"/>
              <a:t> </a:t>
            </a:r>
            <a:r>
              <a:rPr dirty="0"/>
              <a:t>-</a:t>
            </a:r>
            <a:r>
              <a:rPr spc="-135" dirty="0"/>
              <a:t> </a:t>
            </a:r>
            <a:r>
              <a:rPr dirty="0"/>
              <a:t>FINDINGS</a:t>
            </a:r>
            <a:r>
              <a:rPr spc="-140" dirty="0"/>
              <a:t> </a:t>
            </a:r>
            <a:r>
              <a:rPr spc="-50" dirty="0"/>
              <a:t>&amp; </a:t>
            </a:r>
            <a:r>
              <a:rPr spc="-10" dirty="0"/>
              <a:t>IMPLICATIONS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55" y="2732049"/>
            <a:ext cx="4971415" cy="232727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MySQL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as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most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used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database.</a:t>
            </a:r>
            <a:endParaRPr sz="2800">
              <a:latin typeface="Calibri"/>
              <a:cs typeface="Calibri"/>
            </a:endParaRPr>
          </a:p>
          <a:p>
            <a:pPr marL="240029" marR="67945" indent="-227965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Lack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interest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Microsoft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SQL 	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Server</a:t>
            </a:r>
            <a:r>
              <a:rPr sz="28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SQLite.</a:t>
            </a:r>
            <a:endParaRPr sz="2800">
              <a:latin typeface="Calibri"/>
              <a:cs typeface="Calibri"/>
            </a:endParaRPr>
          </a:p>
          <a:p>
            <a:pPr marL="240029" marR="5080" indent="-227965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Increasing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interest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PostgreSQL 	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MongoDB.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555" y="1793493"/>
            <a:ext cx="71348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146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Findings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Implications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1828" y="2816479"/>
            <a:ext cx="4918075" cy="17303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0029" marR="5080" indent="-227329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Microsoft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SQL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Server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SQLite 	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losing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ground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market.</a:t>
            </a:r>
            <a:endParaRPr sz="2800">
              <a:latin typeface="Calibri"/>
              <a:cs typeface="Calibri"/>
            </a:endParaRPr>
          </a:p>
          <a:p>
            <a:pPr marL="240029" marR="527050" indent="-227329">
              <a:lnSpc>
                <a:spcPts val="302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PostgreSQL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MongoDB 	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establishment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market.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0031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DASHBOARD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7467" y="1901951"/>
            <a:ext cx="3054096" cy="30540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E86BAF-8587-45C4-9692-56E316F7D325}"/>
              </a:ext>
            </a:extLst>
          </p:cNvPr>
          <p:cNvSpPr txBox="1"/>
          <p:nvPr/>
        </p:nvSpPr>
        <p:spPr>
          <a:xfrm>
            <a:off x="4876800" y="289560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https://github.com/KenilB/Coursera/blob/0557328907fc4a01188d28fd68a3d339d21ef78e/Data%20Analysis%20Capstone%20Project.pdf</a:t>
            </a:r>
            <a:endParaRPr lang="en-C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0031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95"/>
              </a:spcBef>
            </a:pPr>
            <a:r>
              <a:rPr dirty="0"/>
              <a:t>CURRENT</a:t>
            </a:r>
            <a:r>
              <a:rPr spc="-204" dirty="0"/>
              <a:t> </a:t>
            </a:r>
            <a:r>
              <a:rPr dirty="0"/>
              <a:t>TECHNOLOGY</a:t>
            </a:r>
            <a:r>
              <a:rPr spc="-204" dirty="0"/>
              <a:t> </a:t>
            </a:r>
            <a:r>
              <a:rPr spc="-10" dirty="0"/>
              <a:t>USAGE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8255" y="1690116"/>
            <a:ext cx="8095488" cy="46680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0031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95"/>
              </a:spcBef>
            </a:pPr>
            <a:r>
              <a:rPr dirty="0"/>
              <a:t>FUTURE</a:t>
            </a:r>
            <a:r>
              <a:rPr spc="-190" dirty="0"/>
              <a:t> </a:t>
            </a:r>
            <a:r>
              <a:rPr dirty="0"/>
              <a:t>TECHNOLOGY</a:t>
            </a:r>
            <a:r>
              <a:rPr spc="-185" dirty="0"/>
              <a:t> </a:t>
            </a:r>
            <a:r>
              <a:rPr spc="-10" dirty="0"/>
              <a:t>TREND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4332" y="1623060"/>
            <a:ext cx="8403335" cy="475487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0031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DEMOGRAPHICS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5667" y="1690116"/>
            <a:ext cx="8360664" cy="470153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0031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DISCUSSION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2727" y="1825751"/>
            <a:ext cx="4352544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0031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95"/>
              </a:spcBef>
            </a:pPr>
            <a:r>
              <a:rPr dirty="0"/>
              <a:t>OVERALL</a:t>
            </a:r>
            <a:r>
              <a:rPr spc="-125" dirty="0"/>
              <a:t> </a:t>
            </a:r>
            <a:r>
              <a:rPr dirty="0"/>
              <a:t>FINDINGS</a:t>
            </a:r>
            <a:r>
              <a:rPr spc="-125" dirty="0"/>
              <a:t> </a:t>
            </a:r>
            <a:r>
              <a:rPr dirty="0"/>
              <a:t>&amp;</a:t>
            </a:r>
            <a:r>
              <a:rPr spc="-120" dirty="0"/>
              <a:t> </a:t>
            </a:r>
            <a:r>
              <a:rPr spc="-10" dirty="0"/>
              <a:t>IMPLICATIONS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55" y="2816479"/>
            <a:ext cx="4409440" cy="26269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0029" marR="311785" indent="-22796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JavaScript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widely</a:t>
            </a:r>
            <a:r>
              <a:rPr sz="28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used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and 	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TypeScript</a:t>
            </a:r>
            <a:r>
              <a:rPr sz="2800" spc="-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getting</a:t>
            </a:r>
            <a:r>
              <a:rPr sz="2800" spc="-1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popular.</a:t>
            </a:r>
            <a:endParaRPr sz="2800">
              <a:latin typeface="Calibri"/>
              <a:cs typeface="Calibri"/>
            </a:endParaRPr>
          </a:p>
          <a:p>
            <a:pPr marL="240029" marR="1012825" indent="-227965">
              <a:lnSpc>
                <a:spcPts val="302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Over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90%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young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male 	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developers.</a:t>
            </a:r>
            <a:endParaRPr sz="2800">
              <a:latin typeface="Calibri"/>
              <a:cs typeface="Calibri"/>
            </a:endParaRPr>
          </a:p>
          <a:p>
            <a:pPr marL="240029" marR="5080" indent="-227965">
              <a:lnSpc>
                <a:spcPts val="3020"/>
              </a:lnSpc>
              <a:spcBef>
                <a:spcPts val="1019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Developers</a:t>
            </a:r>
            <a:r>
              <a:rPr sz="28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mostly</a:t>
            </a:r>
            <a:r>
              <a:rPr sz="280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located</a:t>
            </a:r>
            <a:r>
              <a:rPr sz="28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in 	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developed</a:t>
            </a:r>
            <a:r>
              <a:rPr sz="2800" spc="-1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countries.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555" y="1793493"/>
            <a:ext cx="71348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146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Findings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Implications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1828" y="2816479"/>
            <a:ext cx="5008245" cy="26269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0029" marR="429895" indent="-227329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JavaScript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TypeScript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web 	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frames</a:t>
            </a:r>
            <a:r>
              <a:rPr sz="2800" spc="-1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gaining</a:t>
            </a:r>
            <a:r>
              <a:rPr sz="2800" spc="-1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followers.</a:t>
            </a: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302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Global</a:t>
            </a:r>
            <a:r>
              <a:rPr sz="28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polarization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developers 	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location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gender.</a:t>
            </a:r>
            <a:endParaRPr sz="2800">
              <a:latin typeface="Calibri"/>
              <a:cs typeface="Calibri"/>
            </a:endParaRPr>
          </a:p>
          <a:p>
            <a:pPr marL="240029" marR="148590" indent="-227329">
              <a:lnSpc>
                <a:spcPts val="3020"/>
              </a:lnSpc>
              <a:spcBef>
                <a:spcPts val="1019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Young</a:t>
            </a:r>
            <a:r>
              <a:rPr sz="28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developers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without 	postgrad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studies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on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its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majority.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0031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0029" marR="532765" indent="-227329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pc="-10" dirty="0"/>
              <a:t>Developers</a:t>
            </a:r>
            <a:r>
              <a:rPr spc="-50" dirty="0"/>
              <a:t> </a:t>
            </a:r>
            <a:r>
              <a:rPr dirty="0"/>
              <a:t>are</a:t>
            </a:r>
            <a:r>
              <a:rPr spc="-40" dirty="0"/>
              <a:t> </a:t>
            </a:r>
            <a:r>
              <a:rPr dirty="0"/>
              <a:t>people</a:t>
            </a:r>
            <a:r>
              <a:rPr spc="-40" dirty="0"/>
              <a:t> </a:t>
            </a:r>
            <a:r>
              <a:rPr dirty="0"/>
              <a:t>with</a:t>
            </a:r>
            <a:r>
              <a:rPr spc="-55" dirty="0"/>
              <a:t> </a:t>
            </a:r>
            <a:r>
              <a:rPr dirty="0"/>
              <a:t>very</a:t>
            </a:r>
            <a:r>
              <a:rPr spc="-45" dirty="0"/>
              <a:t> </a:t>
            </a:r>
            <a:r>
              <a:rPr spc="-10" dirty="0"/>
              <a:t>marked 	characteristics.</a:t>
            </a:r>
          </a:p>
          <a:p>
            <a:pPr marL="240029" marR="5080" indent="-227329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A</a:t>
            </a:r>
            <a:r>
              <a:rPr spc="-50" dirty="0"/>
              <a:t> </a:t>
            </a:r>
            <a:r>
              <a:rPr dirty="0"/>
              <a:t>good</a:t>
            </a:r>
            <a:r>
              <a:rPr spc="-55" dirty="0"/>
              <a:t> </a:t>
            </a:r>
            <a:r>
              <a:rPr dirty="0"/>
              <a:t>idea</a:t>
            </a:r>
            <a:r>
              <a:rPr spc="-4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popularity</a:t>
            </a:r>
            <a:r>
              <a:rPr spc="-55" dirty="0"/>
              <a:t> </a:t>
            </a:r>
            <a:r>
              <a:rPr dirty="0"/>
              <a:t>trends</a:t>
            </a:r>
            <a:r>
              <a:rPr spc="-5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different 	</a:t>
            </a:r>
            <a:r>
              <a:rPr dirty="0"/>
              <a:t>tools,</a:t>
            </a:r>
            <a:r>
              <a:rPr spc="-80" dirty="0"/>
              <a:t> </a:t>
            </a:r>
            <a:r>
              <a:rPr spc="-10" dirty="0"/>
              <a:t>platforms</a:t>
            </a:r>
            <a:r>
              <a:rPr spc="-85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dirty="0"/>
              <a:t>languages</a:t>
            </a:r>
            <a:r>
              <a:rPr spc="-85" dirty="0"/>
              <a:t> </a:t>
            </a:r>
            <a:r>
              <a:rPr dirty="0"/>
              <a:t>can</a:t>
            </a:r>
            <a:r>
              <a:rPr spc="-85" dirty="0"/>
              <a:t> </a:t>
            </a:r>
            <a:r>
              <a:rPr spc="-25" dirty="0"/>
              <a:t>be 	</a:t>
            </a:r>
            <a:r>
              <a:rPr spc="-10" dirty="0"/>
              <a:t>obtained.</a:t>
            </a:r>
          </a:p>
          <a:p>
            <a:pPr marL="240029" marR="1348105" indent="-227329" algn="just">
              <a:lnSpc>
                <a:spcPct val="90000"/>
              </a:lnSpc>
              <a:spcBef>
                <a:spcPts val="96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There</a:t>
            </a:r>
            <a:r>
              <a:rPr spc="-30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dirty="0"/>
              <a:t>job</a:t>
            </a:r>
            <a:r>
              <a:rPr spc="-3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done</a:t>
            </a:r>
            <a:r>
              <a:rPr spc="-30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spc="-10" dirty="0"/>
              <a:t>spread 	</a:t>
            </a:r>
            <a:r>
              <a:rPr dirty="0"/>
              <a:t>accessibility</a:t>
            </a:r>
            <a:r>
              <a:rPr spc="-75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/>
              <a:t>this</a:t>
            </a:r>
            <a:r>
              <a:rPr spc="-75" dirty="0"/>
              <a:t> </a:t>
            </a:r>
            <a:r>
              <a:rPr dirty="0"/>
              <a:t>labor</a:t>
            </a:r>
            <a:r>
              <a:rPr spc="-65" dirty="0"/>
              <a:t> </a:t>
            </a:r>
            <a:r>
              <a:rPr spc="-10" dirty="0"/>
              <a:t>market</a:t>
            </a:r>
            <a:r>
              <a:rPr spc="-75" dirty="0"/>
              <a:t> </a:t>
            </a:r>
            <a:r>
              <a:rPr spc="-25" dirty="0"/>
              <a:t>to 	</a:t>
            </a:r>
            <a:r>
              <a:rPr dirty="0"/>
              <a:t>countries</a:t>
            </a:r>
            <a:r>
              <a:rPr spc="-75" dirty="0"/>
              <a:t> </a:t>
            </a:r>
            <a:r>
              <a:rPr dirty="0"/>
              <a:t>in</a:t>
            </a:r>
            <a:r>
              <a:rPr spc="-75" dirty="0"/>
              <a:t> </a:t>
            </a:r>
            <a:r>
              <a:rPr spc="-10" dirty="0"/>
              <a:t>development.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236" y="2113788"/>
            <a:ext cx="3054095" cy="305409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0031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APPENDIX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132" y="1850135"/>
            <a:ext cx="3194304" cy="319430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47647" y="1690116"/>
            <a:ext cx="8602345" cy="4953000"/>
            <a:chOff x="1747647" y="1690116"/>
            <a:chExt cx="8602345" cy="4953000"/>
          </a:xfrm>
        </p:grpSpPr>
        <p:sp>
          <p:nvSpPr>
            <p:cNvPr id="4" name="object 4"/>
            <p:cNvSpPr/>
            <p:nvPr/>
          </p:nvSpPr>
          <p:spPr>
            <a:xfrm>
              <a:off x="1747647" y="6256248"/>
              <a:ext cx="189230" cy="386715"/>
            </a:xfrm>
            <a:custGeom>
              <a:avLst/>
              <a:gdLst/>
              <a:ahLst/>
              <a:cxnLst/>
              <a:rect l="l" t="t" r="r" b="b"/>
              <a:pathLst>
                <a:path w="189230" h="386715">
                  <a:moveTo>
                    <a:pt x="188887" y="0"/>
                  </a:moveTo>
                  <a:lnTo>
                    <a:pt x="8890" y="0"/>
                  </a:lnTo>
                  <a:lnTo>
                    <a:pt x="8890" y="8636"/>
                  </a:lnTo>
                  <a:lnTo>
                    <a:pt x="0" y="8636"/>
                  </a:lnTo>
                  <a:lnTo>
                    <a:pt x="0" y="368642"/>
                  </a:lnTo>
                  <a:lnTo>
                    <a:pt x="8890" y="368642"/>
                  </a:lnTo>
                  <a:lnTo>
                    <a:pt x="8890" y="386638"/>
                  </a:lnTo>
                  <a:lnTo>
                    <a:pt x="188887" y="386638"/>
                  </a:lnTo>
                  <a:lnTo>
                    <a:pt x="188887" y="359994"/>
                  </a:lnTo>
                  <a:lnTo>
                    <a:pt x="188887" y="26644"/>
                  </a:lnTo>
                  <a:lnTo>
                    <a:pt x="188887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2516" y="1690116"/>
              <a:ext cx="8506968" cy="462381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0031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95"/>
              </a:spcBef>
            </a:pPr>
            <a:r>
              <a:rPr dirty="0"/>
              <a:t>AGE</a:t>
            </a:r>
            <a:r>
              <a:rPr spc="-175" dirty="0"/>
              <a:t> </a:t>
            </a:r>
            <a:r>
              <a:rPr dirty="0"/>
              <a:t>DISTRIBUTION</a:t>
            </a:r>
            <a:r>
              <a:rPr spc="-175" dirty="0"/>
              <a:t> </a:t>
            </a:r>
            <a:r>
              <a:rPr spc="-10" dirty="0"/>
              <a:t>BOXPLOT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0847" y="2025395"/>
            <a:ext cx="3194304" cy="31943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8812" rIns="0" bIns="0" rtlCol="0">
            <a:spAutoFit/>
          </a:bodyPr>
          <a:lstStyle/>
          <a:p>
            <a:pPr marL="255904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OUTLINE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51828" y="1715160"/>
            <a:ext cx="2864485" cy="395859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Executive</a:t>
            </a:r>
            <a:r>
              <a:rPr sz="22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Summary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Introduction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Methodology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endParaRPr sz="22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697865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Visualization</a:t>
            </a: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Charts</a:t>
            </a:r>
            <a:endParaRPr sz="18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Dashboard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Discussion</a:t>
            </a:r>
            <a:endParaRPr sz="22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7865" algn="l"/>
              </a:tabLst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Findings</a:t>
            </a:r>
            <a:r>
              <a:rPr sz="1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&amp;</a:t>
            </a:r>
            <a:r>
              <a:rPr sz="18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Implications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Conclusion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Appendix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8065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95"/>
              </a:spcBef>
            </a:pPr>
            <a:r>
              <a:rPr dirty="0"/>
              <a:t>JOB</a:t>
            </a:r>
            <a:r>
              <a:rPr spc="-75" dirty="0"/>
              <a:t> </a:t>
            </a:r>
            <a:r>
              <a:rPr spc="-10" dirty="0"/>
              <a:t>POSTINGS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6460" y="1708404"/>
            <a:ext cx="7879080" cy="458571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47647" y="1708404"/>
            <a:ext cx="8531860" cy="4934585"/>
            <a:chOff x="1747647" y="1708404"/>
            <a:chExt cx="8531860" cy="4934585"/>
          </a:xfrm>
        </p:grpSpPr>
        <p:sp>
          <p:nvSpPr>
            <p:cNvPr id="4" name="object 4"/>
            <p:cNvSpPr/>
            <p:nvPr/>
          </p:nvSpPr>
          <p:spPr>
            <a:xfrm>
              <a:off x="1747647" y="6256248"/>
              <a:ext cx="189230" cy="386715"/>
            </a:xfrm>
            <a:custGeom>
              <a:avLst/>
              <a:gdLst/>
              <a:ahLst/>
              <a:cxnLst/>
              <a:rect l="l" t="t" r="r" b="b"/>
              <a:pathLst>
                <a:path w="189230" h="386715">
                  <a:moveTo>
                    <a:pt x="188887" y="0"/>
                  </a:moveTo>
                  <a:lnTo>
                    <a:pt x="8890" y="0"/>
                  </a:lnTo>
                  <a:lnTo>
                    <a:pt x="8890" y="8636"/>
                  </a:lnTo>
                  <a:lnTo>
                    <a:pt x="0" y="8636"/>
                  </a:lnTo>
                  <a:lnTo>
                    <a:pt x="0" y="368642"/>
                  </a:lnTo>
                  <a:lnTo>
                    <a:pt x="8890" y="368642"/>
                  </a:lnTo>
                  <a:lnTo>
                    <a:pt x="8890" y="386638"/>
                  </a:lnTo>
                  <a:lnTo>
                    <a:pt x="188887" y="386638"/>
                  </a:lnTo>
                  <a:lnTo>
                    <a:pt x="188887" y="359994"/>
                  </a:lnTo>
                  <a:lnTo>
                    <a:pt x="188887" y="26644"/>
                  </a:lnTo>
                  <a:lnTo>
                    <a:pt x="188887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2620" y="1708404"/>
              <a:ext cx="8366759" cy="463448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8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POPULAR</a:t>
            </a:r>
            <a:r>
              <a:rPr spc="-170" dirty="0"/>
              <a:t> </a:t>
            </a:r>
            <a:r>
              <a:rPr spc="-10" dirty="0"/>
              <a:t>LANGUAGES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9960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95"/>
              </a:spcBef>
            </a:pPr>
            <a:r>
              <a:rPr dirty="0"/>
              <a:t>EXECUTIVE</a:t>
            </a:r>
            <a:r>
              <a:rPr spc="-220" dirty="0"/>
              <a:t> </a:t>
            </a:r>
            <a:r>
              <a:rPr spc="-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4482" y="1715160"/>
            <a:ext cx="6569709" cy="340169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contextualization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analysis</a:t>
            </a:r>
            <a:r>
              <a:rPr sz="22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goal.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Methodology</a:t>
            </a:r>
            <a:r>
              <a:rPr sz="22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description.</a:t>
            </a:r>
            <a:endParaRPr sz="22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697865" algn="l"/>
              </a:tabLst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1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gathering.</a:t>
            </a:r>
            <a:endParaRPr sz="18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697865" algn="l"/>
              </a:tabLst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1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analysis.</a:t>
            </a:r>
            <a:endParaRPr sz="18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697865" algn="l"/>
              </a:tabLst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1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visualizations.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r>
              <a:rPr sz="22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presentation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supported</a:t>
            </a:r>
            <a:r>
              <a:rPr sz="22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with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graphs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trends.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ts val="251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Discussion</a:t>
            </a:r>
            <a:r>
              <a:rPr sz="22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overall</a:t>
            </a:r>
            <a:r>
              <a:rPr sz="22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findings</a:t>
            </a:r>
            <a:r>
              <a:rPr sz="22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2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implications</a:t>
            </a:r>
            <a:r>
              <a:rPr sz="22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regarding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510"/>
              </a:lnSpc>
            </a:pP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r>
              <a:rPr sz="22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previously</a:t>
            </a:r>
            <a:r>
              <a:rPr sz="22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exposed.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Final</a:t>
            </a:r>
            <a:r>
              <a:rPr sz="22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conclusions</a:t>
            </a:r>
            <a:r>
              <a:rPr sz="22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carried</a:t>
            </a:r>
            <a:r>
              <a:rPr sz="22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out</a:t>
            </a:r>
            <a:r>
              <a:rPr sz="22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research.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183" y="2302764"/>
            <a:ext cx="3194304" cy="31943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0031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647" y="2261616"/>
            <a:ext cx="3055619" cy="305409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64482" y="2245232"/>
            <a:ext cx="6511290" cy="298069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080" indent="-228600">
              <a:lnSpc>
                <a:spcPts val="2380"/>
              </a:lnSpc>
              <a:spcBef>
                <a:spcPts val="39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Stack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Overflow’s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annual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Developer</a:t>
            </a:r>
            <a:r>
              <a:rPr sz="22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22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largest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most</a:t>
            </a:r>
            <a:r>
              <a:rPr sz="22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comprehensive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people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who</a:t>
            </a:r>
            <a:r>
              <a:rPr sz="22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code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around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world.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ts val="2510"/>
              </a:lnSpc>
              <a:spcBef>
                <a:spcPts val="69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don’t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represent</a:t>
            </a:r>
            <a:r>
              <a:rPr sz="22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everyone</a:t>
            </a:r>
            <a:r>
              <a:rPr sz="22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2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developer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510"/>
              </a:lnSpc>
            </a:pP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community</a:t>
            </a:r>
            <a:r>
              <a:rPr sz="22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evenly.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Nearly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90,000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developers.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Trends</a:t>
            </a:r>
            <a:r>
              <a:rPr sz="22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2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predict</a:t>
            </a:r>
            <a:r>
              <a:rPr sz="22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where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developers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sz="22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going.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Characterization</a:t>
            </a:r>
            <a:r>
              <a:rPr sz="22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2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developers</a:t>
            </a:r>
            <a:r>
              <a:rPr sz="22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around</a:t>
            </a:r>
            <a:r>
              <a:rPr sz="22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globe.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1588" rIns="0" bIns="0" rtlCol="0">
            <a:spAutoFit/>
          </a:bodyPr>
          <a:lstStyle/>
          <a:p>
            <a:pPr marL="255904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4482" y="1638064"/>
            <a:ext cx="6704965" cy="454342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Collect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r>
              <a:rPr sz="22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&amp;</a:t>
            </a:r>
            <a:r>
              <a:rPr sz="22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explore</a:t>
            </a:r>
            <a:r>
              <a:rPr sz="22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its</a:t>
            </a:r>
            <a:r>
              <a:rPr sz="22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content</a:t>
            </a:r>
            <a:endParaRPr sz="22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697865" algn="l"/>
              </a:tabLst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Web</a:t>
            </a:r>
            <a:r>
              <a:rPr sz="18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Scraping</a:t>
            </a:r>
            <a:endParaRPr sz="18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APIs.</a:t>
            </a:r>
            <a:endParaRPr sz="18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697865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Request</a:t>
            </a:r>
            <a:r>
              <a:rPr sz="1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library.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Wrangling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Exploratory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analysis</a:t>
            </a:r>
            <a:endParaRPr sz="22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7865" algn="l"/>
              </a:tabLst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Analyzing</a:t>
            </a:r>
            <a:r>
              <a:rPr sz="1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1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distribution.</a:t>
            </a:r>
            <a:endParaRPr sz="18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697865" algn="l"/>
              </a:tabLst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Handling</a:t>
            </a:r>
            <a:r>
              <a:rPr sz="1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outliers.</a:t>
            </a:r>
            <a:endParaRPr sz="18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697865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Correlations.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Visualization</a:t>
            </a:r>
            <a:endParaRPr sz="2200">
              <a:latin typeface="Calibri"/>
              <a:cs typeface="Calibri"/>
            </a:endParaRPr>
          </a:p>
          <a:p>
            <a:pPr marL="698500" marR="5080" lvl="1" indent="-228600">
              <a:lnSpc>
                <a:spcPts val="1939"/>
              </a:lnSpc>
              <a:spcBef>
                <a:spcPts val="550"/>
              </a:spcBef>
              <a:buFont typeface="Arial MT"/>
              <a:buChar char="•"/>
              <a:tabLst>
                <a:tab pos="698500" algn="l"/>
              </a:tabLst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Highlight</a:t>
            </a:r>
            <a:r>
              <a:rPr sz="18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distribution</a:t>
            </a:r>
            <a:r>
              <a:rPr sz="1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18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data,</a:t>
            </a:r>
            <a:r>
              <a:rPr sz="1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relationships,</a:t>
            </a:r>
            <a:r>
              <a:rPr sz="1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composition</a:t>
            </a:r>
            <a:r>
              <a:rPr sz="18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comparison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18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Dashboards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9932" y="1831848"/>
            <a:ext cx="3194304" cy="31943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0031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RESULTS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9" y="1824227"/>
            <a:ext cx="435102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PROGRAMMING</a:t>
            </a:r>
            <a:r>
              <a:rPr spc="-225" dirty="0"/>
              <a:t> </a:t>
            </a:r>
            <a:r>
              <a:rPr dirty="0"/>
              <a:t>LANGUAGE</a:t>
            </a:r>
            <a:r>
              <a:rPr spc="-225" dirty="0"/>
              <a:t> </a:t>
            </a:r>
            <a:r>
              <a:rPr spc="-10" dirty="0"/>
              <a:t>TRENDS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55" y="1793493"/>
            <a:ext cx="6757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1465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Current</a:t>
            </a:r>
            <a:r>
              <a:rPr sz="2800" spc="-1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Next</a:t>
            </a:r>
            <a:r>
              <a:rPr sz="2800" spc="-1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27148"/>
            <a:ext cx="6015227" cy="36713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2200" y="2327148"/>
            <a:ext cx="6019800" cy="36713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555" y="2816479"/>
            <a:ext cx="4221480" cy="18586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0029" marR="5080" indent="-22796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JavaScript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seems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keep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as 	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leading</a:t>
            </a:r>
            <a:r>
              <a:rPr sz="28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language.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Python</a:t>
            </a:r>
            <a:r>
              <a:rPr sz="2800" spc="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006FC0"/>
                </a:solidFill>
                <a:latin typeface="Calibri"/>
                <a:cs typeface="Calibri"/>
              </a:rPr>
              <a:t>fastest-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growing.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Great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interest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TypeScript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555" y="570356"/>
            <a:ext cx="8561070" cy="16751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6830" marR="5080">
              <a:lnSpc>
                <a:spcPts val="3020"/>
              </a:lnSpc>
              <a:spcBef>
                <a:spcPts val="480"/>
              </a:spcBef>
            </a:pPr>
            <a:r>
              <a:rPr sz="2800" b="1" dirty="0">
                <a:solidFill>
                  <a:srgbClr val="005392"/>
                </a:solidFill>
                <a:latin typeface="Courier New"/>
                <a:cs typeface="Courier New"/>
              </a:rPr>
              <a:t>PROGRAMMING</a:t>
            </a:r>
            <a:r>
              <a:rPr sz="2800" b="1" spc="-2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005392"/>
                </a:solidFill>
                <a:latin typeface="Courier New"/>
                <a:cs typeface="Courier New"/>
              </a:rPr>
              <a:t>LANGUAGE</a:t>
            </a:r>
            <a:r>
              <a:rPr sz="2800" b="1" spc="-2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005392"/>
                </a:solidFill>
                <a:latin typeface="Courier New"/>
                <a:cs typeface="Courier New"/>
              </a:rPr>
              <a:t>TRENDS</a:t>
            </a:r>
            <a:r>
              <a:rPr sz="2800" b="1" spc="-3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005392"/>
                </a:solidFill>
                <a:latin typeface="Courier New"/>
                <a:cs typeface="Courier New"/>
              </a:rPr>
              <a:t>-</a:t>
            </a:r>
            <a:r>
              <a:rPr sz="2800" b="1" spc="-20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005392"/>
                </a:solidFill>
                <a:latin typeface="Courier New"/>
                <a:cs typeface="Courier New"/>
              </a:rPr>
              <a:t>FINDINGS</a:t>
            </a:r>
            <a:r>
              <a:rPr sz="2800" b="1" spc="-2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spc="-50" dirty="0">
                <a:solidFill>
                  <a:srgbClr val="005392"/>
                </a:solidFill>
                <a:latin typeface="Courier New"/>
                <a:cs typeface="Courier New"/>
              </a:rPr>
              <a:t>&amp; </a:t>
            </a:r>
            <a:r>
              <a:rPr sz="2800" b="1" spc="-10" dirty="0">
                <a:solidFill>
                  <a:srgbClr val="005392"/>
                </a:solidFill>
                <a:latin typeface="Courier New"/>
                <a:cs typeface="Courier New"/>
              </a:rPr>
              <a:t>IMPLICATIONS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37146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Findings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Implications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1828" y="2816479"/>
            <a:ext cx="455739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0029" marR="5080" indent="-227329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Possible</a:t>
            </a:r>
            <a:r>
              <a:rPr sz="28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developers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migration 	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from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JavaScript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TypeScript.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3785" rIns="0" bIns="0" rtlCol="0">
            <a:spAutoFit/>
          </a:bodyPr>
          <a:lstStyle/>
          <a:p>
            <a:pPr marL="336550">
              <a:lnSpc>
                <a:spcPct val="100000"/>
              </a:lnSpc>
              <a:spcBef>
                <a:spcPts val="95"/>
              </a:spcBef>
            </a:pPr>
            <a:r>
              <a:rPr dirty="0"/>
              <a:t>DATABASE</a:t>
            </a:r>
            <a:r>
              <a:rPr spc="-190" dirty="0"/>
              <a:t> </a:t>
            </a:r>
            <a:r>
              <a:rPr spc="-10" dirty="0"/>
              <a:t>TRENDS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55" y="1793493"/>
            <a:ext cx="1822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Current</a:t>
            </a:r>
            <a:r>
              <a:rPr sz="2800" spc="-1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1828" y="1793493"/>
            <a:ext cx="1398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Next</a:t>
            </a:r>
            <a:r>
              <a:rPr sz="2800" spc="-1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27148"/>
            <a:ext cx="6013703" cy="367131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8296" y="2327148"/>
            <a:ext cx="6013704" cy="36713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440</Words>
  <Application>Microsoft Office PowerPoint</Application>
  <PresentationFormat>Widescreen</PresentationFormat>
  <Paragraphs>88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 MT</vt:lpstr>
      <vt:lpstr>Calibri</vt:lpstr>
      <vt:lpstr>Courier New</vt:lpstr>
      <vt:lpstr>Office Theme</vt:lpstr>
      <vt:lpstr>STACK OVERFLOW</vt:lpstr>
      <vt:lpstr>OUTLINE</vt:lpstr>
      <vt:lpstr>EXECUTIVE SUMMARY</vt:lpstr>
      <vt:lpstr>INTRODUCTION</vt:lpstr>
      <vt:lpstr>METHODOLOGY</vt:lpstr>
      <vt:lpstr>RESULTS</vt:lpstr>
      <vt:lpstr>PROGRAMMING LANGUAGE TRENDS</vt:lpstr>
      <vt:lpstr>PowerPoint Presentation</vt:lpstr>
      <vt:lpstr>DATABASE TRENDS</vt:lpstr>
      <vt:lpstr>DATABASE TRENDS - FINDINGS &amp; IMPLICATIONS</vt:lpstr>
      <vt:lpstr>DASHBOARD</vt:lpstr>
      <vt:lpstr>CURRENT TECHNOLOGY USAGE</vt:lpstr>
      <vt:lpstr>FUTURE TECHNOLOGY TREND</vt:lpstr>
      <vt:lpstr>DEMOGRAPHICS</vt:lpstr>
      <vt:lpstr>DISCUSSION</vt:lpstr>
      <vt:lpstr>OVERALL FINDINGS &amp; IMPLICATIONS</vt:lpstr>
      <vt:lpstr>CONCLUSION</vt:lpstr>
      <vt:lpstr>APPENDIX</vt:lpstr>
      <vt:lpstr>AGE DISTRIBUTION BOXPLOT</vt:lpstr>
      <vt:lpstr>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Kenil Bhadani</cp:lastModifiedBy>
  <cp:revision>3</cp:revision>
  <dcterms:created xsi:type="dcterms:W3CDTF">2024-08-13T02:05:16Z</dcterms:created>
  <dcterms:modified xsi:type="dcterms:W3CDTF">2024-08-13T03:23:08Z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2022-10-19T00:00:00Z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2024-08-13T00:00:00Z</vt:filetime>
  </property>
  <property fmtid="{D5CDD505-2E9C-101B-9397-08002B2CF9AE}" pid="5" name="Producer">
    <vt:lpwstr>Microsoft® PowerPoint® LTSC</vt:lpwstr>
  </property>
</Properties>
</file>