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Source Code Pro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DCAF0F-E462-446B-A43D-A70B4F87C39D}">
  <a:tblStyle styleId="{CDDCAF0F-E462-446B-A43D-A70B4F87C3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9207E8E-6005-4B45-8EB4-5A578C8CF13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E4831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E4831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4831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E4831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22" Type="http://schemas.openxmlformats.org/officeDocument/2006/relationships/font" Target="fonts/SourceCodePro-boldItalic.fntdata"/><Relationship Id="rId21" Type="http://schemas.openxmlformats.org/officeDocument/2006/relationships/font" Target="fonts/SourceCodePro-italic.fntdata"/><Relationship Id="rId24" Type="http://schemas.openxmlformats.org/officeDocument/2006/relationships/font" Target="fonts/SourceCodeProMedium-bold.fntdata"/><Relationship Id="rId23" Type="http://schemas.openxmlformats.org/officeDocument/2006/relationships/font" Target="fonts/SourceCodePr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Medium-boldItalic.fntdata"/><Relationship Id="rId25" Type="http://schemas.openxmlformats.org/officeDocument/2006/relationships/font" Target="fonts/SourceCodePro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SourceCodePr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fa07f1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fa07f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dfa07f1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dfa07f1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dfa07f1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dfa07f1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fa07f11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dfa07f11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dfa07f11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dfa07f11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dfa07f11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dfa07f11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dfa07f11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dfa07f11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0" y="203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96AB2"/>
              </a:buClr>
              <a:buSzPts val="1800"/>
              <a:buChar char="★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9BD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4" Type="http://schemas.openxmlformats.org/officeDocument/2006/relationships/hyperlink" Target="http://www.youtube.com/watch?v=6CmL2Dl02Q8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rgbClr val="C9BDFF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900">
                <a:solidFill>
                  <a:srgbClr val="7D167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Lab 3:</a:t>
            </a:r>
            <a:r>
              <a:rPr b="1" lang="en" sz="7900">
                <a:solidFill>
                  <a:srgbClr val="7D167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EEPROM</a:t>
            </a:r>
            <a:endParaRPr b="1" sz="7900">
              <a:solidFill>
                <a:srgbClr val="7D167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D167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CS341 Spring ‘21</a:t>
            </a:r>
            <a:endParaRPr sz="2300">
              <a:solidFill>
                <a:srgbClr val="7D167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8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rgbClr val="7D167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 last week:</a:t>
            </a:r>
            <a:endParaRPr sz="3020">
              <a:solidFill>
                <a:srgbClr val="7D167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893700" y="233125"/>
            <a:ext cx="4938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6AB2"/>
              </a:buClr>
              <a:buSzPts val="1200"/>
              <a:buFont typeface="Source Code Pro"/>
              <a:buChar char="★"/>
            </a:pPr>
            <a:r>
              <a:rPr lang="en" sz="1200">
                <a:solidFill>
                  <a:srgbClr val="000000"/>
                </a:solidFill>
              </a:rPr>
              <a:t>Configuration memory (EEPROM) 1K bytes or 0.000001 gb 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6AB2"/>
              </a:buClr>
              <a:buSzPts val="1200"/>
              <a:buFont typeface="Source Code Pro"/>
              <a:buChar char="○"/>
            </a:pPr>
            <a:r>
              <a:rPr lang="en" sz="1200">
                <a:solidFill>
                  <a:srgbClr val="000000"/>
                </a:solidFill>
              </a:rPr>
              <a:t>Non volatile.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6AB2"/>
              </a:buClr>
              <a:buSzPts val="1200"/>
              <a:buFont typeface="Source Code Pro"/>
              <a:buChar char="○"/>
            </a:pPr>
            <a:r>
              <a:rPr lang="en" sz="1200">
                <a:solidFill>
                  <a:srgbClr val="000000"/>
                </a:solidFill>
              </a:rPr>
              <a:t>Read or written into from program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6AB2"/>
              </a:buClr>
              <a:buSzPts val="1200"/>
              <a:buFont typeface="Source Code Pro"/>
              <a:buChar char="○"/>
            </a:pPr>
            <a:r>
              <a:rPr lang="en" sz="1200">
                <a:solidFill>
                  <a:srgbClr val="000000"/>
                </a:solidFill>
              </a:rPr>
              <a:t>Slower than ram. We can only read it and write to it byte by byte.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6AB2"/>
              </a:buClr>
              <a:buSzPts val="1200"/>
              <a:buFont typeface="Source Code Pro"/>
              <a:buChar char="■"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technology used to write to it takes longer and consumes more power.</a:t>
            </a:r>
            <a:endParaRPr sz="12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6AB2"/>
              </a:buClr>
              <a:buSzPts val="1200"/>
              <a:buFont typeface="Source Code Pro"/>
              <a:buChar char="○"/>
            </a:pPr>
            <a:r>
              <a:rPr lang="en" sz="1200">
                <a:solidFill>
                  <a:srgbClr val="000000"/>
                </a:solidFill>
              </a:rPr>
              <a:t>Good for long term storage, like settings or if running out of ram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6AB2"/>
              </a:buClr>
              <a:buSzPts val="1200"/>
              <a:buFont typeface="Source Code Pro"/>
              <a:buChar char="○"/>
            </a:pPr>
            <a:r>
              <a:rPr lang="en" sz="1200">
                <a:solidFill>
                  <a:srgbClr val="000000"/>
                </a:solidFill>
              </a:rPr>
              <a:t>Limit on how many times it can be written too.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000" y="2571750"/>
            <a:ext cx="3360000" cy="2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743825" y="2552425"/>
            <a:ext cx="1281000" cy="1633500"/>
          </a:xfrm>
          <a:prstGeom prst="ellipse">
            <a:avLst/>
          </a:prstGeom>
          <a:noFill/>
          <a:ln cap="flat" cmpd="sng" w="38100">
            <a:solidFill>
              <a:srgbClr val="F96A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6AB2"/>
              </a:solidFill>
            </a:endParaRPr>
          </a:p>
        </p:txBody>
      </p:sp>
      <p:pic>
        <p:nvPicPr>
          <p:cNvPr descr="For complete project details, visit: http://randomnerdtutorials.com/?p=42267&#10;&#10;&#10;Like my page on Facebook:&#10;http://www.facebook.com/RandomNerdTutorials&#10;Add me on Google+:&#10;https://plus.google.com/+RuiSantosdotme&#10;Follow me on twitter:&#10;https://twitter.com/RuiSantosdotme&#10;&#10;Subscribe for more projects like this!&#10;http://bit.ly/subscribeRNT" id="64" name="Google Shape;64;p14" title="[DEMO] Arduino EEPROM Explained - Remember Last LED Stat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64650"/>
            <a:ext cx="3915275" cy="29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45625" y="82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D167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Today’s lab:</a:t>
            </a:r>
            <a:endParaRPr>
              <a:solidFill>
                <a:srgbClr val="7D167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0" y="203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★"/>
            </a:pPr>
            <a:r>
              <a:rPr lang="en"/>
              <a:t>Part 1: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96AB2"/>
              </a:buClr>
              <a:buSzPts val="1400"/>
              <a:buFont typeface="Source Code Pro"/>
              <a:buChar char="○"/>
            </a:pPr>
            <a:r>
              <a:rPr lang="en"/>
              <a:t>Store 8 chars  in EEPROM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96AB2"/>
              </a:buClr>
              <a:buSzPts val="1400"/>
              <a:buFont typeface="Source Code Pro"/>
              <a:buChar char="○"/>
            </a:pPr>
            <a:r>
              <a:rPr lang="en"/>
              <a:t>Write checksum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96AB2"/>
              </a:buClr>
              <a:buSzPts val="1400"/>
              <a:buFont typeface="Source Code Pro"/>
              <a:buChar char="○"/>
            </a:pPr>
            <a:r>
              <a:rPr lang="en"/>
              <a:t>Make use of bitwise operators,                                                                           ~ and ^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★"/>
            </a:pPr>
            <a:r>
              <a:rPr lang="en"/>
              <a:t>Part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96AB2"/>
              </a:buClr>
              <a:buSzPts val="1400"/>
              <a:buFont typeface="Source Code Pro"/>
              <a:buChar char="○"/>
            </a:pPr>
            <a:r>
              <a:rPr lang="en"/>
              <a:t>Observe the effects of putting two bytes in EEPROM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300" y="445025"/>
            <a:ext cx="4633451" cy="270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 rot="10800000">
            <a:off x="7190700" y="2674425"/>
            <a:ext cx="71700" cy="1045200"/>
          </a:xfrm>
          <a:prstGeom prst="straightConnector1">
            <a:avLst/>
          </a:prstGeom>
          <a:noFill/>
          <a:ln cap="flat" cmpd="sng" w="19050">
            <a:solidFill>
              <a:srgbClr val="F96AB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6371500" y="3678150"/>
            <a:ext cx="237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Ftr that is external EEPROM. This lab requires no components just the 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arduino board and the internal EEPROM already in the board’s microcontroller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37975" y="57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D167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Functions of today:</a:t>
            </a:r>
            <a:endParaRPr>
              <a:solidFill>
                <a:srgbClr val="7D167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-81650" y="1362200"/>
            <a:ext cx="84381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115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Medium"/>
              <a:buChar char="★"/>
            </a:pPr>
            <a:r>
              <a:rPr lang="en" sz="27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Arduino EEPROM.h library functions</a:t>
            </a:r>
            <a:r>
              <a:rPr lang="en" sz="2750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endParaRPr/>
          </a:p>
          <a:p>
            <a:pPr indent="-311546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96AB2"/>
              </a:buClr>
              <a:buSzPct val="100000"/>
              <a:buFont typeface="Source Code Pro Medium"/>
              <a:buChar char="○"/>
            </a:pPr>
            <a:r>
              <a:rPr lang="en" sz="2750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EEPROM.write(int address, int value);</a:t>
            </a:r>
            <a:endParaRPr sz="2750">
              <a:solidFill>
                <a:srgbClr val="3F3F3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254396" lvl="2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96AB2"/>
              </a:buClr>
              <a:buSzPct val="100000"/>
              <a:buFont typeface="Source Code Pro Medium"/>
              <a:buChar char="■"/>
            </a:pPr>
            <a:r>
              <a:rPr lang="en" sz="2750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EEPROM.write(5, 0x41);	</a:t>
            </a:r>
            <a:endParaRPr sz="2750">
              <a:solidFill>
                <a:srgbClr val="3F3F3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1546" lvl="3" marL="12573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96AB2"/>
              </a:buClr>
              <a:buSzPct val="100000"/>
              <a:buFont typeface="Source Code Pro Medium"/>
              <a:buChar char="●"/>
            </a:pPr>
            <a:r>
              <a:rPr lang="en" sz="2750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Writes a byte of data, 0x41 (‘A’) to EEPROM</a:t>
            </a:r>
            <a:endParaRPr sz="2750">
              <a:solidFill>
                <a:srgbClr val="3F3F3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254396" lvl="2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96AB2"/>
              </a:buClr>
              <a:buSzPct val="100000"/>
              <a:buFont typeface="Source Code Pro Medium"/>
              <a:buChar char="■"/>
            </a:pPr>
            <a:r>
              <a:rPr lang="en" sz="2750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You’ll use this in initialize() to store 8 chars</a:t>
            </a:r>
            <a:endParaRPr sz="2750">
              <a:solidFill>
                <a:srgbClr val="3F3F3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1546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96AB2"/>
              </a:buClr>
              <a:buSzPct val="100000"/>
              <a:buFont typeface="Source Code Pro Medium"/>
              <a:buChar char="○"/>
            </a:pPr>
            <a:r>
              <a:rPr lang="en" sz="2750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EEPROM.read(int address);</a:t>
            </a:r>
            <a:endParaRPr sz="2750">
              <a:solidFill>
                <a:srgbClr val="3F3F3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254396" lvl="2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96AB2"/>
              </a:buClr>
              <a:buSzPct val="100000"/>
              <a:buFont typeface="Source Code Pro Medium"/>
              <a:buChar char="■"/>
            </a:pPr>
            <a:r>
              <a:rPr lang="en" sz="2750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byte a = EEPROM.read(5); </a:t>
            </a:r>
            <a:endParaRPr sz="275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243123" lvl="2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96AB2"/>
              </a:buClr>
              <a:buSzPct val="86409"/>
              <a:buFont typeface="Source Code Pro Medium"/>
              <a:buChar char="■"/>
            </a:pPr>
            <a:r>
              <a:rPr lang="en" sz="275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char </a:t>
            </a:r>
            <a:r>
              <a:rPr lang="en" sz="2750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 = EEPROM.read(5);</a:t>
            </a:r>
            <a:endParaRPr sz="2750">
              <a:solidFill>
                <a:srgbClr val="3F3F3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243123" lvl="2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96AB2"/>
              </a:buClr>
              <a:buSzPct val="86409"/>
              <a:buFont typeface="Source Code Pro Medium"/>
              <a:buChar char="■"/>
            </a:pPr>
            <a:r>
              <a:rPr lang="en" sz="2750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You’ll use this to make checksum()  </a:t>
            </a:r>
            <a:r>
              <a:rPr lang="en" sz="2000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                                                                                    </a:t>
            </a:r>
            <a:r>
              <a:rPr lang="en" sz="2750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275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00273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6409"/>
              <a:buFont typeface="Source Code Pro Medium"/>
              <a:buChar char="★"/>
            </a:pPr>
            <a:r>
              <a:rPr lang="en" sz="2750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Functions we provide:</a:t>
            </a:r>
            <a:endParaRPr sz="2750">
              <a:solidFill>
                <a:srgbClr val="3F3F3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00273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96AB2"/>
              </a:buClr>
              <a:buSzPct val="86409"/>
              <a:buFont typeface="Source Code Pro Medium"/>
              <a:buChar char="○"/>
            </a:pPr>
            <a:r>
              <a:rPr lang="en" sz="2750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 printEEPROM(); </a:t>
            </a:r>
            <a:r>
              <a:rPr lang="en" sz="2250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\\prints addresses 0-8 of EEPROM                                                                                                                                                                   </a:t>
            </a:r>
            <a:r>
              <a:rPr lang="en" sz="1818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                  </a:t>
            </a:r>
            <a:endParaRPr sz="2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9771" t="0"/>
          <a:stretch/>
        </p:blipFill>
        <p:spPr>
          <a:xfrm>
            <a:off x="5858475" y="3347849"/>
            <a:ext cx="3267727" cy="17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267700" y="3098725"/>
            <a:ext cx="2720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//used in the starter code to print </a:t>
            </a: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//f</a:t>
            </a: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rom EEPROM &amp; display as chars  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297200" y="3402863"/>
            <a:ext cx="2720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900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// a will print as 65</a:t>
            </a:r>
            <a:r>
              <a:rPr baseline="-25000" lang="en" sz="900">
                <a:solidFill>
                  <a:srgbClr val="3F3F3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                             </a:t>
            </a: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//unless hex specified then 0x41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3484900" y="4578275"/>
            <a:ext cx="2181300" cy="124200"/>
          </a:xfrm>
          <a:prstGeom prst="straightConnector1">
            <a:avLst/>
          </a:prstGeom>
          <a:noFill/>
          <a:ln cap="flat" cmpd="sng" w="9525">
            <a:solidFill>
              <a:srgbClr val="F96AB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>
            <a:off x="5409500" y="3504925"/>
            <a:ext cx="608100" cy="223800"/>
          </a:xfrm>
          <a:prstGeom prst="straightConnector1">
            <a:avLst/>
          </a:prstGeom>
          <a:noFill/>
          <a:ln cap="flat" cmpd="sng" w="9525">
            <a:solidFill>
              <a:srgbClr val="F96AB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900" y="742475"/>
            <a:ext cx="4675602" cy="14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914750" y="269950"/>
            <a:ext cx="322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7" name="Google Shape;87;p16"/>
          <p:cNvSpPr/>
          <p:nvPr/>
        </p:nvSpPr>
        <p:spPr>
          <a:xfrm>
            <a:off x="4145681" y="1026125"/>
            <a:ext cx="2358900" cy="1700750"/>
          </a:xfrm>
          <a:custGeom>
            <a:rect b="b" l="l" r="r" t="t"/>
            <a:pathLst>
              <a:path extrusionOk="0" h="68030" w="94356">
                <a:moveTo>
                  <a:pt x="62696" y="68030"/>
                </a:moveTo>
                <a:cubicBezTo>
                  <a:pt x="67644" y="67480"/>
                  <a:pt x="88740" y="67412"/>
                  <a:pt x="92382" y="64732"/>
                </a:cubicBezTo>
                <a:cubicBezTo>
                  <a:pt x="96024" y="62052"/>
                  <a:pt x="94719" y="54561"/>
                  <a:pt x="84549" y="51950"/>
                </a:cubicBezTo>
                <a:cubicBezTo>
                  <a:pt x="74379" y="49339"/>
                  <a:pt x="44692" y="49614"/>
                  <a:pt x="31361" y="49064"/>
                </a:cubicBezTo>
                <a:cubicBezTo>
                  <a:pt x="18030" y="48514"/>
                  <a:pt x="7585" y="52913"/>
                  <a:pt x="4561" y="48652"/>
                </a:cubicBezTo>
                <a:cubicBezTo>
                  <a:pt x="1538" y="44392"/>
                  <a:pt x="13976" y="30785"/>
                  <a:pt x="13220" y="23501"/>
                </a:cubicBezTo>
                <a:cubicBezTo>
                  <a:pt x="12464" y="16217"/>
                  <a:pt x="-180" y="8865"/>
                  <a:pt x="26" y="4948"/>
                </a:cubicBezTo>
                <a:cubicBezTo>
                  <a:pt x="232" y="1031"/>
                  <a:pt x="12052" y="825"/>
                  <a:pt x="14457" y="0"/>
                </a:cubicBezTo>
              </a:path>
            </a:pathLst>
          </a:custGeom>
          <a:noFill/>
          <a:ln cap="flat" cmpd="sng" w="9525">
            <a:solidFill>
              <a:srgbClr val="F96AB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D167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Checksum()</a:t>
            </a:r>
            <a:endParaRPr>
              <a:solidFill>
                <a:srgbClr val="7D167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48225" y="1203900"/>
            <a:ext cx="4090800" cy="4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Checks if data is  corrupted by </a:t>
            </a:r>
            <a:r>
              <a:rPr lang="en" sz="1200"/>
              <a:t>performing</a:t>
            </a:r>
            <a:r>
              <a:rPr lang="en" sz="1200"/>
              <a:t> operations on  the data’s memory address. The value produced is stored and used for later </a:t>
            </a:r>
            <a:r>
              <a:rPr lang="en" sz="1200"/>
              <a:t>comparisons</a:t>
            </a:r>
            <a:r>
              <a:rPr lang="en" sz="1200"/>
              <a:t>. If the data has been corrupted, then </a:t>
            </a:r>
            <a:r>
              <a:rPr lang="en" sz="1200"/>
              <a:t>performing</a:t>
            </a:r>
            <a:r>
              <a:rPr lang="en" sz="1200"/>
              <a:t> the same checksum operation will result in a different value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96AB2"/>
              </a:buClr>
              <a:buSzPts val="1200"/>
              <a:buChar char="○"/>
            </a:pPr>
            <a:r>
              <a:rPr lang="en" sz="1200"/>
              <a:t>Used to check for corruption after downloading, transfering, or from hardware malfunctions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96AB2"/>
              </a:buClr>
              <a:buSzPts val="1200"/>
              <a:buChar char="○"/>
            </a:pPr>
            <a:r>
              <a:rPr lang="en" sz="1200"/>
              <a:t>Today we will write a simple checksum function to check the </a:t>
            </a:r>
            <a:r>
              <a:rPr lang="en" sz="1200"/>
              <a:t>integrity</a:t>
            </a:r>
            <a:r>
              <a:rPr lang="en" sz="1200"/>
              <a:t> of our 7 chars in EEPROM after a reset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4" name="Google Shape;94;p17"/>
          <p:cNvSpPr txBox="1"/>
          <p:nvPr/>
        </p:nvSpPr>
        <p:spPr>
          <a:xfrm>
            <a:off x="3484925" y="2934325"/>
            <a:ext cx="25752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825" y="804559"/>
            <a:ext cx="4292124" cy="322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 flipH="1" rot="10800000">
            <a:off x="3945650" y="2900150"/>
            <a:ext cx="1131000" cy="1598100"/>
          </a:xfrm>
          <a:prstGeom prst="straightConnector1">
            <a:avLst/>
          </a:prstGeom>
          <a:noFill/>
          <a:ln cap="flat" cmpd="sng" w="9525">
            <a:solidFill>
              <a:srgbClr val="F96AB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3478200" y="4440925"/>
            <a:ext cx="276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(ours will only be one byte)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50725" y="23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7D167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Checksum() continued: using bitmasking</a:t>
            </a:r>
            <a:endParaRPr>
              <a:solidFill>
                <a:srgbClr val="7D167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D167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64625" y="933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We will use two bitwise  operators to mask our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Exclusive or/ XOR / ^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" name="Google Shape;104;p18"/>
          <p:cNvSpPr txBox="1"/>
          <p:nvPr/>
        </p:nvSpPr>
        <p:spPr>
          <a:xfrm>
            <a:off x="3484925" y="2934325"/>
            <a:ext cx="25752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771975" y="1499225"/>
            <a:ext cx="42375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‘!’                ‘o’                           ‘\’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33</a:t>
            </a:r>
            <a:r>
              <a:rPr baseline="-25000" lang="en" sz="1000"/>
              <a:t>16</a:t>
            </a:r>
            <a:r>
              <a:rPr lang="en" sz="1000"/>
              <a:t>                 6F</a:t>
            </a:r>
            <a:r>
              <a:rPr baseline="-25000" lang="en" sz="1000">
                <a:solidFill>
                  <a:schemeClr val="dk1"/>
                </a:solidFill>
              </a:rPr>
              <a:t>16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/>
              <a:t>                    5c</a:t>
            </a:r>
            <a:r>
              <a:rPr baseline="-25000" lang="en" sz="1000">
                <a:solidFill>
                  <a:schemeClr val="dk1"/>
                </a:solidFill>
              </a:rPr>
              <a:t>16</a:t>
            </a:r>
            <a:r>
              <a:rPr lang="en" sz="1000"/>
              <a:t>   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00110011</a:t>
            </a:r>
            <a:r>
              <a:rPr baseline="-25000" lang="en" sz="13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^ 01101111</a:t>
            </a:r>
            <a:r>
              <a:rPr baseline="-25000" lang="en" sz="13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01011100</a:t>
            </a:r>
            <a:r>
              <a:rPr baseline="-25000" lang="en" sz="13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                            </a:t>
            </a:r>
            <a:endParaRPr sz="900"/>
          </a:p>
        </p:txBody>
      </p:sp>
      <p:sp>
        <p:nvSpPr>
          <p:cNvPr id="106" name="Google Shape;106;p18"/>
          <p:cNvSpPr txBox="1"/>
          <p:nvPr/>
        </p:nvSpPr>
        <p:spPr>
          <a:xfrm>
            <a:off x="3673700" y="804750"/>
            <a:ext cx="40164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Logical not/compliment/~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727775" y="1499225"/>
            <a:ext cx="33414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~ 01010001</a:t>
            </a:r>
            <a:r>
              <a:rPr baseline="-25000" lang="en" sz="13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= 10101110</a:t>
            </a:r>
            <a:r>
              <a:rPr baseline="-25000" lang="en" sz="13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300"/>
          </a:p>
        </p:txBody>
      </p:sp>
      <p:sp>
        <p:nvSpPr>
          <p:cNvPr id="108" name="Google Shape;108;p18"/>
          <p:cNvSpPr txBox="1"/>
          <p:nvPr/>
        </p:nvSpPr>
        <p:spPr>
          <a:xfrm>
            <a:off x="4982100" y="1476600"/>
            <a:ext cx="216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’Q’                           ‘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®️’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51</a:t>
            </a:r>
            <a:r>
              <a:rPr baseline="-25000" lang="en" sz="1000">
                <a:solidFill>
                  <a:schemeClr val="dk1"/>
                </a:solidFill>
              </a:rPr>
              <a:t>16</a:t>
            </a:r>
            <a:r>
              <a:rPr lang="en" sz="1000"/>
              <a:t>                       AE</a:t>
            </a:r>
            <a:r>
              <a:rPr baseline="-25000" lang="en" sz="1000">
                <a:solidFill>
                  <a:schemeClr val="dk1"/>
                </a:solidFill>
              </a:rPr>
              <a:t>16</a:t>
            </a:r>
            <a:endParaRPr sz="1000"/>
          </a:p>
        </p:txBody>
      </p:sp>
      <p:cxnSp>
        <p:nvCxnSpPr>
          <p:cNvPr id="109" name="Google Shape;109;p18"/>
          <p:cNvCxnSpPr/>
          <p:nvPr/>
        </p:nvCxnSpPr>
        <p:spPr>
          <a:xfrm>
            <a:off x="6514475" y="1752175"/>
            <a:ext cx="870300" cy="1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0" name="Google Shape;110;p18"/>
          <p:cNvSpPr txBox="1"/>
          <p:nvPr/>
        </p:nvSpPr>
        <p:spPr>
          <a:xfrm>
            <a:off x="7399875" y="1695675"/>
            <a:ext cx="124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Arduino</a:t>
            </a: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uses extended ascii table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50725" y="3685125"/>
            <a:ext cx="83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96AB2"/>
              </a:buClr>
              <a:buSzPts val="1400"/>
              <a:buFont typeface="Source Code Pro"/>
              <a:buChar char="★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Allows us to “combine” our data into one value while making sure it remains a certain size (a byte in our case)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Table, calendar&#10;&#10;Description automatically generated"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800" y="2249775"/>
            <a:ext cx="2007725" cy="1134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18"/>
          <p:cNvGraphicFramePr/>
          <p:nvPr/>
        </p:nvGraphicFramePr>
        <p:xfrm>
          <a:off x="5207325" y="2249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{CDDCAF0F-E462-446B-A43D-A70B4F87C39D}</a:tableStyleId>
              </a:tblPr>
              <a:tblGrid>
                <a:gridCol w="601300"/>
                <a:gridCol w="618250"/>
              </a:tblGrid>
              <a:tr h="27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Input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Output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C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CD2"/>
                    </a:solidFill>
                  </a:tcPr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C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6A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C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D167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Checksum()</a:t>
            </a:r>
            <a:r>
              <a:rPr lang="en">
                <a:solidFill>
                  <a:srgbClr val="7D167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continued: Today’s simple version</a:t>
            </a:r>
            <a:r>
              <a:rPr lang="en">
                <a:solidFill>
                  <a:srgbClr val="7D167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rgbClr val="7D167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9565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333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Source Code Pro"/>
              <a:buChar char="★"/>
            </a:pPr>
            <a:r>
              <a:rPr lang="en" sz="2100">
                <a:solidFill>
                  <a:srgbClr val="3F3F3F"/>
                </a:solidFill>
              </a:rPr>
              <a:t>CheckSum Algorithm</a:t>
            </a:r>
            <a:endParaRPr sz="2100">
              <a:solidFill>
                <a:srgbClr val="3F3F3F"/>
              </a:solidFill>
            </a:endParaRPr>
          </a:p>
          <a:p>
            <a:pPr indent="-189230" lvl="1" marL="38404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96AB2"/>
              </a:buClr>
              <a:buSzPts val="1900"/>
              <a:buFont typeface="Noto Sans Symbols"/>
              <a:buChar char="○"/>
            </a:pPr>
            <a:r>
              <a:rPr lang="en" sz="1900">
                <a:solidFill>
                  <a:srgbClr val="3F3F3F"/>
                </a:solidFill>
              </a:rPr>
              <a:t>1010</a:t>
            </a:r>
            <a:r>
              <a:rPr baseline="-25000" lang="en" sz="1900">
                <a:solidFill>
                  <a:srgbClr val="3F3F3F"/>
                </a:solidFill>
              </a:rPr>
              <a:t>2</a:t>
            </a:r>
            <a:r>
              <a:rPr lang="en" sz="1900">
                <a:solidFill>
                  <a:srgbClr val="3F3F3F"/>
                </a:solidFill>
              </a:rPr>
              <a:t> ^ 1111</a:t>
            </a:r>
            <a:r>
              <a:rPr baseline="-25000" lang="en" sz="1900">
                <a:solidFill>
                  <a:srgbClr val="3F3F3F"/>
                </a:solidFill>
              </a:rPr>
              <a:t>2 </a:t>
            </a:r>
            <a:r>
              <a:rPr lang="en" sz="1900">
                <a:solidFill>
                  <a:srgbClr val="3F3F3F"/>
                </a:solidFill>
              </a:rPr>
              <a:t>= 0101</a:t>
            </a:r>
            <a:r>
              <a:rPr baseline="-25000" lang="en" sz="1900">
                <a:solidFill>
                  <a:srgbClr val="3F3F3F"/>
                </a:solidFill>
              </a:rPr>
              <a:t>2</a:t>
            </a:r>
            <a:endParaRPr sz="1900">
              <a:solidFill>
                <a:srgbClr val="3F3F3F"/>
              </a:solidFill>
            </a:endParaRPr>
          </a:p>
          <a:p>
            <a:pPr indent="-189230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96AB2"/>
              </a:buClr>
              <a:buSzPts val="1900"/>
              <a:buFont typeface="Noto Sans Symbols"/>
              <a:buChar char="○"/>
            </a:pPr>
            <a:r>
              <a:rPr lang="en" sz="1900">
                <a:solidFill>
                  <a:srgbClr val="3F3F3F"/>
                </a:solidFill>
              </a:rPr>
              <a:t>0101</a:t>
            </a:r>
            <a:r>
              <a:rPr baseline="-25000" lang="en" sz="1900">
                <a:solidFill>
                  <a:srgbClr val="3F3F3F"/>
                </a:solidFill>
              </a:rPr>
              <a:t>2 </a:t>
            </a:r>
            <a:r>
              <a:rPr lang="en" sz="1900">
                <a:solidFill>
                  <a:srgbClr val="3F3F3F"/>
                </a:solidFill>
              </a:rPr>
              <a:t>^ 1100</a:t>
            </a:r>
            <a:r>
              <a:rPr baseline="-25000" lang="en" sz="1900">
                <a:solidFill>
                  <a:srgbClr val="3F3F3F"/>
                </a:solidFill>
              </a:rPr>
              <a:t>2</a:t>
            </a:r>
            <a:r>
              <a:rPr lang="en" sz="1900">
                <a:solidFill>
                  <a:srgbClr val="3F3F3F"/>
                </a:solidFill>
              </a:rPr>
              <a:t> = 1001</a:t>
            </a:r>
            <a:r>
              <a:rPr baseline="-25000" lang="en" sz="1900">
                <a:solidFill>
                  <a:srgbClr val="3F3F3F"/>
                </a:solidFill>
              </a:rPr>
              <a:t>2</a:t>
            </a:r>
            <a:endParaRPr sz="1900">
              <a:solidFill>
                <a:srgbClr val="3F3F3F"/>
              </a:solidFill>
            </a:endParaRPr>
          </a:p>
          <a:p>
            <a:pPr indent="-189230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96AB2"/>
              </a:buClr>
              <a:buSzPts val="1900"/>
              <a:buFont typeface="Noto Sans Symbols"/>
              <a:buChar char="○"/>
            </a:pPr>
            <a:r>
              <a:rPr lang="en" sz="1900">
                <a:solidFill>
                  <a:srgbClr val="3F3F3F"/>
                </a:solidFill>
              </a:rPr>
              <a:t>1001</a:t>
            </a:r>
            <a:r>
              <a:rPr baseline="-25000" lang="en" sz="1900">
                <a:solidFill>
                  <a:srgbClr val="3F3F3F"/>
                </a:solidFill>
              </a:rPr>
              <a:t>2</a:t>
            </a:r>
            <a:r>
              <a:rPr lang="en" sz="1900">
                <a:solidFill>
                  <a:srgbClr val="3F3F3F"/>
                </a:solidFill>
              </a:rPr>
              <a:t> ^ 0100</a:t>
            </a:r>
            <a:r>
              <a:rPr baseline="-25000" lang="en" sz="1900">
                <a:solidFill>
                  <a:srgbClr val="3F3F3F"/>
                </a:solidFill>
              </a:rPr>
              <a:t>2</a:t>
            </a:r>
            <a:r>
              <a:rPr lang="en" sz="1900">
                <a:solidFill>
                  <a:srgbClr val="3F3F3F"/>
                </a:solidFill>
              </a:rPr>
              <a:t> = 1101</a:t>
            </a:r>
            <a:r>
              <a:rPr baseline="-25000" lang="en" sz="1900">
                <a:solidFill>
                  <a:srgbClr val="3F3F3F"/>
                </a:solidFill>
              </a:rPr>
              <a:t>2</a:t>
            </a:r>
            <a:endParaRPr sz="1900">
              <a:solidFill>
                <a:srgbClr val="3F3F3F"/>
              </a:solidFill>
            </a:endParaRPr>
          </a:p>
          <a:p>
            <a:pPr indent="-189230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96AB2"/>
              </a:buClr>
              <a:buSzPts val="1900"/>
              <a:buFont typeface="Noto Sans Symbols"/>
              <a:buChar char="○"/>
            </a:pPr>
            <a:r>
              <a:rPr lang="en" sz="1900">
                <a:solidFill>
                  <a:srgbClr val="3F3F3F"/>
                </a:solidFill>
              </a:rPr>
              <a:t>~1101</a:t>
            </a:r>
            <a:r>
              <a:rPr baseline="-25000" lang="en" sz="1900">
                <a:solidFill>
                  <a:srgbClr val="3F3F3F"/>
                </a:solidFill>
              </a:rPr>
              <a:t>2</a:t>
            </a:r>
            <a:r>
              <a:rPr lang="en" sz="1900">
                <a:solidFill>
                  <a:srgbClr val="3F3F3F"/>
                </a:solidFill>
              </a:rPr>
              <a:t> = 0010</a:t>
            </a:r>
            <a:r>
              <a:rPr baseline="-25000" lang="en" sz="1900">
                <a:solidFill>
                  <a:srgbClr val="3F3F3F"/>
                </a:solidFill>
              </a:rPr>
              <a:t>2</a:t>
            </a:r>
            <a:endParaRPr sz="1900">
              <a:solidFill>
                <a:srgbClr val="3F3F3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Read from eeprom, </a:t>
            </a:r>
            <a:r>
              <a:rPr lang="en"/>
              <a:t>perform</a:t>
            </a:r>
            <a:r>
              <a:rPr lang="en"/>
              <a:t> checksum, return checksum.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1240925" y="1718275"/>
            <a:ext cx="2204400" cy="237300"/>
          </a:xfrm>
          <a:prstGeom prst="straightConnector1">
            <a:avLst/>
          </a:prstGeom>
          <a:noFill/>
          <a:ln cap="flat" cmpd="sng" w="9525">
            <a:solidFill>
              <a:srgbClr val="F96AB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/>
          <p:nvPr/>
        </p:nvCxnSpPr>
        <p:spPr>
          <a:xfrm flipH="1">
            <a:off x="1308525" y="2255025"/>
            <a:ext cx="2204400" cy="237300"/>
          </a:xfrm>
          <a:prstGeom prst="straightConnector1">
            <a:avLst/>
          </a:prstGeom>
          <a:noFill/>
          <a:ln cap="flat" cmpd="sng" w="9525">
            <a:solidFill>
              <a:srgbClr val="F96AB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/>
          <p:nvPr/>
        </p:nvCxnSpPr>
        <p:spPr>
          <a:xfrm flipH="1">
            <a:off x="1184000" y="2791775"/>
            <a:ext cx="2204400" cy="237300"/>
          </a:xfrm>
          <a:prstGeom prst="straightConnector1">
            <a:avLst/>
          </a:prstGeom>
          <a:noFill/>
          <a:ln cap="flat" cmpd="sng" w="9525">
            <a:solidFill>
              <a:srgbClr val="F96AB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150" y="3865275"/>
            <a:ext cx="5143500" cy="91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19"/>
          <p:cNvGraphicFramePr/>
          <p:nvPr/>
        </p:nvGraphicFramePr>
        <p:xfrm>
          <a:off x="5001882" y="10526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{89207E8E-6005-4B45-8EB4-5A578C8CF137}</a:tableStyleId>
              </a:tblPr>
              <a:tblGrid>
                <a:gridCol w="1385825"/>
                <a:gridCol w="13858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0100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7500" y="19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Quick part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67500" y="3038800"/>
            <a:ext cx="8328900" cy="23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After checksum complete, look at how EEPROM deals with more than one byte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What does that tell us about how the data is read?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475" y="835400"/>
            <a:ext cx="6255027" cy="19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