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Source Code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1C900F-6873-45D3-85C8-6AFCFE87C0A7}">
  <a:tblStyle styleId="{6A1C900F-6873-45D3-85C8-6AFCFE87C0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1717eca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1717eca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1717ecac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1717ecac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1717ecac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1717ecac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1717ecac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1717ecac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1717ecac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1717ecac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1717ecace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1717ecac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15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★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777D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gif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0750" y="278675"/>
            <a:ext cx="8726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Lab 4: Memory Mapped I/O</a:t>
            </a:r>
            <a:endParaRPr sz="4600">
              <a:solidFill>
                <a:srgbClr val="FF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15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CS341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42750" y="196550"/>
            <a:ext cx="663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How does </a:t>
            </a:r>
            <a:r>
              <a:rPr lang="en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Arduino</a:t>
            </a:r>
            <a:r>
              <a:rPr lang="en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communicate with I/O </a:t>
            </a:r>
            <a:r>
              <a:rPr lang="en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ports</a:t>
            </a:r>
            <a:r>
              <a:rPr lang="en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?</a:t>
            </a:r>
            <a:endParaRPr>
              <a:solidFill>
                <a:srgbClr val="FF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06150" y="1186775"/>
            <a:ext cx="4341000" cy="3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Char char="★"/>
            </a:pPr>
            <a:r>
              <a:rPr lang="en" sz="1600"/>
              <a:t>Memory Mapped I/O vs Port Mapped I/O</a:t>
            </a:r>
            <a:endParaRPr sz="1600"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Char char="○"/>
            </a:pPr>
            <a:r>
              <a:rPr lang="en" sz="1200"/>
              <a:t>Memory Mapped: I/O space in on same chip as RAM</a:t>
            </a:r>
            <a:endParaRPr sz="1200"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Char char="○"/>
            </a:pPr>
            <a:r>
              <a:rPr lang="en" sz="1200"/>
              <a:t>Port Mapped: I/O space in </a:t>
            </a:r>
            <a:r>
              <a:rPr lang="en" sz="1200"/>
              <a:t>separate</a:t>
            </a:r>
            <a:r>
              <a:rPr lang="en" sz="1200"/>
              <a:t> chip</a:t>
            </a:r>
            <a:endParaRPr sz="1200"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Char char="○"/>
            </a:pPr>
            <a:r>
              <a:rPr lang="en" sz="1200"/>
              <a:t>Similar</a:t>
            </a:r>
            <a:r>
              <a:rPr lang="en" sz="1200"/>
              <a:t> </a:t>
            </a:r>
            <a:r>
              <a:rPr lang="en" sz="1200"/>
              <a:t>Comparison between Harvard vs Von Neumann </a:t>
            </a:r>
            <a:r>
              <a:rPr lang="en" sz="1200"/>
              <a:t> </a:t>
            </a:r>
            <a:endParaRPr sz="1200"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Char char="○"/>
            </a:pPr>
            <a:r>
              <a:rPr lang="en" sz="1200"/>
              <a:t>Port mapped is faster as data and address bus do not have to be shared.</a:t>
            </a:r>
            <a:endParaRPr sz="1200"/>
          </a:p>
          <a:p>
            <a:pPr indent="-293369" lvl="2" marL="13716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Char char="■"/>
            </a:pPr>
            <a:r>
              <a:rPr lang="en" sz="1200"/>
              <a:t>However because it is not shared, handling I/O is more tedious </a:t>
            </a:r>
            <a:endParaRPr sz="1200"/>
          </a:p>
          <a:p>
            <a:pPr indent="-293369" lvl="2" marL="13716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Char char="■"/>
            </a:pPr>
            <a:r>
              <a:rPr lang="en" sz="1200"/>
              <a:t>Similar</a:t>
            </a:r>
            <a:r>
              <a:rPr lang="en" sz="1200"/>
              <a:t> to us looking at EEPROM while talking to RAM</a:t>
            </a:r>
            <a:endParaRPr sz="1200"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Char char="○"/>
            </a:pPr>
            <a:r>
              <a:rPr lang="en" sz="1200"/>
              <a:t>Memory Mapped allows us to manipulate I/O easier.</a:t>
            </a:r>
            <a:endParaRPr sz="1200"/>
          </a:p>
          <a:p>
            <a:pPr indent="-293369" lvl="2" marL="13716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Char char="■"/>
            </a:pPr>
            <a:r>
              <a:rPr lang="en" sz="1200"/>
              <a:t>Simpler to design than port mapped</a:t>
            </a:r>
            <a:endParaRPr sz="1200"/>
          </a:p>
          <a:p>
            <a:pPr indent="-293369" lvl="2" marL="13716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Char char="■"/>
            </a:pPr>
            <a:r>
              <a:rPr lang="en" sz="1200"/>
              <a:t>However, </a:t>
            </a:r>
            <a:r>
              <a:rPr lang="en" sz="1200"/>
              <a:t>takes up room we could use for more data.</a:t>
            </a:r>
            <a:endParaRPr sz="1200"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Char char="○"/>
            </a:pPr>
            <a:r>
              <a:rPr lang="en" sz="1200"/>
              <a:t>Arduino uses memory mapped. Keeps small amount of space in RAM for each pin</a:t>
            </a:r>
            <a:endParaRPr sz="1200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1322" l="39262" r="33543" t="0"/>
          <a:stretch/>
        </p:blipFill>
        <p:spPr>
          <a:xfrm>
            <a:off x="7485900" y="291976"/>
            <a:ext cx="1514099" cy="41278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ircuit board&#10;&#10;Description automatically generated"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8226" y="1602963"/>
            <a:ext cx="2596600" cy="21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6177484" y="2449809"/>
            <a:ext cx="58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Pins</a:t>
            </a:r>
            <a:endParaRPr/>
          </a:p>
        </p:txBody>
      </p:sp>
      <p:cxnSp>
        <p:nvCxnSpPr>
          <p:cNvPr id="65" name="Google Shape;65;p14"/>
          <p:cNvCxnSpPr>
            <a:stCxn id="64" idx="0"/>
          </p:cNvCxnSpPr>
          <p:nvPr/>
        </p:nvCxnSpPr>
        <p:spPr>
          <a:xfrm flipH="1" rot="10800000">
            <a:off x="6471334" y="1816209"/>
            <a:ext cx="213300" cy="633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" name="Google Shape;66;p14"/>
          <p:cNvCxnSpPr>
            <a:stCxn id="64" idx="0"/>
          </p:cNvCxnSpPr>
          <p:nvPr/>
        </p:nvCxnSpPr>
        <p:spPr>
          <a:xfrm rot="10800000">
            <a:off x="5944234" y="1816209"/>
            <a:ext cx="527100" cy="633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" name="Google Shape;67;p14"/>
          <p:cNvCxnSpPr>
            <a:stCxn id="64" idx="2"/>
          </p:cNvCxnSpPr>
          <p:nvPr/>
        </p:nvCxnSpPr>
        <p:spPr>
          <a:xfrm flipH="1">
            <a:off x="6177634" y="2819109"/>
            <a:ext cx="293700" cy="515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" name="Google Shape;68;p14"/>
          <p:cNvCxnSpPr>
            <a:stCxn id="64" idx="2"/>
          </p:cNvCxnSpPr>
          <p:nvPr/>
        </p:nvCxnSpPr>
        <p:spPr>
          <a:xfrm>
            <a:off x="6471334" y="2819109"/>
            <a:ext cx="293700" cy="427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274425" y="227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Today’s Lab: Lab 1 without </a:t>
            </a:r>
            <a:r>
              <a:rPr lang="en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Arduino</a:t>
            </a:r>
            <a:r>
              <a:rPr lang="en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provided digitalWrite()</a:t>
            </a:r>
            <a:endParaRPr>
              <a:solidFill>
                <a:srgbClr val="FF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0936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Source Code Pro"/>
              <a:buChar char="★"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Look closer into how memory mapped I/O works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Source Code Pro"/>
              <a:buChar char="★"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Determine which bits in RAM/Memory control pin 13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Source Code Pro"/>
              <a:buChar char="○"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Use provided displayRAM function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Source Code Pro"/>
              <a:buChar char="○"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Toggle a bit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Source Code Pro"/>
              <a:buChar char="★"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Blink an LED, again.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Source Code Pro"/>
              <a:buChar char="★"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To review, take array4 in RAM HEAP from lab3: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843825" y="2694975"/>
            <a:ext cx="7951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495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350: .  3 `.  .  .  .  .  .A  r  r a  y    4  .  </a:t>
            </a:r>
            <a:r>
              <a:rPr lang="en" sz="1200">
                <a:solidFill>
                  <a:srgbClr val="FFFF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34495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>
              <a:solidFill>
                <a:srgbClr val="34495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4495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350: 33 30 60 03 00 00 08 0</a:t>
            </a:r>
            <a:r>
              <a:rPr lang="en" sz="1100">
                <a:solidFill>
                  <a:srgbClr val="34495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 </a:t>
            </a:r>
            <a:r>
              <a:rPr lang="en" sz="1100">
                <a:solidFill>
                  <a:srgbClr val="34495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41 72 72 61 79 20 34 00  </a:t>
            </a:r>
            <a:endParaRPr sz="1600"/>
          </a:p>
        </p:txBody>
      </p:sp>
      <p:graphicFrame>
        <p:nvGraphicFramePr>
          <p:cNvPr id="76" name="Google Shape;76;p15"/>
          <p:cNvGraphicFramePr/>
          <p:nvPr/>
        </p:nvGraphicFramePr>
        <p:xfrm>
          <a:off x="3306800" y="323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{6A1C900F-6873-45D3-85C8-6AFCFE87C0A7}</a:tableStyleId>
              </a:tblPr>
              <a:tblGrid>
                <a:gridCol w="259275"/>
                <a:gridCol w="222025"/>
                <a:gridCol w="236900"/>
                <a:gridCol w="247975"/>
                <a:gridCol w="243100"/>
                <a:gridCol w="244425"/>
                <a:gridCol w="249300"/>
              </a:tblGrid>
              <a:tr h="19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</a:t>
                      </a: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</a:tr>
              <a:tr h="23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1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1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1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1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1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1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</a:tr>
              <a:tr h="23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1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1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1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1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1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</a:tr>
              <a:tr h="23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1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1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1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1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</a:tr>
              <a:tr h="23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1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</a:tr>
              <a:tr h="23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1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</a:tr>
              <a:tr h="23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1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1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</a:tr>
              <a:tr h="23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1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1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1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</a:t>
                      </a:r>
                      <a:endParaRPr sz="1100"/>
                    </a:p>
                  </a:txBody>
                  <a:tcPr marT="9125" marB="9125" marR="9125" marL="91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7" name="Google Shape;77;p15"/>
          <p:cNvSpPr txBox="1"/>
          <p:nvPr/>
        </p:nvSpPr>
        <p:spPr>
          <a:xfrm>
            <a:off x="2671125" y="3138425"/>
            <a:ext cx="40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Bit 7</a:t>
            </a:r>
            <a:endParaRPr sz="800"/>
          </a:p>
        </p:txBody>
      </p:sp>
      <p:sp>
        <p:nvSpPr>
          <p:cNvPr id="78" name="Google Shape;78;p15"/>
          <p:cNvSpPr txBox="1"/>
          <p:nvPr/>
        </p:nvSpPr>
        <p:spPr>
          <a:xfrm>
            <a:off x="2671125" y="3354825"/>
            <a:ext cx="40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Bit 6</a:t>
            </a:r>
            <a:endParaRPr sz="800"/>
          </a:p>
        </p:txBody>
      </p:sp>
      <p:sp>
        <p:nvSpPr>
          <p:cNvPr id="79" name="Google Shape;79;p15"/>
          <p:cNvSpPr txBox="1"/>
          <p:nvPr/>
        </p:nvSpPr>
        <p:spPr>
          <a:xfrm>
            <a:off x="2671125" y="3590275"/>
            <a:ext cx="40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Bit 5</a:t>
            </a:r>
            <a:endParaRPr sz="800"/>
          </a:p>
        </p:txBody>
      </p:sp>
      <p:sp>
        <p:nvSpPr>
          <p:cNvPr id="80" name="Google Shape;80;p15"/>
          <p:cNvSpPr txBox="1"/>
          <p:nvPr/>
        </p:nvSpPr>
        <p:spPr>
          <a:xfrm>
            <a:off x="2695150" y="3825725"/>
            <a:ext cx="40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Bit 4</a:t>
            </a:r>
            <a:endParaRPr sz="800"/>
          </a:p>
        </p:txBody>
      </p:sp>
      <p:sp>
        <p:nvSpPr>
          <p:cNvPr id="81" name="Google Shape;81;p15"/>
          <p:cNvSpPr txBox="1"/>
          <p:nvPr/>
        </p:nvSpPr>
        <p:spPr>
          <a:xfrm>
            <a:off x="2640075" y="4091825"/>
            <a:ext cx="40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Bit 3</a:t>
            </a:r>
            <a:endParaRPr sz="800"/>
          </a:p>
        </p:txBody>
      </p:sp>
      <p:sp>
        <p:nvSpPr>
          <p:cNvPr id="82" name="Google Shape;82;p15"/>
          <p:cNvSpPr txBox="1"/>
          <p:nvPr/>
        </p:nvSpPr>
        <p:spPr>
          <a:xfrm>
            <a:off x="2640075" y="4325075"/>
            <a:ext cx="40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Bit 2</a:t>
            </a:r>
            <a:endParaRPr sz="800"/>
          </a:p>
        </p:txBody>
      </p:sp>
      <p:sp>
        <p:nvSpPr>
          <p:cNvPr id="83" name="Google Shape;83;p15"/>
          <p:cNvSpPr txBox="1"/>
          <p:nvPr/>
        </p:nvSpPr>
        <p:spPr>
          <a:xfrm>
            <a:off x="2640075" y="4568875"/>
            <a:ext cx="40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Bit 1</a:t>
            </a:r>
            <a:endParaRPr sz="800"/>
          </a:p>
        </p:txBody>
      </p:sp>
      <p:sp>
        <p:nvSpPr>
          <p:cNvPr id="84" name="Google Shape;84;p15"/>
          <p:cNvSpPr txBox="1"/>
          <p:nvPr/>
        </p:nvSpPr>
        <p:spPr>
          <a:xfrm>
            <a:off x="2640075" y="4824425"/>
            <a:ext cx="40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Bit 0</a:t>
            </a:r>
            <a:endParaRPr sz="800"/>
          </a:p>
        </p:txBody>
      </p:sp>
      <p:sp>
        <p:nvSpPr>
          <p:cNvPr id="85" name="Google Shape;85;p15"/>
          <p:cNvSpPr txBox="1"/>
          <p:nvPr/>
        </p:nvSpPr>
        <p:spPr>
          <a:xfrm>
            <a:off x="2814025" y="2571750"/>
            <a:ext cx="527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</a:t>
            </a:r>
            <a:r>
              <a:rPr lang="en" sz="800"/>
              <a:t>Address</a:t>
            </a:r>
            <a:r>
              <a:rPr lang="en" sz="700"/>
              <a:t>:</a:t>
            </a:r>
            <a:r>
              <a:rPr lang="en" sz="800"/>
              <a:t> 358   359   35A  35B   35C 35D 35E 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88075" y="5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Organization of Pins</a:t>
            </a:r>
            <a:endParaRPr>
              <a:solidFill>
                <a:srgbClr val="FF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4575" y="583050"/>
            <a:ext cx="8520600" cy="39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1628" lvl="0" marL="457200" rtl="0" algn="l">
              <a:spcBef>
                <a:spcPts val="0"/>
              </a:spcBef>
              <a:spcAft>
                <a:spcPts val="0"/>
              </a:spcAft>
              <a:buSzPct val="107325"/>
              <a:buChar char="★"/>
            </a:pPr>
            <a:r>
              <a:rPr lang="en" sz="5460"/>
              <a:t>Multiple pins are stored in the same port</a:t>
            </a:r>
            <a:endParaRPr sz="5460"/>
          </a:p>
          <a:p>
            <a:pPr indent="-308928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Char char="○"/>
            </a:pPr>
            <a:r>
              <a:rPr lang="en" sz="5060"/>
              <a:t>A port is where we </a:t>
            </a:r>
            <a:r>
              <a:rPr lang="en" sz="5060"/>
              <a:t>receive</a:t>
            </a:r>
            <a:r>
              <a:rPr lang="en" sz="5060"/>
              <a:t> input or send output</a:t>
            </a:r>
            <a:endParaRPr sz="5060"/>
          </a:p>
          <a:p>
            <a:pPr indent="-308928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Char char="○"/>
            </a:pPr>
            <a:r>
              <a:rPr lang="en" sz="5060"/>
              <a:t>Controls where to send or not to send current</a:t>
            </a:r>
            <a:endParaRPr sz="5060"/>
          </a:p>
          <a:p>
            <a:pPr indent="-321628" lvl="0" marL="457200" rtl="0" algn="l">
              <a:spcBef>
                <a:spcPts val="0"/>
              </a:spcBef>
              <a:spcAft>
                <a:spcPts val="0"/>
              </a:spcAft>
              <a:buSzPct val="107325"/>
              <a:buChar char="★"/>
            </a:pPr>
            <a:r>
              <a:rPr lang="en" sz="5460"/>
              <a:t>Port D has 3 </a:t>
            </a:r>
            <a:r>
              <a:rPr lang="en" sz="5460"/>
              <a:t>corresponding</a:t>
            </a:r>
            <a:r>
              <a:rPr lang="en" sz="5460"/>
              <a:t> registers that control pins 0-7</a:t>
            </a:r>
            <a:endParaRPr sz="5460"/>
          </a:p>
          <a:p>
            <a:pPr indent="-321628" lvl="0" marL="457200" rtl="0" algn="l">
              <a:spcBef>
                <a:spcPts val="0"/>
              </a:spcBef>
              <a:spcAft>
                <a:spcPts val="0"/>
              </a:spcAft>
              <a:buSzPct val="107325"/>
              <a:buChar char="★"/>
            </a:pPr>
            <a:r>
              <a:rPr lang="en" sz="5460"/>
              <a:t>The bits that </a:t>
            </a:r>
            <a:r>
              <a:rPr lang="en" sz="5460"/>
              <a:t>correspond</a:t>
            </a:r>
            <a:r>
              <a:rPr lang="en" sz="5460"/>
              <a:t> to a given pin are organized by purpose, not by pin</a:t>
            </a:r>
            <a:endParaRPr sz="5460"/>
          </a:p>
          <a:p>
            <a:pPr indent="-321628" lvl="0" marL="457200" rtl="0" algn="l">
              <a:spcBef>
                <a:spcPts val="0"/>
              </a:spcBef>
              <a:spcAft>
                <a:spcPts val="0"/>
              </a:spcAft>
              <a:buSzPct val="107325"/>
              <a:buChar char="★"/>
            </a:pPr>
            <a:r>
              <a:rPr lang="en" sz="5460"/>
              <a:t>Each pin has 3 bits used to control it.</a:t>
            </a:r>
            <a:endParaRPr sz="5460"/>
          </a:p>
          <a:p>
            <a:pPr indent="-308928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Char char="○"/>
            </a:pPr>
            <a:r>
              <a:rPr lang="en" sz="5060"/>
              <a:t>Data register</a:t>
            </a:r>
            <a:endParaRPr sz="5060"/>
          </a:p>
          <a:p>
            <a:pPr indent="-308928" lvl="2" marL="13716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Char char="■"/>
            </a:pPr>
            <a:r>
              <a:rPr lang="en" sz="5060"/>
              <a:t>Where we write to</a:t>
            </a:r>
            <a:endParaRPr sz="5060"/>
          </a:p>
          <a:p>
            <a:pPr indent="-308928" lvl="2" marL="13716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Char char="■"/>
            </a:pPr>
            <a:r>
              <a:rPr lang="en" sz="5060"/>
              <a:t> 0 no current 1 current </a:t>
            </a:r>
            <a:r>
              <a:rPr lang="en" sz="5060"/>
              <a:t>running</a:t>
            </a:r>
            <a:r>
              <a:rPr lang="en" sz="5060"/>
              <a:t> to pin</a:t>
            </a:r>
            <a:endParaRPr sz="5060"/>
          </a:p>
          <a:p>
            <a:pPr indent="-308928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Char char="○"/>
            </a:pPr>
            <a:r>
              <a:rPr lang="en" sz="5060"/>
              <a:t>Data Direction Register</a:t>
            </a:r>
            <a:endParaRPr sz="5060"/>
          </a:p>
          <a:p>
            <a:pPr indent="-308928" lvl="2" marL="13716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Char char="■"/>
            </a:pPr>
            <a:r>
              <a:rPr lang="en" sz="5060"/>
              <a:t>Control direction of data</a:t>
            </a:r>
            <a:endParaRPr sz="5060"/>
          </a:p>
          <a:p>
            <a:pPr indent="-308928" lvl="2" marL="13716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Char char="■"/>
            </a:pPr>
            <a:r>
              <a:rPr lang="en" sz="5060"/>
              <a:t>0 input, 1 output</a:t>
            </a:r>
            <a:endParaRPr sz="5060"/>
          </a:p>
          <a:p>
            <a:pPr indent="-308928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Char char="○"/>
            </a:pPr>
            <a:r>
              <a:rPr lang="en" sz="5060"/>
              <a:t>Input Pins</a:t>
            </a:r>
            <a:endParaRPr sz="5060"/>
          </a:p>
          <a:p>
            <a:pPr indent="-308928" lvl="2" marL="13716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Char char="■"/>
            </a:pPr>
            <a:r>
              <a:rPr lang="en" sz="5060"/>
              <a:t>Where we read from</a:t>
            </a:r>
            <a:endParaRPr sz="5060"/>
          </a:p>
          <a:p>
            <a:pPr indent="-308928" lvl="2" marL="13716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Char char="■"/>
            </a:pPr>
            <a:r>
              <a:rPr lang="en" sz="5060"/>
              <a:t>0 no input 1 input </a:t>
            </a:r>
            <a:r>
              <a:rPr lang="en" sz="5060"/>
              <a:t>received</a:t>
            </a:r>
            <a:endParaRPr sz="5060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Timeline&#10;&#10;Description automatically generated" id="92" name="Google Shape;9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9800" y="2686000"/>
            <a:ext cx="5614200" cy="24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/>
          <p:nvPr/>
        </p:nvSpPr>
        <p:spPr>
          <a:xfrm>
            <a:off x="6330175" y="2930438"/>
            <a:ext cx="685800" cy="438900"/>
          </a:xfrm>
          <a:prstGeom prst="rect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6330175" y="3834488"/>
            <a:ext cx="685800" cy="438900"/>
          </a:xfrm>
          <a:prstGeom prst="rect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6330175" y="4654888"/>
            <a:ext cx="685800" cy="438900"/>
          </a:xfrm>
          <a:prstGeom prst="rect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6"/>
          <p:cNvSpPr txBox="1"/>
          <p:nvPr/>
        </p:nvSpPr>
        <p:spPr>
          <a:xfrm rot="-1014154">
            <a:off x="5797578" y="2433380"/>
            <a:ext cx="2121445" cy="369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Digital Pin 3’s Bits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204000" y="97975"/>
            <a:ext cx="873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Memory mapped I/O space above the registers before Ram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135150" y="810125"/>
            <a:ext cx="8520600" cy="27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★"/>
            </a:pPr>
            <a:r>
              <a:rPr lang="en" sz="1500">
                <a:solidFill>
                  <a:schemeClr val="dk1"/>
                </a:solidFill>
              </a:rPr>
              <a:t>W</a:t>
            </a:r>
            <a:r>
              <a:rPr lang="en" sz="1500">
                <a:solidFill>
                  <a:schemeClr val="dk1"/>
                </a:solidFill>
              </a:rPr>
              <a:t>e don’t address the port registers themselves, instead we use spots reserved for accessing these port registers in ram</a:t>
            </a:r>
            <a:endParaRPr sz="2100"/>
          </a:p>
        </p:txBody>
      </p:sp>
      <p:pic>
        <p:nvPicPr>
          <p:cNvPr descr="Timeline&#10;&#10;Description automatically generated" id="103" name="Google Shape;103;p17"/>
          <p:cNvPicPr preferRelativeResize="0"/>
          <p:nvPr/>
        </p:nvPicPr>
        <p:blipFill rotWithShape="1">
          <a:blip r:embed="rId3">
            <a:alphaModFix/>
          </a:blip>
          <a:srcRect b="28341" l="0" r="37015" t="0"/>
          <a:stretch/>
        </p:blipFill>
        <p:spPr>
          <a:xfrm>
            <a:off x="1484575" y="1666925"/>
            <a:ext cx="4489500" cy="219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7"/>
          <p:cNvCxnSpPr/>
          <p:nvPr/>
        </p:nvCxnSpPr>
        <p:spPr>
          <a:xfrm flipH="1">
            <a:off x="1799550" y="1232500"/>
            <a:ext cx="916500" cy="10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7"/>
          <p:cNvCxnSpPr/>
          <p:nvPr/>
        </p:nvCxnSpPr>
        <p:spPr>
          <a:xfrm flipH="1">
            <a:off x="2274375" y="1493825"/>
            <a:ext cx="492600" cy="7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7"/>
          <p:cNvSpPr txBox="1"/>
          <p:nvPr/>
        </p:nvSpPr>
        <p:spPr>
          <a:xfrm>
            <a:off x="311700" y="3857825"/>
            <a:ext cx="8167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ts val="1600"/>
              <a:buChar char="★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RAM memory addresses used for digital pins 2 through 13 are located between locations 0x20 and 0x2f.  Only the cpu can manipulate the actual I/O registers directly.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Times New Roman"/>
              <a:buChar char="★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step of today’s lab is finding the memory address that corresponds to the port that holds pin 13 bits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4">
            <a:alphaModFix/>
          </a:blip>
          <a:srcRect b="1322" l="39262" r="33543" t="0"/>
          <a:stretch/>
        </p:blipFill>
        <p:spPr>
          <a:xfrm>
            <a:off x="7273750" y="1316675"/>
            <a:ext cx="967795" cy="26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268225" y="153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55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Interfacing with a digital pin </a:t>
            </a:r>
            <a:endParaRPr sz="4355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367605" y="620164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USING PROVIDED FUNCTIONS</a:t>
            </a:r>
            <a:endParaRPr sz="20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587930" y="117153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Noto Sans Symbols"/>
              <a:buChar char="★"/>
            </a:pP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pinMode(int pin, OUTPUT);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Noto Sans Symbols"/>
              <a:buChar char="★"/>
            </a:pP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pinMode(int pin, INPUT);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Noto Sans Symbols"/>
              <a:buChar char="★"/>
            </a:pP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digitalWrite(int pin, HIGH);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Noto Sans Symbols"/>
              <a:buChar char="★"/>
            </a:pP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digitalWrite(int pin, LOW);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Noto Sans Symbols"/>
              <a:buChar char="★"/>
            </a:pP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digitalRead(int pin); 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3944970" y="620177"/>
            <a:ext cx="49377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DIRECTLY USING MEMORY ADDRESSES</a:t>
            </a:r>
            <a:endParaRPr sz="20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4404645" y="1190584"/>
            <a:ext cx="49377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Set data direction bit to 1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Set data direction bit to 0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Set data bit to 1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Set data bit to 0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Check value of input bit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608775" y="4410500"/>
            <a:ext cx="76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-By using displayRam, we can use this to locate the specific bits of pin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Blinking LED manually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071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★"/>
            </a:pP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Let’s say that the address for writing to pin 7 is 0x50 and the correct bit is the 6</a:t>
            </a:r>
            <a:r>
              <a:rPr baseline="30000"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bit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Noto Sans Symbols"/>
              <a:buChar char="○"/>
            </a:pPr>
            <a:r>
              <a:rPr lang="en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0100 0000</a:t>
            </a:r>
            <a:r>
              <a:rPr baseline="-25000" lang="en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Noto Sans Symbols"/>
              <a:buChar char="★"/>
            </a:pP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Then, this code sets pin 7 to HIGH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★"/>
            </a:pP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And this code turns pin 7 on and off for 1 second each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82" y="2690579"/>
            <a:ext cx="3603828" cy="5766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25" name="Google Shape;125;p19"/>
          <p:cNvPicPr preferRelativeResize="0"/>
          <p:nvPr/>
        </p:nvPicPr>
        <p:blipFill rotWithShape="1">
          <a:blip r:embed="rId4">
            <a:alphaModFix/>
          </a:blip>
          <a:srcRect b="6515" l="0" r="0" t="0"/>
          <a:stretch/>
        </p:blipFill>
        <p:spPr>
          <a:xfrm>
            <a:off x="1663656" y="3945999"/>
            <a:ext cx="3590563" cy="117056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1037400" y="3267200"/>
            <a:ext cx="568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*Note last line is </a:t>
            </a:r>
            <a:r>
              <a:rPr lang="en" sz="900"/>
              <a:t>equivalent</a:t>
            </a:r>
            <a:r>
              <a:rPr lang="en" sz="900"/>
              <a:t> *pin7 = 0x80</a:t>
            </a:r>
            <a:endParaRPr sz="900"/>
          </a:p>
        </p:txBody>
      </p:sp>
      <p:cxnSp>
        <p:nvCxnSpPr>
          <p:cNvPr id="127" name="Google Shape;127;p19"/>
          <p:cNvCxnSpPr/>
          <p:nvPr/>
        </p:nvCxnSpPr>
        <p:spPr>
          <a:xfrm flipH="1" rot="10800000">
            <a:off x="4503400" y="4215425"/>
            <a:ext cx="2099100" cy="27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8" name="Google Shape;128;p19"/>
          <p:cNvSpPr txBox="1"/>
          <p:nvPr/>
        </p:nvSpPr>
        <p:spPr>
          <a:xfrm>
            <a:off x="6526300" y="3761625"/>
            <a:ext cx="30939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</a:t>
            </a:r>
            <a:r>
              <a:rPr lang="en" sz="1200"/>
              <a:t>number</a:t>
            </a:r>
            <a:r>
              <a:rPr lang="en" sz="1200"/>
              <a:t> xor’d with itself is always 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 xor’d with a number is always that number: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1000000^1000000 = 0000000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1000000^0000000=  1000000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