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 id="2147483769" r:id="rId2"/>
  </p:sldMasterIdLst>
  <p:notesMasterIdLst>
    <p:notesMasterId r:id="rId23"/>
  </p:notesMasterIdLst>
  <p:handoutMasterIdLst>
    <p:handoutMasterId r:id="rId24"/>
  </p:handoutMasterIdLst>
  <p:sldIdLst>
    <p:sldId id="270" r:id="rId3"/>
    <p:sldId id="1421" r:id="rId4"/>
    <p:sldId id="1426" r:id="rId5"/>
    <p:sldId id="1441" r:id="rId6"/>
    <p:sldId id="1438" r:id="rId7"/>
    <p:sldId id="1443" r:id="rId8"/>
    <p:sldId id="1450" r:id="rId9"/>
    <p:sldId id="1451" r:id="rId10"/>
    <p:sldId id="294" r:id="rId11"/>
    <p:sldId id="630" r:id="rId12"/>
    <p:sldId id="1447" r:id="rId13"/>
    <p:sldId id="1454" r:id="rId14"/>
    <p:sldId id="1452" r:id="rId15"/>
    <p:sldId id="1440" r:id="rId16"/>
    <p:sldId id="1444" r:id="rId17"/>
    <p:sldId id="1455" r:id="rId18"/>
    <p:sldId id="1439" r:id="rId19"/>
    <p:sldId id="1431" r:id="rId20"/>
    <p:sldId id="1449" r:id="rId21"/>
    <p:sldId id="442" r:id="rId22"/>
  </p:sldIdLst>
  <p:sldSz cx="10383838" cy="7254875"/>
  <p:notesSz cx="6797675" cy="9926638"/>
  <p:defaultTextStyle>
    <a:defPPr>
      <a:defRPr lang="fr-FR"/>
    </a:defPPr>
    <a:lvl1pPr algn="r" rtl="0" fontAlgn="base">
      <a:spcBef>
        <a:spcPct val="0"/>
      </a:spcBef>
      <a:spcAft>
        <a:spcPct val="0"/>
      </a:spcAft>
      <a:defRPr sz="2300" b="1" kern="1200">
        <a:solidFill>
          <a:srgbClr val="C5007B"/>
        </a:solidFill>
        <a:latin typeface="Arial" charset="0"/>
        <a:ea typeface="ヒラギノ角ゴ Pro W3" charset="-128"/>
        <a:cs typeface="+mn-cs"/>
      </a:defRPr>
    </a:lvl1pPr>
    <a:lvl2pPr marL="457200" algn="r" rtl="0" fontAlgn="base">
      <a:spcBef>
        <a:spcPct val="0"/>
      </a:spcBef>
      <a:spcAft>
        <a:spcPct val="0"/>
      </a:spcAft>
      <a:defRPr sz="2300" b="1" kern="1200">
        <a:solidFill>
          <a:srgbClr val="C5007B"/>
        </a:solidFill>
        <a:latin typeface="Arial" charset="0"/>
        <a:ea typeface="ヒラギノ角ゴ Pro W3" charset="-128"/>
        <a:cs typeface="+mn-cs"/>
      </a:defRPr>
    </a:lvl2pPr>
    <a:lvl3pPr marL="914400" algn="r" rtl="0" fontAlgn="base">
      <a:spcBef>
        <a:spcPct val="0"/>
      </a:spcBef>
      <a:spcAft>
        <a:spcPct val="0"/>
      </a:spcAft>
      <a:defRPr sz="2300" b="1" kern="1200">
        <a:solidFill>
          <a:srgbClr val="C5007B"/>
        </a:solidFill>
        <a:latin typeface="Arial" charset="0"/>
        <a:ea typeface="ヒラギノ角ゴ Pro W3" charset="-128"/>
        <a:cs typeface="+mn-cs"/>
      </a:defRPr>
    </a:lvl3pPr>
    <a:lvl4pPr marL="1371600" algn="r" rtl="0" fontAlgn="base">
      <a:spcBef>
        <a:spcPct val="0"/>
      </a:spcBef>
      <a:spcAft>
        <a:spcPct val="0"/>
      </a:spcAft>
      <a:defRPr sz="2300" b="1" kern="1200">
        <a:solidFill>
          <a:srgbClr val="C5007B"/>
        </a:solidFill>
        <a:latin typeface="Arial" charset="0"/>
        <a:ea typeface="ヒラギノ角ゴ Pro W3" charset="-128"/>
        <a:cs typeface="+mn-cs"/>
      </a:defRPr>
    </a:lvl4pPr>
    <a:lvl5pPr marL="1828800" algn="r" rtl="0" fontAlgn="base">
      <a:spcBef>
        <a:spcPct val="0"/>
      </a:spcBef>
      <a:spcAft>
        <a:spcPct val="0"/>
      </a:spcAft>
      <a:defRPr sz="2300" b="1" kern="1200">
        <a:solidFill>
          <a:srgbClr val="C5007B"/>
        </a:solidFill>
        <a:latin typeface="Arial" charset="0"/>
        <a:ea typeface="ヒラギノ角ゴ Pro W3" charset="-128"/>
        <a:cs typeface="+mn-cs"/>
      </a:defRPr>
    </a:lvl5pPr>
    <a:lvl6pPr marL="2286000" algn="l" defTabSz="914400" rtl="0" eaLnBrk="1" latinLnBrk="0" hangingPunct="1">
      <a:defRPr sz="2300" b="1" kern="1200">
        <a:solidFill>
          <a:srgbClr val="C5007B"/>
        </a:solidFill>
        <a:latin typeface="Arial" charset="0"/>
        <a:ea typeface="ヒラギノ角ゴ Pro W3" charset="-128"/>
        <a:cs typeface="+mn-cs"/>
      </a:defRPr>
    </a:lvl6pPr>
    <a:lvl7pPr marL="2743200" algn="l" defTabSz="914400" rtl="0" eaLnBrk="1" latinLnBrk="0" hangingPunct="1">
      <a:defRPr sz="2300" b="1" kern="1200">
        <a:solidFill>
          <a:srgbClr val="C5007B"/>
        </a:solidFill>
        <a:latin typeface="Arial" charset="0"/>
        <a:ea typeface="ヒラギノ角ゴ Pro W3" charset="-128"/>
        <a:cs typeface="+mn-cs"/>
      </a:defRPr>
    </a:lvl7pPr>
    <a:lvl8pPr marL="3200400" algn="l" defTabSz="914400" rtl="0" eaLnBrk="1" latinLnBrk="0" hangingPunct="1">
      <a:defRPr sz="2300" b="1" kern="1200">
        <a:solidFill>
          <a:srgbClr val="C5007B"/>
        </a:solidFill>
        <a:latin typeface="Arial" charset="0"/>
        <a:ea typeface="ヒラギノ角ゴ Pro W3" charset="-128"/>
        <a:cs typeface="+mn-cs"/>
      </a:defRPr>
    </a:lvl8pPr>
    <a:lvl9pPr marL="3657600" algn="l" defTabSz="914400" rtl="0" eaLnBrk="1" latinLnBrk="0" hangingPunct="1">
      <a:defRPr sz="2300" b="1" kern="1200">
        <a:solidFill>
          <a:srgbClr val="C5007B"/>
        </a:solidFill>
        <a:latin typeface="Arial" charset="0"/>
        <a:ea typeface="ヒラギノ角ゴ Pro W3" charset="-128"/>
        <a:cs typeface="+mn-cs"/>
      </a:defRPr>
    </a:lvl9pPr>
  </p:defaultTextStyle>
  <p:extLst>
    <p:ext uri="{EFAFB233-063F-42B5-8137-9DF3F51BA10A}">
      <p15:sldGuideLst xmlns:p15="http://schemas.microsoft.com/office/powerpoint/2012/main">
        <p15:guide id="1" orient="horz" pos="2285">
          <p15:clr>
            <a:srgbClr val="A4A3A4"/>
          </p15:clr>
        </p15:guide>
        <p15:guide id="2" pos="327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Monmalay" initials="NM"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F64AA"/>
    <a:srgbClr val="009CE7"/>
    <a:srgbClr val="B606BA"/>
    <a:srgbClr val="C5007B"/>
    <a:srgbClr val="FBBBFD"/>
    <a:srgbClr val="F433F9"/>
    <a:srgbClr val="F65CFA"/>
    <a:srgbClr val="424242"/>
    <a:srgbClr val="DDDDDD"/>
    <a:srgbClr val="A5B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93866" autoAdjust="0"/>
  </p:normalViewPr>
  <p:slideViewPr>
    <p:cSldViewPr>
      <p:cViewPr varScale="1">
        <p:scale>
          <a:sx n="102" d="100"/>
          <a:sy n="102" d="100"/>
        </p:scale>
        <p:origin x="1722" y="114"/>
      </p:cViewPr>
      <p:guideLst>
        <p:guide orient="horz" pos="2285"/>
        <p:guide pos="32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0"/>
    </p:cViewPr>
  </p:sorterViewPr>
  <p:notesViewPr>
    <p:cSldViewPr>
      <p:cViewPr varScale="1">
        <p:scale>
          <a:sx n="74" d="100"/>
          <a:sy n="74" d="100"/>
        </p:scale>
        <p:origin x="3408" y="72"/>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0" hangingPunct="0">
              <a:defRPr sz="1200" b="0">
                <a:solidFill>
                  <a:schemeClr val="tx1"/>
                </a:solidFill>
                <a:latin typeface="Arial" charset="0"/>
              </a:defRPr>
            </a:lvl1pPr>
          </a:lstStyle>
          <a:p>
            <a:pPr>
              <a:defRPr/>
            </a:pPr>
            <a:endParaRPr lang="fr-FR"/>
          </a:p>
        </p:txBody>
      </p:sp>
      <p:sp>
        <p:nvSpPr>
          <p:cNvPr id="223235" name="Rectangle 3"/>
          <p:cNvSpPr>
            <a:spLocks noGrp="1" noChangeArrowheads="1"/>
          </p:cNvSpPr>
          <p:nvPr>
            <p:ph type="dt" sz="quarter" idx="1"/>
          </p:nvPr>
        </p:nvSpPr>
        <p:spPr bwMode="auto">
          <a:xfrm>
            <a:off x="3850443"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b="0">
                <a:solidFill>
                  <a:schemeClr val="tx1"/>
                </a:solidFill>
                <a:latin typeface="Arial" charset="0"/>
              </a:defRPr>
            </a:lvl1pPr>
          </a:lstStyle>
          <a:p>
            <a:pPr>
              <a:defRPr/>
            </a:pPr>
            <a:fld id="{FB0AB3D1-5373-41FF-83E2-75FFB71E8344}" type="datetimeFigureOut">
              <a:rPr lang="fr-FR"/>
              <a:pPr>
                <a:defRPr/>
              </a:pPr>
              <a:t>13/10/2020</a:t>
            </a:fld>
            <a:endParaRPr lang="fr-FR"/>
          </a:p>
        </p:txBody>
      </p:sp>
      <p:sp>
        <p:nvSpPr>
          <p:cNvPr id="223236" name="Rectangle 4"/>
          <p:cNvSpPr>
            <a:spLocks noGrp="1" noChangeArrowheads="1"/>
          </p:cNvSpPr>
          <p:nvPr>
            <p:ph type="ftr" sz="quarter" idx="2"/>
          </p:nvPr>
        </p:nvSpPr>
        <p:spPr bwMode="auto">
          <a:xfrm>
            <a:off x="0"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0" hangingPunct="0">
              <a:defRPr sz="1200" b="0">
                <a:solidFill>
                  <a:schemeClr val="tx1"/>
                </a:solidFill>
                <a:latin typeface="Arial" charset="0"/>
              </a:defRPr>
            </a:lvl1pPr>
          </a:lstStyle>
          <a:p>
            <a:pPr>
              <a:defRPr/>
            </a:pPr>
            <a:endParaRPr lang="fr-FR"/>
          </a:p>
        </p:txBody>
      </p:sp>
      <p:sp>
        <p:nvSpPr>
          <p:cNvPr id="223237" name="Rectangle 5"/>
          <p:cNvSpPr>
            <a:spLocks noGrp="1" noChangeArrowheads="1"/>
          </p:cNvSpPr>
          <p:nvPr>
            <p:ph type="sldNum" sz="quarter" idx="3"/>
          </p:nvPr>
        </p:nvSpPr>
        <p:spPr bwMode="auto">
          <a:xfrm>
            <a:off x="3850443" y="9428583"/>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b="0">
                <a:solidFill>
                  <a:schemeClr val="tx1"/>
                </a:solidFill>
                <a:latin typeface="Arial" charset="0"/>
              </a:defRPr>
            </a:lvl1pPr>
          </a:lstStyle>
          <a:p>
            <a:pPr>
              <a:defRPr/>
            </a:pPr>
            <a:fld id="{A391C2DE-87B7-4E03-AA2E-F5B420F39EF7}" type="slidenum">
              <a:rPr lang="fr-FR"/>
              <a:pPr>
                <a:defRPr/>
              </a:pPr>
              <a:t>‹N°›</a:t>
            </a:fld>
            <a:endParaRPr lang="fr-FR"/>
          </a:p>
        </p:txBody>
      </p:sp>
    </p:spTree>
    <p:extLst>
      <p:ext uri="{BB962C8B-B14F-4D97-AF65-F5344CB8AC3E}">
        <p14:creationId xmlns:p14="http://schemas.microsoft.com/office/powerpoint/2010/main" val="799682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5659"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0" hangingPunct="0">
              <a:defRPr sz="1200" b="0">
                <a:solidFill>
                  <a:schemeClr val="tx1"/>
                </a:solidFill>
                <a:latin typeface="Arial" charset="0"/>
              </a:defRPr>
            </a:lvl1pPr>
          </a:lstStyle>
          <a:p>
            <a:pPr>
              <a:defRPr/>
            </a:pPr>
            <a:endParaRPr lang="fr-FR"/>
          </a:p>
        </p:txBody>
      </p:sp>
      <p:sp>
        <p:nvSpPr>
          <p:cNvPr id="8195" name="Rectangle 3"/>
          <p:cNvSpPr>
            <a:spLocks noGrp="1" noChangeArrowheads="1"/>
          </p:cNvSpPr>
          <p:nvPr>
            <p:ph type="dt" idx="1"/>
          </p:nvPr>
        </p:nvSpPr>
        <p:spPr bwMode="auto">
          <a:xfrm>
            <a:off x="3852016" y="0"/>
            <a:ext cx="2945659" cy="496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0">
                <a:solidFill>
                  <a:schemeClr val="tx1"/>
                </a:solidFill>
                <a:latin typeface="Arial" charset="0"/>
              </a:defRPr>
            </a:lvl1pPr>
          </a:lstStyle>
          <a:p>
            <a:pPr>
              <a:defRPr/>
            </a:pPr>
            <a:endParaRPr lang="fr-FR"/>
          </a:p>
        </p:txBody>
      </p:sp>
      <p:sp>
        <p:nvSpPr>
          <p:cNvPr id="39940" name="Rectangle 4"/>
          <p:cNvSpPr>
            <a:spLocks noGrp="1" noRot="1" noChangeAspect="1" noChangeArrowheads="1" noTextEdit="1"/>
          </p:cNvSpPr>
          <p:nvPr>
            <p:ph type="sldImg" idx="2"/>
          </p:nvPr>
        </p:nvSpPr>
        <p:spPr bwMode="auto">
          <a:xfrm>
            <a:off x="735013" y="744538"/>
            <a:ext cx="532765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06357" y="4715153"/>
            <a:ext cx="4984962" cy="4466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198" name="Rectangle 6"/>
          <p:cNvSpPr>
            <a:spLocks noGrp="1" noChangeArrowheads="1"/>
          </p:cNvSpPr>
          <p:nvPr>
            <p:ph type="ftr" sz="quarter" idx="4"/>
          </p:nvPr>
        </p:nvSpPr>
        <p:spPr bwMode="auto">
          <a:xfrm>
            <a:off x="0" y="9430306"/>
            <a:ext cx="2945659"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0" hangingPunct="0">
              <a:defRPr sz="1200" b="0">
                <a:solidFill>
                  <a:schemeClr val="tx1"/>
                </a:solidFill>
                <a:latin typeface="Arial" charset="0"/>
              </a:defRPr>
            </a:lvl1pPr>
          </a:lstStyle>
          <a:p>
            <a:pPr>
              <a:defRPr/>
            </a:pPr>
            <a:endParaRPr lang="fr-FR"/>
          </a:p>
        </p:txBody>
      </p:sp>
      <p:sp>
        <p:nvSpPr>
          <p:cNvPr id="8199" name="Rectangle 7"/>
          <p:cNvSpPr>
            <a:spLocks noGrp="1" noChangeArrowheads="1"/>
          </p:cNvSpPr>
          <p:nvPr>
            <p:ph type="sldNum" sz="quarter" idx="5"/>
          </p:nvPr>
        </p:nvSpPr>
        <p:spPr bwMode="auto">
          <a:xfrm>
            <a:off x="3852016" y="9430306"/>
            <a:ext cx="2945659" cy="49633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0">
                <a:solidFill>
                  <a:schemeClr val="tx1"/>
                </a:solidFill>
                <a:latin typeface="Arial" charset="0"/>
              </a:defRPr>
            </a:lvl1pPr>
          </a:lstStyle>
          <a:p>
            <a:pPr>
              <a:defRPr/>
            </a:pPr>
            <a:fld id="{CD682602-27C1-4F85-85BF-79BC6D3DAEA7}" type="slidenum">
              <a:rPr lang="fr-FR"/>
              <a:pPr>
                <a:defRPr/>
              </a:pPr>
              <a:t>‹N°›</a:t>
            </a:fld>
            <a:endParaRPr lang="fr-FR"/>
          </a:p>
        </p:txBody>
      </p:sp>
    </p:spTree>
    <p:extLst>
      <p:ext uri="{BB962C8B-B14F-4D97-AF65-F5344CB8AC3E}">
        <p14:creationId xmlns:p14="http://schemas.microsoft.com/office/powerpoint/2010/main" val="9229255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ea typeface="ヒラギノ角ゴ Pro W3" charset="-128"/>
              </a:defRPr>
            </a:lvl1pPr>
            <a:lvl2pPr marL="742950" indent="-285750" algn="l" eaLnBrk="0" hangingPunct="0">
              <a:spcBef>
                <a:spcPct val="30000"/>
              </a:spcBef>
              <a:defRPr sz="1200">
                <a:solidFill>
                  <a:schemeClr val="tx1"/>
                </a:solidFill>
                <a:latin typeface="Arial" charset="0"/>
                <a:ea typeface="ヒラギノ角ゴ Pro W3" charset="-128"/>
              </a:defRPr>
            </a:lvl2pPr>
            <a:lvl3pPr marL="1143000" indent="-228600" algn="l" eaLnBrk="0" hangingPunct="0">
              <a:spcBef>
                <a:spcPct val="30000"/>
              </a:spcBef>
              <a:defRPr sz="1200">
                <a:solidFill>
                  <a:schemeClr val="tx1"/>
                </a:solidFill>
                <a:latin typeface="Arial" charset="0"/>
                <a:ea typeface="ヒラギノ角ゴ Pro W3" charset="-128"/>
              </a:defRPr>
            </a:lvl3pPr>
            <a:lvl4pPr marL="1600200" indent="-228600" algn="l" eaLnBrk="0" hangingPunct="0">
              <a:spcBef>
                <a:spcPct val="30000"/>
              </a:spcBef>
              <a:defRPr sz="1200">
                <a:solidFill>
                  <a:schemeClr val="tx1"/>
                </a:solidFill>
                <a:latin typeface="Arial" charset="0"/>
                <a:ea typeface="ヒラギノ角ゴ Pro W3" charset="-128"/>
              </a:defRPr>
            </a:lvl4pPr>
            <a:lvl5pPr marL="2057400" indent="-228600" algn="l" eaLnBrk="0" hangingPunct="0">
              <a:spcBef>
                <a:spcPct val="30000"/>
              </a:spcBef>
              <a:defRPr sz="1200">
                <a:solidFill>
                  <a:schemeClr val="tx1"/>
                </a:solidFill>
                <a:latin typeface="Arial" charset="0"/>
                <a:ea typeface="ヒラギノ角ゴ Pro W3" charset="-128"/>
              </a:defRPr>
            </a:lvl5pPr>
            <a:lvl6pPr marL="2514600" indent="-228600" eaLnBrk="0" fontAlgn="base" hangingPunct="0">
              <a:spcBef>
                <a:spcPct val="30000"/>
              </a:spcBef>
              <a:spcAft>
                <a:spcPct val="0"/>
              </a:spcAft>
              <a:defRPr sz="1200">
                <a:solidFill>
                  <a:schemeClr val="tx1"/>
                </a:solidFill>
                <a:latin typeface="Arial" charset="0"/>
                <a:ea typeface="ヒラギノ角ゴ Pro W3" charset="-128"/>
              </a:defRPr>
            </a:lvl6pPr>
            <a:lvl7pPr marL="2971800" indent="-228600" eaLnBrk="0" fontAlgn="base" hangingPunct="0">
              <a:spcBef>
                <a:spcPct val="30000"/>
              </a:spcBef>
              <a:spcAft>
                <a:spcPct val="0"/>
              </a:spcAft>
              <a:defRPr sz="1200">
                <a:solidFill>
                  <a:schemeClr val="tx1"/>
                </a:solidFill>
                <a:latin typeface="Arial" charset="0"/>
                <a:ea typeface="ヒラギノ角ゴ Pro W3" charset="-128"/>
              </a:defRPr>
            </a:lvl7pPr>
            <a:lvl8pPr marL="3429000" indent="-228600" eaLnBrk="0" fontAlgn="base" hangingPunct="0">
              <a:spcBef>
                <a:spcPct val="30000"/>
              </a:spcBef>
              <a:spcAft>
                <a:spcPct val="0"/>
              </a:spcAft>
              <a:defRPr sz="1200">
                <a:solidFill>
                  <a:schemeClr val="tx1"/>
                </a:solidFill>
                <a:latin typeface="Arial" charset="0"/>
                <a:ea typeface="ヒラギノ角ゴ Pro W3" charset="-128"/>
              </a:defRPr>
            </a:lvl8pPr>
            <a:lvl9pPr marL="3886200" indent="-228600" eaLnBrk="0" fontAlgn="base" hangingPunct="0">
              <a:spcBef>
                <a:spcPct val="30000"/>
              </a:spcBef>
              <a:spcAft>
                <a:spcPct val="0"/>
              </a:spcAft>
              <a:defRPr sz="1200">
                <a:solidFill>
                  <a:schemeClr val="tx1"/>
                </a:solidFill>
                <a:latin typeface="Arial" charset="0"/>
                <a:ea typeface="ヒラギノ角ゴ Pro W3" charset="-128"/>
              </a:defRPr>
            </a:lvl9pPr>
          </a:lstStyle>
          <a:p>
            <a:pPr algn="r">
              <a:spcBef>
                <a:spcPct val="0"/>
              </a:spcBef>
            </a:pPr>
            <a:fld id="{A6A29361-B76E-4DB5-A70F-BA03F9B9EE00}" type="slidenum">
              <a:rPr lang="fr-FR" altLang="fr-FR" smtClean="0"/>
              <a:pPr algn="r">
                <a:spcBef>
                  <a:spcPct val="0"/>
                </a:spcBef>
              </a:pPr>
              <a:t>1</a:t>
            </a:fld>
            <a:endParaRPr lang="fr-FR" altLang="fr-FR" dirty="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fr-FR" altLang="fr-F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3</a:t>
            </a:fld>
            <a:endParaRPr lang="fr-FR" dirty="0"/>
          </a:p>
        </p:txBody>
      </p:sp>
    </p:spTree>
    <p:extLst>
      <p:ext uri="{BB962C8B-B14F-4D97-AF65-F5344CB8AC3E}">
        <p14:creationId xmlns:p14="http://schemas.microsoft.com/office/powerpoint/2010/main" val="354873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4</a:t>
            </a:fld>
            <a:endParaRPr lang="fr-FR" dirty="0"/>
          </a:p>
        </p:txBody>
      </p:sp>
    </p:spTree>
    <p:extLst>
      <p:ext uri="{BB962C8B-B14F-4D97-AF65-F5344CB8AC3E}">
        <p14:creationId xmlns:p14="http://schemas.microsoft.com/office/powerpoint/2010/main" val="52049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6</a:t>
            </a:fld>
            <a:endParaRPr lang="fr-FR" dirty="0"/>
          </a:p>
        </p:txBody>
      </p:sp>
    </p:spTree>
    <p:extLst>
      <p:ext uri="{BB962C8B-B14F-4D97-AF65-F5344CB8AC3E}">
        <p14:creationId xmlns:p14="http://schemas.microsoft.com/office/powerpoint/2010/main" val="3516048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7</a:t>
            </a:fld>
            <a:endParaRPr lang="fr-FR" dirty="0"/>
          </a:p>
        </p:txBody>
      </p:sp>
    </p:spTree>
    <p:extLst>
      <p:ext uri="{BB962C8B-B14F-4D97-AF65-F5344CB8AC3E}">
        <p14:creationId xmlns:p14="http://schemas.microsoft.com/office/powerpoint/2010/main" val="119281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11</a:t>
            </a:fld>
            <a:endParaRPr lang="fr-FR"/>
          </a:p>
        </p:txBody>
      </p:sp>
    </p:spTree>
    <p:extLst>
      <p:ext uri="{BB962C8B-B14F-4D97-AF65-F5344CB8AC3E}">
        <p14:creationId xmlns:p14="http://schemas.microsoft.com/office/powerpoint/2010/main" val="897739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12</a:t>
            </a:fld>
            <a:endParaRPr lang="fr-FR"/>
          </a:p>
        </p:txBody>
      </p:sp>
    </p:spTree>
    <p:extLst>
      <p:ext uri="{BB962C8B-B14F-4D97-AF65-F5344CB8AC3E}">
        <p14:creationId xmlns:p14="http://schemas.microsoft.com/office/powerpoint/2010/main" val="121082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13</a:t>
            </a:fld>
            <a:endParaRPr lang="fr-FR"/>
          </a:p>
        </p:txBody>
      </p:sp>
    </p:spTree>
    <p:extLst>
      <p:ext uri="{BB962C8B-B14F-4D97-AF65-F5344CB8AC3E}">
        <p14:creationId xmlns:p14="http://schemas.microsoft.com/office/powerpoint/2010/main" val="400042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CD682602-27C1-4F85-85BF-79BC6D3DAEA7}" type="slidenum">
              <a:rPr lang="fr-FR" smtClean="0"/>
              <a:pPr>
                <a:defRPr/>
              </a:pPr>
              <a:t>19</a:t>
            </a:fld>
            <a:endParaRPr lang="fr-FR"/>
          </a:p>
        </p:txBody>
      </p:sp>
    </p:spTree>
    <p:extLst>
      <p:ext uri="{BB962C8B-B14F-4D97-AF65-F5344CB8AC3E}">
        <p14:creationId xmlns:p14="http://schemas.microsoft.com/office/powerpoint/2010/main" val="42265311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uverture">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CD7938C-1DBC-474C-9676-00D913F9715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10383838" cy="7253412"/>
          </a:xfrm>
          <a:prstGeom prst="rect">
            <a:avLst/>
          </a:prstGeom>
        </p:spPr>
      </p:pic>
      <p:sp>
        <p:nvSpPr>
          <p:cNvPr id="2" name="Titre 1">
            <a:extLst>
              <a:ext uri="{FF2B5EF4-FFF2-40B4-BE49-F238E27FC236}">
                <a16:creationId xmlns:a16="http://schemas.microsoft.com/office/drawing/2014/main" id="{50C5EE01-F973-4120-91B8-34CAA765DBA3}"/>
              </a:ext>
            </a:extLst>
          </p:cNvPr>
          <p:cNvSpPr>
            <a:spLocks noGrp="1"/>
          </p:cNvSpPr>
          <p:nvPr>
            <p:ph type="ctrTitle"/>
          </p:nvPr>
        </p:nvSpPr>
        <p:spPr>
          <a:xfrm>
            <a:off x="1965899" y="3328295"/>
            <a:ext cx="7971844" cy="1332917"/>
          </a:xfrm>
        </p:spPr>
        <p:txBody>
          <a:bodyPr anchor="b"/>
          <a:lstStyle>
            <a:lvl1pPr algn="l">
              <a:defRPr sz="2981">
                <a:solidFill>
                  <a:schemeClr val="bg1"/>
                </a:solidFill>
              </a:defRPr>
            </a:lvl1pPr>
          </a:lstStyle>
          <a:p>
            <a:r>
              <a:rPr lang="fr-FR"/>
              <a:t>Modifiez le style du titre</a:t>
            </a:r>
            <a:endParaRPr lang="fr-FR" dirty="0"/>
          </a:p>
        </p:txBody>
      </p:sp>
      <p:sp>
        <p:nvSpPr>
          <p:cNvPr id="3" name="Sous-titre 2">
            <a:extLst>
              <a:ext uri="{FF2B5EF4-FFF2-40B4-BE49-F238E27FC236}">
                <a16:creationId xmlns:a16="http://schemas.microsoft.com/office/drawing/2014/main" id="{40AEA671-FC71-4FFA-B81F-CABE73D6E490}"/>
              </a:ext>
            </a:extLst>
          </p:cNvPr>
          <p:cNvSpPr>
            <a:spLocks noGrp="1"/>
          </p:cNvSpPr>
          <p:nvPr>
            <p:ph type="subTitle" idx="1"/>
          </p:nvPr>
        </p:nvSpPr>
        <p:spPr>
          <a:xfrm>
            <a:off x="1965899" y="4770634"/>
            <a:ext cx="7971844" cy="380833"/>
          </a:xfrm>
        </p:spPr>
        <p:txBody>
          <a:bodyPr anchor="t"/>
          <a:lstStyle>
            <a:lvl1pPr marL="0" indent="0" algn="l">
              <a:buNone/>
              <a:defRPr sz="1363" i="0">
                <a:solidFill>
                  <a:schemeClr val="bg1"/>
                </a:solidFill>
              </a:defRPr>
            </a:lvl1pPr>
            <a:lvl2pPr marL="389397" indent="0" algn="ctr">
              <a:buNone/>
              <a:defRPr sz="1703"/>
            </a:lvl2pPr>
            <a:lvl3pPr marL="778794" indent="0" algn="ctr">
              <a:buNone/>
              <a:defRPr sz="1533"/>
            </a:lvl3pPr>
            <a:lvl4pPr marL="1168192" indent="0" algn="ctr">
              <a:buNone/>
              <a:defRPr sz="1363"/>
            </a:lvl4pPr>
            <a:lvl5pPr marL="1557589" indent="0" algn="ctr">
              <a:buNone/>
              <a:defRPr sz="1363"/>
            </a:lvl5pPr>
            <a:lvl6pPr marL="1946986" indent="0" algn="ctr">
              <a:buNone/>
              <a:defRPr sz="1363"/>
            </a:lvl6pPr>
            <a:lvl7pPr marL="2336383" indent="0" algn="ctr">
              <a:buNone/>
              <a:defRPr sz="1363"/>
            </a:lvl7pPr>
            <a:lvl8pPr marL="2725781" indent="0" algn="ctr">
              <a:buNone/>
              <a:defRPr sz="1363"/>
            </a:lvl8pPr>
            <a:lvl9pPr marL="3115178" indent="0" algn="ctr">
              <a:buNone/>
              <a:defRPr sz="1363"/>
            </a:lvl9pPr>
          </a:lstStyle>
          <a:p>
            <a:r>
              <a:rPr lang="fr-FR"/>
              <a:t>Modifiez le style des sous-titres du masque</a:t>
            </a:r>
            <a:endParaRPr lang="fr-FR" dirty="0"/>
          </a:p>
        </p:txBody>
      </p:sp>
      <p:sp>
        <p:nvSpPr>
          <p:cNvPr id="7" name="Rectangle 6">
            <a:extLst>
              <a:ext uri="{FF2B5EF4-FFF2-40B4-BE49-F238E27FC236}">
                <a16:creationId xmlns:a16="http://schemas.microsoft.com/office/drawing/2014/main" id="{7412DD22-D157-4936-9ACA-F56A496901DA}"/>
              </a:ext>
            </a:extLst>
          </p:cNvPr>
          <p:cNvSpPr/>
          <p:nvPr userDrawn="1"/>
        </p:nvSpPr>
        <p:spPr bwMode="auto">
          <a:xfrm>
            <a:off x="320168" y="5793152"/>
            <a:ext cx="1029731" cy="1407983"/>
          </a:xfrm>
          <a:prstGeom prst="rect">
            <a:avLst/>
          </a:prstGeom>
          <a:solidFill>
            <a:srgbClr val="A0B3D1"/>
          </a:solidFill>
          <a:ln>
            <a:noFill/>
          </a:ln>
        </p:spPr>
        <p:txBody>
          <a:bodyPr vert="horz" wrap="square" lIns="77879" tIns="38939" rIns="77879" bIns="38939" numCol="1" rtlCol="0" anchor="t" anchorCtr="0" compatLnSpc="1">
            <a:prstTxWarp prst="textNoShape">
              <a:avLst/>
            </a:prstTxWarp>
          </a:bodyPr>
          <a:lstStyle/>
          <a:p>
            <a:pPr algn="l"/>
            <a:endParaRPr lang="fr-FR" sz="1959"/>
          </a:p>
        </p:txBody>
      </p:sp>
      <p:sp>
        <p:nvSpPr>
          <p:cNvPr id="8" name="Rectangle 7">
            <a:extLst>
              <a:ext uri="{FF2B5EF4-FFF2-40B4-BE49-F238E27FC236}">
                <a16:creationId xmlns:a16="http://schemas.microsoft.com/office/drawing/2014/main" id="{624D74E1-8DEB-46D8-A26A-27182508D216}"/>
              </a:ext>
            </a:extLst>
          </p:cNvPr>
          <p:cNvSpPr/>
          <p:nvPr userDrawn="1"/>
        </p:nvSpPr>
        <p:spPr bwMode="auto">
          <a:xfrm>
            <a:off x="1090303" y="5814648"/>
            <a:ext cx="294209" cy="1236016"/>
          </a:xfrm>
          <a:prstGeom prst="rect">
            <a:avLst/>
          </a:prstGeom>
          <a:solidFill>
            <a:srgbClr val="A0B3D1"/>
          </a:solidFill>
          <a:ln>
            <a:noFill/>
          </a:ln>
        </p:spPr>
        <p:txBody>
          <a:bodyPr vert="horz" wrap="square" lIns="77879" tIns="38939" rIns="77879" bIns="38939" numCol="1" rtlCol="0" anchor="t" anchorCtr="0" compatLnSpc="1">
            <a:prstTxWarp prst="textNoShape">
              <a:avLst/>
            </a:prstTxWarp>
          </a:bodyPr>
          <a:lstStyle/>
          <a:p>
            <a:pPr algn="l"/>
            <a:endParaRPr lang="fr-FR" sz="1959"/>
          </a:p>
        </p:txBody>
      </p:sp>
      <p:pic>
        <p:nvPicPr>
          <p:cNvPr id="10" name="Image 9">
            <a:extLst>
              <a:ext uri="{FF2B5EF4-FFF2-40B4-BE49-F238E27FC236}">
                <a16:creationId xmlns:a16="http://schemas.microsoft.com/office/drawing/2014/main" id="{3D0FA287-8D6E-4672-A6FA-57848AABCC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3346" y="5959743"/>
            <a:ext cx="5043960" cy="1241392"/>
          </a:xfrm>
          <a:prstGeom prst="rect">
            <a:avLst/>
          </a:prstGeom>
        </p:spPr>
      </p:pic>
    </p:spTree>
    <p:extLst>
      <p:ext uri="{BB962C8B-B14F-4D97-AF65-F5344CB8AC3E}">
        <p14:creationId xmlns:p14="http://schemas.microsoft.com/office/powerpoint/2010/main" val="348449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e + graphiqu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p:nvPr>
        </p:nvSpPr>
        <p:spPr>
          <a:xfrm>
            <a:off x="793388" y="1100830"/>
            <a:ext cx="9076638" cy="380833"/>
          </a:xfrm>
        </p:spPr>
        <p:txBody>
          <a:bodyPr anchor="t"/>
          <a:lstStyle>
            <a:lvl1pPr marL="0" indent="0">
              <a:buNone/>
              <a:defRPr sz="1533" b="1" i="0"/>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p>
            <a:fld id="{8919614D-91DA-45D8-B0D1-E68A238717B4}" type="datetime1">
              <a:rPr lang="fr-FR" smtClean="0"/>
              <a:t>13/10/2020</a:t>
            </a:fld>
            <a:endParaRPr lang="fr-FR"/>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p>
            <a:r>
              <a:rPr lang="fr-FR"/>
              <a:t>Date et titre de votre présentation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794119" y="2041447"/>
            <a:ext cx="4292531" cy="4189167"/>
          </a:xfrm>
        </p:spPr>
        <p:txBody>
          <a:bodyPr/>
          <a:lstStyle>
            <a:lvl1pPr>
              <a:lnSpc>
                <a:spcPct val="120000"/>
              </a:lnSpc>
              <a:defRPr/>
            </a:lvl1pPr>
            <a:lvl2pPr>
              <a:lnSpc>
                <a:spcPct val="120000"/>
              </a:lnSpc>
              <a:spcBef>
                <a:spcPts val="256"/>
              </a:spcBef>
              <a:defRPr sz="1192"/>
            </a:lvl2pPr>
            <a:lvl3pPr>
              <a:lnSpc>
                <a:spcPct val="120000"/>
              </a:lnSpc>
              <a:spcBef>
                <a:spcPts val="1107"/>
              </a:spcBef>
              <a:defRPr sz="1192"/>
            </a:lvl3pPr>
            <a:lvl4pPr>
              <a:lnSpc>
                <a:spcPct val="120000"/>
              </a:lnSpc>
              <a:defRPr sz="1192"/>
            </a:lvl4pPr>
            <a:lvl5pPr>
              <a:lnSpc>
                <a:spcPct val="120000"/>
              </a:lnSpc>
              <a:defRPr sz="1192"/>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5" name="Espace réservé du graphique 4">
            <a:extLst>
              <a:ext uri="{FF2B5EF4-FFF2-40B4-BE49-F238E27FC236}">
                <a16:creationId xmlns:a16="http://schemas.microsoft.com/office/drawing/2014/main" id="{33C399CE-42B8-4FD4-90D5-743F06A46392}"/>
              </a:ext>
            </a:extLst>
          </p:cNvPr>
          <p:cNvSpPr>
            <a:spLocks noGrp="1"/>
          </p:cNvSpPr>
          <p:nvPr>
            <p:ph type="chart" sz="quarter" idx="14"/>
          </p:nvPr>
        </p:nvSpPr>
        <p:spPr>
          <a:xfrm>
            <a:off x="5577496" y="1502543"/>
            <a:ext cx="4292531" cy="4728072"/>
          </a:xfrm>
          <a:solidFill>
            <a:schemeClr val="bg1">
              <a:lumMod val="95000"/>
            </a:schemeClr>
          </a:solidFill>
        </p:spPr>
        <p:txBody>
          <a:bodyPr anchor="ctr"/>
          <a:lstStyle>
            <a:lvl1pPr algn="ctr">
              <a:defRPr sz="1192" b="0" i="0"/>
            </a:lvl1pPr>
          </a:lstStyle>
          <a:p>
            <a:r>
              <a:rPr lang="fr-FR"/>
              <a:t>Cliquez sur l'icône pour ajouter un graphique</a:t>
            </a:r>
          </a:p>
        </p:txBody>
      </p:sp>
      <p:sp>
        <p:nvSpPr>
          <p:cNvPr id="2" name="Titre 1">
            <a:extLst>
              <a:ext uri="{FF2B5EF4-FFF2-40B4-BE49-F238E27FC236}">
                <a16:creationId xmlns:a16="http://schemas.microsoft.com/office/drawing/2014/main" id="{9C78AF46-571A-4351-86C9-7C16B9D226F6}"/>
              </a:ext>
            </a:extLst>
          </p:cNvPr>
          <p:cNvSpPr>
            <a:spLocks noGrp="1"/>
          </p:cNvSpPr>
          <p:nvPr>
            <p:ph type="title"/>
          </p:nvPr>
        </p:nvSpPr>
        <p:spPr>
          <a:xfrm>
            <a:off x="793389" y="603227"/>
            <a:ext cx="9076637" cy="495083"/>
          </a:xfrm>
        </p:spPr>
        <p:txBody>
          <a:bodyPr/>
          <a:lstStyle/>
          <a:p>
            <a:r>
              <a:rPr lang="fr-FR"/>
              <a:t>Modifiez le style du titre</a:t>
            </a:r>
            <a:endParaRPr lang="fr-FR" dirty="0"/>
          </a:p>
        </p:txBody>
      </p:sp>
    </p:spTree>
    <p:extLst>
      <p:ext uri="{BB962C8B-B14F-4D97-AF65-F5344CB8AC3E}">
        <p14:creationId xmlns:p14="http://schemas.microsoft.com/office/powerpoint/2010/main" val="895510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e + tableau">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p:nvPr>
        </p:nvSpPr>
        <p:spPr>
          <a:xfrm>
            <a:off x="793388" y="1100830"/>
            <a:ext cx="9076638" cy="380833"/>
          </a:xfrm>
        </p:spPr>
        <p:txBody>
          <a:bodyPr anchor="t"/>
          <a:lstStyle>
            <a:lvl1pPr marL="0" indent="0">
              <a:buNone/>
              <a:defRPr sz="1533" b="1" i="0"/>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p>
            <a:fld id="{8919614D-91DA-45D8-B0D1-E68A238717B4}" type="datetime1">
              <a:rPr lang="fr-FR" smtClean="0"/>
              <a:t>13/10/2020</a:t>
            </a:fld>
            <a:endParaRPr lang="fr-FR"/>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p>
            <a:r>
              <a:rPr lang="fr-FR"/>
              <a:t>Date et titre de votre présentation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2" name="Titre 1">
            <a:extLst>
              <a:ext uri="{FF2B5EF4-FFF2-40B4-BE49-F238E27FC236}">
                <a16:creationId xmlns:a16="http://schemas.microsoft.com/office/drawing/2014/main" id="{9C78AF46-571A-4351-86C9-7C16B9D226F6}"/>
              </a:ext>
            </a:extLst>
          </p:cNvPr>
          <p:cNvSpPr>
            <a:spLocks noGrp="1"/>
          </p:cNvSpPr>
          <p:nvPr>
            <p:ph type="title"/>
          </p:nvPr>
        </p:nvSpPr>
        <p:spPr>
          <a:xfrm>
            <a:off x="793389" y="603227"/>
            <a:ext cx="9076637" cy="495083"/>
          </a:xfrm>
        </p:spPr>
        <p:txBody>
          <a:bodyPr/>
          <a:lstStyle/>
          <a:p>
            <a:r>
              <a:rPr lang="fr-FR"/>
              <a:t>Modifiez le style du titre</a:t>
            </a:r>
            <a:endParaRPr lang="fr-FR" dirty="0"/>
          </a:p>
        </p:txBody>
      </p:sp>
      <p:sp>
        <p:nvSpPr>
          <p:cNvPr id="13" name="Espace réservé du tableau 5">
            <a:extLst>
              <a:ext uri="{FF2B5EF4-FFF2-40B4-BE49-F238E27FC236}">
                <a16:creationId xmlns:a16="http://schemas.microsoft.com/office/drawing/2014/main" id="{A7475CA4-334C-46A6-8AB6-D58361C1A5A3}"/>
              </a:ext>
            </a:extLst>
          </p:cNvPr>
          <p:cNvSpPr>
            <a:spLocks noGrp="1"/>
          </p:cNvSpPr>
          <p:nvPr>
            <p:ph type="tbl" sz="quarter" idx="14"/>
          </p:nvPr>
        </p:nvSpPr>
        <p:spPr>
          <a:xfrm>
            <a:off x="892361" y="1774919"/>
            <a:ext cx="5801050" cy="4265772"/>
          </a:xfrm>
          <a:prstGeom prst="rect">
            <a:avLst/>
          </a:prstGeom>
          <a:solidFill>
            <a:schemeClr val="bg1">
              <a:lumMod val="95000"/>
            </a:schemeClr>
          </a:solidFill>
        </p:spPr>
        <p:txBody>
          <a:bodyPr anchor="ctr"/>
          <a:lstStyle>
            <a:lvl1pPr algn="ctr">
              <a:defRPr sz="1192" i="0">
                <a:solidFill>
                  <a:schemeClr val="tx2"/>
                </a:solidFill>
              </a:defRPr>
            </a:lvl1pPr>
          </a:lstStyle>
          <a:p>
            <a:r>
              <a:rPr lang="fr-FR"/>
              <a:t>Cliquez sur l'icône pour ajouter un tableau</a:t>
            </a:r>
            <a:endParaRPr lang="fr-FR" dirty="0"/>
          </a:p>
        </p:txBody>
      </p:sp>
      <p:sp>
        <p:nvSpPr>
          <p:cNvPr id="16" name="Espace réservé du texte 10">
            <a:extLst>
              <a:ext uri="{FF2B5EF4-FFF2-40B4-BE49-F238E27FC236}">
                <a16:creationId xmlns:a16="http://schemas.microsoft.com/office/drawing/2014/main" id="{2C4DA9C6-BB95-433D-8AA6-6D6EA887AFDF}"/>
              </a:ext>
            </a:extLst>
          </p:cNvPr>
          <p:cNvSpPr>
            <a:spLocks noGrp="1"/>
          </p:cNvSpPr>
          <p:nvPr>
            <p:ph type="body" sz="quarter" idx="15"/>
          </p:nvPr>
        </p:nvSpPr>
        <p:spPr>
          <a:xfrm>
            <a:off x="6785444" y="2877188"/>
            <a:ext cx="3219399" cy="3237083"/>
          </a:xfrm>
        </p:spPr>
        <p:txBody>
          <a:bodyPr anchor="b"/>
          <a:lstStyle>
            <a:lvl1pPr>
              <a:lnSpc>
                <a:spcPct val="130000"/>
              </a:lnSpc>
              <a:defRPr sz="1022" b="1" i="0"/>
            </a:lvl1pPr>
            <a:lvl2pPr>
              <a:lnSpc>
                <a:spcPct val="130000"/>
              </a:lnSpc>
              <a:defRPr sz="1022" i="0"/>
            </a:lvl2pPr>
          </a:lstStyle>
          <a:p>
            <a:pPr lvl="0"/>
            <a:r>
              <a:rPr lang="fr-FR"/>
              <a:t>Modifier les styles du texte du masque</a:t>
            </a:r>
          </a:p>
          <a:p>
            <a:pPr lvl="1"/>
            <a:r>
              <a:rPr lang="fr-FR"/>
              <a:t>Deuxième niveau</a:t>
            </a:r>
          </a:p>
        </p:txBody>
      </p:sp>
    </p:spTree>
    <p:extLst>
      <p:ext uri="{BB962C8B-B14F-4D97-AF65-F5344CB8AC3E}">
        <p14:creationId xmlns:p14="http://schemas.microsoft.com/office/powerpoint/2010/main" val="3764501371"/>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e + photo">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p:nvPr>
        </p:nvSpPr>
        <p:spPr>
          <a:xfrm>
            <a:off x="793388" y="1100830"/>
            <a:ext cx="9211454" cy="380833"/>
          </a:xfrm>
        </p:spPr>
        <p:txBody>
          <a:bodyPr anchor="t"/>
          <a:lstStyle>
            <a:lvl1pPr marL="0" indent="0">
              <a:buNone/>
              <a:defRPr sz="1533" b="1" i="0"/>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p>
            <a:fld id="{AA3C93F7-599D-4080-945E-99428CE1D562}" type="datetime1">
              <a:rPr lang="fr-FR" smtClean="0"/>
              <a:t>13/10/2020</a:t>
            </a:fld>
            <a:endParaRPr lang="fr-FR"/>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p>
            <a:r>
              <a:rPr lang="fr-FR"/>
              <a:t>Date et titre de votre présentation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12" name="Espace réservé du texte 10">
            <a:extLst>
              <a:ext uri="{FF2B5EF4-FFF2-40B4-BE49-F238E27FC236}">
                <a16:creationId xmlns:a16="http://schemas.microsoft.com/office/drawing/2014/main" id="{E8E682C0-94BB-467C-A5AD-7B086F8D1CD8}"/>
              </a:ext>
            </a:extLst>
          </p:cNvPr>
          <p:cNvSpPr>
            <a:spLocks noGrp="1"/>
          </p:cNvSpPr>
          <p:nvPr>
            <p:ph type="body" sz="quarter" idx="14"/>
          </p:nvPr>
        </p:nvSpPr>
        <p:spPr>
          <a:xfrm>
            <a:off x="6785444" y="4971771"/>
            <a:ext cx="3219399" cy="1142500"/>
          </a:xfrm>
        </p:spPr>
        <p:txBody>
          <a:bodyPr anchor="b"/>
          <a:lstStyle>
            <a:lvl1pPr>
              <a:lnSpc>
                <a:spcPct val="130000"/>
              </a:lnSpc>
              <a:defRPr sz="1022" b="1" i="0"/>
            </a:lvl1pPr>
            <a:lvl2pPr>
              <a:lnSpc>
                <a:spcPct val="130000"/>
              </a:lnSpc>
              <a:defRPr sz="1022" i="0"/>
            </a:lvl2pPr>
          </a:lstStyle>
          <a:p>
            <a:pPr lvl="0"/>
            <a:r>
              <a:rPr lang="fr-FR"/>
              <a:t>Modifier les styles du texte du masque</a:t>
            </a:r>
          </a:p>
          <a:p>
            <a:pPr lvl="1"/>
            <a:r>
              <a:rPr lang="fr-FR"/>
              <a:t>Deuxième niveau</a:t>
            </a:r>
          </a:p>
        </p:txBody>
      </p:sp>
      <p:sp>
        <p:nvSpPr>
          <p:cNvPr id="13" name="Espace réservé pour une image  2">
            <a:extLst>
              <a:ext uri="{FF2B5EF4-FFF2-40B4-BE49-F238E27FC236}">
                <a16:creationId xmlns:a16="http://schemas.microsoft.com/office/drawing/2014/main" id="{E0DE2A1B-42EC-44EA-9D29-6D212371CCAE}"/>
              </a:ext>
            </a:extLst>
          </p:cNvPr>
          <p:cNvSpPr>
            <a:spLocks noGrp="1"/>
          </p:cNvSpPr>
          <p:nvPr>
            <p:ph type="pic" idx="15" hasCustomPrompt="1"/>
          </p:nvPr>
        </p:nvSpPr>
        <p:spPr>
          <a:xfrm>
            <a:off x="883979" y="1770056"/>
            <a:ext cx="5547511" cy="4259552"/>
          </a:xfrm>
          <a:solidFill>
            <a:schemeClr val="bg1">
              <a:lumMod val="95000"/>
            </a:schemeClr>
          </a:solidFill>
        </p:spPr>
        <p:txBody>
          <a:bodyPr anchor="ctr"/>
          <a:lstStyle>
            <a:lvl1pPr marL="0" indent="0" algn="ctr">
              <a:buNone/>
              <a:defRPr sz="1192" i="0"/>
            </a:lvl1pPr>
            <a:lvl2pPr marL="389397" indent="0">
              <a:buNone/>
              <a:defRPr sz="2385"/>
            </a:lvl2pPr>
            <a:lvl3pPr marL="778794" indent="0">
              <a:buNone/>
              <a:defRPr sz="2044"/>
            </a:lvl3pPr>
            <a:lvl4pPr marL="1168192" indent="0">
              <a:buNone/>
              <a:defRPr sz="1703"/>
            </a:lvl4pPr>
            <a:lvl5pPr marL="1557589" indent="0">
              <a:buNone/>
              <a:defRPr sz="1703"/>
            </a:lvl5pPr>
            <a:lvl6pPr marL="1946986" indent="0">
              <a:buNone/>
              <a:defRPr sz="1703"/>
            </a:lvl6pPr>
            <a:lvl7pPr marL="2336383" indent="0">
              <a:buNone/>
              <a:defRPr sz="1703"/>
            </a:lvl7pPr>
            <a:lvl8pPr marL="2725781" indent="0">
              <a:buNone/>
              <a:defRPr sz="1703"/>
            </a:lvl8pPr>
            <a:lvl9pPr marL="3115178" indent="0">
              <a:buNone/>
              <a:defRPr sz="1703"/>
            </a:lvl9pPr>
          </a:lstStyle>
          <a:p>
            <a:r>
              <a:rPr lang="fr-FR" dirty="0"/>
              <a:t>Photo</a:t>
            </a:r>
          </a:p>
        </p:txBody>
      </p:sp>
      <p:sp>
        <p:nvSpPr>
          <p:cNvPr id="2" name="Titre 1">
            <a:extLst>
              <a:ext uri="{FF2B5EF4-FFF2-40B4-BE49-F238E27FC236}">
                <a16:creationId xmlns:a16="http://schemas.microsoft.com/office/drawing/2014/main" id="{E7A13A3F-87FA-4C03-B1F2-CF8821B23F89}"/>
              </a:ext>
            </a:extLst>
          </p:cNvPr>
          <p:cNvSpPr>
            <a:spLocks noGrp="1"/>
          </p:cNvSpPr>
          <p:nvPr>
            <p:ph type="title"/>
          </p:nvPr>
        </p:nvSpPr>
        <p:spPr>
          <a:xfrm>
            <a:off x="793389" y="603227"/>
            <a:ext cx="9211452" cy="495083"/>
          </a:xfrm>
        </p:spPr>
        <p:txBody>
          <a:bodyPr/>
          <a:lstStyle/>
          <a:p>
            <a:r>
              <a:rPr lang="fr-FR"/>
              <a:t>Modifiez le style du titre</a:t>
            </a:r>
            <a:endParaRPr lang="fr-FR" dirty="0"/>
          </a:p>
        </p:txBody>
      </p:sp>
      <p:sp>
        <p:nvSpPr>
          <p:cNvPr id="14" name="Espace réservé du texte 10">
            <a:extLst>
              <a:ext uri="{FF2B5EF4-FFF2-40B4-BE49-F238E27FC236}">
                <a16:creationId xmlns:a16="http://schemas.microsoft.com/office/drawing/2014/main" id="{256FB588-56DC-4143-88EE-134EB49221A4}"/>
              </a:ext>
            </a:extLst>
          </p:cNvPr>
          <p:cNvSpPr>
            <a:spLocks noGrp="1"/>
          </p:cNvSpPr>
          <p:nvPr>
            <p:ph type="body" sz="quarter" idx="16"/>
          </p:nvPr>
        </p:nvSpPr>
        <p:spPr>
          <a:xfrm>
            <a:off x="6785444" y="1670356"/>
            <a:ext cx="3219398" cy="2856250"/>
          </a:xfrm>
        </p:spPr>
        <p:txBody>
          <a:bodyPr/>
          <a:lstStyle>
            <a:lvl1pPr>
              <a:lnSpc>
                <a:spcPct val="120000"/>
              </a:lnSpc>
              <a:defRPr/>
            </a:lvl1pPr>
            <a:lvl2pPr>
              <a:lnSpc>
                <a:spcPct val="120000"/>
              </a:lnSpc>
              <a:spcBef>
                <a:spcPts val="256"/>
              </a:spcBef>
              <a:defRPr sz="1192"/>
            </a:lvl2pPr>
            <a:lvl3pPr>
              <a:lnSpc>
                <a:spcPct val="120000"/>
              </a:lnSpc>
              <a:spcBef>
                <a:spcPts val="1107"/>
              </a:spcBef>
              <a:defRPr sz="1192"/>
            </a:lvl3pPr>
            <a:lvl4pPr>
              <a:lnSpc>
                <a:spcPct val="120000"/>
              </a:lnSpc>
              <a:defRPr sz="1192"/>
            </a:lvl4pPr>
            <a:lvl5pPr>
              <a:lnSpc>
                <a:spcPct val="120000"/>
              </a:lnSpc>
              <a:defRPr sz="1192"/>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31609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exte en exergue avec photo">
    <p:spTree>
      <p:nvGrpSpPr>
        <p:cNvPr id="1" name=""/>
        <p:cNvGrpSpPr/>
        <p:nvPr/>
      </p:nvGrpSpPr>
      <p:grpSpPr>
        <a:xfrm>
          <a:off x="0" y="0"/>
          <a:ext cx="0" cy="0"/>
          <a:chOff x="0" y="0"/>
          <a:chExt cx="0" cy="0"/>
        </a:xfrm>
      </p:grpSpPr>
      <p:sp>
        <p:nvSpPr>
          <p:cNvPr id="11" name="Espace réservé pour une image  2">
            <a:extLst>
              <a:ext uri="{FF2B5EF4-FFF2-40B4-BE49-F238E27FC236}">
                <a16:creationId xmlns:a16="http://schemas.microsoft.com/office/drawing/2014/main" id="{2585BDCD-83C4-4E2C-83C4-94C92955FD73}"/>
              </a:ext>
            </a:extLst>
          </p:cNvPr>
          <p:cNvSpPr>
            <a:spLocks noGrp="1"/>
          </p:cNvSpPr>
          <p:nvPr>
            <p:ph type="pic" idx="15" hasCustomPrompt="1"/>
          </p:nvPr>
        </p:nvSpPr>
        <p:spPr>
          <a:xfrm>
            <a:off x="0" y="0"/>
            <a:ext cx="10383838" cy="7254875"/>
          </a:xfrm>
          <a:solidFill>
            <a:schemeClr val="bg1">
              <a:lumMod val="95000"/>
            </a:schemeClr>
          </a:solidFill>
        </p:spPr>
        <p:txBody>
          <a:bodyPr anchor="t"/>
          <a:lstStyle>
            <a:lvl1pPr marL="0" indent="0" algn="l">
              <a:buNone/>
              <a:defRPr sz="1192" i="0"/>
            </a:lvl1pPr>
            <a:lvl2pPr marL="389397" indent="0">
              <a:buNone/>
              <a:defRPr sz="2385"/>
            </a:lvl2pPr>
            <a:lvl3pPr marL="778794" indent="0">
              <a:buNone/>
              <a:defRPr sz="2044"/>
            </a:lvl3pPr>
            <a:lvl4pPr marL="1168192" indent="0">
              <a:buNone/>
              <a:defRPr sz="1703"/>
            </a:lvl4pPr>
            <a:lvl5pPr marL="1557589" indent="0">
              <a:buNone/>
              <a:defRPr sz="1703"/>
            </a:lvl5pPr>
            <a:lvl6pPr marL="1946986" indent="0">
              <a:buNone/>
              <a:defRPr sz="1703"/>
            </a:lvl6pPr>
            <a:lvl7pPr marL="2336383" indent="0">
              <a:buNone/>
              <a:defRPr sz="1703"/>
            </a:lvl7pPr>
            <a:lvl8pPr marL="2725781" indent="0">
              <a:buNone/>
              <a:defRPr sz="1703"/>
            </a:lvl8pPr>
            <a:lvl9pPr marL="3115178" indent="0">
              <a:buNone/>
              <a:defRPr sz="1703"/>
            </a:lvl9pPr>
          </a:lstStyle>
          <a:p>
            <a:r>
              <a:rPr lang="fr-FR" dirty="0"/>
              <a:t>Photo</a:t>
            </a:r>
          </a:p>
        </p:txBody>
      </p:sp>
      <p:sp>
        <p:nvSpPr>
          <p:cNvPr id="3" name="Espace réservé de la date 2">
            <a:extLst>
              <a:ext uri="{FF2B5EF4-FFF2-40B4-BE49-F238E27FC236}">
                <a16:creationId xmlns:a16="http://schemas.microsoft.com/office/drawing/2014/main" id="{4F8398A2-1BB0-4126-99AA-BE7259021A10}"/>
              </a:ext>
            </a:extLst>
          </p:cNvPr>
          <p:cNvSpPr>
            <a:spLocks noGrp="1"/>
          </p:cNvSpPr>
          <p:nvPr>
            <p:ph type="dt" sz="half" idx="10"/>
          </p:nvPr>
        </p:nvSpPr>
        <p:spPr/>
        <p:txBody>
          <a:bodyPr/>
          <a:lstStyle>
            <a:lvl1pPr>
              <a:defRPr>
                <a:solidFill>
                  <a:schemeClr val="bg1"/>
                </a:solidFill>
              </a:defRPr>
            </a:lvl1pPr>
          </a:lstStyle>
          <a:p>
            <a:fld id="{D1D31DC0-154B-4EE2-A61F-27EAFCE2216B}" type="datetime1">
              <a:rPr lang="fr-FR" smtClean="0"/>
              <a:t>13/10/2020</a:t>
            </a:fld>
            <a:endParaRPr lang="fr-FR"/>
          </a:p>
        </p:txBody>
      </p:sp>
      <p:sp>
        <p:nvSpPr>
          <p:cNvPr id="4" name="Espace réservé du pied de page 3">
            <a:extLst>
              <a:ext uri="{FF2B5EF4-FFF2-40B4-BE49-F238E27FC236}">
                <a16:creationId xmlns:a16="http://schemas.microsoft.com/office/drawing/2014/main" id="{A9F9D431-C360-4856-A475-557050A130D3}"/>
              </a:ext>
            </a:extLst>
          </p:cNvPr>
          <p:cNvSpPr>
            <a:spLocks noGrp="1"/>
          </p:cNvSpPr>
          <p:nvPr>
            <p:ph type="ftr" sz="quarter" idx="11"/>
          </p:nvPr>
        </p:nvSpPr>
        <p:spPr/>
        <p:txBody>
          <a:bodyPr/>
          <a:lstStyle>
            <a:lvl1pPr>
              <a:defRPr>
                <a:solidFill>
                  <a:schemeClr val="bg1"/>
                </a:solidFill>
              </a:defRPr>
            </a:lvl1pPr>
          </a:lstStyle>
          <a:p>
            <a:r>
              <a:rPr lang="fr-FR"/>
              <a:t>Date et titre de votre présentation</a:t>
            </a:r>
          </a:p>
        </p:txBody>
      </p:sp>
      <p:sp>
        <p:nvSpPr>
          <p:cNvPr id="5" name="Espace réservé du numéro de diapositive 4">
            <a:extLst>
              <a:ext uri="{FF2B5EF4-FFF2-40B4-BE49-F238E27FC236}">
                <a16:creationId xmlns:a16="http://schemas.microsoft.com/office/drawing/2014/main" id="{A36C15B0-333C-4C06-9AC9-8D12F37568E9}"/>
              </a:ext>
            </a:extLst>
          </p:cNvPr>
          <p:cNvSpPr>
            <a:spLocks noGrp="1"/>
          </p:cNvSpPr>
          <p:nvPr>
            <p:ph type="sldNum" sz="quarter" idx="12"/>
          </p:nvPr>
        </p:nvSpPr>
        <p:spPr/>
        <p:txBody>
          <a:bodyPr/>
          <a:lstStyle>
            <a:lvl1pPr>
              <a:defRPr>
                <a:solidFill>
                  <a:schemeClr val="bg1"/>
                </a:solidFill>
              </a:defRPr>
            </a:lvl1pPr>
          </a:lstStyle>
          <a:p>
            <a:fld id="{975A587B-5814-4D9B-9598-FE9CB954CB01}" type="slidenum">
              <a:rPr lang="fr-FR" smtClean="0"/>
              <a:pPr/>
              <a:t>‹N°›</a:t>
            </a:fld>
            <a:endParaRPr lang="fr-FR"/>
          </a:p>
        </p:txBody>
      </p:sp>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2193450" y="2910347"/>
            <a:ext cx="7358625" cy="3046667"/>
          </a:xfrm>
        </p:spPr>
        <p:txBody>
          <a:bodyPr/>
          <a:lstStyle>
            <a:lvl1pPr>
              <a:defRPr sz="3833">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18194242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hoto avec légende">
    <p:spTree>
      <p:nvGrpSpPr>
        <p:cNvPr id="1" name=""/>
        <p:cNvGrpSpPr/>
        <p:nvPr/>
      </p:nvGrpSpPr>
      <p:grpSpPr>
        <a:xfrm>
          <a:off x="0" y="0"/>
          <a:ext cx="0" cy="0"/>
          <a:chOff x="0" y="0"/>
          <a:chExt cx="0" cy="0"/>
        </a:xfrm>
      </p:grpSpPr>
      <p:sp>
        <p:nvSpPr>
          <p:cNvPr id="12" name="Espace réservé pour une image  2">
            <a:extLst>
              <a:ext uri="{FF2B5EF4-FFF2-40B4-BE49-F238E27FC236}">
                <a16:creationId xmlns:a16="http://schemas.microsoft.com/office/drawing/2014/main" id="{7532A651-F0F4-48C2-B997-B125AE264F79}"/>
              </a:ext>
            </a:extLst>
          </p:cNvPr>
          <p:cNvSpPr>
            <a:spLocks noGrp="1"/>
          </p:cNvSpPr>
          <p:nvPr>
            <p:ph type="pic" idx="15" hasCustomPrompt="1"/>
          </p:nvPr>
        </p:nvSpPr>
        <p:spPr>
          <a:xfrm>
            <a:off x="0" y="0"/>
            <a:ext cx="10383838" cy="7254875"/>
          </a:xfrm>
          <a:solidFill>
            <a:schemeClr val="bg1">
              <a:lumMod val="95000"/>
            </a:schemeClr>
          </a:solidFill>
        </p:spPr>
        <p:txBody>
          <a:bodyPr anchor="t"/>
          <a:lstStyle>
            <a:lvl1pPr marL="0" indent="0" algn="l">
              <a:buNone/>
              <a:defRPr sz="1192" i="0"/>
            </a:lvl1pPr>
            <a:lvl2pPr marL="389397" indent="0">
              <a:buNone/>
              <a:defRPr sz="2385"/>
            </a:lvl2pPr>
            <a:lvl3pPr marL="778794" indent="0">
              <a:buNone/>
              <a:defRPr sz="2044"/>
            </a:lvl3pPr>
            <a:lvl4pPr marL="1168192" indent="0">
              <a:buNone/>
              <a:defRPr sz="1703"/>
            </a:lvl4pPr>
            <a:lvl5pPr marL="1557589" indent="0">
              <a:buNone/>
              <a:defRPr sz="1703"/>
            </a:lvl5pPr>
            <a:lvl6pPr marL="1946986" indent="0">
              <a:buNone/>
              <a:defRPr sz="1703"/>
            </a:lvl6pPr>
            <a:lvl7pPr marL="2336383" indent="0">
              <a:buNone/>
              <a:defRPr sz="1703"/>
            </a:lvl7pPr>
            <a:lvl8pPr marL="2725781" indent="0">
              <a:buNone/>
              <a:defRPr sz="1703"/>
            </a:lvl8pPr>
            <a:lvl9pPr marL="3115178" indent="0">
              <a:buNone/>
              <a:defRPr sz="1703"/>
            </a:lvl9pPr>
          </a:lstStyle>
          <a:p>
            <a:r>
              <a:rPr lang="fr-FR" dirty="0"/>
              <a:t>Photo</a:t>
            </a:r>
          </a:p>
        </p:txBody>
      </p:sp>
      <p:sp>
        <p:nvSpPr>
          <p:cNvPr id="3" name="Espace réservé de la date 2">
            <a:extLst>
              <a:ext uri="{FF2B5EF4-FFF2-40B4-BE49-F238E27FC236}">
                <a16:creationId xmlns:a16="http://schemas.microsoft.com/office/drawing/2014/main" id="{4F8398A2-1BB0-4126-99AA-BE7259021A10}"/>
              </a:ext>
            </a:extLst>
          </p:cNvPr>
          <p:cNvSpPr>
            <a:spLocks noGrp="1"/>
          </p:cNvSpPr>
          <p:nvPr>
            <p:ph type="dt" sz="half" idx="10"/>
          </p:nvPr>
        </p:nvSpPr>
        <p:spPr/>
        <p:txBody>
          <a:bodyPr/>
          <a:lstStyle>
            <a:lvl1pPr>
              <a:defRPr>
                <a:solidFill>
                  <a:schemeClr val="bg1"/>
                </a:solidFill>
              </a:defRPr>
            </a:lvl1pPr>
          </a:lstStyle>
          <a:p>
            <a:fld id="{4EA8CBA8-FB39-47F8-8102-A189F8BCDA26}" type="datetime1">
              <a:rPr lang="fr-FR" smtClean="0"/>
              <a:t>13/10/2020</a:t>
            </a:fld>
            <a:endParaRPr lang="fr-FR"/>
          </a:p>
        </p:txBody>
      </p:sp>
      <p:sp>
        <p:nvSpPr>
          <p:cNvPr id="4" name="Espace réservé du pied de page 3">
            <a:extLst>
              <a:ext uri="{FF2B5EF4-FFF2-40B4-BE49-F238E27FC236}">
                <a16:creationId xmlns:a16="http://schemas.microsoft.com/office/drawing/2014/main" id="{A9F9D431-C360-4856-A475-557050A130D3}"/>
              </a:ext>
            </a:extLst>
          </p:cNvPr>
          <p:cNvSpPr>
            <a:spLocks noGrp="1"/>
          </p:cNvSpPr>
          <p:nvPr>
            <p:ph type="ftr" sz="quarter" idx="11"/>
          </p:nvPr>
        </p:nvSpPr>
        <p:spPr/>
        <p:txBody>
          <a:bodyPr/>
          <a:lstStyle>
            <a:lvl1pPr>
              <a:defRPr>
                <a:solidFill>
                  <a:schemeClr val="bg1"/>
                </a:solidFill>
              </a:defRPr>
            </a:lvl1pPr>
          </a:lstStyle>
          <a:p>
            <a:r>
              <a:rPr lang="fr-FR"/>
              <a:t>Date et titre de votre présentation</a:t>
            </a:r>
          </a:p>
        </p:txBody>
      </p:sp>
      <p:sp>
        <p:nvSpPr>
          <p:cNvPr id="5" name="Espace réservé du numéro de diapositive 4">
            <a:extLst>
              <a:ext uri="{FF2B5EF4-FFF2-40B4-BE49-F238E27FC236}">
                <a16:creationId xmlns:a16="http://schemas.microsoft.com/office/drawing/2014/main" id="{A36C15B0-333C-4C06-9AC9-8D12F37568E9}"/>
              </a:ext>
            </a:extLst>
          </p:cNvPr>
          <p:cNvSpPr>
            <a:spLocks noGrp="1"/>
          </p:cNvSpPr>
          <p:nvPr>
            <p:ph type="sldNum" sz="quarter" idx="12"/>
          </p:nvPr>
        </p:nvSpPr>
        <p:spPr/>
        <p:txBody>
          <a:bodyPr/>
          <a:lstStyle>
            <a:lvl1pPr>
              <a:defRPr>
                <a:solidFill>
                  <a:schemeClr val="bg1"/>
                </a:solidFill>
              </a:defRPr>
            </a:lvl1pPr>
          </a:lstStyle>
          <a:p>
            <a:fld id="{975A587B-5814-4D9B-9598-FE9CB954CB01}" type="slidenum">
              <a:rPr lang="fr-FR" smtClean="0"/>
              <a:pPr/>
              <a:t>‹N°›</a:t>
            </a:fld>
            <a:endParaRPr lang="fr-FR"/>
          </a:p>
        </p:txBody>
      </p:sp>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8012857" y="4876729"/>
            <a:ext cx="2146266" cy="1523333"/>
          </a:xfrm>
        </p:spPr>
        <p:txBody>
          <a:bodyPr/>
          <a:lstStyle>
            <a:lvl1pPr>
              <a:lnSpc>
                <a:spcPct val="85000"/>
              </a:lnSpc>
              <a:defRPr sz="2214">
                <a:solidFill>
                  <a:schemeClr val="bg1"/>
                </a:solidFill>
              </a:defRPr>
            </a:lvl1pPr>
          </a:lstStyle>
          <a:p>
            <a:r>
              <a:rPr lang="fr-FR"/>
              <a:t>Modifiez le style du titre</a:t>
            </a:r>
            <a:endParaRPr lang="fr-FR" dirty="0"/>
          </a:p>
        </p:txBody>
      </p:sp>
    </p:spTree>
    <p:extLst>
      <p:ext uri="{BB962C8B-B14F-4D97-AF65-F5344CB8AC3E}">
        <p14:creationId xmlns:p14="http://schemas.microsoft.com/office/powerpoint/2010/main" val="2480513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Texte en exergue sur fond bleu">
    <p:bg>
      <p:bgPr>
        <a:solidFill>
          <a:srgbClr val="00577F"/>
        </a:solidFill>
        <a:effectLst/>
      </p:bgPr>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4F8398A2-1BB0-4126-99AA-BE7259021A10}"/>
              </a:ext>
            </a:extLst>
          </p:cNvPr>
          <p:cNvSpPr>
            <a:spLocks noGrp="1"/>
          </p:cNvSpPr>
          <p:nvPr>
            <p:ph type="dt" sz="half" idx="10"/>
          </p:nvPr>
        </p:nvSpPr>
        <p:spPr/>
        <p:txBody>
          <a:bodyPr/>
          <a:lstStyle>
            <a:lvl1pPr>
              <a:defRPr>
                <a:solidFill>
                  <a:schemeClr val="bg1"/>
                </a:solidFill>
              </a:defRPr>
            </a:lvl1pPr>
          </a:lstStyle>
          <a:p>
            <a:fld id="{422EB78A-D47E-49AC-8845-EC90ABB06D18}" type="datetime1">
              <a:rPr lang="fr-FR" smtClean="0"/>
              <a:t>13/10/2020</a:t>
            </a:fld>
            <a:endParaRPr lang="fr-FR"/>
          </a:p>
        </p:txBody>
      </p:sp>
      <p:sp>
        <p:nvSpPr>
          <p:cNvPr id="4" name="Espace réservé du pied de page 3">
            <a:extLst>
              <a:ext uri="{FF2B5EF4-FFF2-40B4-BE49-F238E27FC236}">
                <a16:creationId xmlns:a16="http://schemas.microsoft.com/office/drawing/2014/main" id="{A9F9D431-C360-4856-A475-557050A130D3}"/>
              </a:ext>
            </a:extLst>
          </p:cNvPr>
          <p:cNvSpPr>
            <a:spLocks noGrp="1"/>
          </p:cNvSpPr>
          <p:nvPr>
            <p:ph type="ftr" sz="quarter" idx="11"/>
          </p:nvPr>
        </p:nvSpPr>
        <p:spPr/>
        <p:txBody>
          <a:bodyPr/>
          <a:lstStyle>
            <a:lvl1pPr>
              <a:defRPr>
                <a:solidFill>
                  <a:schemeClr val="bg1"/>
                </a:solidFill>
              </a:defRPr>
            </a:lvl1pPr>
          </a:lstStyle>
          <a:p>
            <a:r>
              <a:rPr lang="fr-FR"/>
              <a:t>Date et titre de votre présentation</a:t>
            </a:r>
          </a:p>
        </p:txBody>
      </p:sp>
      <p:sp>
        <p:nvSpPr>
          <p:cNvPr id="5" name="Espace réservé du numéro de diapositive 4">
            <a:extLst>
              <a:ext uri="{FF2B5EF4-FFF2-40B4-BE49-F238E27FC236}">
                <a16:creationId xmlns:a16="http://schemas.microsoft.com/office/drawing/2014/main" id="{A36C15B0-333C-4C06-9AC9-8D12F37568E9}"/>
              </a:ext>
            </a:extLst>
          </p:cNvPr>
          <p:cNvSpPr>
            <a:spLocks noGrp="1"/>
          </p:cNvSpPr>
          <p:nvPr>
            <p:ph type="sldNum" sz="quarter" idx="12"/>
          </p:nvPr>
        </p:nvSpPr>
        <p:spPr/>
        <p:txBody>
          <a:bodyPr/>
          <a:lstStyle>
            <a:lvl1pPr>
              <a:defRPr>
                <a:solidFill>
                  <a:schemeClr val="bg1"/>
                </a:solidFill>
              </a:defRPr>
            </a:lvl1pPr>
          </a:lstStyle>
          <a:p>
            <a:fld id="{975A587B-5814-4D9B-9598-FE9CB954CB01}" type="slidenum">
              <a:rPr lang="fr-FR" smtClean="0"/>
              <a:pPr/>
              <a:t>‹N°›</a:t>
            </a:fld>
            <a:endParaRPr lang="fr-FR"/>
          </a:p>
        </p:txBody>
      </p:sp>
      <p:sp>
        <p:nvSpPr>
          <p:cNvPr id="9" name="ZoneTexte 8">
            <a:extLst>
              <a:ext uri="{FF2B5EF4-FFF2-40B4-BE49-F238E27FC236}">
                <a16:creationId xmlns:a16="http://schemas.microsoft.com/office/drawing/2014/main" id="{EEDE9198-B720-4706-8F02-CACA50E166A5}"/>
              </a:ext>
            </a:extLst>
          </p:cNvPr>
          <p:cNvSpPr txBox="1"/>
          <p:nvPr userDrawn="1"/>
        </p:nvSpPr>
        <p:spPr>
          <a:xfrm>
            <a:off x="788354" y="6739309"/>
            <a:ext cx="1298817" cy="406906"/>
          </a:xfrm>
          <a:prstGeom prst="rect">
            <a:avLst/>
          </a:prstGeom>
          <a:noFill/>
        </p:spPr>
        <p:txBody>
          <a:bodyPr wrap="none" rtlCol="0">
            <a:spAutoFit/>
          </a:bodyPr>
          <a:lstStyle/>
          <a:p>
            <a:r>
              <a:rPr lang="fr-FR" sz="1022" b="1" dirty="0">
                <a:solidFill>
                  <a:schemeClr val="bg1"/>
                </a:solidFill>
              </a:rPr>
              <a:t>Informatique CDC</a:t>
            </a:r>
          </a:p>
          <a:p>
            <a:endParaRPr lang="fr-FR" sz="1022" b="1" dirty="0">
              <a:solidFill>
                <a:schemeClr val="bg1"/>
              </a:solidFill>
            </a:endParaRPr>
          </a:p>
        </p:txBody>
      </p:sp>
      <p:sp>
        <p:nvSpPr>
          <p:cNvPr id="2" name="Titre 1">
            <a:extLst>
              <a:ext uri="{FF2B5EF4-FFF2-40B4-BE49-F238E27FC236}">
                <a16:creationId xmlns:a16="http://schemas.microsoft.com/office/drawing/2014/main" id="{9A50C95A-056C-429F-A1B6-8B1CDC140D27}"/>
              </a:ext>
            </a:extLst>
          </p:cNvPr>
          <p:cNvSpPr>
            <a:spLocks noGrp="1"/>
          </p:cNvSpPr>
          <p:nvPr>
            <p:ph type="title"/>
          </p:nvPr>
        </p:nvSpPr>
        <p:spPr>
          <a:xfrm>
            <a:off x="1922507" y="2696555"/>
            <a:ext cx="7358625" cy="3046667"/>
          </a:xfrm>
        </p:spPr>
        <p:txBody>
          <a:bodyPr/>
          <a:lstStyle>
            <a:lvl1pPr>
              <a:defRPr sz="3833">
                <a:solidFill>
                  <a:schemeClr val="bg1"/>
                </a:solidFill>
              </a:defRPr>
            </a:lvl1pPr>
          </a:lstStyle>
          <a:p>
            <a:r>
              <a:rPr lang="fr-FR"/>
              <a:t>Modifiez le style du titre</a:t>
            </a:r>
            <a:endParaRPr lang="fr-FR" dirty="0"/>
          </a:p>
        </p:txBody>
      </p:sp>
      <p:cxnSp>
        <p:nvCxnSpPr>
          <p:cNvPr id="10" name="Connecteur droit 9">
            <a:extLst>
              <a:ext uri="{FF2B5EF4-FFF2-40B4-BE49-F238E27FC236}">
                <a16:creationId xmlns:a16="http://schemas.microsoft.com/office/drawing/2014/main" id="{E0A3AB4C-AD58-4D8F-BC6F-D1A801697936}"/>
              </a:ext>
            </a:extLst>
          </p:cNvPr>
          <p:cNvCxnSpPr/>
          <p:nvPr userDrawn="1"/>
        </p:nvCxnSpPr>
        <p:spPr>
          <a:xfrm>
            <a:off x="892361" y="6564657"/>
            <a:ext cx="8600393"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372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in">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A94DE154-1A8D-423C-929A-E70E6D07574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7" name="Titre 6">
            <a:extLst>
              <a:ext uri="{FF2B5EF4-FFF2-40B4-BE49-F238E27FC236}">
                <a16:creationId xmlns:a16="http://schemas.microsoft.com/office/drawing/2014/main" id="{B7A985A6-151F-4CB0-B805-7356FF1FA8E6}"/>
              </a:ext>
            </a:extLst>
          </p:cNvPr>
          <p:cNvSpPr>
            <a:spLocks noGrp="1"/>
          </p:cNvSpPr>
          <p:nvPr>
            <p:ph type="title" hasCustomPrompt="1"/>
          </p:nvPr>
        </p:nvSpPr>
        <p:spPr>
          <a:xfrm>
            <a:off x="760524" y="1116836"/>
            <a:ext cx="2666136" cy="380833"/>
          </a:xfrm>
        </p:spPr>
        <p:txBody>
          <a:bodyPr anchor="ctr"/>
          <a:lstStyle>
            <a:lvl1pPr>
              <a:defRPr sz="1363">
                <a:solidFill>
                  <a:schemeClr val="bg1"/>
                </a:solidFill>
              </a:defRPr>
            </a:lvl1pPr>
          </a:lstStyle>
          <a:p>
            <a:r>
              <a:rPr lang="fr-FR" dirty="0"/>
              <a:t>icdc.caissedesdepots.fr</a:t>
            </a:r>
          </a:p>
        </p:txBody>
      </p:sp>
      <p:grpSp>
        <p:nvGrpSpPr>
          <p:cNvPr id="5" name="Groupe 4">
            <a:extLst>
              <a:ext uri="{FF2B5EF4-FFF2-40B4-BE49-F238E27FC236}">
                <a16:creationId xmlns:a16="http://schemas.microsoft.com/office/drawing/2014/main" id="{F161F054-B3DD-4895-9E27-7B3EBA77B0A2}"/>
              </a:ext>
            </a:extLst>
          </p:cNvPr>
          <p:cNvGrpSpPr/>
          <p:nvPr userDrawn="1"/>
        </p:nvGrpSpPr>
        <p:grpSpPr>
          <a:xfrm>
            <a:off x="857071" y="1550027"/>
            <a:ext cx="1170394" cy="203236"/>
            <a:chOff x="1134903" y="1462851"/>
            <a:chExt cx="1697834" cy="237363"/>
          </a:xfrm>
        </p:grpSpPr>
        <p:sp>
          <p:nvSpPr>
            <p:cNvPr id="22" name="Freeform 5">
              <a:extLst>
                <a:ext uri="{FF2B5EF4-FFF2-40B4-BE49-F238E27FC236}">
                  <a16:creationId xmlns:a16="http://schemas.microsoft.com/office/drawing/2014/main" id="{FA03C2A1-7262-4224-B966-B845D8D4E8FB}"/>
                </a:ext>
              </a:extLst>
            </p:cNvPr>
            <p:cNvSpPr>
              <a:spLocks noEditPoints="1"/>
            </p:cNvSpPr>
            <p:nvPr userDrawn="1"/>
          </p:nvSpPr>
          <p:spPr bwMode="auto">
            <a:xfrm>
              <a:off x="2126320" y="1467335"/>
              <a:ext cx="335039" cy="232469"/>
            </a:xfrm>
            <a:custGeom>
              <a:avLst/>
              <a:gdLst>
                <a:gd name="T0" fmla="*/ 934 w 1124"/>
                <a:gd name="T1" fmla="*/ 0 h 778"/>
                <a:gd name="T2" fmla="*/ 190 w 1124"/>
                <a:gd name="T3" fmla="*/ 0 h 778"/>
                <a:gd name="T4" fmla="*/ 0 w 1124"/>
                <a:gd name="T5" fmla="*/ 190 h 778"/>
                <a:gd name="T6" fmla="*/ 0 w 1124"/>
                <a:gd name="T7" fmla="*/ 588 h 778"/>
                <a:gd name="T8" fmla="*/ 190 w 1124"/>
                <a:gd name="T9" fmla="*/ 778 h 778"/>
                <a:gd name="T10" fmla="*/ 934 w 1124"/>
                <a:gd name="T11" fmla="*/ 778 h 778"/>
                <a:gd name="T12" fmla="*/ 1124 w 1124"/>
                <a:gd name="T13" fmla="*/ 588 h 778"/>
                <a:gd name="T14" fmla="*/ 1124 w 1124"/>
                <a:gd name="T15" fmla="*/ 190 h 778"/>
                <a:gd name="T16" fmla="*/ 934 w 1124"/>
                <a:gd name="T17" fmla="*/ 0 h 778"/>
                <a:gd name="T18" fmla="*/ 610 w 1124"/>
                <a:gd name="T19" fmla="*/ 475 h 778"/>
                <a:gd name="T20" fmla="*/ 441 w 1124"/>
                <a:gd name="T21" fmla="*/ 562 h 778"/>
                <a:gd name="T22" fmla="*/ 441 w 1124"/>
                <a:gd name="T23" fmla="*/ 216 h 778"/>
                <a:gd name="T24" fmla="*/ 610 w 1124"/>
                <a:gd name="T25" fmla="*/ 303 h 778"/>
                <a:gd name="T26" fmla="*/ 778 w 1124"/>
                <a:gd name="T27" fmla="*/ 389 h 778"/>
                <a:gd name="T28" fmla="*/ 610 w 1124"/>
                <a:gd name="T29" fmla="*/ 475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4" h="778">
                  <a:moveTo>
                    <a:pt x="934" y="0"/>
                  </a:moveTo>
                  <a:cubicBezTo>
                    <a:pt x="190" y="0"/>
                    <a:pt x="190" y="0"/>
                    <a:pt x="190" y="0"/>
                  </a:cubicBezTo>
                  <a:cubicBezTo>
                    <a:pt x="86" y="0"/>
                    <a:pt x="0" y="85"/>
                    <a:pt x="0" y="190"/>
                  </a:cubicBezTo>
                  <a:cubicBezTo>
                    <a:pt x="0" y="588"/>
                    <a:pt x="0" y="588"/>
                    <a:pt x="0" y="588"/>
                  </a:cubicBezTo>
                  <a:cubicBezTo>
                    <a:pt x="0" y="693"/>
                    <a:pt x="86" y="778"/>
                    <a:pt x="190" y="778"/>
                  </a:cubicBezTo>
                  <a:cubicBezTo>
                    <a:pt x="934" y="778"/>
                    <a:pt x="934" y="778"/>
                    <a:pt x="934" y="778"/>
                  </a:cubicBezTo>
                  <a:cubicBezTo>
                    <a:pt x="1038" y="778"/>
                    <a:pt x="1124" y="693"/>
                    <a:pt x="1124" y="588"/>
                  </a:cubicBezTo>
                  <a:cubicBezTo>
                    <a:pt x="1124" y="190"/>
                    <a:pt x="1124" y="190"/>
                    <a:pt x="1124" y="190"/>
                  </a:cubicBezTo>
                  <a:cubicBezTo>
                    <a:pt x="1124" y="85"/>
                    <a:pt x="1038" y="0"/>
                    <a:pt x="934" y="0"/>
                  </a:cubicBezTo>
                  <a:close/>
                  <a:moveTo>
                    <a:pt x="610" y="475"/>
                  </a:moveTo>
                  <a:cubicBezTo>
                    <a:pt x="441" y="562"/>
                    <a:pt x="441" y="562"/>
                    <a:pt x="441" y="562"/>
                  </a:cubicBezTo>
                  <a:cubicBezTo>
                    <a:pt x="441" y="216"/>
                    <a:pt x="441" y="216"/>
                    <a:pt x="441" y="216"/>
                  </a:cubicBezTo>
                  <a:cubicBezTo>
                    <a:pt x="610" y="303"/>
                    <a:pt x="610" y="303"/>
                    <a:pt x="610" y="303"/>
                  </a:cubicBezTo>
                  <a:cubicBezTo>
                    <a:pt x="778" y="389"/>
                    <a:pt x="778" y="389"/>
                    <a:pt x="778" y="389"/>
                  </a:cubicBezTo>
                  <a:lnTo>
                    <a:pt x="610" y="47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sz="1959"/>
            </a:p>
          </p:txBody>
        </p:sp>
        <p:cxnSp>
          <p:nvCxnSpPr>
            <p:cNvPr id="12" name="Connecteur droit 11">
              <a:extLst>
                <a:ext uri="{FF2B5EF4-FFF2-40B4-BE49-F238E27FC236}">
                  <a16:creationId xmlns:a16="http://schemas.microsoft.com/office/drawing/2014/main" id="{546CDF66-23E9-40D4-8C48-38D2A207FCFE}"/>
                </a:ext>
              </a:extLst>
            </p:cNvPr>
            <p:cNvCxnSpPr>
              <a:cxnSpLocks/>
            </p:cNvCxnSpPr>
            <p:nvPr userDrawn="1"/>
          </p:nvCxnSpPr>
          <p:spPr>
            <a:xfrm>
              <a:off x="1520666" y="1463356"/>
              <a:ext cx="0" cy="23685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6">
              <a:extLst>
                <a:ext uri="{FF2B5EF4-FFF2-40B4-BE49-F238E27FC236}">
                  <a16:creationId xmlns:a16="http://schemas.microsoft.com/office/drawing/2014/main" id="{EF95A7EB-EA7F-4577-B10B-9C29FF74D6C0}"/>
                </a:ext>
              </a:extLst>
            </p:cNvPr>
            <p:cNvCxnSpPr>
              <a:cxnSpLocks/>
            </p:cNvCxnSpPr>
            <p:nvPr userDrawn="1"/>
          </p:nvCxnSpPr>
          <p:spPr>
            <a:xfrm>
              <a:off x="2009103" y="1463356"/>
              <a:ext cx="0" cy="23685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AutoShape 3">
              <a:extLst>
                <a:ext uri="{FF2B5EF4-FFF2-40B4-BE49-F238E27FC236}">
                  <a16:creationId xmlns:a16="http://schemas.microsoft.com/office/drawing/2014/main" id="{35827162-24C1-408B-A9BF-40E6BBADA5F3}"/>
                </a:ext>
              </a:extLst>
            </p:cNvPr>
            <p:cNvSpPr>
              <a:spLocks noChangeAspect="1" noChangeArrowheads="1" noTextEdit="1"/>
            </p:cNvSpPr>
            <p:nvPr userDrawn="1"/>
          </p:nvSpPr>
          <p:spPr bwMode="auto">
            <a:xfrm>
              <a:off x="1642904" y="1466441"/>
              <a:ext cx="244134"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1959"/>
            </a:p>
          </p:txBody>
        </p:sp>
        <p:sp>
          <p:nvSpPr>
            <p:cNvPr id="10" name="Freeform 5">
              <a:extLst>
                <a:ext uri="{FF2B5EF4-FFF2-40B4-BE49-F238E27FC236}">
                  <a16:creationId xmlns:a16="http://schemas.microsoft.com/office/drawing/2014/main" id="{547AC831-1E19-496A-B00F-0B93E54D5BF0}"/>
                </a:ext>
              </a:extLst>
            </p:cNvPr>
            <p:cNvSpPr>
              <a:spLocks noEditPoints="1"/>
            </p:cNvSpPr>
            <p:nvPr userDrawn="1"/>
          </p:nvSpPr>
          <p:spPr bwMode="auto">
            <a:xfrm>
              <a:off x="1646494" y="1462851"/>
              <a:ext cx="244134" cy="236953"/>
            </a:xfrm>
            <a:custGeom>
              <a:avLst/>
              <a:gdLst>
                <a:gd name="T0" fmla="*/ 66 w 66"/>
                <a:gd name="T1" fmla="*/ 39 h 64"/>
                <a:gd name="T2" fmla="*/ 66 w 66"/>
                <a:gd name="T3" fmla="*/ 64 h 64"/>
                <a:gd name="T4" fmla="*/ 52 w 66"/>
                <a:gd name="T5" fmla="*/ 64 h 64"/>
                <a:gd name="T6" fmla="*/ 52 w 66"/>
                <a:gd name="T7" fmla="*/ 41 h 64"/>
                <a:gd name="T8" fmla="*/ 45 w 66"/>
                <a:gd name="T9" fmla="*/ 31 h 64"/>
                <a:gd name="T10" fmla="*/ 37 w 66"/>
                <a:gd name="T11" fmla="*/ 36 h 64"/>
                <a:gd name="T12" fmla="*/ 37 w 66"/>
                <a:gd name="T13" fmla="*/ 40 h 64"/>
                <a:gd name="T14" fmla="*/ 37 w 66"/>
                <a:gd name="T15" fmla="*/ 64 h 64"/>
                <a:gd name="T16" fmla="*/ 23 w 66"/>
                <a:gd name="T17" fmla="*/ 64 h 64"/>
                <a:gd name="T18" fmla="*/ 23 w 66"/>
                <a:gd name="T19" fmla="*/ 21 h 64"/>
                <a:gd name="T20" fmla="*/ 37 w 66"/>
                <a:gd name="T21" fmla="*/ 21 h 64"/>
                <a:gd name="T22" fmla="*/ 37 w 66"/>
                <a:gd name="T23" fmla="*/ 27 h 64"/>
                <a:gd name="T24" fmla="*/ 37 w 66"/>
                <a:gd name="T25" fmla="*/ 27 h 64"/>
                <a:gd name="T26" fmla="*/ 37 w 66"/>
                <a:gd name="T27" fmla="*/ 27 h 64"/>
                <a:gd name="T28" fmla="*/ 37 w 66"/>
                <a:gd name="T29" fmla="*/ 27 h 64"/>
                <a:gd name="T30" fmla="*/ 50 w 66"/>
                <a:gd name="T31" fmla="*/ 20 h 64"/>
                <a:gd name="T32" fmla="*/ 66 w 66"/>
                <a:gd name="T33" fmla="*/ 39 h 64"/>
                <a:gd name="T34" fmla="*/ 8 w 66"/>
                <a:gd name="T35" fmla="*/ 0 h 64"/>
                <a:gd name="T36" fmla="*/ 0 w 66"/>
                <a:gd name="T37" fmla="*/ 7 h 64"/>
                <a:gd name="T38" fmla="*/ 7 w 66"/>
                <a:gd name="T39" fmla="*/ 15 h 64"/>
                <a:gd name="T40" fmla="*/ 8 w 66"/>
                <a:gd name="T41" fmla="*/ 15 h 64"/>
                <a:gd name="T42" fmla="*/ 16 w 66"/>
                <a:gd name="T43" fmla="*/ 7 h 64"/>
                <a:gd name="T44" fmla="*/ 8 w 66"/>
                <a:gd name="T45" fmla="*/ 0 h 64"/>
                <a:gd name="T46" fmla="*/ 0 w 66"/>
                <a:gd name="T47" fmla="*/ 64 h 64"/>
                <a:gd name="T48" fmla="*/ 15 w 66"/>
                <a:gd name="T49" fmla="*/ 64 h 64"/>
                <a:gd name="T50" fmla="*/ 15 w 66"/>
                <a:gd name="T51" fmla="*/ 21 h 64"/>
                <a:gd name="T52" fmla="*/ 0 w 66"/>
                <a:gd name="T53" fmla="*/ 21 h 64"/>
                <a:gd name="T54" fmla="*/ 0 w 66"/>
                <a:gd name="T5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4">
                  <a:moveTo>
                    <a:pt x="66" y="39"/>
                  </a:moveTo>
                  <a:cubicBezTo>
                    <a:pt x="66" y="64"/>
                    <a:pt x="66" y="64"/>
                    <a:pt x="66" y="64"/>
                  </a:cubicBezTo>
                  <a:cubicBezTo>
                    <a:pt x="52" y="64"/>
                    <a:pt x="52" y="64"/>
                    <a:pt x="52" y="64"/>
                  </a:cubicBezTo>
                  <a:cubicBezTo>
                    <a:pt x="52" y="41"/>
                    <a:pt x="52" y="41"/>
                    <a:pt x="52" y="41"/>
                  </a:cubicBezTo>
                  <a:cubicBezTo>
                    <a:pt x="52" y="35"/>
                    <a:pt x="50" y="31"/>
                    <a:pt x="45" y="31"/>
                  </a:cubicBezTo>
                  <a:cubicBezTo>
                    <a:pt x="41" y="31"/>
                    <a:pt x="38" y="34"/>
                    <a:pt x="37" y="36"/>
                  </a:cubicBezTo>
                  <a:cubicBezTo>
                    <a:pt x="37" y="37"/>
                    <a:pt x="37" y="38"/>
                    <a:pt x="37" y="40"/>
                  </a:cubicBezTo>
                  <a:cubicBezTo>
                    <a:pt x="37" y="64"/>
                    <a:pt x="37" y="64"/>
                    <a:pt x="37" y="64"/>
                  </a:cubicBezTo>
                  <a:cubicBezTo>
                    <a:pt x="23" y="64"/>
                    <a:pt x="23" y="64"/>
                    <a:pt x="23" y="64"/>
                  </a:cubicBezTo>
                  <a:cubicBezTo>
                    <a:pt x="23" y="64"/>
                    <a:pt x="23" y="25"/>
                    <a:pt x="23" y="21"/>
                  </a:cubicBezTo>
                  <a:cubicBezTo>
                    <a:pt x="37" y="21"/>
                    <a:pt x="37" y="21"/>
                    <a:pt x="37" y="21"/>
                  </a:cubicBezTo>
                  <a:cubicBezTo>
                    <a:pt x="37" y="27"/>
                    <a:pt x="37" y="27"/>
                    <a:pt x="37" y="27"/>
                  </a:cubicBezTo>
                  <a:cubicBezTo>
                    <a:pt x="37" y="27"/>
                    <a:pt x="37" y="27"/>
                    <a:pt x="37" y="27"/>
                  </a:cubicBezTo>
                  <a:cubicBezTo>
                    <a:pt x="37" y="27"/>
                    <a:pt x="37" y="27"/>
                    <a:pt x="37" y="27"/>
                  </a:cubicBezTo>
                  <a:cubicBezTo>
                    <a:pt x="37" y="27"/>
                    <a:pt x="37" y="27"/>
                    <a:pt x="37" y="27"/>
                  </a:cubicBezTo>
                  <a:cubicBezTo>
                    <a:pt x="39" y="24"/>
                    <a:pt x="42" y="20"/>
                    <a:pt x="50" y="20"/>
                  </a:cubicBezTo>
                  <a:cubicBezTo>
                    <a:pt x="59" y="20"/>
                    <a:pt x="66" y="26"/>
                    <a:pt x="66" y="39"/>
                  </a:cubicBezTo>
                  <a:close/>
                  <a:moveTo>
                    <a:pt x="8" y="0"/>
                  </a:moveTo>
                  <a:cubicBezTo>
                    <a:pt x="3" y="0"/>
                    <a:pt x="0" y="3"/>
                    <a:pt x="0" y="7"/>
                  </a:cubicBezTo>
                  <a:cubicBezTo>
                    <a:pt x="0" y="11"/>
                    <a:pt x="3" y="15"/>
                    <a:pt x="7" y="15"/>
                  </a:cubicBezTo>
                  <a:cubicBezTo>
                    <a:pt x="8" y="15"/>
                    <a:pt x="8" y="15"/>
                    <a:pt x="8" y="15"/>
                  </a:cubicBezTo>
                  <a:cubicBezTo>
                    <a:pt x="13" y="15"/>
                    <a:pt x="16" y="11"/>
                    <a:pt x="16" y="7"/>
                  </a:cubicBezTo>
                  <a:cubicBezTo>
                    <a:pt x="16" y="3"/>
                    <a:pt x="13" y="0"/>
                    <a:pt x="8" y="0"/>
                  </a:cubicBezTo>
                  <a:close/>
                  <a:moveTo>
                    <a:pt x="0" y="64"/>
                  </a:moveTo>
                  <a:cubicBezTo>
                    <a:pt x="15" y="64"/>
                    <a:pt x="15" y="64"/>
                    <a:pt x="15" y="64"/>
                  </a:cubicBezTo>
                  <a:cubicBezTo>
                    <a:pt x="15" y="21"/>
                    <a:pt x="15" y="21"/>
                    <a:pt x="15" y="21"/>
                  </a:cubicBezTo>
                  <a:cubicBezTo>
                    <a:pt x="0" y="21"/>
                    <a:pt x="0" y="21"/>
                    <a:pt x="0" y="21"/>
                  </a:cubicBezTo>
                  <a:lnTo>
                    <a:pt x="0"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959"/>
            </a:p>
          </p:txBody>
        </p:sp>
        <p:sp>
          <p:nvSpPr>
            <p:cNvPr id="20" name="AutoShape 7">
              <a:extLst>
                <a:ext uri="{FF2B5EF4-FFF2-40B4-BE49-F238E27FC236}">
                  <a16:creationId xmlns:a16="http://schemas.microsoft.com/office/drawing/2014/main" id="{E297F7F2-8B2C-4536-9006-0007F8B0E810}"/>
                </a:ext>
              </a:extLst>
            </p:cNvPr>
            <p:cNvSpPr>
              <a:spLocks noChangeAspect="1" noChangeArrowheads="1" noTextEdit="1"/>
            </p:cNvSpPr>
            <p:nvPr userDrawn="1"/>
          </p:nvSpPr>
          <p:spPr bwMode="auto">
            <a:xfrm>
              <a:off x="2712088" y="1477068"/>
              <a:ext cx="120649" cy="222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1959"/>
            </a:p>
          </p:txBody>
        </p:sp>
        <p:sp>
          <p:nvSpPr>
            <p:cNvPr id="21" name="Freeform 9">
              <a:extLst>
                <a:ext uri="{FF2B5EF4-FFF2-40B4-BE49-F238E27FC236}">
                  <a16:creationId xmlns:a16="http://schemas.microsoft.com/office/drawing/2014/main" id="{E83B25D8-97A5-4CAD-B771-88F3AC418AFA}"/>
                </a:ext>
              </a:extLst>
            </p:cNvPr>
            <p:cNvSpPr>
              <a:spLocks/>
            </p:cNvSpPr>
            <p:nvPr userDrawn="1"/>
          </p:nvSpPr>
          <p:spPr bwMode="auto">
            <a:xfrm>
              <a:off x="2708994" y="1473974"/>
              <a:ext cx="120649" cy="225830"/>
            </a:xfrm>
            <a:custGeom>
              <a:avLst/>
              <a:gdLst>
                <a:gd name="T0" fmla="*/ 21 w 33"/>
                <a:gd name="T1" fmla="*/ 64 h 64"/>
                <a:gd name="T2" fmla="*/ 21 w 33"/>
                <a:gd name="T3" fmla="*/ 35 h 64"/>
                <a:gd name="T4" fmla="*/ 31 w 33"/>
                <a:gd name="T5" fmla="*/ 35 h 64"/>
                <a:gd name="T6" fmla="*/ 33 w 33"/>
                <a:gd name="T7" fmla="*/ 23 h 64"/>
                <a:gd name="T8" fmla="*/ 21 w 33"/>
                <a:gd name="T9" fmla="*/ 23 h 64"/>
                <a:gd name="T10" fmla="*/ 21 w 33"/>
                <a:gd name="T11" fmla="*/ 16 h 64"/>
                <a:gd name="T12" fmla="*/ 27 w 33"/>
                <a:gd name="T13" fmla="*/ 10 h 64"/>
                <a:gd name="T14" fmla="*/ 33 w 33"/>
                <a:gd name="T15" fmla="*/ 10 h 64"/>
                <a:gd name="T16" fmla="*/ 33 w 33"/>
                <a:gd name="T17" fmla="*/ 0 h 64"/>
                <a:gd name="T18" fmla="*/ 24 w 33"/>
                <a:gd name="T19" fmla="*/ 0 h 64"/>
                <a:gd name="T20" fmla="*/ 10 w 33"/>
                <a:gd name="T21" fmla="*/ 15 h 64"/>
                <a:gd name="T22" fmla="*/ 10 w 33"/>
                <a:gd name="T23" fmla="*/ 23 h 64"/>
                <a:gd name="T24" fmla="*/ 0 w 33"/>
                <a:gd name="T25" fmla="*/ 23 h 64"/>
                <a:gd name="T26" fmla="*/ 0 w 33"/>
                <a:gd name="T27" fmla="*/ 35 h 64"/>
                <a:gd name="T28" fmla="*/ 10 w 33"/>
                <a:gd name="T29" fmla="*/ 35 h 64"/>
                <a:gd name="T30" fmla="*/ 10 w 33"/>
                <a:gd name="T31" fmla="*/ 64 h 64"/>
                <a:gd name="T32" fmla="*/ 21 w 33"/>
                <a:gd name="T3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 h="64">
                  <a:moveTo>
                    <a:pt x="21" y="64"/>
                  </a:moveTo>
                  <a:cubicBezTo>
                    <a:pt x="21" y="35"/>
                    <a:pt x="21" y="35"/>
                    <a:pt x="21" y="35"/>
                  </a:cubicBezTo>
                  <a:cubicBezTo>
                    <a:pt x="31" y="35"/>
                    <a:pt x="31" y="35"/>
                    <a:pt x="31" y="35"/>
                  </a:cubicBezTo>
                  <a:cubicBezTo>
                    <a:pt x="33" y="23"/>
                    <a:pt x="33" y="23"/>
                    <a:pt x="33" y="23"/>
                  </a:cubicBezTo>
                  <a:cubicBezTo>
                    <a:pt x="21" y="23"/>
                    <a:pt x="21" y="23"/>
                    <a:pt x="21" y="23"/>
                  </a:cubicBezTo>
                  <a:cubicBezTo>
                    <a:pt x="21" y="16"/>
                    <a:pt x="21" y="16"/>
                    <a:pt x="21" y="16"/>
                  </a:cubicBezTo>
                  <a:cubicBezTo>
                    <a:pt x="21" y="13"/>
                    <a:pt x="22" y="10"/>
                    <a:pt x="27" y="10"/>
                  </a:cubicBezTo>
                  <a:cubicBezTo>
                    <a:pt x="33" y="10"/>
                    <a:pt x="33" y="10"/>
                    <a:pt x="33" y="10"/>
                  </a:cubicBezTo>
                  <a:cubicBezTo>
                    <a:pt x="33" y="0"/>
                    <a:pt x="33" y="0"/>
                    <a:pt x="33" y="0"/>
                  </a:cubicBezTo>
                  <a:cubicBezTo>
                    <a:pt x="32" y="0"/>
                    <a:pt x="28" y="0"/>
                    <a:pt x="24" y="0"/>
                  </a:cubicBezTo>
                  <a:cubicBezTo>
                    <a:pt x="16" y="0"/>
                    <a:pt x="10" y="5"/>
                    <a:pt x="10" y="15"/>
                  </a:cubicBezTo>
                  <a:cubicBezTo>
                    <a:pt x="10" y="23"/>
                    <a:pt x="10" y="23"/>
                    <a:pt x="10" y="23"/>
                  </a:cubicBezTo>
                  <a:cubicBezTo>
                    <a:pt x="0" y="23"/>
                    <a:pt x="0" y="23"/>
                    <a:pt x="0" y="23"/>
                  </a:cubicBezTo>
                  <a:cubicBezTo>
                    <a:pt x="0" y="35"/>
                    <a:pt x="0" y="35"/>
                    <a:pt x="0" y="35"/>
                  </a:cubicBezTo>
                  <a:cubicBezTo>
                    <a:pt x="10" y="35"/>
                    <a:pt x="10" y="35"/>
                    <a:pt x="10" y="35"/>
                  </a:cubicBezTo>
                  <a:cubicBezTo>
                    <a:pt x="10" y="64"/>
                    <a:pt x="10" y="64"/>
                    <a:pt x="10" y="64"/>
                  </a:cubicBezTo>
                  <a:lnTo>
                    <a:pt x="21"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1959"/>
            </a:p>
          </p:txBody>
        </p:sp>
        <p:sp>
          <p:nvSpPr>
            <p:cNvPr id="31" name="Freeform 14">
              <a:extLst>
                <a:ext uri="{FF2B5EF4-FFF2-40B4-BE49-F238E27FC236}">
                  <a16:creationId xmlns:a16="http://schemas.microsoft.com/office/drawing/2014/main" id="{2101A7A2-88B8-4770-962C-53D87EF56619}"/>
                </a:ext>
              </a:extLst>
            </p:cNvPr>
            <p:cNvSpPr>
              <a:spLocks noChangeAspect="1"/>
            </p:cNvSpPr>
            <p:nvPr userDrawn="1"/>
          </p:nvSpPr>
          <p:spPr bwMode="auto">
            <a:xfrm>
              <a:off x="1134903" y="1466441"/>
              <a:ext cx="286703" cy="233363"/>
            </a:xfrm>
            <a:custGeom>
              <a:avLst/>
              <a:gdLst>
                <a:gd name="T0" fmla="*/ 573 w 827"/>
                <a:gd name="T1" fmla="*/ 0 h 672"/>
                <a:gd name="T2" fmla="*/ 696 w 827"/>
                <a:gd name="T3" fmla="*/ 53 h 672"/>
                <a:gd name="T4" fmla="*/ 804 w 827"/>
                <a:gd name="T5" fmla="*/ 12 h 672"/>
                <a:gd name="T6" fmla="*/ 730 w 827"/>
                <a:gd name="T7" fmla="*/ 106 h 672"/>
                <a:gd name="T8" fmla="*/ 827 w 827"/>
                <a:gd name="T9" fmla="*/ 79 h 672"/>
                <a:gd name="T10" fmla="*/ 742 w 827"/>
                <a:gd name="T11" fmla="*/ 167 h 672"/>
                <a:gd name="T12" fmla="*/ 743 w 827"/>
                <a:gd name="T13" fmla="*/ 189 h 672"/>
                <a:gd name="T14" fmla="*/ 260 w 827"/>
                <a:gd name="T15" fmla="*/ 672 h 672"/>
                <a:gd name="T16" fmla="*/ 0 w 827"/>
                <a:gd name="T17" fmla="*/ 596 h 672"/>
                <a:gd name="T18" fmla="*/ 40 w 827"/>
                <a:gd name="T19" fmla="*/ 598 h 672"/>
                <a:gd name="T20" fmla="*/ 251 w 827"/>
                <a:gd name="T21" fmla="*/ 525 h 672"/>
                <a:gd name="T22" fmla="*/ 92 w 827"/>
                <a:gd name="T23" fmla="*/ 408 h 672"/>
                <a:gd name="T24" fmla="*/ 169 w 827"/>
                <a:gd name="T25" fmla="*/ 405 h 672"/>
                <a:gd name="T26" fmla="*/ 33 w 827"/>
                <a:gd name="T27" fmla="*/ 238 h 672"/>
                <a:gd name="T28" fmla="*/ 33 w 827"/>
                <a:gd name="T29" fmla="*/ 236 h 672"/>
                <a:gd name="T30" fmla="*/ 110 w 827"/>
                <a:gd name="T31" fmla="*/ 257 h 672"/>
                <a:gd name="T32" fmla="*/ 57 w 827"/>
                <a:gd name="T33" fmla="*/ 31 h 672"/>
                <a:gd name="T34" fmla="*/ 407 w 827"/>
                <a:gd name="T35" fmla="*/ 208 h 672"/>
                <a:gd name="T36" fmla="*/ 534 w 827"/>
                <a:gd name="T37" fmla="*/ 4 h 672"/>
                <a:gd name="T38" fmla="*/ 573 w 827"/>
                <a:gd name="T39" fmla="*/ 0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7" h="672">
                  <a:moveTo>
                    <a:pt x="573" y="0"/>
                  </a:moveTo>
                  <a:cubicBezTo>
                    <a:pt x="619" y="0"/>
                    <a:pt x="664" y="19"/>
                    <a:pt x="696" y="53"/>
                  </a:cubicBezTo>
                  <a:cubicBezTo>
                    <a:pt x="734" y="46"/>
                    <a:pt x="771" y="32"/>
                    <a:pt x="804" y="12"/>
                  </a:cubicBezTo>
                  <a:cubicBezTo>
                    <a:pt x="792" y="51"/>
                    <a:pt x="765" y="85"/>
                    <a:pt x="730" y="106"/>
                  </a:cubicBezTo>
                  <a:cubicBezTo>
                    <a:pt x="763" y="102"/>
                    <a:pt x="796" y="93"/>
                    <a:pt x="827" y="79"/>
                  </a:cubicBezTo>
                  <a:cubicBezTo>
                    <a:pt x="804" y="113"/>
                    <a:pt x="776" y="143"/>
                    <a:pt x="742" y="167"/>
                  </a:cubicBezTo>
                  <a:cubicBezTo>
                    <a:pt x="743" y="174"/>
                    <a:pt x="743" y="182"/>
                    <a:pt x="743" y="189"/>
                  </a:cubicBezTo>
                  <a:cubicBezTo>
                    <a:pt x="743" y="413"/>
                    <a:pt x="572" y="672"/>
                    <a:pt x="260" y="672"/>
                  </a:cubicBezTo>
                  <a:cubicBezTo>
                    <a:pt x="168" y="672"/>
                    <a:pt x="77" y="646"/>
                    <a:pt x="0" y="596"/>
                  </a:cubicBezTo>
                  <a:cubicBezTo>
                    <a:pt x="13" y="597"/>
                    <a:pt x="27" y="598"/>
                    <a:pt x="40" y="598"/>
                  </a:cubicBezTo>
                  <a:cubicBezTo>
                    <a:pt x="117" y="598"/>
                    <a:pt x="191" y="573"/>
                    <a:pt x="251" y="525"/>
                  </a:cubicBezTo>
                  <a:cubicBezTo>
                    <a:pt x="178" y="524"/>
                    <a:pt x="115" y="477"/>
                    <a:pt x="92" y="408"/>
                  </a:cubicBezTo>
                  <a:cubicBezTo>
                    <a:pt x="118" y="412"/>
                    <a:pt x="144" y="411"/>
                    <a:pt x="169" y="405"/>
                  </a:cubicBezTo>
                  <a:cubicBezTo>
                    <a:pt x="90" y="389"/>
                    <a:pt x="33" y="319"/>
                    <a:pt x="33" y="238"/>
                  </a:cubicBezTo>
                  <a:cubicBezTo>
                    <a:pt x="33" y="237"/>
                    <a:pt x="33" y="237"/>
                    <a:pt x="33" y="236"/>
                  </a:cubicBezTo>
                  <a:cubicBezTo>
                    <a:pt x="56" y="249"/>
                    <a:pt x="83" y="257"/>
                    <a:pt x="110" y="257"/>
                  </a:cubicBezTo>
                  <a:cubicBezTo>
                    <a:pt x="35" y="208"/>
                    <a:pt x="12" y="108"/>
                    <a:pt x="57" y="31"/>
                  </a:cubicBezTo>
                  <a:cubicBezTo>
                    <a:pt x="143" y="137"/>
                    <a:pt x="271" y="201"/>
                    <a:pt x="407" y="208"/>
                  </a:cubicBezTo>
                  <a:cubicBezTo>
                    <a:pt x="386" y="117"/>
                    <a:pt x="443" y="25"/>
                    <a:pt x="534" y="4"/>
                  </a:cubicBezTo>
                  <a:cubicBezTo>
                    <a:pt x="547" y="1"/>
                    <a:pt x="560" y="0"/>
                    <a:pt x="57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r-FR" sz="1959"/>
            </a:p>
          </p:txBody>
        </p:sp>
        <p:cxnSp>
          <p:nvCxnSpPr>
            <p:cNvPr id="33" name="Connecteur droit 32">
              <a:extLst>
                <a:ext uri="{FF2B5EF4-FFF2-40B4-BE49-F238E27FC236}">
                  <a16:creationId xmlns:a16="http://schemas.microsoft.com/office/drawing/2014/main" id="{9375EA39-FE90-4420-9AB9-F2BF46559AF7}"/>
                </a:ext>
              </a:extLst>
            </p:cNvPr>
            <p:cNvCxnSpPr>
              <a:cxnSpLocks/>
            </p:cNvCxnSpPr>
            <p:nvPr userDrawn="1"/>
          </p:nvCxnSpPr>
          <p:spPr>
            <a:xfrm>
              <a:off x="2585366" y="1463356"/>
              <a:ext cx="0" cy="236858"/>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CE02C6D2-8785-46D0-BC0A-832999D63CA9}"/>
              </a:ext>
            </a:extLst>
          </p:cNvPr>
          <p:cNvSpPr/>
          <p:nvPr userDrawn="1"/>
        </p:nvSpPr>
        <p:spPr bwMode="auto">
          <a:xfrm>
            <a:off x="1436661" y="1550027"/>
            <a:ext cx="741042" cy="298623"/>
          </a:xfrm>
          <a:prstGeom prst="rect">
            <a:avLst/>
          </a:prstGeom>
          <a:solidFill>
            <a:srgbClr val="8B2895"/>
          </a:solidFill>
          <a:ln>
            <a:noFill/>
          </a:ln>
        </p:spPr>
        <p:txBody>
          <a:bodyPr vert="horz" wrap="square" lIns="77879" tIns="38939" rIns="77879" bIns="38939" numCol="1" rtlCol="0" anchor="t" anchorCtr="0" compatLnSpc="1">
            <a:prstTxWarp prst="textNoShape">
              <a:avLst/>
            </a:prstTxWarp>
          </a:bodyPr>
          <a:lstStyle/>
          <a:p>
            <a:pPr algn="l"/>
            <a:endParaRPr lang="fr-FR" sz="1959"/>
          </a:p>
        </p:txBody>
      </p:sp>
    </p:spTree>
    <p:extLst>
      <p:ext uri="{BB962C8B-B14F-4D97-AF65-F5344CB8AC3E}">
        <p14:creationId xmlns:p14="http://schemas.microsoft.com/office/powerpoint/2010/main" val="2392162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2960588" y="104775"/>
            <a:ext cx="7127875" cy="641350"/>
          </a:xfrm>
        </p:spPr>
        <p:txBody>
          <a:bodyPr/>
          <a:lstStyle/>
          <a:p>
            <a:r>
              <a:rPr lang="fr-FR"/>
              <a:t>Modifiez le style du titre</a:t>
            </a:r>
          </a:p>
        </p:txBody>
      </p:sp>
      <p:sp>
        <p:nvSpPr>
          <p:cNvPr id="3" name="Espace réservé du tableau 2"/>
          <p:cNvSpPr>
            <a:spLocks noGrp="1"/>
          </p:cNvSpPr>
          <p:nvPr>
            <p:ph type="tbl" idx="1"/>
          </p:nvPr>
        </p:nvSpPr>
        <p:spPr>
          <a:xfrm>
            <a:off x="1420713" y="1347788"/>
            <a:ext cx="8667750" cy="5389562"/>
          </a:xfrm>
        </p:spPr>
        <p:txBody>
          <a:bodyPr/>
          <a:lstStyle/>
          <a:p>
            <a:pPr lvl="0"/>
            <a:endParaRPr lang="fr-FR" noProof="0"/>
          </a:p>
        </p:txBody>
      </p:sp>
      <p:sp>
        <p:nvSpPr>
          <p:cNvPr id="4" name="Rectangle 4"/>
          <p:cNvSpPr>
            <a:spLocks noGrp="1" noChangeArrowheads="1"/>
          </p:cNvSpPr>
          <p:nvPr>
            <p:ph type="ftr" sz="quarter" idx="10"/>
          </p:nvPr>
        </p:nvSpPr>
        <p:spPr>
          <a:ln/>
        </p:spPr>
        <p:txBody>
          <a:bodyPr/>
          <a:lstStyle>
            <a:lvl1pPr>
              <a:defRPr/>
            </a:lvl1pPr>
          </a:lstStyle>
          <a:p>
            <a:pPr>
              <a:defRPr/>
            </a:pPr>
            <a:r>
              <a:rPr lang="fr-FR" dirty="0"/>
              <a:t>CET engagement modèle v3.4 - Projet - Date - Auteur</a:t>
            </a:r>
          </a:p>
        </p:txBody>
      </p:sp>
      <p:sp>
        <p:nvSpPr>
          <p:cNvPr id="5" name="Rectangle 5"/>
          <p:cNvSpPr>
            <a:spLocks noGrp="1" noChangeArrowheads="1"/>
          </p:cNvSpPr>
          <p:nvPr>
            <p:ph type="sldNum" sz="quarter" idx="11"/>
          </p:nvPr>
        </p:nvSpPr>
        <p:spPr>
          <a:ln/>
        </p:spPr>
        <p:txBody>
          <a:bodyPr/>
          <a:lstStyle>
            <a:lvl1pPr>
              <a:defRPr/>
            </a:lvl1pPr>
          </a:lstStyle>
          <a:p>
            <a:pPr>
              <a:defRPr/>
            </a:pPr>
            <a:fld id="{0EEE230C-2B1B-4D9E-8E17-C1E6B7D7B1BE}" type="slidenum">
              <a:rPr lang="fr-FR"/>
              <a:pPr>
                <a:defRPr/>
              </a:pPr>
              <a:t>‹N°›</a:t>
            </a:fld>
            <a:endParaRPr lang="fr-FR"/>
          </a:p>
        </p:txBody>
      </p:sp>
    </p:spTree>
    <p:extLst>
      <p:ext uri="{BB962C8B-B14F-4D97-AF65-F5344CB8AC3E}">
        <p14:creationId xmlns:p14="http://schemas.microsoft.com/office/powerpoint/2010/main" val="3040158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960588" y="104775"/>
            <a:ext cx="7127875" cy="641350"/>
          </a:xfrm>
        </p:spPr>
        <p:txBody>
          <a:bodyPr/>
          <a:lstStyle/>
          <a:p>
            <a:r>
              <a:rPr lang="fr-FR"/>
              <a:t>Modifiez le style du titre</a:t>
            </a:r>
          </a:p>
        </p:txBody>
      </p:sp>
      <p:sp>
        <p:nvSpPr>
          <p:cNvPr id="3" name="Espace réservé du texte 2"/>
          <p:cNvSpPr>
            <a:spLocks noGrp="1"/>
          </p:cNvSpPr>
          <p:nvPr>
            <p:ph type="body" sz="half" idx="1"/>
          </p:nvPr>
        </p:nvSpPr>
        <p:spPr>
          <a:xfrm>
            <a:off x="1420713" y="1347788"/>
            <a:ext cx="4257675" cy="538956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830788" y="1347788"/>
            <a:ext cx="4257675" cy="538956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4"/>
          <p:cNvSpPr>
            <a:spLocks noGrp="1" noChangeArrowheads="1"/>
          </p:cNvSpPr>
          <p:nvPr>
            <p:ph type="ftr" sz="quarter" idx="10"/>
          </p:nvPr>
        </p:nvSpPr>
        <p:spPr>
          <a:ln/>
        </p:spPr>
        <p:txBody>
          <a:bodyPr/>
          <a:lstStyle>
            <a:lvl1pPr>
              <a:defRPr/>
            </a:lvl1pPr>
          </a:lstStyle>
          <a:p>
            <a:pPr>
              <a:defRPr/>
            </a:pPr>
            <a:r>
              <a:rPr lang="fr-FR" dirty="0"/>
              <a:t>CET engagement modèle v3.4 - Projet - Date - Auteur</a:t>
            </a:r>
          </a:p>
        </p:txBody>
      </p:sp>
      <p:sp>
        <p:nvSpPr>
          <p:cNvPr id="6" name="Rectangle 5"/>
          <p:cNvSpPr>
            <a:spLocks noGrp="1" noChangeArrowheads="1"/>
          </p:cNvSpPr>
          <p:nvPr>
            <p:ph type="sldNum" sz="quarter" idx="11"/>
          </p:nvPr>
        </p:nvSpPr>
        <p:spPr>
          <a:ln/>
        </p:spPr>
        <p:txBody>
          <a:bodyPr/>
          <a:lstStyle>
            <a:lvl1pPr>
              <a:defRPr/>
            </a:lvl1pPr>
          </a:lstStyle>
          <a:p>
            <a:pPr>
              <a:defRPr/>
            </a:pPr>
            <a:fld id="{8B741AF5-2F1D-4902-A3D8-1F427A4CD5A5}" type="slidenum">
              <a:rPr lang="fr-FR"/>
              <a:pPr>
                <a:defRPr/>
              </a:pPr>
              <a:t>‹N°›</a:t>
            </a:fld>
            <a:endParaRPr lang="fr-FR"/>
          </a:p>
        </p:txBody>
      </p:sp>
    </p:spTree>
    <p:extLst>
      <p:ext uri="{BB962C8B-B14F-4D97-AF65-F5344CB8AC3E}">
        <p14:creationId xmlns:p14="http://schemas.microsoft.com/office/powerpoint/2010/main" val="1937164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539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hasCustomPrompt="1"/>
          </p:nvPr>
        </p:nvSpPr>
        <p:spPr>
          <a:xfrm>
            <a:off x="805829" y="1690284"/>
            <a:ext cx="858506" cy="761667"/>
          </a:xfrm>
        </p:spPr>
        <p:txBody>
          <a:bodyPr anchor="ctr"/>
          <a:lstStyle>
            <a:lvl1pPr marL="0" indent="0">
              <a:buNone/>
              <a:defRPr sz="4003" b="1" i="0">
                <a:solidFill>
                  <a:schemeClr val="tx1"/>
                </a:solidFill>
              </a:defRPr>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dirty="0"/>
              <a:t>01</a:t>
            </a:r>
          </a:p>
        </p:txBody>
      </p:sp>
      <p:sp>
        <p:nvSpPr>
          <p:cNvPr id="11" name="Espace réservé du texte 10">
            <a:extLst>
              <a:ext uri="{FF2B5EF4-FFF2-40B4-BE49-F238E27FC236}">
                <a16:creationId xmlns:a16="http://schemas.microsoft.com/office/drawing/2014/main" id="{8C7A5F77-9A92-46CF-AF0E-296CA94F051F}"/>
              </a:ext>
            </a:extLst>
          </p:cNvPr>
          <p:cNvSpPr>
            <a:spLocks noGrp="1"/>
          </p:cNvSpPr>
          <p:nvPr>
            <p:ph type="body" sz="quarter" idx="13"/>
          </p:nvPr>
        </p:nvSpPr>
        <p:spPr>
          <a:xfrm>
            <a:off x="1517688" y="1932952"/>
            <a:ext cx="3219399" cy="1332917"/>
          </a:xfrm>
        </p:spPr>
        <p:txBody>
          <a:bodyPr/>
          <a:lstStyle>
            <a:lvl1pPr>
              <a:defRPr sz="1278" b="1" i="0">
                <a:solidFill>
                  <a:schemeClr val="tx1"/>
                </a:solidFill>
              </a:defRPr>
            </a:lvl1pPr>
            <a:lvl2pPr>
              <a:spcBef>
                <a:spcPts val="426"/>
              </a:spcBef>
              <a:tabLst>
                <a:tab pos="2444549" algn="r"/>
              </a:tabLst>
              <a:defRPr sz="1107" b="1"/>
            </a:lvl2pPr>
          </a:lstStyle>
          <a:p>
            <a:pPr lvl="0"/>
            <a:r>
              <a:rPr lang="fr-FR"/>
              <a:t>Modifier les styles du texte du masque</a:t>
            </a:r>
          </a:p>
          <a:p>
            <a:pPr lvl="1"/>
            <a:r>
              <a:rPr lang="fr-FR"/>
              <a:t>Deuxième niveau</a:t>
            </a:r>
          </a:p>
        </p:txBody>
      </p:sp>
      <p:sp>
        <p:nvSpPr>
          <p:cNvPr id="10" name="Titre 9">
            <a:extLst>
              <a:ext uri="{FF2B5EF4-FFF2-40B4-BE49-F238E27FC236}">
                <a16:creationId xmlns:a16="http://schemas.microsoft.com/office/drawing/2014/main" id="{6D132A99-2333-414D-B1A9-2C71920F346F}"/>
              </a:ext>
            </a:extLst>
          </p:cNvPr>
          <p:cNvSpPr>
            <a:spLocks noGrp="1"/>
          </p:cNvSpPr>
          <p:nvPr>
            <p:ph type="title"/>
          </p:nvPr>
        </p:nvSpPr>
        <p:spPr/>
        <p:txBody>
          <a:bodyPr/>
          <a:lstStyle/>
          <a:p>
            <a:r>
              <a:rPr lang="fr-FR"/>
              <a:t>Modifiez le style du titre</a:t>
            </a:r>
            <a:endParaRPr lang="fr-FR" dirty="0"/>
          </a:p>
        </p:txBody>
      </p:sp>
      <p:sp>
        <p:nvSpPr>
          <p:cNvPr id="15" name="Espace réservé du texte 10">
            <a:extLst>
              <a:ext uri="{FF2B5EF4-FFF2-40B4-BE49-F238E27FC236}">
                <a16:creationId xmlns:a16="http://schemas.microsoft.com/office/drawing/2014/main" id="{B3259707-C974-4153-9D52-17C125E50D6C}"/>
              </a:ext>
            </a:extLst>
          </p:cNvPr>
          <p:cNvSpPr>
            <a:spLocks noGrp="1"/>
          </p:cNvSpPr>
          <p:nvPr>
            <p:ph type="body" sz="quarter" idx="14" hasCustomPrompt="1"/>
          </p:nvPr>
        </p:nvSpPr>
        <p:spPr>
          <a:xfrm>
            <a:off x="4464458" y="1932952"/>
            <a:ext cx="398592" cy="1332917"/>
          </a:xfrm>
        </p:spPr>
        <p:txBody>
          <a:bodyPr/>
          <a:lstStyle>
            <a:lvl1pPr>
              <a:defRPr sz="1278" b="1" i="0">
                <a:solidFill>
                  <a:schemeClr val="tx1"/>
                </a:solidFill>
              </a:defRPr>
            </a:lvl1pPr>
            <a:lvl2pPr marL="0" marR="0" indent="0" algn="l" defTabSz="778794" rtl="0" eaLnBrk="1" fontAlgn="auto" latinLnBrk="0" hangingPunct="1">
              <a:lnSpc>
                <a:spcPct val="100000"/>
              </a:lnSpc>
              <a:spcBef>
                <a:spcPts val="426"/>
              </a:spcBef>
              <a:spcAft>
                <a:spcPts val="0"/>
              </a:spcAft>
              <a:buClrTx/>
              <a:buSzTx/>
              <a:buFont typeface="Arial" panose="020B0604020202020204" pitchFamily="34" charset="0"/>
              <a:buNone/>
              <a:tabLst>
                <a:tab pos="2444549" algn="r"/>
              </a:tabLst>
              <a:defRPr sz="1107" b="1"/>
            </a:lvl2pPr>
          </a:lstStyle>
          <a:p>
            <a:pPr lvl="0"/>
            <a:r>
              <a:rPr lang="fr-FR" dirty="0"/>
              <a:t>NN</a:t>
            </a:r>
          </a:p>
          <a:p>
            <a:pPr lvl="1"/>
            <a:r>
              <a:rPr lang="fr-FR" dirty="0"/>
              <a:t>NN</a:t>
            </a:r>
          </a:p>
        </p:txBody>
      </p:sp>
      <p:sp>
        <p:nvSpPr>
          <p:cNvPr id="16" name="Espace réservé du texte 2">
            <a:extLst>
              <a:ext uri="{FF2B5EF4-FFF2-40B4-BE49-F238E27FC236}">
                <a16:creationId xmlns:a16="http://schemas.microsoft.com/office/drawing/2014/main" id="{6A90520A-442B-433C-B38A-D016E429D07D}"/>
              </a:ext>
            </a:extLst>
          </p:cNvPr>
          <p:cNvSpPr>
            <a:spLocks noGrp="1"/>
          </p:cNvSpPr>
          <p:nvPr>
            <p:ph type="body" idx="15" hasCustomPrompt="1"/>
          </p:nvPr>
        </p:nvSpPr>
        <p:spPr>
          <a:xfrm>
            <a:off x="805829" y="3206904"/>
            <a:ext cx="858506" cy="761667"/>
          </a:xfrm>
        </p:spPr>
        <p:txBody>
          <a:bodyPr anchor="ctr"/>
          <a:lstStyle>
            <a:lvl1pPr marL="0" indent="0">
              <a:buNone/>
              <a:defRPr sz="4003" b="1" i="0">
                <a:solidFill>
                  <a:schemeClr val="tx1"/>
                </a:solidFill>
              </a:defRPr>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dirty="0"/>
              <a:t>02</a:t>
            </a:r>
          </a:p>
        </p:txBody>
      </p:sp>
      <p:sp>
        <p:nvSpPr>
          <p:cNvPr id="17" name="Espace réservé du texte 10">
            <a:extLst>
              <a:ext uri="{FF2B5EF4-FFF2-40B4-BE49-F238E27FC236}">
                <a16:creationId xmlns:a16="http://schemas.microsoft.com/office/drawing/2014/main" id="{32C64283-749F-4B06-97AA-2867AE35AC72}"/>
              </a:ext>
            </a:extLst>
          </p:cNvPr>
          <p:cNvSpPr>
            <a:spLocks noGrp="1"/>
          </p:cNvSpPr>
          <p:nvPr>
            <p:ph type="body" sz="quarter" idx="16"/>
          </p:nvPr>
        </p:nvSpPr>
        <p:spPr>
          <a:xfrm>
            <a:off x="1517688" y="3449572"/>
            <a:ext cx="3219399" cy="1332917"/>
          </a:xfrm>
        </p:spPr>
        <p:txBody>
          <a:bodyPr/>
          <a:lstStyle>
            <a:lvl1pPr>
              <a:defRPr sz="1278" b="1" i="0">
                <a:solidFill>
                  <a:schemeClr val="tx1"/>
                </a:solidFill>
              </a:defRPr>
            </a:lvl1pPr>
            <a:lvl2pPr>
              <a:spcBef>
                <a:spcPts val="426"/>
              </a:spcBef>
              <a:tabLst>
                <a:tab pos="2444549" algn="r"/>
              </a:tabLst>
              <a:defRPr sz="1107" b="1"/>
            </a:lvl2pPr>
          </a:lstStyle>
          <a:p>
            <a:pPr lvl="0"/>
            <a:r>
              <a:rPr lang="fr-FR"/>
              <a:t>Modifier les styles du texte du masque</a:t>
            </a:r>
          </a:p>
          <a:p>
            <a:pPr lvl="1"/>
            <a:r>
              <a:rPr lang="fr-FR"/>
              <a:t>Deuxième niveau</a:t>
            </a:r>
          </a:p>
        </p:txBody>
      </p:sp>
      <p:sp>
        <p:nvSpPr>
          <p:cNvPr id="18" name="Espace réservé du texte 10">
            <a:extLst>
              <a:ext uri="{FF2B5EF4-FFF2-40B4-BE49-F238E27FC236}">
                <a16:creationId xmlns:a16="http://schemas.microsoft.com/office/drawing/2014/main" id="{29B5A717-6A4A-4E13-BCA8-BF401EFF96CD}"/>
              </a:ext>
            </a:extLst>
          </p:cNvPr>
          <p:cNvSpPr>
            <a:spLocks noGrp="1"/>
          </p:cNvSpPr>
          <p:nvPr>
            <p:ph type="body" sz="quarter" idx="17" hasCustomPrompt="1"/>
          </p:nvPr>
        </p:nvSpPr>
        <p:spPr>
          <a:xfrm>
            <a:off x="4464458" y="3449572"/>
            <a:ext cx="398592" cy="1332917"/>
          </a:xfrm>
        </p:spPr>
        <p:txBody>
          <a:bodyPr/>
          <a:lstStyle>
            <a:lvl1pPr>
              <a:defRPr sz="1278" b="1" i="0">
                <a:solidFill>
                  <a:schemeClr val="tx1"/>
                </a:solidFill>
              </a:defRPr>
            </a:lvl1pPr>
            <a:lvl2pPr marL="0" marR="0" indent="0" algn="l" defTabSz="778794" rtl="0" eaLnBrk="1" fontAlgn="auto" latinLnBrk="0" hangingPunct="1">
              <a:lnSpc>
                <a:spcPct val="100000"/>
              </a:lnSpc>
              <a:spcBef>
                <a:spcPts val="426"/>
              </a:spcBef>
              <a:spcAft>
                <a:spcPts val="0"/>
              </a:spcAft>
              <a:buClrTx/>
              <a:buSzTx/>
              <a:buFont typeface="Arial" panose="020B0604020202020204" pitchFamily="34" charset="0"/>
              <a:buNone/>
              <a:tabLst>
                <a:tab pos="2444549" algn="r"/>
              </a:tabLst>
              <a:defRPr sz="1107" b="1"/>
            </a:lvl2pPr>
          </a:lstStyle>
          <a:p>
            <a:pPr lvl="0"/>
            <a:r>
              <a:rPr lang="fr-FR" dirty="0"/>
              <a:t>NN</a:t>
            </a:r>
          </a:p>
          <a:p>
            <a:pPr lvl="1"/>
            <a:r>
              <a:rPr lang="fr-FR" dirty="0"/>
              <a:t>NN</a:t>
            </a:r>
          </a:p>
        </p:txBody>
      </p:sp>
      <p:sp>
        <p:nvSpPr>
          <p:cNvPr id="19" name="Espace réservé du texte 2">
            <a:extLst>
              <a:ext uri="{FF2B5EF4-FFF2-40B4-BE49-F238E27FC236}">
                <a16:creationId xmlns:a16="http://schemas.microsoft.com/office/drawing/2014/main" id="{FB64C846-65CB-45B4-AD7B-E24D66B7A2A4}"/>
              </a:ext>
            </a:extLst>
          </p:cNvPr>
          <p:cNvSpPr>
            <a:spLocks noGrp="1"/>
          </p:cNvSpPr>
          <p:nvPr>
            <p:ph type="body" idx="18" hasCustomPrompt="1"/>
          </p:nvPr>
        </p:nvSpPr>
        <p:spPr>
          <a:xfrm>
            <a:off x="805829" y="4710779"/>
            <a:ext cx="858506" cy="761667"/>
          </a:xfrm>
        </p:spPr>
        <p:txBody>
          <a:bodyPr anchor="ctr"/>
          <a:lstStyle>
            <a:lvl1pPr marL="0" indent="0">
              <a:buNone/>
              <a:defRPr sz="4003" b="1" i="0">
                <a:solidFill>
                  <a:schemeClr val="tx1"/>
                </a:solidFill>
              </a:defRPr>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dirty="0"/>
              <a:t>03</a:t>
            </a:r>
          </a:p>
        </p:txBody>
      </p:sp>
      <p:sp>
        <p:nvSpPr>
          <p:cNvPr id="20" name="Espace réservé du texte 10">
            <a:extLst>
              <a:ext uri="{FF2B5EF4-FFF2-40B4-BE49-F238E27FC236}">
                <a16:creationId xmlns:a16="http://schemas.microsoft.com/office/drawing/2014/main" id="{8B9AC61C-5FEB-4953-BDBC-E50123158E96}"/>
              </a:ext>
            </a:extLst>
          </p:cNvPr>
          <p:cNvSpPr>
            <a:spLocks noGrp="1"/>
          </p:cNvSpPr>
          <p:nvPr>
            <p:ph type="body" sz="quarter" idx="19"/>
          </p:nvPr>
        </p:nvSpPr>
        <p:spPr>
          <a:xfrm>
            <a:off x="1517688" y="4953447"/>
            <a:ext cx="3219399" cy="1332917"/>
          </a:xfrm>
        </p:spPr>
        <p:txBody>
          <a:bodyPr/>
          <a:lstStyle>
            <a:lvl1pPr>
              <a:defRPr sz="1278" b="1" i="0">
                <a:solidFill>
                  <a:schemeClr val="tx1"/>
                </a:solidFill>
              </a:defRPr>
            </a:lvl1pPr>
            <a:lvl2pPr>
              <a:spcBef>
                <a:spcPts val="426"/>
              </a:spcBef>
              <a:tabLst>
                <a:tab pos="2444549" algn="r"/>
              </a:tabLst>
              <a:defRPr sz="1107" b="1"/>
            </a:lvl2pPr>
          </a:lstStyle>
          <a:p>
            <a:pPr lvl="0"/>
            <a:r>
              <a:rPr lang="fr-FR"/>
              <a:t>Modifier les styles du texte du masque</a:t>
            </a:r>
          </a:p>
          <a:p>
            <a:pPr lvl="1"/>
            <a:r>
              <a:rPr lang="fr-FR"/>
              <a:t>Deuxième niveau</a:t>
            </a:r>
          </a:p>
        </p:txBody>
      </p:sp>
      <p:sp>
        <p:nvSpPr>
          <p:cNvPr id="21" name="Espace réservé du texte 10">
            <a:extLst>
              <a:ext uri="{FF2B5EF4-FFF2-40B4-BE49-F238E27FC236}">
                <a16:creationId xmlns:a16="http://schemas.microsoft.com/office/drawing/2014/main" id="{20B660EC-C247-41D8-A692-E247F16A26A1}"/>
              </a:ext>
            </a:extLst>
          </p:cNvPr>
          <p:cNvSpPr>
            <a:spLocks noGrp="1"/>
          </p:cNvSpPr>
          <p:nvPr>
            <p:ph type="body" sz="quarter" idx="20" hasCustomPrompt="1"/>
          </p:nvPr>
        </p:nvSpPr>
        <p:spPr>
          <a:xfrm>
            <a:off x="4464458" y="4953447"/>
            <a:ext cx="398592" cy="1332917"/>
          </a:xfrm>
        </p:spPr>
        <p:txBody>
          <a:bodyPr/>
          <a:lstStyle>
            <a:lvl1pPr>
              <a:defRPr sz="1278" b="1" i="0">
                <a:solidFill>
                  <a:schemeClr val="tx1"/>
                </a:solidFill>
              </a:defRPr>
            </a:lvl1pPr>
            <a:lvl2pPr marL="0" marR="0" indent="0" algn="l" defTabSz="778794" rtl="0" eaLnBrk="1" fontAlgn="auto" latinLnBrk="0" hangingPunct="1">
              <a:lnSpc>
                <a:spcPct val="100000"/>
              </a:lnSpc>
              <a:spcBef>
                <a:spcPts val="426"/>
              </a:spcBef>
              <a:spcAft>
                <a:spcPts val="0"/>
              </a:spcAft>
              <a:buClrTx/>
              <a:buSzTx/>
              <a:buFont typeface="Arial" panose="020B0604020202020204" pitchFamily="34" charset="0"/>
              <a:buNone/>
              <a:tabLst>
                <a:tab pos="2444549" algn="r"/>
              </a:tabLst>
              <a:defRPr sz="1107" b="1"/>
            </a:lvl2pPr>
          </a:lstStyle>
          <a:p>
            <a:pPr lvl="0"/>
            <a:r>
              <a:rPr lang="fr-FR" dirty="0"/>
              <a:t>NN</a:t>
            </a:r>
          </a:p>
          <a:p>
            <a:pPr lvl="1"/>
            <a:r>
              <a:rPr lang="fr-FR" dirty="0"/>
              <a:t>NN</a:t>
            </a:r>
          </a:p>
        </p:txBody>
      </p:sp>
      <p:sp>
        <p:nvSpPr>
          <p:cNvPr id="22" name="Espace réservé du texte 2">
            <a:extLst>
              <a:ext uri="{FF2B5EF4-FFF2-40B4-BE49-F238E27FC236}">
                <a16:creationId xmlns:a16="http://schemas.microsoft.com/office/drawing/2014/main" id="{D077BD2B-3936-47E6-92BC-87FD9D87DEEB}"/>
              </a:ext>
            </a:extLst>
          </p:cNvPr>
          <p:cNvSpPr>
            <a:spLocks noGrp="1"/>
          </p:cNvSpPr>
          <p:nvPr>
            <p:ph type="body" idx="21" hasCustomPrompt="1"/>
          </p:nvPr>
        </p:nvSpPr>
        <p:spPr>
          <a:xfrm>
            <a:off x="5171097" y="1690284"/>
            <a:ext cx="858506" cy="761667"/>
          </a:xfrm>
        </p:spPr>
        <p:txBody>
          <a:bodyPr anchor="ctr"/>
          <a:lstStyle>
            <a:lvl1pPr marL="0" indent="0">
              <a:buNone/>
              <a:defRPr sz="4003" b="1" i="0">
                <a:solidFill>
                  <a:schemeClr val="tx1"/>
                </a:solidFill>
              </a:defRPr>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dirty="0"/>
              <a:t>04</a:t>
            </a:r>
          </a:p>
        </p:txBody>
      </p:sp>
      <p:sp>
        <p:nvSpPr>
          <p:cNvPr id="23" name="Espace réservé du texte 10">
            <a:extLst>
              <a:ext uri="{FF2B5EF4-FFF2-40B4-BE49-F238E27FC236}">
                <a16:creationId xmlns:a16="http://schemas.microsoft.com/office/drawing/2014/main" id="{178CFD74-2A97-4A3D-A6AB-8860EF9C72A6}"/>
              </a:ext>
            </a:extLst>
          </p:cNvPr>
          <p:cNvSpPr>
            <a:spLocks noGrp="1"/>
          </p:cNvSpPr>
          <p:nvPr>
            <p:ph type="body" sz="quarter" idx="22"/>
          </p:nvPr>
        </p:nvSpPr>
        <p:spPr>
          <a:xfrm>
            <a:off x="5882956" y="1932952"/>
            <a:ext cx="3219399" cy="1332917"/>
          </a:xfrm>
        </p:spPr>
        <p:txBody>
          <a:bodyPr/>
          <a:lstStyle>
            <a:lvl1pPr>
              <a:defRPr sz="1278" b="1" i="0">
                <a:solidFill>
                  <a:schemeClr val="tx1"/>
                </a:solidFill>
              </a:defRPr>
            </a:lvl1pPr>
            <a:lvl2pPr>
              <a:spcBef>
                <a:spcPts val="426"/>
              </a:spcBef>
              <a:tabLst>
                <a:tab pos="2444549" algn="r"/>
              </a:tabLst>
              <a:defRPr sz="1107" b="1"/>
            </a:lvl2pPr>
          </a:lstStyle>
          <a:p>
            <a:pPr lvl="0"/>
            <a:r>
              <a:rPr lang="fr-FR"/>
              <a:t>Modifier les styles du texte du masque</a:t>
            </a:r>
          </a:p>
          <a:p>
            <a:pPr lvl="1"/>
            <a:r>
              <a:rPr lang="fr-FR"/>
              <a:t>Deuxième niveau</a:t>
            </a:r>
          </a:p>
        </p:txBody>
      </p:sp>
      <p:sp>
        <p:nvSpPr>
          <p:cNvPr id="24" name="Espace réservé du texte 10">
            <a:extLst>
              <a:ext uri="{FF2B5EF4-FFF2-40B4-BE49-F238E27FC236}">
                <a16:creationId xmlns:a16="http://schemas.microsoft.com/office/drawing/2014/main" id="{5B24D0F5-A5C8-45C4-B6AA-3E37DD1FB58D}"/>
              </a:ext>
            </a:extLst>
          </p:cNvPr>
          <p:cNvSpPr>
            <a:spLocks noGrp="1"/>
          </p:cNvSpPr>
          <p:nvPr>
            <p:ph type="body" sz="quarter" idx="23" hasCustomPrompt="1"/>
          </p:nvPr>
        </p:nvSpPr>
        <p:spPr>
          <a:xfrm>
            <a:off x="8829725" y="1932952"/>
            <a:ext cx="398592" cy="1332917"/>
          </a:xfrm>
        </p:spPr>
        <p:txBody>
          <a:bodyPr/>
          <a:lstStyle>
            <a:lvl1pPr>
              <a:defRPr sz="1278" b="1" i="0">
                <a:solidFill>
                  <a:schemeClr val="tx1"/>
                </a:solidFill>
              </a:defRPr>
            </a:lvl1pPr>
            <a:lvl2pPr marL="0" marR="0" indent="0" algn="l" defTabSz="778794" rtl="0" eaLnBrk="1" fontAlgn="auto" latinLnBrk="0" hangingPunct="1">
              <a:lnSpc>
                <a:spcPct val="100000"/>
              </a:lnSpc>
              <a:spcBef>
                <a:spcPts val="426"/>
              </a:spcBef>
              <a:spcAft>
                <a:spcPts val="0"/>
              </a:spcAft>
              <a:buClrTx/>
              <a:buSzTx/>
              <a:buFont typeface="Arial" panose="020B0604020202020204" pitchFamily="34" charset="0"/>
              <a:buNone/>
              <a:tabLst>
                <a:tab pos="2444549" algn="r"/>
              </a:tabLst>
              <a:defRPr sz="1107" b="1"/>
            </a:lvl2pPr>
          </a:lstStyle>
          <a:p>
            <a:pPr lvl="0"/>
            <a:r>
              <a:rPr lang="fr-FR" dirty="0"/>
              <a:t>NN</a:t>
            </a:r>
          </a:p>
          <a:p>
            <a:pPr lvl="1"/>
            <a:r>
              <a:rPr lang="fr-FR" dirty="0"/>
              <a:t>NN</a:t>
            </a:r>
          </a:p>
        </p:txBody>
      </p:sp>
      <p:sp>
        <p:nvSpPr>
          <p:cNvPr id="25" name="Espace réservé du texte 2">
            <a:extLst>
              <a:ext uri="{FF2B5EF4-FFF2-40B4-BE49-F238E27FC236}">
                <a16:creationId xmlns:a16="http://schemas.microsoft.com/office/drawing/2014/main" id="{5948D639-1AA3-4202-A23F-29331C454E8E}"/>
              </a:ext>
            </a:extLst>
          </p:cNvPr>
          <p:cNvSpPr>
            <a:spLocks noGrp="1"/>
          </p:cNvSpPr>
          <p:nvPr>
            <p:ph type="body" idx="24" hasCustomPrompt="1"/>
          </p:nvPr>
        </p:nvSpPr>
        <p:spPr>
          <a:xfrm>
            <a:off x="5171097" y="3206904"/>
            <a:ext cx="858506" cy="761667"/>
          </a:xfrm>
        </p:spPr>
        <p:txBody>
          <a:bodyPr anchor="ctr"/>
          <a:lstStyle>
            <a:lvl1pPr marL="0" indent="0">
              <a:buNone/>
              <a:defRPr sz="4003" b="1" i="0">
                <a:solidFill>
                  <a:schemeClr val="tx1"/>
                </a:solidFill>
              </a:defRPr>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dirty="0"/>
              <a:t>05</a:t>
            </a:r>
          </a:p>
        </p:txBody>
      </p:sp>
      <p:sp>
        <p:nvSpPr>
          <p:cNvPr id="26" name="Espace réservé du texte 10">
            <a:extLst>
              <a:ext uri="{FF2B5EF4-FFF2-40B4-BE49-F238E27FC236}">
                <a16:creationId xmlns:a16="http://schemas.microsoft.com/office/drawing/2014/main" id="{25AC7BDD-9AEC-411C-955D-C79E29A82030}"/>
              </a:ext>
            </a:extLst>
          </p:cNvPr>
          <p:cNvSpPr>
            <a:spLocks noGrp="1"/>
          </p:cNvSpPr>
          <p:nvPr>
            <p:ph type="body" sz="quarter" idx="25"/>
          </p:nvPr>
        </p:nvSpPr>
        <p:spPr>
          <a:xfrm>
            <a:off x="5882956" y="3449572"/>
            <a:ext cx="3219399" cy="1332917"/>
          </a:xfrm>
        </p:spPr>
        <p:txBody>
          <a:bodyPr/>
          <a:lstStyle>
            <a:lvl1pPr>
              <a:defRPr sz="1278" b="1" i="0">
                <a:solidFill>
                  <a:schemeClr val="tx1"/>
                </a:solidFill>
              </a:defRPr>
            </a:lvl1pPr>
            <a:lvl2pPr>
              <a:spcBef>
                <a:spcPts val="426"/>
              </a:spcBef>
              <a:tabLst>
                <a:tab pos="2444549" algn="r"/>
              </a:tabLst>
              <a:defRPr sz="1107" b="1"/>
            </a:lvl2pPr>
          </a:lstStyle>
          <a:p>
            <a:pPr lvl="0"/>
            <a:r>
              <a:rPr lang="fr-FR"/>
              <a:t>Modifier les styles du texte du masque</a:t>
            </a:r>
          </a:p>
          <a:p>
            <a:pPr lvl="1"/>
            <a:r>
              <a:rPr lang="fr-FR"/>
              <a:t>Deuxième niveau</a:t>
            </a:r>
          </a:p>
        </p:txBody>
      </p:sp>
      <p:sp>
        <p:nvSpPr>
          <p:cNvPr id="27" name="Espace réservé du texte 10">
            <a:extLst>
              <a:ext uri="{FF2B5EF4-FFF2-40B4-BE49-F238E27FC236}">
                <a16:creationId xmlns:a16="http://schemas.microsoft.com/office/drawing/2014/main" id="{E8CDD7C6-58D5-40EF-B715-9B6218BB9E45}"/>
              </a:ext>
            </a:extLst>
          </p:cNvPr>
          <p:cNvSpPr>
            <a:spLocks noGrp="1"/>
          </p:cNvSpPr>
          <p:nvPr>
            <p:ph type="body" sz="quarter" idx="26" hasCustomPrompt="1"/>
          </p:nvPr>
        </p:nvSpPr>
        <p:spPr>
          <a:xfrm>
            <a:off x="8829725" y="3449572"/>
            <a:ext cx="398592" cy="1332917"/>
          </a:xfrm>
        </p:spPr>
        <p:txBody>
          <a:bodyPr/>
          <a:lstStyle>
            <a:lvl1pPr>
              <a:defRPr sz="1278" b="1" i="0">
                <a:solidFill>
                  <a:schemeClr val="tx1"/>
                </a:solidFill>
              </a:defRPr>
            </a:lvl1pPr>
            <a:lvl2pPr marL="0" marR="0" indent="0" algn="l" defTabSz="778794" rtl="0" eaLnBrk="1" fontAlgn="auto" latinLnBrk="0" hangingPunct="1">
              <a:lnSpc>
                <a:spcPct val="100000"/>
              </a:lnSpc>
              <a:spcBef>
                <a:spcPts val="426"/>
              </a:spcBef>
              <a:spcAft>
                <a:spcPts val="0"/>
              </a:spcAft>
              <a:buClrTx/>
              <a:buSzTx/>
              <a:buFont typeface="Arial" panose="020B0604020202020204" pitchFamily="34" charset="0"/>
              <a:buNone/>
              <a:tabLst>
                <a:tab pos="2444549" algn="r"/>
              </a:tabLst>
              <a:defRPr sz="1107" b="1"/>
            </a:lvl2pPr>
          </a:lstStyle>
          <a:p>
            <a:pPr lvl="0"/>
            <a:r>
              <a:rPr lang="fr-FR" dirty="0"/>
              <a:t>NN</a:t>
            </a:r>
          </a:p>
          <a:p>
            <a:pPr lvl="1"/>
            <a:r>
              <a:rPr lang="fr-FR" dirty="0"/>
              <a:t>NN</a:t>
            </a:r>
          </a:p>
        </p:txBody>
      </p:sp>
      <p:sp>
        <p:nvSpPr>
          <p:cNvPr id="28" name="Espace réservé du texte 2">
            <a:extLst>
              <a:ext uri="{FF2B5EF4-FFF2-40B4-BE49-F238E27FC236}">
                <a16:creationId xmlns:a16="http://schemas.microsoft.com/office/drawing/2014/main" id="{EC1B0C49-A3E3-4D54-8E3A-4556519452C7}"/>
              </a:ext>
            </a:extLst>
          </p:cNvPr>
          <p:cNvSpPr>
            <a:spLocks noGrp="1"/>
          </p:cNvSpPr>
          <p:nvPr>
            <p:ph type="body" idx="27" hasCustomPrompt="1"/>
          </p:nvPr>
        </p:nvSpPr>
        <p:spPr>
          <a:xfrm>
            <a:off x="5171097" y="4710779"/>
            <a:ext cx="858506" cy="761667"/>
          </a:xfrm>
        </p:spPr>
        <p:txBody>
          <a:bodyPr anchor="ctr"/>
          <a:lstStyle>
            <a:lvl1pPr marL="0" indent="0">
              <a:buNone/>
              <a:defRPr sz="4003" b="1" i="0">
                <a:solidFill>
                  <a:schemeClr val="tx1"/>
                </a:solidFill>
              </a:defRPr>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dirty="0"/>
              <a:t>06</a:t>
            </a:r>
          </a:p>
        </p:txBody>
      </p:sp>
      <p:sp>
        <p:nvSpPr>
          <p:cNvPr id="29" name="Espace réservé du texte 10">
            <a:extLst>
              <a:ext uri="{FF2B5EF4-FFF2-40B4-BE49-F238E27FC236}">
                <a16:creationId xmlns:a16="http://schemas.microsoft.com/office/drawing/2014/main" id="{1281430C-2DD5-40B1-BF7D-918FBC685711}"/>
              </a:ext>
            </a:extLst>
          </p:cNvPr>
          <p:cNvSpPr>
            <a:spLocks noGrp="1"/>
          </p:cNvSpPr>
          <p:nvPr>
            <p:ph type="body" sz="quarter" idx="28"/>
          </p:nvPr>
        </p:nvSpPr>
        <p:spPr>
          <a:xfrm>
            <a:off x="5882956" y="4953447"/>
            <a:ext cx="3219399" cy="1332917"/>
          </a:xfrm>
        </p:spPr>
        <p:txBody>
          <a:bodyPr/>
          <a:lstStyle>
            <a:lvl1pPr>
              <a:defRPr sz="1278" b="1" i="0">
                <a:solidFill>
                  <a:schemeClr val="tx1"/>
                </a:solidFill>
              </a:defRPr>
            </a:lvl1pPr>
            <a:lvl2pPr>
              <a:spcBef>
                <a:spcPts val="426"/>
              </a:spcBef>
              <a:tabLst>
                <a:tab pos="2444549" algn="r"/>
              </a:tabLst>
              <a:defRPr sz="1107" b="1"/>
            </a:lvl2pPr>
          </a:lstStyle>
          <a:p>
            <a:pPr lvl="0"/>
            <a:r>
              <a:rPr lang="fr-FR"/>
              <a:t>Modifier les styles du texte du masque</a:t>
            </a:r>
          </a:p>
          <a:p>
            <a:pPr lvl="1"/>
            <a:r>
              <a:rPr lang="fr-FR"/>
              <a:t>Deuxième niveau</a:t>
            </a:r>
          </a:p>
        </p:txBody>
      </p:sp>
      <p:sp>
        <p:nvSpPr>
          <p:cNvPr id="30" name="Espace réservé du texte 10">
            <a:extLst>
              <a:ext uri="{FF2B5EF4-FFF2-40B4-BE49-F238E27FC236}">
                <a16:creationId xmlns:a16="http://schemas.microsoft.com/office/drawing/2014/main" id="{2FDB1B62-984C-416E-B741-0078211E47D6}"/>
              </a:ext>
            </a:extLst>
          </p:cNvPr>
          <p:cNvSpPr>
            <a:spLocks noGrp="1"/>
          </p:cNvSpPr>
          <p:nvPr>
            <p:ph type="body" sz="quarter" idx="29" hasCustomPrompt="1"/>
          </p:nvPr>
        </p:nvSpPr>
        <p:spPr>
          <a:xfrm>
            <a:off x="8829725" y="4953447"/>
            <a:ext cx="398592" cy="1332917"/>
          </a:xfrm>
        </p:spPr>
        <p:txBody>
          <a:bodyPr/>
          <a:lstStyle>
            <a:lvl1pPr>
              <a:defRPr sz="1278" b="1" i="0">
                <a:solidFill>
                  <a:schemeClr val="tx1"/>
                </a:solidFill>
              </a:defRPr>
            </a:lvl1pPr>
            <a:lvl2pPr marL="0" marR="0" indent="0" algn="l" defTabSz="778794" rtl="0" eaLnBrk="1" fontAlgn="auto" latinLnBrk="0" hangingPunct="1">
              <a:lnSpc>
                <a:spcPct val="100000"/>
              </a:lnSpc>
              <a:spcBef>
                <a:spcPts val="426"/>
              </a:spcBef>
              <a:spcAft>
                <a:spcPts val="0"/>
              </a:spcAft>
              <a:buClrTx/>
              <a:buSzTx/>
              <a:buFont typeface="Arial" panose="020B0604020202020204" pitchFamily="34" charset="0"/>
              <a:buNone/>
              <a:tabLst>
                <a:tab pos="2444549" algn="r"/>
              </a:tabLst>
              <a:defRPr sz="1107" b="1"/>
            </a:lvl2pPr>
          </a:lstStyle>
          <a:p>
            <a:pPr lvl="0"/>
            <a:r>
              <a:rPr lang="fr-FR" dirty="0"/>
              <a:t>NN</a:t>
            </a:r>
          </a:p>
          <a:p>
            <a:pPr lvl="1"/>
            <a:r>
              <a:rPr lang="fr-FR" dirty="0"/>
              <a:t>NN</a:t>
            </a:r>
          </a:p>
        </p:txBody>
      </p:sp>
      <p:sp>
        <p:nvSpPr>
          <p:cNvPr id="6" name="Espace réservé de la date 5">
            <a:extLst>
              <a:ext uri="{FF2B5EF4-FFF2-40B4-BE49-F238E27FC236}">
                <a16:creationId xmlns:a16="http://schemas.microsoft.com/office/drawing/2014/main" id="{677EB917-1028-4BBD-8D19-7920F8224241}"/>
              </a:ext>
            </a:extLst>
          </p:cNvPr>
          <p:cNvSpPr>
            <a:spLocks noGrp="1"/>
          </p:cNvSpPr>
          <p:nvPr>
            <p:ph type="dt" sz="half" idx="30"/>
          </p:nvPr>
        </p:nvSpPr>
        <p:spPr/>
        <p:txBody>
          <a:bodyPr/>
          <a:lstStyle/>
          <a:p>
            <a:fld id="{287AA89D-6C8C-4400-8105-7EAF7F5A49FF}" type="datetime1">
              <a:rPr lang="fr-FR" smtClean="0"/>
              <a:t>13/10/2020</a:t>
            </a:fld>
            <a:endParaRPr lang="fr-FR" dirty="0"/>
          </a:p>
        </p:txBody>
      </p:sp>
      <p:sp>
        <p:nvSpPr>
          <p:cNvPr id="7" name="Espace réservé du pied de page 6">
            <a:extLst>
              <a:ext uri="{FF2B5EF4-FFF2-40B4-BE49-F238E27FC236}">
                <a16:creationId xmlns:a16="http://schemas.microsoft.com/office/drawing/2014/main" id="{5F8DC520-BACE-448B-8433-1E020F2142FA}"/>
              </a:ext>
            </a:extLst>
          </p:cNvPr>
          <p:cNvSpPr>
            <a:spLocks noGrp="1"/>
          </p:cNvSpPr>
          <p:nvPr>
            <p:ph type="ftr" sz="quarter" idx="31"/>
          </p:nvPr>
        </p:nvSpPr>
        <p:spPr/>
        <p:txBody>
          <a:bodyPr/>
          <a:lstStyle/>
          <a:p>
            <a:r>
              <a:rPr lang="fr-FR"/>
              <a:t>Date et titre de votre présentation</a:t>
            </a:r>
            <a:endParaRPr lang="fr-FR" dirty="0"/>
          </a:p>
        </p:txBody>
      </p:sp>
      <p:sp>
        <p:nvSpPr>
          <p:cNvPr id="8" name="Espace réservé du numéro de diapositive 7">
            <a:extLst>
              <a:ext uri="{FF2B5EF4-FFF2-40B4-BE49-F238E27FC236}">
                <a16:creationId xmlns:a16="http://schemas.microsoft.com/office/drawing/2014/main" id="{61AFB4E7-73D6-49CA-839F-D5338CE3D812}"/>
              </a:ext>
            </a:extLst>
          </p:cNvPr>
          <p:cNvSpPr>
            <a:spLocks noGrp="1"/>
          </p:cNvSpPr>
          <p:nvPr>
            <p:ph type="sldNum" sz="quarter" idx="32"/>
          </p:nvPr>
        </p:nvSpPr>
        <p:spPr/>
        <p:txBody>
          <a:bodyPr/>
          <a:lstStyle/>
          <a:p>
            <a:fld id="{975A587B-5814-4D9B-9598-FE9CB954CB01}" type="slidenum">
              <a:rPr lang="fr-FR" smtClean="0"/>
              <a:pPr/>
              <a:t>‹N°›</a:t>
            </a:fld>
            <a:endParaRPr lang="fr-FR" dirty="0"/>
          </a:p>
        </p:txBody>
      </p:sp>
    </p:spTree>
    <p:extLst>
      <p:ext uri="{BB962C8B-B14F-4D97-AF65-F5344CB8AC3E}">
        <p14:creationId xmlns:p14="http://schemas.microsoft.com/office/powerpoint/2010/main" val="3723808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0F59D5-F0AF-40EE-B304-492C5771AE46}"/>
              </a:ext>
            </a:extLst>
          </p:cNvPr>
          <p:cNvSpPr>
            <a:spLocks noGrp="1"/>
          </p:cNvSpPr>
          <p:nvPr>
            <p:ph type="ctrTitle"/>
          </p:nvPr>
        </p:nvSpPr>
        <p:spPr>
          <a:xfrm>
            <a:off x="1298575" y="1187450"/>
            <a:ext cx="7786688" cy="2525713"/>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0FEFD64-17DB-4EBA-A687-0FB117A5E487}"/>
              </a:ext>
            </a:extLst>
          </p:cNvPr>
          <p:cNvSpPr>
            <a:spLocks noGrp="1"/>
          </p:cNvSpPr>
          <p:nvPr>
            <p:ph type="subTitle" idx="1"/>
          </p:nvPr>
        </p:nvSpPr>
        <p:spPr>
          <a:xfrm>
            <a:off x="1298575" y="3810000"/>
            <a:ext cx="7786688" cy="17526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CAC7343-B1B5-4EBD-AE46-5FC280396260}"/>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5" name="Espace réservé du pied de page 4">
            <a:extLst>
              <a:ext uri="{FF2B5EF4-FFF2-40B4-BE49-F238E27FC236}">
                <a16:creationId xmlns:a16="http://schemas.microsoft.com/office/drawing/2014/main" id="{8DAD144B-C487-4175-949D-6B7BBB6298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3E2BCE-C08D-4FC6-9807-122B55530928}"/>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915172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A8183-59AC-4BD7-9F25-7095AC05BC2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F2E526-6F14-4731-95C1-2FDFFE0D644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70565B-FF93-401D-840F-3115244BBF7B}"/>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5" name="Espace réservé du pied de page 4">
            <a:extLst>
              <a:ext uri="{FF2B5EF4-FFF2-40B4-BE49-F238E27FC236}">
                <a16:creationId xmlns:a16="http://schemas.microsoft.com/office/drawing/2014/main" id="{A84E78B3-16EB-4A72-8F73-76EF5C4A6A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F6963EE-5544-404A-B85B-36989233FFAA}"/>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2193900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4694E4-A03C-465E-A970-3FEC8CD348F6}"/>
              </a:ext>
            </a:extLst>
          </p:cNvPr>
          <p:cNvSpPr>
            <a:spLocks noGrp="1"/>
          </p:cNvSpPr>
          <p:nvPr>
            <p:ph type="title"/>
          </p:nvPr>
        </p:nvSpPr>
        <p:spPr>
          <a:xfrm>
            <a:off x="708025" y="1808163"/>
            <a:ext cx="8956675" cy="30178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CC3430B-A74D-4A9D-8A79-39DB18AA10F9}"/>
              </a:ext>
            </a:extLst>
          </p:cNvPr>
          <p:cNvSpPr>
            <a:spLocks noGrp="1"/>
          </p:cNvSpPr>
          <p:nvPr>
            <p:ph type="body" idx="1"/>
          </p:nvPr>
        </p:nvSpPr>
        <p:spPr>
          <a:xfrm>
            <a:off x="708025" y="4854575"/>
            <a:ext cx="8956675" cy="15875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541574C-3D84-46B3-BCB2-21FA33EDFE7A}"/>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5" name="Espace réservé du pied de page 4">
            <a:extLst>
              <a:ext uri="{FF2B5EF4-FFF2-40B4-BE49-F238E27FC236}">
                <a16:creationId xmlns:a16="http://schemas.microsoft.com/office/drawing/2014/main" id="{E7A1F13D-9F2C-43A9-894E-3001505D114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B6D7A8-7903-4EC3-8D91-51E3C2BE7119}"/>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1682372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F6D51C-0504-44E4-B3BE-95405948A4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9899D39-E2F3-4EDF-A4A3-02BEBF5C0EC7}"/>
              </a:ext>
            </a:extLst>
          </p:cNvPr>
          <p:cNvSpPr>
            <a:spLocks noGrp="1"/>
          </p:cNvSpPr>
          <p:nvPr>
            <p:ph sz="half" idx="1"/>
          </p:nvPr>
        </p:nvSpPr>
        <p:spPr>
          <a:xfrm>
            <a:off x="714375" y="1931988"/>
            <a:ext cx="4400550" cy="460216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65827B-B10F-46FB-BA42-DA809B9D8F5A}"/>
              </a:ext>
            </a:extLst>
          </p:cNvPr>
          <p:cNvSpPr>
            <a:spLocks noGrp="1"/>
          </p:cNvSpPr>
          <p:nvPr>
            <p:ph sz="half" idx="2"/>
          </p:nvPr>
        </p:nvSpPr>
        <p:spPr>
          <a:xfrm>
            <a:off x="5267325" y="1931988"/>
            <a:ext cx="4402138" cy="460216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DEA070-FEAF-4C5B-945F-85556E6EC392}"/>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6" name="Espace réservé du pied de page 5">
            <a:extLst>
              <a:ext uri="{FF2B5EF4-FFF2-40B4-BE49-F238E27FC236}">
                <a16:creationId xmlns:a16="http://schemas.microsoft.com/office/drawing/2014/main" id="{1BBBC86D-1233-4FEE-B496-BA179FB7EAF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059D5F-F704-4375-A689-8E590FE86BA6}"/>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17544979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09BA7B-A781-43F4-B073-43487E91613E}"/>
              </a:ext>
            </a:extLst>
          </p:cNvPr>
          <p:cNvSpPr>
            <a:spLocks noGrp="1"/>
          </p:cNvSpPr>
          <p:nvPr>
            <p:ph type="title"/>
          </p:nvPr>
        </p:nvSpPr>
        <p:spPr>
          <a:xfrm>
            <a:off x="715963" y="385763"/>
            <a:ext cx="8955087" cy="1403350"/>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4C4082-F916-4EA5-AB8A-D6998E3B819F}"/>
              </a:ext>
            </a:extLst>
          </p:cNvPr>
          <p:cNvSpPr>
            <a:spLocks noGrp="1"/>
          </p:cNvSpPr>
          <p:nvPr>
            <p:ph type="body" idx="1"/>
          </p:nvPr>
        </p:nvSpPr>
        <p:spPr>
          <a:xfrm>
            <a:off x="715963" y="1778000"/>
            <a:ext cx="4392612" cy="871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5266A33-3A2C-4155-BABD-AF831D5BF2EA}"/>
              </a:ext>
            </a:extLst>
          </p:cNvPr>
          <p:cNvSpPr>
            <a:spLocks noGrp="1"/>
          </p:cNvSpPr>
          <p:nvPr>
            <p:ph sz="half" idx="2"/>
          </p:nvPr>
        </p:nvSpPr>
        <p:spPr>
          <a:xfrm>
            <a:off x="715963" y="2649538"/>
            <a:ext cx="4392612" cy="38989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3C1C605-B2AE-49AF-8B06-A91FDA7FA0FC}"/>
              </a:ext>
            </a:extLst>
          </p:cNvPr>
          <p:cNvSpPr>
            <a:spLocks noGrp="1"/>
          </p:cNvSpPr>
          <p:nvPr>
            <p:ph type="body" sz="quarter" idx="3"/>
          </p:nvPr>
        </p:nvSpPr>
        <p:spPr>
          <a:xfrm>
            <a:off x="5256213" y="1778000"/>
            <a:ext cx="4414837" cy="871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DBFB14F-3F80-4BB1-B3A4-21DE1014E72C}"/>
              </a:ext>
            </a:extLst>
          </p:cNvPr>
          <p:cNvSpPr>
            <a:spLocks noGrp="1"/>
          </p:cNvSpPr>
          <p:nvPr>
            <p:ph sz="quarter" idx="4"/>
          </p:nvPr>
        </p:nvSpPr>
        <p:spPr>
          <a:xfrm>
            <a:off x="5256213" y="2649538"/>
            <a:ext cx="4414837" cy="38989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169F576-5B77-4AD0-A393-9C4B4624DEC8}"/>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8" name="Espace réservé du pied de page 7">
            <a:extLst>
              <a:ext uri="{FF2B5EF4-FFF2-40B4-BE49-F238E27FC236}">
                <a16:creationId xmlns:a16="http://schemas.microsoft.com/office/drawing/2014/main" id="{A2A39846-14D3-4343-B8F8-21F34D078C9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59D1671-F942-4BC2-BD17-4A525FC6EBA9}"/>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14646016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F90DC0-E0FC-4D91-8DA9-80BDE7BA404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82DE91E-FB65-440E-83C9-7747BD8EC7A0}"/>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4" name="Espace réservé du pied de page 3">
            <a:extLst>
              <a:ext uri="{FF2B5EF4-FFF2-40B4-BE49-F238E27FC236}">
                <a16:creationId xmlns:a16="http://schemas.microsoft.com/office/drawing/2014/main" id="{4345ECE3-CE1D-46A5-99D0-CD190F911DD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9509231-3F2B-4FA5-A455-206EC72C2408}"/>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1837878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0396699-D22A-4FA4-89B5-D951C4381D4A}"/>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3" name="Espace réservé du pied de page 2">
            <a:extLst>
              <a:ext uri="{FF2B5EF4-FFF2-40B4-BE49-F238E27FC236}">
                <a16:creationId xmlns:a16="http://schemas.microsoft.com/office/drawing/2014/main" id="{19E29DB8-3C11-48A7-B01B-AA591A288F8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B605C53-6E40-4597-A750-72D397BE66CF}"/>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33530846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A5E8D-6664-4624-9D56-63D263A45842}"/>
              </a:ext>
            </a:extLst>
          </p:cNvPr>
          <p:cNvSpPr>
            <a:spLocks noGrp="1"/>
          </p:cNvSpPr>
          <p:nvPr>
            <p:ph type="title"/>
          </p:nvPr>
        </p:nvSpPr>
        <p:spPr>
          <a:xfrm>
            <a:off x="715963" y="484188"/>
            <a:ext cx="3348037" cy="1692275"/>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23FA847-84BF-4111-A959-98016CAD7BBD}"/>
              </a:ext>
            </a:extLst>
          </p:cNvPr>
          <p:cNvSpPr>
            <a:spLocks noGrp="1"/>
          </p:cNvSpPr>
          <p:nvPr>
            <p:ph idx="1"/>
          </p:nvPr>
        </p:nvSpPr>
        <p:spPr>
          <a:xfrm>
            <a:off x="4414838" y="1044575"/>
            <a:ext cx="5256212" cy="51562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F3FE473-897F-4D6A-A71B-E5A0BCFA0825}"/>
              </a:ext>
            </a:extLst>
          </p:cNvPr>
          <p:cNvSpPr>
            <a:spLocks noGrp="1"/>
          </p:cNvSpPr>
          <p:nvPr>
            <p:ph type="body" sz="half" idx="2"/>
          </p:nvPr>
        </p:nvSpPr>
        <p:spPr>
          <a:xfrm>
            <a:off x="715963" y="2176463"/>
            <a:ext cx="3348037" cy="40322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E65F634-F7EF-4E07-8D0B-37B39BF76B04}"/>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6" name="Espace réservé du pied de page 5">
            <a:extLst>
              <a:ext uri="{FF2B5EF4-FFF2-40B4-BE49-F238E27FC236}">
                <a16:creationId xmlns:a16="http://schemas.microsoft.com/office/drawing/2014/main" id="{F4CFAC19-30F0-47EE-97EE-5E89B725FC5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5C869E-C1E6-4B92-8C97-DD57CFC6305F}"/>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3560924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7EFD8E-90ED-43F0-ADDF-2AA1A4E5A3DB}"/>
              </a:ext>
            </a:extLst>
          </p:cNvPr>
          <p:cNvSpPr>
            <a:spLocks noGrp="1"/>
          </p:cNvSpPr>
          <p:nvPr>
            <p:ph type="title"/>
          </p:nvPr>
        </p:nvSpPr>
        <p:spPr>
          <a:xfrm>
            <a:off x="715963" y="484188"/>
            <a:ext cx="3348037" cy="1692275"/>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2A2529A-6572-48C0-BE1A-AE53330020B2}"/>
              </a:ext>
            </a:extLst>
          </p:cNvPr>
          <p:cNvSpPr>
            <a:spLocks noGrp="1"/>
          </p:cNvSpPr>
          <p:nvPr>
            <p:ph type="pic" idx="1"/>
          </p:nvPr>
        </p:nvSpPr>
        <p:spPr>
          <a:xfrm>
            <a:off x="4414838" y="1044575"/>
            <a:ext cx="5256212" cy="5156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46B7088-E4F7-4C1D-9829-FF0687E4F5E5}"/>
              </a:ext>
            </a:extLst>
          </p:cNvPr>
          <p:cNvSpPr>
            <a:spLocks noGrp="1"/>
          </p:cNvSpPr>
          <p:nvPr>
            <p:ph type="body" sz="half" idx="2"/>
          </p:nvPr>
        </p:nvSpPr>
        <p:spPr>
          <a:xfrm>
            <a:off x="715963" y="2176463"/>
            <a:ext cx="3348037" cy="40322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27C0AE6-213E-4FF2-A379-74E6B24BAE73}"/>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6" name="Espace réservé du pied de page 5">
            <a:extLst>
              <a:ext uri="{FF2B5EF4-FFF2-40B4-BE49-F238E27FC236}">
                <a16:creationId xmlns:a16="http://schemas.microsoft.com/office/drawing/2014/main" id="{7CEB42D2-6F8B-4892-8EDB-75E20F0902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0945CF8-84C4-42DF-881A-F47EB88ECFB2}"/>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13718645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0ED92-5026-4CCA-B7C7-76828CBE426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828864A-4306-4E75-BBD1-A9CF5657341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C69B232-048A-45F8-B3B0-8132C346DCCE}"/>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5" name="Espace réservé du pied de page 4">
            <a:extLst>
              <a:ext uri="{FF2B5EF4-FFF2-40B4-BE49-F238E27FC236}">
                <a16:creationId xmlns:a16="http://schemas.microsoft.com/office/drawing/2014/main" id="{E332F2CF-518D-4EAD-8EAD-50078D0DD2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87DE97-4A4A-40E3-BE85-2361A53F9B2A}"/>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108384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Ouverture de chapitre N°01">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A7A070C0-4908-44F6-87B5-812C9C64A26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2" name="Titre 1">
            <a:extLst>
              <a:ext uri="{FF2B5EF4-FFF2-40B4-BE49-F238E27FC236}">
                <a16:creationId xmlns:a16="http://schemas.microsoft.com/office/drawing/2014/main" id="{F5412AB6-7FD5-460F-B722-2C4F455C05AC}"/>
              </a:ext>
            </a:extLst>
          </p:cNvPr>
          <p:cNvSpPr>
            <a:spLocks noGrp="1"/>
          </p:cNvSpPr>
          <p:nvPr>
            <p:ph type="title" hasCustomPrompt="1"/>
          </p:nvPr>
        </p:nvSpPr>
        <p:spPr>
          <a:xfrm>
            <a:off x="1620525" y="2011542"/>
            <a:ext cx="2299570" cy="1713750"/>
          </a:xfrm>
        </p:spPr>
        <p:txBody>
          <a:bodyPr anchor="ctr"/>
          <a:lstStyle>
            <a:lvl1pPr algn="l">
              <a:defRPr sz="10731">
                <a:solidFill>
                  <a:schemeClr val="bg1"/>
                </a:solidFill>
              </a:defRPr>
            </a:lvl1pPr>
          </a:lstStyle>
          <a:p>
            <a:r>
              <a:rPr lang="fr-FR" dirty="0"/>
              <a:t>01</a:t>
            </a:r>
          </a:p>
        </p:txBody>
      </p:sp>
      <p:sp>
        <p:nvSpPr>
          <p:cNvPr id="3" name="Espace réservé du texte 2">
            <a:extLst>
              <a:ext uri="{FF2B5EF4-FFF2-40B4-BE49-F238E27FC236}">
                <a16:creationId xmlns:a16="http://schemas.microsoft.com/office/drawing/2014/main" id="{461ED590-E3E6-4DF4-9162-2A904771452D}"/>
              </a:ext>
            </a:extLst>
          </p:cNvPr>
          <p:cNvSpPr>
            <a:spLocks noGrp="1"/>
          </p:cNvSpPr>
          <p:nvPr>
            <p:ph type="body" idx="1"/>
          </p:nvPr>
        </p:nvSpPr>
        <p:spPr>
          <a:xfrm>
            <a:off x="1620524" y="3486370"/>
            <a:ext cx="7971844" cy="1332917"/>
          </a:xfrm>
        </p:spPr>
        <p:txBody>
          <a:bodyPr anchor="t"/>
          <a:lstStyle>
            <a:lvl1pPr marL="0" indent="0" algn="l">
              <a:buNone/>
              <a:defRPr sz="2981" b="1" i="0">
                <a:solidFill>
                  <a:schemeClr val="bg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1109046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FE229D5-5E73-4634-97B5-39F8ABFB0935}"/>
              </a:ext>
            </a:extLst>
          </p:cNvPr>
          <p:cNvSpPr>
            <a:spLocks noGrp="1"/>
          </p:cNvSpPr>
          <p:nvPr>
            <p:ph type="title" orient="vert"/>
          </p:nvPr>
        </p:nvSpPr>
        <p:spPr>
          <a:xfrm>
            <a:off x="7431088" y="385763"/>
            <a:ext cx="2238375" cy="6148387"/>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8E29D8E-A4E0-433D-BA61-947671F05BB4}"/>
              </a:ext>
            </a:extLst>
          </p:cNvPr>
          <p:cNvSpPr>
            <a:spLocks noGrp="1"/>
          </p:cNvSpPr>
          <p:nvPr>
            <p:ph type="body" orient="vert" idx="1"/>
          </p:nvPr>
        </p:nvSpPr>
        <p:spPr>
          <a:xfrm>
            <a:off x="714375" y="385763"/>
            <a:ext cx="6564313" cy="614838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47115E7-F970-4C51-B15C-0657F6241C19}"/>
              </a:ext>
            </a:extLst>
          </p:cNvPr>
          <p:cNvSpPr>
            <a:spLocks noGrp="1"/>
          </p:cNvSpPr>
          <p:nvPr>
            <p:ph type="dt" sz="half" idx="10"/>
          </p:nvPr>
        </p:nvSpPr>
        <p:spPr/>
        <p:txBody>
          <a:bodyPr/>
          <a:lstStyle/>
          <a:p>
            <a:fld id="{AFC944B8-813E-4CE1-9BF9-2FC44AC0970C}" type="datetimeFigureOut">
              <a:rPr lang="fr-FR" smtClean="0"/>
              <a:t>13/10/2020</a:t>
            </a:fld>
            <a:endParaRPr lang="fr-FR"/>
          </a:p>
        </p:txBody>
      </p:sp>
      <p:sp>
        <p:nvSpPr>
          <p:cNvPr id="5" name="Espace réservé du pied de page 4">
            <a:extLst>
              <a:ext uri="{FF2B5EF4-FFF2-40B4-BE49-F238E27FC236}">
                <a16:creationId xmlns:a16="http://schemas.microsoft.com/office/drawing/2014/main" id="{7B4DCC42-D47B-47BC-8251-7DFF8196D0C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B2DF0B-6F72-43B6-BF25-22E3CA71F271}"/>
              </a:ext>
            </a:extLst>
          </p:cNvPr>
          <p:cNvSpPr>
            <a:spLocks noGrp="1"/>
          </p:cNvSpPr>
          <p:nvPr>
            <p:ph type="sldNum" sz="quarter" idx="12"/>
          </p:nvPr>
        </p:nvSpPr>
        <p:spPr/>
        <p:txBody>
          <a:bodyPr/>
          <a:lstStyle/>
          <a:p>
            <a:fld id="{58E0459C-36C1-47D0-8234-E703FC43AD81}" type="slidenum">
              <a:rPr lang="fr-FR" smtClean="0"/>
              <a:t>‹N°›</a:t>
            </a:fld>
            <a:endParaRPr lang="fr-FR"/>
          </a:p>
        </p:txBody>
      </p:sp>
    </p:spTree>
    <p:extLst>
      <p:ext uri="{BB962C8B-B14F-4D97-AF65-F5344CB8AC3E}">
        <p14:creationId xmlns:p14="http://schemas.microsoft.com/office/powerpoint/2010/main" val="230404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Ouverture de chapitre N°02">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3FA35AAF-316C-40A1-A55C-D736AB7B67A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2" name="Titre 1">
            <a:extLst>
              <a:ext uri="{FF2B5EF4-FFF2-40B4-BE49-F238E27FC236}">
                <a16:creationId xmlns:a16="http://schemas.microsoft.com/office/drawing/2014/main" id="{F5412AB6-7FD5-460F-B722-2C4F455C05AC}"/>
              </a:ext>
            </a:extLst>
          </p:cNvPr>
          <p:cNvSpPr>
            <a:spLocks noGrp="1"/>
          </p:cNvSpPr>
          <p:nvPr>
            <p:ph type="title" hasCustomPrompt="1"/>
          </p:nvPr>
        </p:nvSpPr>
        <p:spPr>
          <a:xfrm>
            <a:off x="1803053" y="3358494"/>
            <a:ext cx="2299570" cy="1713750"/>
          </a:xfrm>
        </p:spPr>
        <p:txBody>
          <a:bodyPr anchor="ctr"/>
          <a:lstStyle>
            <a:lvl1pPr algn="l">
              <a:defRPr sz="10731">
                <a:solidFill>
                  <a:schemeClr val="bg1"/>
                </a:solidFill>
              </a:defRPr>
            </a:lvl1pPr>
          </a:lstStyle>
          <a:p>
            <a:r>
              <a:rPr lang="fr-FR" dirty="0"/>
              <a:t>02</a:t>
            </a:r>
          </a:p>
        </p:txBody>
      </p:sp>
      <p:sp>
        <p:nvSpPr>
          <p:cNvPr id="3" name="Espace réservé du texte 2">
            <a:extLst>
              <a:ext uri="{FF2B5EF4-FFF2-40B4-BE49-F238E27FC236}">
                <a16:creationId xmlns:a16="http://schemas.microsoft.com/office/drawing/2014/main" id="{461ED590-E3E6-4DF4-9162-2A904771452D}"/>
              </a:ext>
            </a:extLst>
          </p:cNvPr>
          <p:cNvSpPr>
            <a:spLocks noGrp="1"/>
          </p:cNvSpPr>
          <p:nvPr>
            <p:ph type="body" idx="1"/>
          </p:nvPr>
        </p:nvSpPr>
        <p:spPr>
          <a:xfrm>
            <a:off x="1803052" y="4985207"/>
            <a:ext cx="7971844" cy="1332917"/>
          </a:xfrm>
        </p:spPr>
        <p:txBody>
          <a:bodyPr anchor="t"/>
          <a:lstStyle>
            <a:lvl1pPr marL="0" indent="0" algn="l">
              <a:buNone/>
              <a:defRPr sz="2981" b="1" i="0">
                <a:solidFill>
                  <a:schemeClr val="bg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61497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Ouverture de chapitre N°03">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A7A070C0-4908-44F6-87B5-812C9C64A26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2" name="Titre 1">
            <a:extLst>
              <a:ext uri="{FF2B5EF4-FFF2-40B4-BE49-F238E27FC236}">
                <a16:creationId xmlns:a16="http://schemas.microsoft.com/office/drawing/2014/main" id="{F5412AB6-7FD5-460F-B722-2C4F455C05AC}"/>
              </a:ext>
            </a:extLst>
          </p:cNvPr>
          <p:cNvSpPr>
            <a:spLocks noGrp="1"/>
          </p:cNvSpPr>
          <p:nvPr>
            <p:ph type="title" hasCustomPrompt="1"/>
          </p:nvPr>
        </p:nvSpPr>
        <p:spPr>
          <a:xfrm>
            <a:off x="1238431" y="1595900"/>
            <a:ext cx="2299570" cy="1713750"/>
          </a:xfrm>
        </p:spPr>
        <p:txBody>
          <a:bodyPr anchor="ctr"/>
          <a:lstStyle>
            <a:lvl1pPr algn="l">
              <a:defRPr sz="10731">
                <a:solidFill>
                  <a:schemeClr val="bg1"/>
                </a:solidFill>
              </a:defRPr>
            </a:lvl1pPr>
          </a:lstStyle>
          <a:p>
            <a:r>
              <a:rPr lang="fr-FR" dirty="0"/>
              <a:t>03</a:t>
            </a:r>
          </a:p>
        </p:txBody>
      </p:sp>
      <p:sp>
        <p:nvSpPr>
          <p:cNvPr id="3" name="Espace réservé du texte 2">
            <a:extLst>
              <a:ext uri="{FF2B5EF4-FFF2-40B4-BE49-F238E27FC236}">
                <a16:creationId xmlns:a16="http://schemas.microsoft.com/office/drawing/2014/main" id="{461ED590-E3E6-4DF4-9162-2A904771452D}"/>
              </a:ext>
            </a:extLst>
          </p:cNvPr>
          <p:cNvSpPr>
            <a:spLocks noGrp="1"/>
          </p:cNvSpPr>
          <p:nvPr>
            <p:ph type="body" idx="1"/>
          </p:nvPr>
        </p:nvSpPr>
        <p:spPr>
          <a:xfrm>
            <a:off x="1964487" y="3753392"/>
            <a:ext cx="7665235" cy="1332917"/>
          </a:xfrm>
        </p:spPr>
        <p:txBody>
          <a:bodyPr anchor="t"/>
          <a:lstStyle>
            <a:lvl1pPr marL="0" indent="0" algn="l">
              <a:buNone/>
              <a:defRPr sz="2981" b="1" i="0">
                <a:solidFill>
                  <a:schemeClr val="bg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216044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uverture de chapitre N°04">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76A6FAED-6C9B-4B8A-A38B-580CB7E190F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2" name="Titre 1">
            <a:extLst>
              <a:ext uri="{FF2B5EF4-FFF2-40B4-BE49-F238E27FC236}">
                <a16:creationId xmlns:a16="http://schemas.microsoft.com/office/drawing/2014/main" id="{F5412AB6-7FD5-460F-B722-2C4F455C05AC}"/>
              </a:ext>
            </a:extLst>
          </p:cNvPr>
          <p:cNvSpPr>
            <a:spLocks noGrp="1"/>
          </p:cNvSpPr>
          <p:nvPr>
            <p:ph type="title" hasCustomPrompt="1"/>
          </p:nvPr>
        </p:nvSpPr>
        <p:spPr>
          <a:xfrm>
            <a:off x="2831298" y="1570706"/>
            <a:ext cx="2299570" cy="1713750"/>
          </a:xfrm>
        </p:spPr>
        <p:txBody>
          <a:bodyPr anchor="ctr"/>
          <a:lstStyle>
            <a:lvl1pPr algn="l">
              <a:defRPr sz="10731">
                <a:solidFill>
                  <a:schemeClr val="bg1"/>
                </a:solidFill>
              </a:defRPr>
            </a:lvl1pPr>
          </a:lstStyle>
          <a:p>
            <a:r>
              <a:rPr lang="fr-FR" dirty="0"/>
              <a:t>04</a:t>
            </a:r>
          </a:p>
        </p:txBody>
      </p:sp>
      <p:sp>
        <p:nvSpPr>
          <p:cNvPr id="3" name="Espace réservé du texte 2">
            <a:extLst>
              <a:ext uri="{FF2B5EF4-FFF2-40B4-BE49-F238E27FC236}">
                <a16:creationId xmlns:a16="http://schemas.microsoft.com/office/drawing/2014/main" id="{461ED590-E3E6-4DF4-9162-2A904771452D}"/>
              </a:ext>
            </a:extLst>
          </p:cNvPr>
          <p:cNvSpPr>
            <a:spLocks noGrp="1"/>
          </p:cNvSpPr>
          <p:nvPr>
            <p:ph type="body" idx="1"/>
          </p:nvPr>
        </p:nvSpPr>
        <p:spPr>
          <a:xfrm>
            <a:off x="2831296" y="2977519"/>
            <a:ext cx="4752446" cy="2094583"/>
          </a:xfrm>
        </p:spPr>
        <p:txBody>
          <a:bodyPr anchor="t"/>
          <a:lstStyle>
            <a:lvl1pPr marL="0" indent="0" algn="l">
              <a:buNone/>
              <a:defRPr sz="2981" b="1" i="0">
                <a:solidFill>
                  <a:schemeClr val="bg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63905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Ouverture de chapitre N°05">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DA1D61D7-D1DE-4784-8578-483E24BDD86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2" name="Titre 1">
            <a:extLst>
              <a:ext uri="{FF2B5EF4-FFF2-40B4-BE49-F238E27FC236}">
                <a16:creationId xmlns:a16="http://schemas.microsoft.com/office/drawing/2014/main" id="{F5412AB6-7FD5-460F-B722-2C4F455C05AC}"/>
              </a:ext>
            </a:extLst>
          </p:cNvPr>
          <p:cNvSpPr>
            <a:spLocks noGrp="1"/>
          </p:cNvSpPr>
          <p:nvPr>
            <p:ph type="title" hasCustomPrompt="1"/>
          </p:nvPr>
        </p:nvSpPr>
        <p:spPr>
          <a:xfrm>
            <a:off x="1016153" y="1185292"/>
            <a:ext cx="2299570" cy="1713750"/>
          </a:xfrm>
        </p:spPr>
        <p:txBody>
          <a:bodyPr anchor="ctr"/>
          <a:lstStyle>
            <a:lvl1pPr algn="l">
              <a:defRPr sz="10731">
                <a:solidFill>
                  <a:schemeClr val="bg1"/>
                </a:solidFill>
              </a:defRPr>
            </a:lvl1pPr>
          </a:lstStyle>
          <a:p>
            <a:r>
              <a:rPr lang="fr-FR" dirty="0"/>
              <a:t>05</a:t>
            </a:r>
          </a:p>
        </p:txBody>
      </p:sp>
      <p:sp>
        <p:nvSpPr>
          <p:cNvPr id="3" name="Espace réservé du texte 2">
            <a:extLst>
              <a:ext uri="{FF2B5EF4-FFF2-40B4-BE49-F238E27FC236}">
                <a16:creationId xmlns:a16="http://schemas.microsoft.com/office/drawing/2014/main" id="{461ED590-E3E6-4DF4-9162-2A904771452D}"/>
              </a:ext>
            </a:extLst>
          </p:cNvPr>
          <p:cNvSpPr>
            <a:spLocks noGrp="1"/>
          </p:cNvSpPr>
          <p:nvPr>
            <p:ph type="body" idx="1"/>
          </p:nvPr>
        </p:nvSpPr>
        <p:spPr>
          <a:xfrm>
            <a:off x="1016152" y="2629891"/>
            <a:ext cx="7971844" cy="1332917"/>
          </a:xfrm>
        </p:spPr>
        <p:txBody>
          <a:bodyPr anchor="t"/>
          <a:lstStyle>
            <a:lvl1pPr marL="0" indent="0" algn="l">
              <a:buNone/>
              <a:defRPr sz="2981" b="1" i="0">
                <a:solidFill>
                  <a:schemeClr val="bg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383223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Ouverture de chapitre N°06">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BCE02BCB-2795-4F6C-9D1E-94CF571896C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732"/>
            <a:ext cx="10383838" cy="7253412"/>
          </a:xfrm>
          <a:prstGeom prst="rect">
            <a:avLst/>
          </a:prstGeom>
        </p:spPr>
      </p:pic>
      <p:sp>
        <p:nvSpPr>
          <p:cNvPr id="2" name="Titre 1">
            <a:extLst>
              <a:ext uri="{FF2B5EF4-FFF2-40B4-BE49-F238E27FC236}">
                <a16:creationId xmlns:a16="http://schemas.microsoft.com/office/drawing/2014/main" id="{F5412AB6-7FD5-460F-B722-2C4F455C05AC}"/>
              </a:ext>
            </a:extLst>
          </p:cNvPr>
          <p:cNvSpPr>
            <a:spLocks noGrp="1"/>
          </p:cNvSpPr>
          <p:nvPr>
            <p:ph type="title" hasCustomPrompt="1"/>
          </p:nvPr>
        </p:nvSpPr>
        <p:spPr>
          <a:xfrm>
            <a:off x="2047639" y="2082074"/>
            <a:ext cx="2299570" cy="1713750"/>
          </a:xfrm>
        </p:spPr>
        <p:txBody>
          <a:bodyPr anchor="ctr"/>
          <a:lstStyle>
            <a:lvl1pPr algn="l">
              <a:defRPr sz="10731">
                <a:solidFill>
                  <a:schemeClr val="bg1"/>
                </a:solidFill>
              </a:defRPr>
            </a:lvl1pPr>
          </a:lstStyle>
          <a:p>
            <a:r>
              <a:rPr lang="fr-FR" dirty="0"/>
              <a:t>06</a:t>
            </a:r>
          </a:p>
        </p:txBody>
      </p:sp>
      <p:sp>
        <p:nvSpPr>
          <p:cNvPr id="3" name="Espace réservé du texte 2">
            <a:extLst>
              <a:ext uri="{FF2B5EF4-FFF2-40B4-BE49-F238E27FC236}">
                <a16:creationId xmlns:a16="http://schemas.microsoft.com/office/drawing/2014/main" id="{461ED590-E3E6-4DF4-9162-2A904771452D}"/>
              </a:ext>
            </a:extLst>
          </p:cNvPr>
          <p:cNvSpPr>
            <a:spLocks noGrp="1"/>
          </p:cNvSpPr>
          <p:nvPr>
            <p:ph type="body" idx="1"/>
          </p:nvPr>
        </p:nvSpPr>
        <p:spPr>
          <a:xfrm>
            <a:off x="2047639" y="3589651"/>
            <a:ext cx="7665235" cy="1332917"/>
          </a:xfrm>
        </p:spPr>
        <p:txBody>
          <a:bodyPr anchor="t"/>
          <a:lstStyle>
            <a:lvl1pPr marL="0" indent="0" algn="l">
              <a:buNone/>
              <a:defRPr sz="2981" b="1" i="0">
                <a:solidFill>
                  <a:schemeClr val="bg1"/>
                </a:solidFill>
              </a:defRPr>
            </a:lvl1pPr>
            <a:lvl2pPr marL="389397" indent="0">
              <a:buNone/>
              <a:defRPr sz="1703">
                <a:solidFill>
                  <a:schemeClr val="tx1">
                    <a:tint val="75000"/>
                  </a:schemeClr>
                </a:solidFill>
              </a:defRPr>
            </a:lvl2pPr>
            <a:lvl3pPr marL="778794" indent="0">
              <a:buNone/>
              <a:defRPr sz="1533">
                <a:solidFill>
                  <a:schemeClr val="tx1">
                    <a:tint val="75000"/>
                  </a:schemeClr>
                </a:solidFill>
              </a:defRPr>
            </a:lvl3pPr>
            <a:lvl4pPr marL="1168192" indent="0">
              <a:buNone/>
              <a:defRPr sz="1363">
                <a:solidFill>
                  <a:schemeClr val="tx1">
                    <a:tint val="75000"/>
                  </a:schemeClr>
                </a:solidFill>
              </a:defRPr>
            </a:lvl4pPr>
            <a:lvl5pPr marL="1557589" indent="0">
              <a:buNone/>
              <a:defRPr sz="1363">
                <a:solidFill>
                  <a:schemeClr val="tx1">
                    <a:tint val="75000"/>
                  </a:schemeClr>
                </a:solidFill>
              </a:defRPr>
            </a:lvl5pPr>
            <a:lvl6pPr marL="1946986" indent="0">
              <a:buNone/>
              <a:defRPr sz="1363">
                <a:solidFill>
                  <a:schemeClr val="tx1">
                    <a:tint val="75000"/>
                  </a:schemeClr>
                </a:solidFill>
              </a:defRPr>
            </a:lvl6pPr>
            <a:lvl7pPr marL="2336383" indent="0">
              <a:buNone/>
              <a:defRPr sz="1363">
                <a:solidFill>
                  <a:schemeClr val="tx1">
                    <a:tint val="75000"/>
                  </a:schemeClr>
                </a:solidFill>
              </a:defRPr>
            </a:lvl7pPr>
            <a:lvl8pPr marL="2725781" indent="0">
              <a:buNone/>
              <a:defRPr sz="1363">
                <a:solidFill>
                  <a:schemeClr val="tx1">
                    <a:tint val="75000"/>
                  </a:schemeClr>
                </a:solidFill>
              </a:defRPr>
            </a:lvl8pPr>
            <a:lvl9pPr marL="3115178" indent="0">
              <a:buNone/>
              <a:defRPr sz="1363">
                <a:solidFill>
                  <a:schemeClr val="tx1">
                    <a:tint val="75000"/>
                  </a:schemeClr>
                </a:solidFill>
              </a:defRPr>
            </a:lvl9pPr>
          </a:lstStyle>
          <a:p>
            <a:pPr lvl="0"/>
            <a:r>
              <a:rPr lang="fr-FR"/>
              <a:t>Modifier les styles du texte du masque</a:t>
            </a:r>
          </a:p>
        </p:txBody>
      </p:sp>
    </p:spTree>
    <p:extLst>
      <p:ext uri="{BB962C8B-B14F-4D97-AF65-F5344CB8AC3E}">
        <p14:creationId xmlns:p14="http://schemas.microsoft.com/office/powerpoint/2010/main" val="423221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e">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1BF3A9F-5739-4B40-A377-C403E92DB704}"/>
              </a:ext>
            </a:extLst>
          </p:cNvPr>
          <p:cNvSpPr>
            <a:spLocks noGrp="1"/>
          </p:cNvSpPr>
          <p:nvPr>
            <p:ph type="body" idx="1"/>
          </p:nvPr>
        </p:nvSpPr>
        <p:spPr>
          <a:xfrm>
            <a:off x="793389" y="1100830"/>
            <a:ext cx="8891672" cy="380833"/>
          </a:xfrm>
        </p:spPr>
        <p:txBody>
          <a:bodyPr anchor="t"/>
          <a:lstStyle>
            <a:lvl1pPr marL="0" indent="0">
              <a:buNone/>
              <a:defRPr sz="1533" b="1" i="0"/>
            </a:lvl1pPr>
            <a:lvl2pPr marL="389397" indent="0">
              <a:buNone/>
              <a:defRPr sz="1703" b="1"/>
            </a:lvl2pPr>
            <a:lvl3pPr marL="778794" indent="0">
              <a:buNone/>
              <a:defRPr sz="1533" b="1"/>
            </a:lvl3pPr>
            <a:lvl4pPr marL="1168192" indent="0">
              <a:buNone/>
              <a:defRPr sz="1363" b="1"/>
            </a:lvl4pPr>
            <a:lvl5pPr marL="1557589" indent="0">
              <a:buNone/>
              <a:defRPr sz="1363" b="1"/>
            </a:lvl5pPr>
            <a:lvl6pPr marL="1946986" indent="0">
              <a:buNone/>
              <a:defRPr sz="1363" b="1"/>
            </a:lvl6pPr>
            <a:lvl7pPr marL="2336383" indent="0">
              <a:buNone/>
              <a:defRPr sz="1363" b="1"/>
            </a:lvl7pPr>
            <a:lvl8pPr marL="2725781" indent="0">
              <a:buNone/>
              <a:defRPr sz="1363" b="1"/>
            </a:lvl8pPr>
            <a:lvl9pPr marL="3115178" indent="0">
              <a:buNone/>
              <a:defRPr sz="1363" b="1"/>
            </a:lvl9pPr>
          </a:lstStyle>
          <a:p>
            <a:pPr lvl="0"/>
            <a:r>
              <a:rPr lang="fr-FR"/>
              <a:t>Modifier les styles du texte du masque</a:t>
            </a:r>
          </a:p>
        </p:txBody>
      </p:sp>
      <p:sp>
        <p:nvSpPr>
          <p:cNvPr id="7" name="Espace réservé de la date 6">
            <a:extLst>
              <a:ext uri="{FF2B5EF4-FFF2-40B4-BE49-F238E27FC236}">
                <a16:creationId xmlns:a16="http://schemas.microsoft.com/office/drawing/2014/main" id="{1E05C12A-6D66-4BD5-8AA3-E181C54F9E89}"/>
              </a:ext>
            </a:extLst>
          </p:cNvPr>
          <p:cNvSpPr>
            <a:spLocks noGrp="1"/>
          </p:cNvSpPr>
          <p:nvPr>
            <p:ph type="dt" sz="half" idx="10"/>
          </p:nvPr>
        </p:nvSpPr>
        <p:spPr/>
        <p:txBody>
          <a:bodyPr/>
          <a:lstStyle/>
          <a:p>
            <a:fld id="{05596DFC-B64C-4499-8A7A-2A7002FDFA77}" type="datetime1">
              <a:rPr lang="fr-FR" smtClean="0"/>
              <a:t>13/10/2020</a:t>
            </a:fld>
            <a:endParaRPr lang="fr-FR"/>
          </a:p>
        </p:txBody>
      </p:sp>
      <p:sp>
        <p:nvSpPr>
          <p:cNvPr id="8" name="Espace réservé du pied de page 7">
            <a:extLst>
              <a:ext uri="{FF2B5EF4-FFF2-40B4-BE49-F238E27FC236}">
                <a16:creationId xmlns:a16="http://schemas.microsoft.com/office/drawing/2014/main" id="{4D9927BF-3057-4ED9-A027-6ED3E5944114}"/>
              </a:ext>
            </a:extLst>
          </p:cNvPr>
          <p:cNvSpPr>
            <a:spLocks noGrp="1"/>
          </p:cNvSpPr>
          <p:nvPr>
            <p:ph type="ftr" sz="quarter" idx="11"/>
          </p:nvPr>
        </p:nvSpPr>
        <p:spPr/>
        <p:txBody>
          <a:bodyPr/>
          <a:lstStyle/>
          <a:p>
            <a:r>
              <a:rPr lang="fr-FR"/>
              <a:t>Date et titre de votre présentation</a:t>
            </a:r>
          </a:p>
        </p:txBody>
      </p:sp>
      <p:sp>
        <p:nvSpPr>
          <p:cNvPr id="9" name="Espace réservé du numéro de diapositive 8">
            <a:extLst>
              <a:ext uri="{FF2B5EF4-FFF2-40B4-BE49-F238E27FC236}">
                <a16:creationId xmlns:a16="http://schemas.microsoft.com/office/drawing/2014/main" id="{7E748F74-A8DF-40EA-847A-446CF8437D01}"/>
              </a:ext>
            </a:extLst>
          </p:cNvPr>
          <p:cNvSpPr>
            <a:spLocks noGrp="1"/>
          </p:cNvSpPr>
          <p:nvPr>
            <p:ph type="sldNum" sz="quarter" idx="12"/>
          </p:nvPr>
        </p:nvSpPr>
        <p:spPr/>
        <p:txBody>
          <a:bodyPr/>
          <a:lstStyle/>
          <a:p>
            <a:fld id="{975A587B-5814-4D9B-9598-FE9CB954CB01}" type="slidenum">
              <a:rPr lang="fr-FR" smtClean="0"/>
              <a:t>‹N°›</a:t>
            </a:fld>
            <a:endParaRPr lang="fr-FR"/>
          </a:p>
        </p:txBody>
      </p:sp>
      <p:sp>
        <p:nvSpPr>
          <p:cNvPr id="2" name="Titre 1">
            <a:extLst>
              <a:ext uri="{FF2B5EF4-FFF2-40B4-BE49-F238E27FC236}">
                <a16:creationId xmlns:a16="http://schemas.microsoft.com/office/drawing/2014/main" id="{4CFE0740-652B-4091-9D56-903E4940F63E}"/>
              </a:ext>
            </a:extLst>
          </p:cNvPr>
          <p:cNvSpPr>
            <a:spLocks noGrp="1"/>
          </p:cNvSpPr>
          <p:nvPr>
            <p:ph type="title"/>
          </p:nvPr>
        </p:nvSpPr>
        <p:spPr/>
        <p:txBody>
          <a:bodyPr/>
          <a:lstStyle/>
          <a:p>
            <a:r>
              <a:rPr lang="fr-FR"/>
              <a:t>Modifiez le style du titre</a:t>
            </a:r>
            <a:endParaRPr lang="fr-FR" dirty="0"/>
          </a:p>
        </p:txBody>
      </p:sp>
      <p:sp>
        <p:nvSpPr>
          <p:cNvPr id="12" name="Espace réservé du texte 10">
            <a:extLst>
              <a:ext uri="{FF2B5EF4-FFF2-40B4-BE49-F238E27FC236}">
                <a16:creationId xmlns:a16="http://schemas.microsoft.com/office/drawing/2014/main" id="{EB5FB203-AE81-4A98-AA92-313B689FDD15}"/>
              </a:ext>
            </a:extLst>
          </p:cNvPr>
          <p:cNvSpPr>
            <a:spLocks noGrp="1"/>
          </p:cNvSpPr>
          <p:nvPr>
            <p:ph type="body" sz="quarter" idx="14"/>
          </p:nvPr>
        </p:nvSpPr>
        <p:spPr>
          <a:xfrm>
            <a:off x="794118" y="2041447"/>
            <a:ext cx="8890942" cy="4189167"/>
          </a:xfrm>
        </p:spPr>
        <p:txBody>
          <a:bodyPr/>
          <a:lstStyle>
            <a:lvl1pPr>
              <a:lnSpc>
                <a:spcPct val="120000"/>
              </a:lnSpc>
              <a:defRPr/>
            </a:lvl1pPr>
            <a:lvl2pPr>
              <a:lnSpc>
                <a:spcPct val="120000"/>
              </a:lnSpc>
              <a:spcBef>
                <a:spcPts val="256"/>
              </a:spcBef>
              <a:defRPr sz="1192"/>
            </a:lvl2pPr>
            <a:lvl3pPr>
              <a:lnSpc>
                <a:spcPct val="120000"/>
              </a:lnSpc>
              <a:spcBef>
                <a:spcPts val="1107"/>
              </a:spcBef>
              <a:defRPr sz="1192"/>
            </a:lvl3pPr>
            <a:lvl4pPr>
              <a:lnSpc>
                <a:spcPct val="120000"/>
              </a:lnSpc>
              <a:defRPr sz="1192"/>
            </a:lvl4pPr>
            <a:lvl5pPr>
              <a:lnSpc>
                <a:spcPct val="120000"/>
              </a:lnSpc>
              <a:defRPr sz="1192"/>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Tree>
    <p:extLst>
      <p:ext uri="{BB962C8B-B14F-4D97-AF65-F5344CB8AC3E}">
        <p14:creationId xmlns:p14="http://schemas.microsoft.com/office/powerpoint/2010/main" val="355488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F798E53-107F-468D-A86A-B9E27C8FBA8B}"/>
              </a:ext>
            </a:extLst>
          </p:cNvPr>
          <p:cNvSpPr>
            <a:spLocks noGrp="1"/>
          </p:cNvSpPr>
          <p:nvPr>
            <p:ph type="title"/>
          </p:nvPr>
        </p:nvSpPr>
        <p:spPr>
          <a:xfrm>
            <a:off x="793389" y="603227"/>
            <a:ext cx="8891672" cy="495083"/>
          </a:xfrm>
          <a:prstGeom prst="rect">
            <a:avLst/>
          </a:prstGeom>
        </p:spPr>
        <p:txBody>
          <a:bodyPr vert="horz" lIns="91440" tIns="45720" rIns="91440" bIns="45720" rtlCol="0" anchor="t">
            <a:noAutofit/>
          </a:bodyPr>
          <a:lstStyle/>
          <a:p>
            <a:r>
              <a:rPr lang="fr-FR" dirty="0"/>
              <a:t>Modifiez le style du titre</a:t>
            </a:r>
          </a:p>
        </p:txBody>
      </p:sp>
      <p:sp>
        <p:nvSpPr>
          <p:cNvPr id="3" name="Espace réservé du texte 2">
            <a:extLst>
              <a:ext uri="{FF2B5EF4-FFF2-40B4-BE49-F238E27FC236}">
                <a16:creationId xmlns:a16="http://schemas.microsoft.com/office/drawing/2014/main" id="{33116353-A2DB-400D-836D-10B770C82C62}"/>
              </a:ext>
            </a:extLst>
          </p:cNvPr>
          <p:cNvSpPr>
            <a:spLocks noGrp="1"/>
          </p:cNvSpPr>
          <p:nvPr>
            <p:ph type="body" idx="1"/>
          </p:nvPr>
        </p:nvSpPr>
        <p:spPr>
          <a:xfrm>
            <a:off x="793389" y="2064784"/>
            <a:ext cx="8891672" cy="4189167"/>
          </a:xfrm>
          <a:prstGeom prst="rect">
            <a:avLst/>
          </a:prstGeom>
        </p:spPr>
        <p:txBody>
          <a:bodyPr vert="horz" lIns="91440" tIns="45720" rIns="91440" bIns="45720" rtlCol="0">
            <a:no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FDD59078-F0EA-4B2B-B92A-CB1D0AA4F88E}"/>
              </a:ext>
            </a:extLst>
          </p:cNvPr>
          <p:cNvSpPr>
            <a:spLocks noGrp="1"/>
          </p:cNvSpPr>
          <p:nvPr>
            <p:ph type="dt" sz="half" idx="2"/>
          </p:nvPr>
        </p:nvSpPr>
        <p:spPr>
          <a:xfrm>
            <a:off x="4904606" y="6771217"/>
            <a:ext cx="1226438" cy="266583"/>
          </a:xfrm>
          <a:prstGeom prst="rect">
            <a:avLst/>
          </a:prstGeom>
        </p:spPr>
        <p:txBody>
          <a:bodyPr vert="horz" lIns="91440" tIns="45720" rIns="91440" bIns="45720" rtlCol="0" anchor="ctr">
            <a:noAutofit/>
          </a:bodyPr>
          <a:lstStyle>
            <a:lvl1pPr algn="l">
              <a:lnSpc>
                <a:spcPct val="100000"/>
              </a:lnSpc>
              <a:defRPr sz="639" b="1">
                <a:solidFill>
                  <a:schemeClr val="tx1"/>
                </a:solidFill>
              </a:defRPr>
            </a:lvl1pPr>
          </a:lstStyle>
          <a:p>
            <a:fld id="{287AA89D-6C8C-4400-8105-7EAF7F5A49FF}" type="datetime1">
              <a:rPr lang="fr-FR" smtClean="0"/>
              <a:t>13/10/2020</a:t>
            </a:fld>
            <a:endParaRPr lang="fr-FR" dirty="0"/>
          </a:p>
        </p:txBody>
      </p:sp>
      <p:sp>
        <p:nvSpPr>
          <p:cNvPr id="5" name="Espace réservé du pied de page 4">
            <a:extLst>
              <a:ext uri="{FF2B5EF4-FFF2-40B4-BE49-F238E27FC236}">
                <a16:creationId xmlns:a16="http://schemas.microsoft.com/office/drawing/2014/main" id="{16B74129-F7BE-4703-924F-ACEA71B2544C}"/>
              </a:ext>
            </a:extLst>
          </p:cNvPr>
          <p:cNvSpPr>
            <a:spLocks noGrp="1"/>
          </p:cNvSpPr>
          <p:nvPr>
            <p:ph type="ftr" sz="quarter" idx="3"/>
          </p:nvPr>
        </p:nvSpPr>
        <p:spPr>
          <a:xfrm>
            <a:off x="6170137" y="6771217"/>
            <a:ext cx="3066094" cy="266583"/>
          </a:xfrm>
          <a:prstGeom prst="rect">
            <a:avLst/>
          </a:prstGeom>
        </p:spPr>
        <p:txBody>
          <a:bodyPr vert="horz" lIns="91440" tIns="45720" rIns="91440" bIns="45720" rtlCol="0" anchor="ctr">
            <a:noAutofit/>
          </a:bodyPr>
          <a:lstStyle>
            <a:lvl1pPr algn="r">
              <a:lnSpc>
                <a:spcPct val="100000"/>
              </a:lnSpc>
              <a:defRPr sz="639" b="1">
                <a:solidFill>
                  <a:schemeClr val="tx1"/>
                </a:solidFill>
              </a:defRPr>
            </a:lvl1pPr>
          </a:lstStyle>
          <a:p>
            <a:r>
              <a:rPr lang="fr-FR"/>
              <a:t>Date et titre de votre présentation</a:t>
            </a:r>
            <a:endParaRPr lang="fr-FR" dirty="0"/>
          </a:p>
        </p:txBody>
      </p:sp>
      <p:sp>
        <p:nvSpPr>
          <p:cNvPr id="6" name="Espace réservé du numéro de diapositive 5">
            <a:extLst>
              <a:ext uri="{FF2B5EF4-FFF2-40B4-BE49-F238E27FC236}">
                <a16:creationId xmlns:a16="http://schemas.microsoft.com/office/drawing/2014/main" id="{2A1B493F-9EAA-4161-9132-F480E263F13A}"/>
              </a:ext>
            </a:extLst>
          </p:cNvPr>
          <p:cNvSpPr>
            <a:spLocks noGrp="1"/>
          </p:cNvSpPr>
          <p:nvPr>
            <p:ph type="sldNum" sz="quarter" idx="4"/>
          </p:nvPr>
        </p:nvSpPr>
        <p:spPr>
          <a:xfrm>
            <a:off x="9116277" y="6740987"/>
            <a:ext cx="459914" cy="296812"/>
          </a:xfrm>
          <a:prstGeom prst="rect">
            <a:avLst/>
          </a:prstGeom>
        </p:spPr>
        <p:txBody>
          <a:bodyPr vert="horz" lIns="91440" tIns="45720" rIns="91440" bIns="45720" rtlCol="0" anchor="ctr">
            <a:noAutofit/>
          </a:bodyPr>
          <a:lstStyle>
            <a:lvl1pPr algn="r">
              <a:lnSpc>
                <a:spcPct val="100000"/>
              </a:lnSpc>
              <a:defRPr sz="894" b="1">
                <a:solidFill>
                  <a:schemeClr val="tx1"/>
                </a:solidFill>
              </a:defRPr>
            </a:lvl1pPr>
          </a:lstStyle>
          <a:p>
            <a:fld id="{975A587B-5814-4D9B-9598-FE9CB954CB01}" type="slidenum">
              <a:rPr lang="fr-FR" smtClean="0"/>
              <a:pPr/>
              <a:t>‹N°›</a:t>
            </a:fld>
            <a:endParaRPr lang="fr-FR" dirty="0"/>
          </a:p>
        </p:txBody>
      </p:sp>
      <p:cxnSp>
        <p:nvCxnSpPr>
          <p:cNvPr id="9" name="Connecteur droit 8">
            <a:extLst>
              <a:ext uri="{FF2B5EF4-FFF2-40B4-BE49-F238E27FC236}">
                <a16:creationId xmlns:a16="http://schemas.microsoft.com/office/drawing/2014/main" id="{971D1A00-F529-45FB-8C93-60495828C4EF}"/>
              </a:ext>
            </a:extLst>
          </p:cNvPr>
          <p:cNvCxnSpPr/>
          <p:nvPr userDrawn="1"/>
        </p:nvCxnSpPr>
        <p:spPr>
          <a:xfrm>
            <a:off x="892361" y="6564657"/>
            <a:ext cx="8600393" cy="0"/>
          </a:xfrm>
          <a:prstGeom prst="line">
            <a:avLst/>
          </a:prstGeom>
          <a:ln w="25400">
            <a:solidFill>
              <a:srgbClr val="F01E1E"/>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01A8DA22-622A-4244-A053-9CD3763E5A8F}"/>
              </a:ext>
            </a:extLst>
          </p:cNvPr>
          <p:cNvSpPr txBox="1"/>
          <p:nvPr userDrawn="1"/>
        </p:nvSpPr>
        <p:spPr>
          <a:xfrm>
            <a:off x="742896" y="6739309"/>
            <a:ext cx="1335622" cy="249620"/>
          </a:xfrm>
          <a:prstGeom prst="rect">
            <a:avLst/>
          </a:prstGeom>
          <a:noFill/>
        </p:spPr>
        <p:txBody>
          <a:bodyPr wrap="none" rtlCol="0">
            <a:spAutoFit/>
          </a:bodyPr>
          <a:lstStyle/>
          <a:p>
            <a:r>
              <a:rPr lang="fr-FR" sz="1022" b="1" dirty="0">
                <a:solidFill>
                  <a:srgbClr val="FF0000"/>
                </a:solidFill>
              </a:rPr>
              <a:t>CDC Informatique</a:t>
            </a:r>
          </a:p>
        </p:txBody>
      </p:sp>
      <p:sp>
        <p:nvSpPr>
          <p:cNvPr id="8" name="MSIPCMContentMarking" descr="{&quot;HashCode&quot;:967973103,&quot;Placement&quot;:&quot;Footer&quot;,&quot;Top&quot;:550.593,&quot;Left&quot;:0.0,&quot;SlideWidth&quot;:817,&quot;SlideHeight&quot;:571}">
            <a:extLst>
              <a:ext uri="{FF2B5EF4-FFF2-40B4-BE49-F238E27FC236}">
                <a16:creationId xmlns:a16="http://schemas.microsoft.com/office/drawing/2014/main" id="{F51F24ED-42B3-40CD-BC33-C229628DAC5D}"/>
              </a:ext>
            </a:extLst>
          </p:cNvPr>
          <p:cNvSpPr txBox="1"/>
          <p:nvPr userDrawn="1"/>
        </p:nvSpPr>
        <p:spPr>
          <a:xfrm>
            <a:off x="0" y="6992531"/>
            <a:ext cx="650765" cy="262344"/>
          </a:xfrm>
          <a:prstGeom prst="rect">
            <a:avLst/>
          </a:prstGeom>
          <a:noFill/>
        </p:spPr>
        <p:txBody>
          <a:bodyPr vert="horz" wrap="square" lIns="0" tIns="0" rIns="0" bIns="0" rtlCol="0" anchor="ctr" anchorCtr="1">
            <a:spAutoFit/>
          </a:bodyPr>
          <a:lstStyle/>
          <a:p>
            <a:pPr algn="l">
              <a:spcBef>
                <a:spcPct val="0"/>
              </a:spcBef>
              <a:spcAft>
                <a:spcPct val="0"/>
              </a:spcAft>
            </a:pPr>
            <a:r>
              <a:rPr lang="fr-FR" sz="1000">
                <a:solidFill>
                  <a:srgbClr val="A80000"/>
                </a:solidFill>
                <a:latin typeface="Calibri" panose="020F0502020204030204" pitchFamily="34" charset="0"/>
              </a:rPr>
              <a:t>Interne</a:t>
            </a:r>
          </a:p>
        </p:txBody>
      </p:sp>
    </p:spTree>
    <p:extLst>
      <p:ext uri="{BB962C8B-B14F-4D97-AF65-F5344CB8AC3E}">
        <p14:creationId xmlns:p14="http://schemas.microsoft.com/office/powerpoint/2010/main" val="276814770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3" r:id="rId17"/>
    <p:sldLayoutId id="2147483754" r:id="rId18"/>
    <p:sldLayoutId id="2147483755" r:id="rId19"/>
  </p:sldLayoutIdLst>
  <p:hf hdr="0" dt="0"/>
  <p:txStyles>
    <p:titleStyle>
      <a:lvl1pPr algn="l" defTabSz="778794" rtl="0" eaLnBrk="1" latinLnBrk="0" hangingPunct="1">
        <a:lnSpc>
          <a:spcPct val="90000"/>
        </a:lnSpc>
        <a:spcBef>
          <a:spcPct val="0"/>
        </a:spcBef>
        <a:buNone/>
        <a:defRPr sz="2470" b="1" kern="1200">
          <a:solidFill>
            <a:schemeClr val="tx1"/>
          </a:solidFill>
          <a:latin typeface="+mj-lt"/>
          <a:ea typeface="+mj-ea"/>
          <a:cs typeface="+mj-cs"/>
        </a:defRPr>
      </a:lvl1pPr>
    </p:titleStyle>
    <p:bodyStyle>
      <a:lvl1pPr marL="0" indent="0" algn="l" defTabSz="778794" rtl="0" eaLnBrk="1" latinLnBrk="0" hangingPunct="1">
        <a:lnSpc>
          <a:spcPct val="100000"/>
        </a:lnSpc>
        <a:spcBef>
          <a:spcPts val="0"/>
        </a:spcBef>
        <a:buFont typeface="Arial" panose="020B0604020202020204" pitchFamily="34" charset="0"/>
        <a:buNone/>
        <a:defRPr sz="1363" i="1" kern="1200">
          <a:solidFill>
            <a:schemeClr val="tx2"/>
          </a:solidFill>
          <a:latin typeface="+mn-lt"/>
          <a:ea typeface="+mn-ea"/>
          <a:cs typeface="+mn-cs"/>
        </a:defRPr>
      </a:lvl1pPr>
      <a:lvl2pPr marL="0" indent="0" algn="l" defTabSz="778794" rtl="0" eaLnBrk="1" latinLnBrk="0" hangingPunct="1">
        <a:lnSpc>
          <a:spcPct val="100000"/>
        </a:lnSpc>
        <a:spcBef>
          <a:spcPts val="511"/>
        </a:spcBef>
        <a:buFont typeface="Arial" panose="020B0604020202020204" pitchFamily="34" charset="0"/>
        <a:buNone/>
        <a:defRPr sz="1107" kern="1200">
          <a:solidFill>
            <a:schemeClr val="tx2"/>
          </a:solidFill>
          <a:latin typeface="+mn-lt"/>
          <a:ea typeface="+mn-ea"/>
          <a:cs typeface="+mn-cs"/>
        </a:defRPr>
      </a:lvl2pPr>
      <a:lvl3pPr marL="0" indent="153306" algn="l" defTabSz="778794" rtl="0" eaLnBrk="1" latinLnBrk="0" hangingPunct="1">
        <a:lnSpc>
          <a:spcPct val="100000"/>
        </a:lnSpc>
        <a:spcBef>
          <a:spcPts val="1448"/>
        </a:spcBef>
        <a:buClr>
          <a:schemeClr val="tx1"/>
        </a:buClr>
        <a:buFont typeface="+mj-lt"/>
        <a:buAutoNum type="arabicPeriod"/>
        <a:defRPr sz="1022" b="1" kern="1200">
          <a:solidFill>
            <a:schemeClr val="tx2"/>
          </a:solidFill>
          <a:latin typeface="+mn-lt"/>
          <a:ea typeface="+mn-ea"/>
          <a:cs typeface="+mn-cs"/>
        </a:defRPr>
      </a:lvl3pPr>
      <a:lvl4pPr marL="260620" indent="-91984" algn="l" defTabSz="778794" rtl="0" eaLnBrk="1" latinLnBrk="0" hangingPunct="1">
        <a:lnSpc>
          <a:spcPct val="100000"/>
        </a:lnSpc>
        <a:spcBef>
          <a:spcPts val="681"/>
        </a:spcBef>
        <a:buFont typeface="Arial" panose="020B0604020202020204" pitchFamily="34" charset="0"/>
        <a:buChar char="•"/>
        <a:defRPr sz="1022" kern="1200">
          <a:solidFill>
            <a:schemeClr val="tx2"/>
          </a:solidFill>
          <a:latin typeface="+mn-lt"/>
          <a:ea typeface="+mn-ea"/>
          <a:cs typeface="+mn-cs"/>
        </a:defRPr>
      </a:lvl4pPr>
      <a:lvl5pPr marL="337273" indent="-91984" algn="l" defTabSz="778794" rtl="0" eaLnBrk="1" latinLnBrk="0" hangingPunct="1">
        <a:lnSpc>
          <a:spcPct val="100000"/>
        </a:lnSpc>
        <a:spcBef>
          <a:spcPts val="681"/>
        </a:spcBef>
        <a:buFont typeface="Calibri" panose="020F0502020204030204" pitchFamily="34" charset="0"/>
        <a:buChar char="‐"/>
        <a:defRPr sz="1022" kern="1200">
          <a:solidFill>
            <a:schemeClr val="tx2"/>
          </a:solidFill>
          <a:latin typeface="+mn-lt"/>
          <a:ea typeface="+mn-ea"/>
          <a:cs typeface="+mn-cs"/>
        </a:defRPr>
      </a:lvl5pPr>
      <a:lvl6pPr marL="2141685"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6pPr>
      <a:lvl7pPr marL="2531082"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7pPr>
      <a:lvl8pPr marL="2920479"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8pPr>
      <a:lvl9pPr marL="3309877" indent="-194699" algn="l" defTabSz="778794" rtl="0" eaLnBrk="1" latinLnBrk="0" hangingPunct="1">
        <a:lnSpc>
          <a:spcPct val="90000"/>
        </a:lnSpc>
        <a:spcBef>
          <a:spcPts val="426"/>
        </a:spcBef>
        <a:buFont typeface="Arial" panose="020B0604020202020204" pitchFamily="34" charset="0"/>
        <a:buChar char="•"/>
        <a:defRPr sz="1533" kern="1200">
          <a:solidFill>
            <a:schemeClr val="tx1"/>
          </a:solidFill>
          <a:latin typeface="+mn-lt"/>
          <a:ea typeface="+mn-ea"/>
          <a:cs typeface="+mn-cs"/>
        </a:defRPr>
      </a:lvl9pPr>
    </p:bodyStyle>
    <p:otherStyle>
      <a:defPPr>
        <a:defRPr lang="fr-FR"/>
      </a:defPPr>
      <a:lvl1pPr marL="0" algn="l" defTabSz="778794" rtl="0" eaLnBrk="1" latinLnBrk="0" hangingPunct="1">
        <a:defRPr sz="1533" kern="1200">
          <a:solidFill>
            <a:schemeClr val="tx1"/>
          </a:solidFill>
          <a:latin typeface="+mn-lt"/>
          <a:ea typeface="+mn-ea"/>
          <a:cs typeface="+mn-cs"/>
        </a:defRPr>
      </a:lvl1pPr>
      <a:lvl2pPr marL="389397" algn="l" defTabSz="778794" rtl="0" eaLnBrk="1" latinLnBrk="0" hangingPunct="1">
        <a:defRPr sz="1533" kern="1200">
          <a:solidFill>
            <a:schemeClr val="tx1"/>
          </a:solidFill>
          <a:latin typeface="+mn-lt"/>
          <a:ea typeface="+mn-ea"/>
          <a:cs typeface="+mn-cs"/>
        </a:defRPr>
      </a:lvl2pPr>
      <a:lvl3pPr marL="778794" algn="l" defTabSz="778794" rtl="0" eaLnBrk="1" latinLnBrk="0" hangingPunct="1">
        <a:defRPr sz="1533" kern="1200">
          <a:solidFill>
            <a:schemeClr val="tx1"/>
          </a:solidFill>
          <a:latin typeface="+mn-lt"/>
          <a:ea typeface="+mn-ea"/>
          <a:cs typeface="+mn-cs"/>
        </a:defRPr>
      </a:lvl3pPr>
      <a:lvl4pPr marL="1168192" algn="l" defTabSz="778794" rtl="0" eaLnBrk="1" latinLnBrk="0" hangingPunct="1">
        <a:defRPr sz="1533" kern="1200">
          <a:solidFill>
            <a:schemeClr val="tx1"/>
          </a:solidFill>
          <a:latin typeface="+mn-lt"/>
          <a:ea typeface="+mn-ea"/>
          <a:cs typeface="+mn-cs"/>
        </a:defRPr>
      </a:lvl4pPr>
      <a:lvl5pPr marL="1557589" algn="l" defTabSz="778794" rtl="0" eaLnBrk="1" latinLnBrk="0" hangingPunct="1">
        <a:defRPr sz="1533" kern="1200">
          <a:solidFill>
            <a:schemeClr val="tx1"/>
          </a:solidFill>
          <a:latin typeface="+mn-lt"/>
          <a:ea typeface="+mn-ea"/>
          <a:cs typeface="+mn-cs"/>
        </a:defRPr>
      </a:lvl5pPr>
      <a:lvl6pPr marL="1946986" algn="l" defTabSz="778794" rtl="0" eaLnBrk="1" latinLnBrk="0" hangingPunct="1">
        <a:defRPr sz="1533" kern="1200">
          <a:solidFill>
            <a:schemeClr val="tx1"/>
          </a:solidFill>
          <a:latin typeface="+mn-lt"/>
          <a:ea typeface="+mn-ea"/>
          <a:cs typeface="+mn-cs"/>
        </a:defRPr>
      </a:lvl6pPr>
      <a:lvl7pPr marL="2336383" algn="l" defTabSz="778794" rtl="0" eaLnBrk="1" latinLnBrk="0" hangingPunct="1">
        <a:defRPr sz="1533" kern="1200">
          <a:solidFill>
            <a:schemeClr val="tx1"/>
          </a:solidFill>
          <a:latin typeface="+mn-lt"/>
          <a:ea typeface="+mn-ea"/>
          <a:cs typeface="+mn-cs"/>
        </a:defRPr>
      </a:lvl7pPr>
      <a:lvl8pPr marL="2725781" algn="l" defTabSz="778794" rtl="0" eaLnBrk="1" latinLnBrk="0" hangingPunct="1">
        <a:defRPr sz="1533" kern="1200">
          <a:solidFill>
            <a:schemeClr val="tx1"/>
          </a:solidFill>
          <a:latin typeface="+mn-lt"/>
          <a:ea typeface="+mn-ea"/>
          <a:cs typeface="+mn-cs"/>
        </a:defRPr>
      </a:lvl8pPr>
      <a:lvl9pPr marL="3115178" algn="l" defTabSz="778794" rtl="0" eaLnBrk="1" latinLnBrk="0" hangingPunct="1">
        <a:defRPr sz="153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73C029-8A59-4EEF-B8E2-5ADA0AC0BB5E}"/>
              </a:ext>
            </a:extLst>
          </p:cNvPr>
          <p:cNvSpPr>
            <a:spLocks noGrp="1"/>
          </p:cNvSpPr>
          <p:nvPr>
            <p:ph type="title"/>
          </p:nvPr>
        </p:nvSpPr>
        <p:spPr>
          <a:xfrm>
            <a:off x="714375" y="385763"/>
            <a:ext cx="8955088" cy="14033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11801911-FB4A-45ED-BB89-2DFB00DA9D4C}"/>
              </a:ext>
            </a:extLst>
          </p:cNvPr>
          <p:cNvSpPr>
            <a:spLocks noGrp="1"/>
          </p:cNvSpPr>
          <p:nvPr>
            <p:ph type="body" idx="1"/>
          </p:nvPr>
        </p:nvSpPr>
        <p:spPr>
          <a:xfrm>
            <a:off x="714375" y="1931988"/>
            <a:ext cx="8955088" cy="460216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A1E6460-9526-4CED-B6C4-6013EDD1075F}"/>
              </a:ext>
            </a:extLst>
          </p:cNvPr>
          <p:cNvSpPr>
            <a:spLocks noGrp="1"/>
          </p:cNvSpPr>
          <p:nvPr>
            <p:ph type="dt" sz="half" idx="2"/>
          </p:nvPr>
        </p:nvSpPr>
        <p:spPr>
          <a:xfrm>
            <a:off x="714375" y="6724650"/>
            <a:ext cx="2335213" cy="385763"/>
          </a:xfrm>
          <a:prstGeom prst="rect">
            <a:avLst/>
          </a:prstGeom>
        </p:spPr>
        <p:txBody>
          <a:bodyPr vert="horz" lIns="91440" tIns="45720" rIns="91440" bIns="45720" rtlCol="0" anchor="ctr"/>
          <a:lstStyle>
            <a:lvl1pPr algn="l">
              <a:defRPr sz="1200">
                <a:solidFill>
                  <a:schemeClr val="tx1">
                    <a:tint val="75000"/>
                  </a:schemeClr>
                </a:solidFill>
              </a:defRPr>
            </a:lvl1pPr>
          </a:lstStyle>
          <a:p>
            <a:fld id="{AFC944B8-813E-4CE1-9BF9-2FC44AC0970C}" type="datetimeFigureOut">
              <a:rPr lang="fr-FR" smtClean="0"/>
              <a:t>13/10/2020</a:t>
            </a:fld>
            <a:endParaRPr lang="fr-FR"/>
          </a:p>
        </p:txBody>
      </p:sp>
      <p:sp>
        <p:nvSpPr>
          <p:cNvPr id="5" name="Espace réservé du pied de page 4">
            <a:extLst>
              <a:ext uri="{FF2B5EF4-FFF2-40B4-BE49-F238E27FC236}">
                <a16:creationId xmlns:a16="http://schemas.microsoft.com/office/drawing/2014/main" id="{D0A510F1-6C5B-46ED-AF3D-3660AA976190}"/>
              </a:ext>
            </a:extLst>
          </p:cNvPr>
          <p:cNvSpPr>
            <a:spLocks noGrp="1"/>
          </p:cNvSpPr>
          <p:nvPr>
            <p:ph type="ftr" sz="quarter" idx="3"/>
          </p:nvPr>
        </p:nvSpPr>
        <p:spPr>
          <a:xfrm>
            <a:off x="3440113" y="6724650"/>
            <a:ext cx="3503612" cy="3857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3A86CD8-EE8A-4C31-AC50-44E3CA61AC93}"/>
              </a:ext>
            </a:extLst>
          </p:cNvPr>
          <p:cNvSpPr>
            <a:spLocks noGrp="1"/>
          </p:cNvSpPr>
          <p:nvPr>
            <p:ph type="sldNum" sz="quarter" idx="4"/>
          </p:nvPr>
        </p:nvSpPr>
        <p:spPr>
          <a:xfrm>
            <a:off x="7334250" y="6724650"/>
            <a:ext cx="2335213" cy="385763"/>
          </a:xfrm>
          <a:prstGeom prst="rect">
            <a:avLst/>
          </a:prstGeom>
        </p:spPr>
        <p:txBody>
          <a:bodyPr vert="horz" lIns="91440" tIns="45720" rIns="91440" bIns="45720" rtlCol="0" anchor="ctr"/>
          <a:lstStyle>
            <a:lvl1pPr algn="r">
              <a:defRPr sz="1200">
                <a:solidFill>
                  <a:schemeClr val="tx1">
                    <a:tint val="75000"/>
                  </a:schemeClr>
                </a:solidFill>
              </a:defRPr>
            </a:lvl1pPr>
          </a:lstStyle>
          <a:p>
            <a:fld id="{58E0459C-36C1-47D0-8234-E703FC43AD81}" type="slidenum">
              <a:rPr lang="fr-FR" smtClean="0"/>
              <a:t>‹N°›</a:t>
            </a:fld>
            <a:endParaRPr lang="fr-FR"/>
          </a:p>
        </p:txBody>
      </p:sp>
      <p:sp>
        <p:nvSpPr>
          <p:cNvPr id="7" name="MSIPCMContentMarking" descr="{&quot;HashCode&quot;:967973103,&quot;Placement&quot;:&quot;Footer&quot;,&quot;Top&quot;:550.593,&quot;Left&quot;:0.0,&quot;SlideWidth&quot;:817,&quot;SlideHeight&quot;:571}">
            <a:extLst>
              <a:ext uri="{FF2B5EF4-FFF2-40B4-BE49-F238E27FC236}">
                <a16:creationId xmlns:a16="http://schemas.microsoft.com/office/drawing/2014/main" id="{F0947E12-F958-4D0C-B8A3-103C6D4E0C15}"/>
              </a:ext>
            </a:extLst>
          </p:cNvPr>
          <p:cNvSpPr txBox="1"/>
          <p:nvPr userDrawn="1"/>
        </p:nvSpPr>
        <p:spPr>
          <a:xfrm>
            <a:off x="0" y="6992531"/>
            <a:ext cx="650765" cy="262344"/>
          </a:xfrm>
          <a:prstGeom prst="rect">
            <a:avLst/>
          </a:prstGeom>
          <a:noFill/>
        </p:spPr>
        <p:txBody>
          <a:bodyPr vert="horz" wrap="square" lIns="0" tIns="0" rIns="0" bIns="0" rtlCol="0" anchor="ctr" anchorCtr="1">
            <a:spAutoFit/>
          </a:bodyPr>
          <a:lstStyle/>
          <a:p>
            <a:pPr algn="l">
              <a:spcBef>
                <a:spcPct val="0"/>
              </a:spcBef>
              <a:spcAft>
                <a:spcPct val="0"/>
              </a:spcAft>
            </a:pPr>
            <a:r>
              <a:rPr lang="fr-FR" sz="1000">
                <a:solidFill>
                  <a:srgbClr val="A80000"/>
                </a:solidFill>
                <a:latin typeface="Calibri" panose="020F0502020204030204" pitchFamily="34" charset="0"/>
              </a:rPr>
              <a:t>Interne</a:t>
            </a:r>
          </a:p>
        </p:txBody>
      </p:sp>
    </p:spTree>
    <p:extLst>
      <p:ext uri="{BB962C8B-B14F-4D97-AF65-F5344CB8AC3E}">
        <p14:creationId xmlns:p14="http://schemas.microsoft.com/office/powerpoint/2010/main" val="1340316506"/>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1"/>
          <p:cNvSpPr>
            <a:spLocks noChangeArrowheads="1"/>
          </p:cNvSpPr>
          <p:nvPr/>
        </p:nvSpPr>
        <p:spPr bwMode="auto">
          <a:xfrm>
            <a:off x="9342438" y="6410325"/>
            <a:ext cx="193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062" tIns="48037" rIns="96062" bIns="48037">
            <a:spAutoFit/>
          </a:bodyPr>
          <a:lstStyle>
            <a:lvl1pPr algn="ctr" defTabSz="962025" eaLnBrk="0" hangingPunct="0">
              <a:spcBef>
                <a:spcPct val="20000"/>
              </a:spcBef>
              <a:defRPr sz="3100">
                <a:solidFill>
                  <a:schemeClr val="tx1"/>
                </a:solidFill>
                <a:latin typeface="Arial Black" pitchFamily="34" charset="0"/>
              </a:defRPr>
            </a:lvl1pPr>
            <a:lvl2pPr marL="742950" indent="-285750" algn="l" defTabSz="962025" eaLnBrk="0" hangingPunct="0">
              <a:spcBef>
                <a:spcPct val="20000"/>
              </a:spcBef>
              <a:buChar char="–"/>
              <a:defRPr sz="2700">
                <a:solidFill>
                  <a:schemeClr val="tx1"/>
                </a:solidFill>
                <a:latin typeface="Arial" charset="0"/>
              </a:defRPr>
            </a:lvl2pPr>
            <a:lvl3pPr marL="1143000" indent="-228600" algn="l" defTabSz="962025" eaLnBrk="0" hangingPunct="0">
              <a:spcBef>
                <a:spcPct val="20000"/>
              </a:spcBef>
              <a:buChar char="•"/>
              <a:defRPr sz="2300">
                <a:solidFill>
                  <a:schemeClr val="tx1"/>
                </a:solidFill>
                <a:latin typeface="Arial" charset="0"/>
              </a:defRPr>
            </a:lvl3pPr>
            <a:lvl4pPr marL="1600200" indent="-228600" algn="l" defTabSz="962025" eaLnBrk="0" hangingPunct="0">
              <a:spcBef>
                <a:spcPct val="20000"/>
              </a:spcBef>
              <a:buChar char="–"/>
              <a:defRPr sz="1900">
                <a:solidFill>
                  <a:schemeClr val="tx1"/>
                </a:solidFill>
                <a:latin typeface="Arial" charset="0"/>
              </a:defRPr>
            </a:lvl4pPr>
            <a:lvl5pPr marL="2057400" indent="-228600" algn="l" defTabSz="962025" eaLnBrk="0" hangingPunct="0">
              <a:spcBef>
                <a:spcPct val="20000"/>
              </a:spcBef>
              <a:buChar char="»"/>
              <a:defRPr sz="1900">
                <a:solidFill>
                  <a:schemeClr val="tx1"/>
                </a:solidFill>
                <a:latin typeface="Arial" charset="0"/>
              </a:defRPr>
            </a:lvl5pPr>
            <a:lvl6pPr marL="2514600" indent="-228600" defTabSz="962025" eaLnBrk="0" fontAlgn="base" hangingPunct="0">
              <a:spcBef>
                <a:spcPct val="20000"/>
              </a:spcBef>
              <a:spcAft>
                <a:spcPct val="0"/>
              </a:spcAft>
              <a:buChar char="»"/>
              <a:defRPr sz="1900">
                <a:solidFill>
                  <a:schemeClr val="tx1"/>
                </a:solidFill>
                <a:latin typeface="Arial" charset="0"/>
              </a:defRPr>
            </a:lvl6pPr>
            <a:lvl7pPr marL="2971800" indent="-228600" defTabSz="962025" eaLnBrk="0" fontAlgn="base" hangingPunct="0">
              <a:spcBef>
                <a:spcPct val="20000"/>
              </a:spcBef>
              <a:spcAft>
                <a:spcPct val="0"/>
              </a:spcAft>
              <a:buChar char="»"/>
              <a:defRPr sz="1900">
                <a:solidFill>
                  <a:schemeClr val="tx1"/>
                </a:solidFill>
                <a:latin typeface="Arial" charset="0"/>
              </a:defRPr>
            </a:lvl7pPr>
            <a:lvl8pPr marL="3429000" indent="-228600" defTabSz="962025" eaLnBrk="0" fontAlgn="base" hangingPunct="0">
              <a:spcBef>
                <a:spcPct val="20000"/>
              </a:spcBef>
              <a:spcAft>
                <a:spcPct val="0"/>
              </a:spcAft>
              <a:buChar char="»"/>
              <a:defRPr sz="1900">
                <a:solidFill>
                  <a:schemeClr val="tx1"/>
                </a:solidFill>
                <a:latin typeface="Arial" charset="0"/>
              </a:defRPr>
            </a:lvl8pPr>
            <a:lvl9pPr marL="3886200" indent="-228600" defTabSz="962025" eaLnBrk="0" fontAlgn="base" hangingPunct="0">
              <a:spcBef>
                <a:spcPct val="20000"/>
              </a:spcBef>
              <a:spcAft>
                <a:spcPct val="0"/>
              </a:spcAft>
              <a:buChar char="»"/>
              <a:defRPr sz="1900">
                <a:solidFill>
                  <a:schemeClr val="tx1"/>
                </a:solidFill>
                <a:latin typeface="Arial" charset="0"/>
              </a:defRPr>
            </a:lvl9pPr>
          </a:lstStyle>
          <a:p>
            <a:pPr algn="l">
              <a:spcBef>
                <a:spcPct val="0"/>
              </a:spcBef>
            </a:pPr>
            <a:endParaRPr lang="fr-FR" altLang="fr-FR" sz="2500" b="0" dirty="0">
              <a:latin typeface="Arial" charset="0"/>
            </a:endParaRPr>
          </a:p>
        </p:txBody>
      </p:sp>
      <p:sp>
        <p:nvSpPr>
          <p:cNvPr id="12291" name="Rectangle 22"/>
          <p:cNvSpPr>
            <a:spLocks noChangeArrowheads="1"/>
          </p:cNvSpPr>
          <p:nvPr/>
        </p:nvSpPr>
        <p:spPr bwMode="auto">
          <a:xfrm>
            <a:off x="9344025" y="6448425"/>
            <a:ext cx="1936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062" tIns="48037" rIns="96062" bIns="48037">
            <a:spAutoFit/>
          </a:bodyPr>
          <a:lstStyle>
            <a:lvl1pPr algn="ctr" defTabSz="962025" eaLnBrk="0" hangingPunct="0">
              <a:spcBef>
                <a:spcPct val="20000"/>
              </a:spcBef>
              <a:defRPr sz="3100">
                <a:solidFill>
                  <a:schemeClr val="tx1"/>
                </a:solidFill>
                <a:latin typeface="Arial Black" pitchFamily="34" charset="0"/>
              </a:defRPr>
            </a:lvl1pPr>
            <a:lvl2pPr marL="742950" indent="-285750" algn="l" defTabSz="962025" eaLnBrk="0" hangingPunct="0">
              <a:spcBef>
                <a:spcPct val="20000"/>
              </a:spcBef>
              <a:buChar char="–"/>
              <a:defRPr sz="2700">
                <a:solidFill>
                  <a:schemeClr val="tx1"/>
                </a:solidFill>
                <a:latin typeface="Arial" charset="0"/>
              </a:defRPr>
            </a:lvl2pPr>
            <a:lvl3pPr marL="1143000" indent="-228600" algn="l" defTabSz="962025" eaLnBrk="0" hangingPunct="0">
              <a:spcBef>
                <a:spcPct val="20000"/>
              </a:spcBef>
              <a:buChar char="•"/>
              <a:defRPr sz="2300">
                <a:solidFill>
                  <a:schemeClr val="tx1"/>
                </a:solidFill>
                <a:latin typeface="Arial" charset="0"/>
              </a:defRPr>
            </a:lvl3pPr>
            <a:lvl4pPr marL="1600200" indent="-228600" algn="l" defTabSz="962025" eaLnBrk="0" hangingPunct="0">
              <a:spcBef>
                <a:spcPct val="20000"/>
              </a:spcBef>
              <a:buChar char="–"/>
              <a:defRPr sz="1900">
                <a:solidFill>
                  <a:schemeClr val="tx1"/>
                </a:solidFill>
                <a:latin typeface="Arial" charset="0"/>
              </a:defRPr>
            </a:lvl4pPr>
            <a:lvl5pPr marL="2057400" indent="-228600" algn="l" defTabSz="962025" eaLnBrk="0" hangingPunct="0">
              <a:spcBef>
                <a:spcPct val="20000"/>
              </a:spcBef>
              <a:buChar char="»"/>
              <a:defRPr sz="1900">
                <a:solidFill>
                  <a:schemeClr val="tx1"/>
                </a:solidFill>
                <a:latin typeface="Arial" charset="0"/>
              </a:defRPr>
            </a:lvl5pPr>
            <a:lvl6pPr marL="2514600" indent="-228600" defTabSz="962025" eaLnBrk="0" fontAlgn="base" hangingPunct="0">
              <a:spcBef>
                <a:spcPct val="20000"/>
              </a:spcBef>
              <a:spcAft>
                <a:spcPct val="0"/>
              </a:spcAft>
              <a:buChar char="»"/>
              <a:defRPr sz="1900">
                <a:solidFill>
                  <a:schemeClr val="tx1"/>
                </a:solidFill>
                <a:latin typeface="Arial" charset="0"/>
              </a:defRPr>
            </a:lvl6pPr>
            <a:lvl7pPr marL="2971800" indent="-228600" defTabSz="962025" eaLnBrk="0" fontAlgn="base" hangingPunct="0">
              <a:spcBef>
                <a:spcPct val="20000"/>
              </a:spcBef>
              <a:spcAft>
                <a:spcPct val="0"/>
              </a:spcAft>
              <a:buChar char="»"/>
              <a:defRPr sz="1900">
                <a:solidFill>
                  <a:schemeClr val="tx1"/>
                </a:solidFill>
                <a:latin typeface="Arial" charset="0"/>
              </a:defRPr>
            </a:lvl7pPr>
            <a:lvl8pPr marL="3429000" indent="-228600" defTabSz="962025" eaLnBrk="0" fontAlgn="base" hangingPunct="0">
              <a:spcBef>
                <a:spcPct val="20000"/>
              </a:spcBef>
              <a:spcAft>
                <a:spcPct val="0"/>
              </a:spcAft>
              <a:buChar char="»"/>
              <a:defRPr sz="1900">
                <a:solidFill>
                  <a:schemeClr val="tx1"/>
                </a:solidFill>
                <a:latin typeface="Arial" charset="0"/>
              </a:defRPr>
            </a:lvl8pPr>
            <a:lvl9pPr marL="3886200" indent="-228600" defTabSz="962025" eaLnBrk="0" fontAlgn="base" hangingPunct="0">
              <a:spcBef>
                <a:spcPct val="20000"/>
              </a:spcBef>
              <a:spcAft>
                <a:spcPct val="0"/>
              </a:spcAft>
              <a:buChar char="»"/>
              <a:defRPr sz="1900">
                <a:solidFill>
                  <a:schemeClr val="tx1"/>
                </a:solidFill>
                <a:latin typeface="Arial" charset="0"/>
              </a:defRPr>
            </a:lvl9pPr>
          </a:lstStyle>
          <a:p>
            <a:pPr algn="l">
              <a:spcBef>
                <a:spcPct val="0"/>
              </a:spcBef>
            </a:pPr>
            <a:endParaRPr lang="fr-FR" altLang="fr-FR" sz="2500" b="0" dirty="0">
              <a:latin typeface="Arial" charset="0"/>
            </a:endParaRPr>
          </a:p>
        </p:txBody>
      </p:sp>
      <p:sp>
        <p:nvSpPr>
          <p:cNvPr id="12292" name="Text Box 48"/>
          <p:cNvSpPr txBox="1">
            <a:spLocks noChangeArrowheads="1"/>
          </p:cNvSpPr>
          <p:nvPr/>
        </p:nvSpPr>
        <p:spPr bwMode="auto">
          <a:xfrm>
            <a:off x="8574087" y="6608178"/>
            <a:ext cx="17303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062" tIns="48037" rIns="96062" bIns="48037">
            <a:spAutoFit/>
          </a:bodyPr>
          <a:lstStyle>
            <a:lvl1pPr algn="ctr" defTabSz="962025" eaLnBrk="0" hangingPunct="0">
              <a:spcBef>
                <a:spcPct val="20000"/>
              </a:spcBef>
              <a:defRPr sz="3100">
                <a:solidFill>
                  <a:schemeClr val="tx1"/>
                </a:solidFill>
                <a:latin typeface="Arial Black" pitchFamily="34" charset="0"/>
              </a:defRPr>
            </a:lvl1pPr>
            <a:lvl2pPr marL="742950" indent="-285750" algn="l" defTabSz="962025" eaLnBrk="0" hangingPunct="0">
              <a:spcBef>
                <a:spcPct val="20000"/>
              </a:spcBef>
              <a:buChar char="–"/>
              <a:defRPr sz="2700">
                <a:solidFill>
                  <a:schemeClr val="tx1"/>
                </a:solidFill>
                <a:latin typeface="Arial" charset="0"/>
              </a:defRPr>
            </a:lvl2pPr>
            <a:lvl3pPr marL="1143000" indent="-228600" algn="l" defTabSz="962025" eaLnBrk="0" hangingPunct="0">
              <a:spcBef>
                <a:spcPct val="20000"/>
              </a:spcBef>
              <a:buChar char="•"/>
              <a:defRPr sz="2300">
                <a:solidFill>
                  <a:schemeClr val="tx1"/>
                </a:solidFill>
                <a:latin typeface="Arial" charset="0"/>
              </a:defRPr>
            </a:lvl3pPr>
            <a:lvl4pPr marL="1600200" indent="-228600" algn="l" defTabSz="962025" eaLnBrk="0" hangingPunct="0">
              <a:spcBef>
                <a:spcPct val="20000"/>
              </a:spcBef>
              <a:buChar char="–"/>
              <a:defRPr sz="1900">
                <a:solidFill>
                  <a:schemeClr val="tx1"/>
                </a:solidFill>
                <a:latin typeface="Arial" charset="0"/>
              </a:defRPr>
            </a:lvl4pPr>
            <a:lvl5pPr marL="2057400" indent="-228600" algn="l" defTabSz="962025" eaLnBrk="0" hangingPunct="0">
              <a:spcBef>
                <a:spcPct val="20000"/>
              </a:spcBef>
              <a:buChar char="»"/>
              <a:defRPr sz="1900">
                <a:solidFill>
                  <a:schemeClr val="tx1"/>
                </a:solidFill>
                <a:latin typeface="Arial" charset="0"/>
              </a:defRPr>
            </a:lvl5pPr>
            <a:lvl6pPr marL="2514600" indent="-228600" defTabSz="962025" eaLnBrk="0" fontAlgn="base" hangingPunct="0">
              <a:spcBef>
                <a:spcPct val="20000"/>
              </a:spcBef>
              <a:spcAft>
                <a:spcPct val="0"/>
              </a:spcAft>
              <a:buChar char="»"/>
              <a:defRPr sz="1900">
                <a:solidFill>
                  <a:schemeClr val="tx1"/>
                </a:solidFill>
                <a:latin typeface="Arial" charset="0"/>
              </a:defRPr>
            </a:lvl6pPr>
            <a:lvl7pPr marL="2971800" indent="-228600" defTabSz="962025" eaLnBrk="0" fontAlgn="base" hangingPunct="0">
              <a:spcBef>
                <a:spcPct val="20000"/>
              </a:spcBef>
              <a:spcAft>
                <a:spcPct val="0"/>
              </a:spcAft>
              <a:buChar char="»"/>
              <a:defRPr sz="1900">
                <a:solidFill>
                  <a:schemeClr val="tx1"/>
                </a:solidFill>
                <a:latin typeface="Arial" charset="0"/>
              </a:defRPr>
            </a:lvl7pPr>
            <a:lvl8pPr marL="3429000" indent="-228600" defTabSz="962025" eaLnBrk="0" fontAlgn="base" hangingPunct="0">
              <a:spcBef>
                <a:spcPct val="20000"/>
              </a:spcBef>
              <a:spcAft>
                <a:spcPct val="0"/>
              </a:spcAft>
              <a:buChar char="»"/>
              <a:defRPr sz="1900">
                <a:solidFill>
                  <a:schemeClr val="tx1"/>
                </a:solidFill>
                <a:latin typeface="Arial" charset="0"/>
              </a:defRPr>
            </a:lvl8pPr>
            <a:lvl9pPr marL="3886200" indent="-228600" defTabSz="962025" eaLnBrk="0" fontAlgn="base" hangingPunct="0">
              <a:spcBef>
                <a:spcPct val="20000"/>
              </a:spcBef>
              <a:spcAft>
                <a:spcPct val="0"/>
              </a:spcAft>
              <a:buChar char="»"/>
              <a:defRPr sz="1900">
                <a:solidFill>
                  <a:schemeClr val="tx1"/>
                </a:solidFill>
                <a:latin typeface="Arial" charset="0"/>
              </a:defRPr>
            </a:lvl9pPr>
          </a:lstStyle>
          <a:p>
            <a:pPr algn="l">
              <a:spcBef>
                <a:spcPct val="50000"/>
              </a:spcBef>
            </a:pPr>
            <a:endParaRPr lang="fr-FR" altLang="fr-FR" sz="2500" b="0" dirty="0">
              <a:latin typeface="Arial" charset="0"/>
            </a:endParaRPr>
          </a:p>
        </p:txBody>
      </p:sp>
      <p:sp>
        <p:nvSpPr>
          <p:cNvPr id="12293" name="Text Box 50"/>
          <p:cNvSpPr txBox="1">
            <a:spLocks noChangeArrowheads="1"/>
          </p:cNvSpPr>
          <p:nvPr/>
        </p:nvSpPr>
        <p:spPr bwMode="auto">
          <a:xfrm>
            <a:off x="7671433" y="6688833"/>
            <a:ext cx="2707643" cy="404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6062" tIns="48037" rIns="96062" bIns="48037">
            <a:spAutoFit/>
          </a:bodyPr>
          <a:lstStyle>
            <a:lvl1pPr algn="ctr" defTabSz="962025" eaLnBrk="0" hangingPunct="0">
              <a:spcBef>
                <a:spcPct val="20000"/>
              </a:spcBef>
              <a:defRPr sz="3100">
                <a:solidFill>
                  <a:schemeClr val="tx1"/>
                </a:solidFill>
                <a:latin typeface="Arial Black" pitchFamily="34" charset="0"/>
              </a:defRPr>
            </a:lvl1pPr>
            <a:lvl2pPr marL="742950" indent="-285750" algn="l" defTabSz="962025" eaLnBrk="0" hangingPunct="0">
              <a:spcBef>
                <a:spcPct val="20000"/>
              </a:spcBef>
              <a:buChar char="–"/>
              <a:defRPr sz="2700">
                <a:solidFill>
                  <a:schemeClr val="tx1"/>
                </a:solidFill>
                <a:latin typeface="Arial" charset="0"/>
              </a:defRPr>
            </a:lvl2pPr>
            <a:lvl3pPr marL="1143000" indent="-228600" algn="l" defTabSz="962025" eaLnBrk="0" hangingPunct="0">
              <a:spcBef>
                <a:spcPct val="20000"/>
              </a:spcBef>
              <a:buChar char="•"/>
              <a:defRPr sz="2300">
                <a:solidFill>
                  <a:schemeClr val="tx1"/>
                </a:solidFill>
                <a:latin typeface="Arial" charset="0"/>
              </a:defRPr>
            </a:lvl3pPr>
            <a:lvl4pPr marL="1600200" indent="-228600" algn="l" defTabSz="962025" eaLnBrk="0" hangingPunct="0">
              <a:spcBef>
                <a:spcPct val="20000"/>
              </a:spcBef>
              <a:buChar char="–"/>
              <a:defRPr sz="1900">
                <a:solidFill>
                  <a:schemeClr val="tx1"/>
                </a:solidFill>
                <a:latin typeface="Arial" charset="0"/>
              </a:defRPr>
            </a:lvl4pPr>
            <a:lvl5pPr marL="2057400" indent="-228600" algn="l" defTabSz="962025" eaLnBrk="0" hangingPunct="0">
              <a:spcBef>
                <a:spcPct val="20000"/>
              </a:spcBef>
              <a:buChar char="»"/>
              <a:defRPr sz="1900">
                <a:solidFill>
                  <a:schemeClr val="tx1"/>
                </a:solidFill>
                <a:latin typeface="Arial" charset="0"/>
              </a:defRPr>
            </a:lvl5pPr>
            <a:lvl6pPr marL="2514600" indent="-228600" defTabSz="962025" eaLnBrk="0" fontAlgn="base" hangingPunct="0">
              <a:spcBef>
                <a:spcPct val="20000"/>
              </a:spcBef>
              <a:spcAft>
                <a:spcPct val="0"/>
              </a:spcAft>
              <a:buChar char="»"/>
              <a:defRPr sz="1900">
                <a:solidFill>
                  <a:schemeClr val="tx1"/>
                </a:solidFill>
                <a:latin typeface="Arial" charset="0"/>
              </a:defRPr>
            </a:lvl6pPr>
            <a:lvl7pPr marL="2971800" indent="-228600" defTabSz="962025" eaLnBrk="0" fontAlgn="base" hangingPunct="0">
              <a:spcBef>
                <a:spcPct val="20000"/>
              </a:spcBef>
              <a:spcAft>
                <a:spcPct val="0"/>
              </a:spcAft>
              <a:buChar char="»"/>
              <a:defRPr sz="1900">
                <a:solidFill>
                  <a:schemeClr val="tx1"/>
                </a:solidFill>
                <a:latin typeface="Arial" charset="0"/>
              </a:defRPr>
            </a:lvl7pPr>
            <a:lvl8pPr marL="3429000" indent="-228600" defTabSz="962025" eaLnBrk="0" fontAlgn="base" hangingPunct="0">
              <a:spcBef>
                <a:spcPct val="20000"/>
              </a:spcBef>
              <a:spcAft>
                <a:spcPct val="0"/>
              </a:spcAft>
              <a:buChar char="»"/>
              <a:defRPr sz="1900">
                <a:solidFill>
                  <a:schemeClr val="tx1"/>
                </a:solidFill>
                <a:latin typeface="Arial" charset="0"/>
              </a:defRPr>
            </a:lvl8pPr>
            <a:lvl9pPr marL="3886200" indent="-228600" defTabSz="962025" eaLnBrk="0" fontAlgn="base" hangingPunct="0">
              <a:spcBef>
                <a:spcPct val="20000"/>
              </a:spcBef>
              <a:spcAft>
                <a:spcPct val="0"/>
              </a:spcAft>
              <a:buChar char="»"/>
              <a:defRPr sz="1900">
                <a:solidFill>
                  <a:schemeClr val="tx1"/>
                </a:solidFill>
                <a:latin typeface="Arial" charset="0"/>
              </a:defRPr>
            </a:lvl9pPr>
          </a:lstStyle>
          <a:p>
            <a:pPr algn="r">
              <a:spcBef>
                <a:spcPct val="50000"/>
              </a:spcBef>
            </a:pPr>
            <a:r>
              <a:rPr lang="fr-FR" altLang="fr-FR" sz="800" b="0" dirty="0">
                <a:solidFill>
                  <a:srgbClr val="414141"/>
                </a:solidFill>
              </a:rPr>
              <a:t>DEI Retraites-B</a:t>
            </a:r>
          </a:p>
          <a:p>
            <a:pPr algn="r">
              <a:spcBef>
                <a:spcPct val="50000"/>
              </a:spcBef>
            </a:pPr>
            <a:r>
              <a:rPr lang="fr-FR" altLang="fr-FR" sz="800" b="0" dirty="0">
                <a:solidFill>
                  <a:srgbClr val="414141"/>
                </a:solidFill>
              </a:rPr>
              <a:t>22/09/2020</a:t>
            </a:r>
          </a:p>
        </p:txBody>
      </p:sp>
      <p:sp>
        <p:nvSpPr>
          <p:cNvPr id="12294" name="Rectangle 12"/>
          <p:cNvSpPr>
            <a:spLocks noChangeArrowheads="1"/>
          </p:cNvSpPr>
          <p:nvPr/>
        </p:nvSpPr>
        <p:spPr bwMode="auto">
          <a:xfrm>
            <a:off x="1182862" y="2619325"/>
            <a:ext cx="8144247"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6225" indent="-276225" algn="ctr" defTabSz="884238" eaLnBrk="0" hangingPunct="0">
              <a:spcBef>
                <a:spcPct val="20000"/>
              </a:spcBef>
              <a:tabLst>
                <a:tab pos="738188" algn="l"/>
                <a:tab pos="1101725" algn="l"/>
                <a:tab pos="1568450" algn="l"/>
                <a:tab pos="1930400" algn="l"/>
              </a:tabLst>
              <a:defRPr sz="3100">
                <a:solidFill>
                  <a:schemeClr val="tx1"/>
                </a:solidFill>
                <a:latin typeface="Arial Black" pitchFamily="34" charset="0"/>
              </a:defRPr>
            </a:lvl1pPr>
            <a:lvl2pPr marL="742950" indent="-285750" algn="l" defTabSz="884238" eaLnBrk="0" hangingPunct="0">
              <a:spcBef>
                <a:spcPct val="20000"/>
              </a:spcBef>
              <a:buChar char="–"/>
              <a:tabLst>
                <a:tab pos="738188" algn="l"/>
                <a:tab pos="1101725" algn="l"/>
                <a:tab pos="1568450" algn="l"/>
                <a:tab pos="1930400" algn="l"/>
              </a:tabLst>
              <a:defRPr sz="2700">
                <a:solidFill>
                  <a:schemeClr val="tx1"/>
                </a:solidFill>
                <a:latin typeface="Arial" charset="0"/>
              </a:defRPr>
            </a:lvl2pPr>
            <a:lvl3pPr marL="1143000" indent="-228600" algn="l" defTabSz="884238" eaLnBrk="0" hangingPunct="0">
              <a:spcBef>
                <a:spcPct val="20000"/>
              </a:spcBef>
              <a:buChar char="•"/>
              <a:tabLst>
                <a:tab pos="738188" algn="l"/>
                <a:tab pos="1101725" algn="l"/>
                <a:tab pos="1568450" algn="l"/>
                <a:tab pos="1930400" algn="l"/>
              </a:tabLst>
              <a:defRPr sz="2300">
                <a:solidFill>
                  <a:schemeClr val="tx1"/>
                </a:solidFill>
                <a:latin typeface="Arial" charset="0"/>
              </a:defRPr>
            </a:lvl3pPr>
            <a:lvl4pPr marL="1600200" indent="-228600" algn="l" defTabSz="884238" eaLnBrk="0" hangingPunct="0">
              <a:spcBef>
                <a:spcPct val="20000"/>
              </a:spcBef>
              <a:buChar char="–"/>
              <a:tabLst>
                <a:tab pos="738188" algn="l"/>
                <a:tab pos="1101725" algn="l"/>
                <a:tab pos="1568450" algn="l"/>
                <a:tab pos="1930400" algn="l"/>
              </a:tabLst>
              <a:defRPr sz="1900">
                <a:solidFill>
                  <a:schemeClr val="tx1"/>
                </a:solidFill>
                <a:latin typeface="Arial" charset="0"/>
              </a:defRPr>
            </a:lvl4pPr>
            <a:lvl5pPr marL="2057400" indent="-228600" algn="l" defTabSz="884238" eaLnBrk="0" hangingPunct="0">
              <a:spcBef>
                <a:spcPct val="20000"/>
              </a:spcBef>
              <a:buChar char="»"/>
              <a:tabLst>
                <a:tab pos="738188" algn="l"/>
                <a:tab pos="1101725" algn="l"/>
                <a:tab pos="1568450" algn="l"/>
                <a:tab pos="1930400" algn="l"/>
              </a:tabLst>
              <a:defRPr sz="1900">
                <a:solidFill>
                  <a:schemeClr val="tx1"/>
                </a:solidFill>
                <a:latin typeface="Arial" charset="0"/>
              </a:defRPr>
            </a:lvl5pPr>
            <a:lvl6pPr marL="25146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6pPr>
            <a:lvl7pPr marL="29718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7pPr>
            <a:lvl8pPr marL="34290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8pPr>
            <a:lvl9pPr marL="38862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9pPr>
          </a:lstStyle>
          <a:p>
            <a:pPr eaLnBrk="1" hangingPunct="1">
              <a:buClr>
                <a:srgbClr val="C5007B"/>
              </a:buClr>
              <a:buSzPct val="80000"/>
            </a:pPr>
            <a:r>
              <a:rPr lang="fr-FR" altLang="fr-FR" sz="4100" b="0" dirty="0">
                <a:solidFill>
                  <a:schemeClr val="bg1"/>
                </a:solidFill>
              </a:rPr>
              <a:t>Projet de Mutualisation CDC/DRS et SRE/DGFIP</a:t>
            </a:r>
          </a:p>
          <a:p>
            <a:pPr eaLnBrk="1" hangingPunct="1">
              <a:buClr>
                <a:srgbClr val="C5007B"/>
              </a:buClr>
              <a:buSzPct val="80000"/>
            </a:pPr>
            <a:r>
              <a:rPr lang="fr-FR" altLang="fr-FR" sz="4100" b="0" dirty="0">
                <a:solidFill>
                  <a:schemeClr val="bg1"/>
                </a:solidFill>
              </a:rPr>
              <a:t>Chantier Paiement</a:t>
            </a:r>
          </a:p>
        </p:txBody>
      </p:sp>
      <p:sp>
        <p:nvSpPr>
          <p:cNvPr id="12295" name="Rectangle 47"/>
          <p:cNvSpPr>
            <a:spLocks noChangeArrowheads="1"/>
          </p:cNvSpPr>
          <p:nvPr/>
        </p:nvSpPr>
        <p:spPr bwMode="auto">
          <a:xfrm>
            <a:off x="2427288" y="4883150"/>
            <a:ext cx="675005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276225" indent="-276225" algn="ctr" defTabSz="884238" eaLnBrk="0" hangingPunct="0">
              <a:spcBef>
                <a:spcPct val="20000"/>
              </a:spcBef>
              <a:tabLst>
                <a:tab pos="738188" algn="l"/>
                <a:tab pos="1101725" algn="l"/>
                <a:tab pos="1568450" algn="l"/>
                <a:tab pos="1930400" algn="l"/>
              </a:tabLst>
              <a:defRPr sz="3100">
                <a:solidFill>
                  <a:schemeClr val="tx1"/>
                </a:solidFill>
                <a:latin typeface="Arial Black" pitchFamily="34" charset="0"/>
              </a:defRPr>
            </a:lvl1pPr>
            <a:lvl2pPr marL="742950" indent="-285750" algn="l" defTabSz="884238" eaLnBrk="0" hangingPunct="0">
              <a:spcBef>
                <a:spcPct val="20000"/>
              </a:spcBef>
              <a:buChar char="–"/>
              <a:tabLst>
                <a:tab pos="738188" algn="l"/>
                <a:tab pos="1101725" algn="l"/>
                <a:tab pos="1568450" algn="l"/>
                <a:tab pos="1930400" algn="l"/>
              </a:tabLst>
              <a:defRPr sz="2700">
                <a:solidFill>
                  <a:schemeClr val="tx1"/>
                </a:solidFill>
                <a:latin typeface="Arial" charset="0"/>
              </a:defRPr>
            </a:lvl2pPr>
            <a:lvl3pPr marL="1143000" indent="-228600" algn="l" defTabSz="884238" eaLnBrk="0" hangingPunct="0">
              <a:spcBef>
                <a:spcPct val="20000"/>
              </a:spcBef>
              <a:buChar char="•"/>
              <a:tabLst>
                <a:tab pos="738188" algn="l"/>
                <a:tab pos="1101725" algn="l"/>
                <a:tab pos="1568450" algn="l"/>
                <a:tab pos="1930400" algn="l"/>
              </a:tabLst>
              <a:defRPr sz="2300">
                <a:solidFill>
                  <a:schemeClr val="tx1"/>
                </a:solidFill>
                <a:latin typeface="Arial" charset="0"/>
              </a:defRPr>
            </a:lvl3pPr>
            <a:lvl4pPr marL="1600200" indent="-228600" algn="l" defTabSz="884238" eaLnBrk="0" hangingPunct="0">
              <a:spcBef>
                <a:spcPct val="20000"/>
              </a:spcBef>
              <a:buChar char="–"/>
              <a:tabLst>
                <a:tab pos="738188" algn="l"/>
                <a:tab pos="1101725" algn="l"/>
                <a:tab pos="1568450" algn="l"/>
                <a:tab pos="1930400" algn="l"/>
              </a:tabLst>
              <a:defRPr sz="1900">
                <a:solidFill>
                  <a:schemeClr val="tx1"/>
                </a:solidFill>
                <a:latin typeface="Arial" charset="0"/>
              </a:defRPr>
            </a:lvl4pPr>
            <a:lvl5pPr marL="2057400" indent="-228600" algn="l" defTabSz="884238" eaLnBrk="0" hangingPunct="0">
              <a:spcBef>
                <a:spcPct val="20000"/>
              </a:spcBef>
              <a:buChar char="»"/>
              <a:tabLst>
                <a:tab pos="738188" algn="l"/>
                <a:tab pos="1101725" algn="l"/>
                <a:tab pos="1568450" algn="l"/>
                <a:tab pos="1930400" algn="l"/>
              </a:tabLst>
              <a:defRPr sz="1900">
                <a:solidFill>
                  <a:schemeClr val="tx1"/>
                </a:solidFill>
                <a:latin typeface="Arial" charset="0"/>
              </a:defRPr>
            </a:lvl5pPr>
            <a:lvl6pPr marL="25146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6pPr>
            <a:lvl7pPr marL="29718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7pPr>
            <a:lvl8pPr marL="34290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8pPr>
            <a:lvl9pPr marL="3886200" indent="-228600" defTabSz="884238" eaLnBrk="0" fontAlgn="base" hangingPunct="0">
              <a:spcBef>
                <a:spcPct val="20000"/>
              </a:spcBef>
              <a:spcAft>
                <a:spcPct val="0"/>
              </a:spcAft>
              <a:buChar char="»"/>
              <a:tabLst>
                <a:tab pos="738188" algn="l"/>
                <a:tab pos="1101725" algn="l"/>
                <a:tab pos="1568450" algn="l"/>
                <a:tab pos="1930400" algn="l"/>
              </a:tabLst>
              <a:defRPr sz="1900">
                <a:solidFill>
                  <a:schemeClr val="tx1"/>
                </a:solidFill>
                <a:latin typeface="Arial" charset="0"/>
              </a:defRPr>
            </a:lvl9pPr>
          </a:lstStyle>
          <a:p>
            <a:pPr eaLnBrk="1" hangingPunct="1">
              <a:buClr>
                <a:srgbClr val="C5007B"/>
              </a:buClr>
              <a:buSzPct val="80000"/>
            </a:pPr>
            <a:endParaRPr lang="fr-FR" altLang="fr-FR" sz="2500" b="0" dirty="0">
              <a:solidFill>
                <a:schemeClr val="bg1"/>
              </a:solidFill>
            </a:endParaRPr>
          </a:p>
        </p:txBody>
      </p:sp>
      <p:sp>
        <p:nvSpPr>
          <p:cNvPr id="9" name="Espace réservé du pied de page 7">
            <a:extLst>
              <a:ext uri="{FF2B5EF4-FFF2-40B4-BE49-F238E27FC236}">
                <a16:creationId xmlns:a16="http://schemas.microsoft.com/office/drawing/2014/main" id="{42A3E4A2-73C2-4727-9F0E-AF8F45FF75F5}"/>
              </a:ext>
            </a:extLst>
          </p:cNvPr>
          <p:cNvSpPr>
            <a:spLocks noGrp="1"/>
          </p:cNvSpPr>
          <p:nvPr/>
        </p:nvSpPr>
        <p:spPr bwMode="auto">
          <a:xfrm>
            <a:off x="2707644" y="6953250"/>
            <a:ext cx="4668193" cy="27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344" tIns="44172" rIns="88344" bIns="44172" numCol="1" anchor="t" anchorCtr="0" compatLnSpc="1">
            <a:prstTxWarp prst="textNoShape">
              <a:avLst/>
            </a:prstTxWarp>
          </a:bodyPr>
          <a:lstStyle>
            <a:defPPr>
              <a:defRPr lang="fr-FR"/>
            </a:defPPr>
            <a:lvl1pPr algn="ctr" defTabSz="884238" rtl="0" eaLnBrk="0" fontAlgn="base" hangingPunct="0">
              <a:spcBef>
                <a:spcPct val="0"/>
              </a:spcBef>
              <a:spcAft>
                <a:spcPct val="0"/>
              </a:spcAft>
              <a:defRPr sz="800" b="0" kern="1200">
                <a:solidFill>
                  <a:schemeClr val="tx1"/>
                </a:solidFill>
                <a:latin typeface="Arial" charset="0"/>
                <a:ea typeface="ヒラギノ角ゴ Pro W3" charset="-128"/>
                <a:cs typeface="+mn-cs"/>
              </a:defRPr>
            </a:lvl1pPr>
            <a:lvl2pPr marL="457200" algn="l" rtl="0" eaLnBrk="0" fontAlgn="base" hangingPunct="0">
              <a:spcBef>
                <a:spcPct val="0"/>
              </a:spcBef>
              <a:spcAft>
                <a:spcPct val="0"/>
              </a:spcAft>
              <a:defRPr sz="2300" b="1" kern="1200">
                <a:solidFill>
                  <a:srgbClr val="C5007B"/>
                </a:solidFill>
                <a:latin typeface="Arial" panose="020B0604020202020204" pitchFamily="34" charset="0"/>
                <a:ea typeface="ヒラギノ角ゴ Pro W3" charset="-128"/>
                <a:cs typeface="+mn-cs"/>
              </a:defRPr>
            </a:lvl2pPr>
            <a:lvl3pPr marL="914400" algn="l" rtl="0" eaLnBrk="0" fontAlgn="base" hangingPunct="0">
              <a:spcBef>
                <a:spcPct val="0"/>
              </a:spcBef>
              <a:spcAft>
                <a:spcPct val="0"/>
              </a:spcAft>
              <a:defRPr sz="2300" b="1" kern="1200">
                <a:solidFill>
                  <a:srgbClr val="C5007B"/>
                </a:solidFill>
                <a:latin typeface="Arial" panose="020B0604020202020204" pitchFamily="34" charset="0"/>
                <a:ea typeface="ヒラギノ角ゴ Pro W3" charset="-128"/>
                <a:cs typeface="+mn-cs"/>
              </a:defRPr>
            </a:lvl3pPr>
            <a:lvl4pPr marL="1371600" algn="l" rtl="0" eaLnBrk="0" fontAlgn="base" hangingPunct="0">
              <a:spcBef>
                <a:spcPct val="0"/>
              </a:spcBef>
              <a:spcAft>
                <a:spcPct val="0"/>
              </a:spcAft>
              <a:defRPr sz="2300" b="1" kern="1200">
                <a:solidFill>
                  <a:srgbClr val="C5007B"/>
                </a:solidFill>
                <a:latin typeface="Arial" panose="020B0604020202020204" pitchFamily="34" charset="0"/>
                <a:ea typeface="ヒラギノ角ゴ Pro W3" charset="-128"/>
                <a:cs typeface="+mn-cs"/>
              </a:defRPr>
            </a:lvl4pPr>
            <a:lvl5pPr marL="1828800" algn="l" rtl="0" eaLnBrk="0" fontAlgn="base" hangingPunct="0">
              <a:spcBef>
                <a:spcPct val="0"/>
              </a:spcBef>
              <a:spcAft>
                <a:spcPct val="0"/>
              </a:spcAft>
              <a:defRPr sz="2300" b="1" kern="1200">
                <a:solidFill>
                  <a:srgbClr val="C5007B"/>
                </a:solidFill>
                <a:latin typeface="Arial" panose="020B0604020202020204" pitchFamily="34" charset="0"/>
                <a:ea typeface="ヒラギノ角ゴ Pro W3" charset="-128"/>
                <a:cs typeface="+mn-cs"/>
              </a:defRPr>
            </a:lvl5pPr>
            <a:lvl6pPr marL="2286000" algn="l" defTabSz="914400" rtl="0" eaLnBrk="1" latinLnBrk="0" hangingPunct="1">
              <a:defRPr sz="2300" b="1" kern="1200">
                <a:solidFill>
                  <a:srgbClr val="C5007B"/>
                </a:solidFill>
                <a:latin typeface="Arial" panose="020B0604020202020204" pitchFamily="34" charset="0"/>
                <a:ea typeface="ヒラギノ角ゴ Pro W3" charset="-128"/>
                <a:cs typeface="+mn-cs"/>
              </a:defRPr>
            </a:lvl6pPr>
            <a:lvl7pPr marL="2743200" algn="l" defTabSz="914400" rtl="0" eaLnBrk="1" latinLnBrk="0" hangingPunct="1">
              <a:defRPr sz="2300" b="1" kern="1200">
                <a:solidFill>
                  <a:srgbClr val="C5007B"/>
                </a:solidFill>
                <a:latin typeface="Arial" panose="020B0604020202020204" pitchFamily="34" charset="0"/>
                <a:ea typeface="ヒラギノ角ゴ Pro W3" charset="-128"/>
                <a:cs typeface="+mn-cs"/>
              </a:defRPr>
            </a:lvl7pPr>
            <a:lvl8pPr marL="3200400" algn="l" defTabSz="914400" rtl="0" eaLnBrk="1" latinLnBrk="0" hangingPunct="1">
              <a:defRPr sz="2300" b="1" kern="1200">
                <a:solidFill>
                  <a:srgbClr val="C5007B"/>
                </a:solidFill>
                <a:latin typeface="Arial" panose="020B0604020202020204" pitchFamily="34" charset="0"/>
                <a:ea typeface="ヒラギノ角ゴ Pro W3" charset="-128"/>
                <a:cs typeface="+mn-cs"/>
              </a:defRPr>
            </a:lvl8pPr>
            <a:lvl9pPr marL="3657600" algn="l" defTabSz="914400" rtl="0" eaLnBrk="1" latinLnBrk="0" hangingPunct="1">
              <a:defRPr sz="2300" b="1" kern="1200">
                <a:solidFill>
                  <a:srgbClr val="C5007B"/>
                </a:solidFill>
                <a:latin typeface="Arial" panose="020B0604020202020204" pitchFamily="34" charset="0"/>
                <a:ea typeface="ヒラギノ角ゴ Pro W3" charset="-128"/>
                <a:cs typeface="+mn-cs"/>
              </a:defRPr>
            </a:lvl9pPr>
          </a:lstStyle>
          <a:p>
            <a:pPr>
              <a:spcBef>
                <a:spcPct val="0"/>
              </a:spcBef>
              <a:buClrTx/>
              <a:buSzTx/>
              <a:buFontTx/>
              <a:buNone/>
            </a:pPr>
            <a:r>
              <a:rPr lang="fr-FR" altLang="fr-FR" sz="800" dirty="0">
                <a:solidFill>
                  <a:schemeClr val="tx1"/>
                </a:solidFill>
              </a:rPr>
              <a:t> Projet Mutualisation CDC/SRE – Organisation DEI - 22</a:t>
            </a:r>
            <a:r>
              <a:rPr lang="fr-FR" altLang="fr-FR" dirty="0"/>
              <a:t>/09/</a:t>
            </a:r>
            <a:r>
              <a:rPr lang="fr-FR" altLang="fr-FR" sz="800" dirty="0">
                <a:solidFill>
                  <a:schemeClr val="tx1"/>
                </a:solidFill>
              </a:rPr>
              <a:t>20020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èche : droite 2">
            <a:extLst>
              <a:ext uri="{FF2B5EF4-FFF2-40B4-BE49-F238E27FC236}">
                <a16:creationId xmlns:a16="http://schemas.microsoft.com/office/drawing/2014/main" id="{FBF4536F-B5A8-4F12-A221-64923C3B0673}"/>
              </a:ext>
            </a:extLst>
          </p:cNvPr>
          <p:cNvSpPr/>
          <p:nvPr/>
        </p:nvSpPr>
        <p:spPr>
          <a:xfrm>
            <a:off x="2492399" y="1633718"/>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Implémentation des règles de paie SRE et ATI CNRACL</a:t>
            </a:r>
          </a:p>
        </p:txBody>
      </p:sp>
      <p:sp>
        <p:nvSpPr>
          <p:cNvPr id="5" name="Flèche : droite 4">
            <a:extLst>
              <a:ext uri="{FF2B5EF4-FFF2-40B4-BE49-F238E27FC236}">
                <a16:creationId xmlns:a16="http://schemas.microsoft.com/office/drawing/2014/main" id="{BDA1235D-60F4-43AD-A1A9-4139FAEA15BE}"/>
              </a:ext>
            </a:extLst>
          </p:cNvPr>
          <p:cNvSpPr/>
          <p:nvPr/>
        </p:nvSpPr>
        <p:spPr>
          <a:xfrm>
            <a:off x="2492399" y="4614848"/>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Evolution FL1 et création de contrat de paie unique</a:t>
            </a:r>
          </a:p>
        </p:txBody>
      </p:sp>
      <p:sp>
        <p:nvSpPr>
          <p:cNvPr id="6" name="Flèche : droite 5">
            <a:extLst>
              <a:ext uri="{FF2B5EF4-FFF2-40B4-BE49-F238E27FC236}">
                <a16:creationId xmlns:a16="http://schemas.microsoft.com/office/drawing/2014/main" id="{D067D874-B92F-4394-9815-AD286B506B14}"/>
              </a:ext>
            </a:extLst>
          </p:cNvPr>
          <p:cNvSpPr/>
          <p:nvPr/>
        </p:nvSpPr>
        <p:spPr>
          <a:xfrm>
            <a:off x="2492399" y="2130573"/>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Evolution de l’interface LR</a:t>
            </a:r>
          </a:p>
        </p:txBody>
      </p:sp>
      <p:sp>
        <p:nvSpPr>
          <p:cNvPr id="7" name="Flèche : droite 6">
            <a:extLst>
              <a:ext uri="{FF2B5EF4-FFF2-40B4-BE49-F238E27FC236}">
                <a16:creationId xmlns:a16="http://schemas.microsoft.com/office/drawing/2014/main" id="{DC33283D-84D5-4D85-BA62-E2E78EED7650}"/>
              </a:ext>
            </a:extLst>
          </p:cNvPr>
          <p:cNvSpPr/>
          <p:nvPr/>
        </p:nvSpPr>
        <p:spPr>
          <a:xfrm>
            <a:off x="2492399" y="2627428"/>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Mise en place du web service paie</a:t>
            </a:r>
          </a:p>
        </p:txBody>
      </p:sp>
      <p:sp>
        <p:nvSpPr>
          <p:cNvPr id="8" name="Flèche : droite 7">
            <a:extLst>
              <a:ext uri="{FF2B5EF4-FFF2-40B4-BE49-F238E27FC236}">
                <a16:creationId xmlns:a16="http://schemas.microsoft.com/office/drawing/2014/main" id="{AC9CEF26-48E7-4BB8-BD95-A10B1DF46ACF}"/>
              </a:ext>
            </a:extLst>
          </p:cNvPr>
          <p:cNvSpPr/>
          <p:nvPr/>
        </p:nvSpPr>
        <p:spPr>
          <a:xfrm>
            <a:off x="2492399" y="3621138"/>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Migration des données</a:t>
            </a:r>
          </a:p>
        </p:txBody>
      </p:sp>
      <p:sp>
        <p:nvSpPr>
          <p:cNvPr id="9" name="Flèche : droite 8">
            <a:extLst>
              <a:ext uri="{FF2B5EF4-FFF2-40B4-BE49-F238E27FC236}">
                <a16:creationId xmlns:a16="http://schemas.microsoft.com/office/drawing/2014/main" id="{63DCBE6A-AA17-4BAE-A9BF-7FA2FAACF751}"/>
              </a:ext>
            </a:extLst>
          </p:cNvPr>
          <p:cNvSpPr/>
          <p:nvPr/>
        </p:nvSpPr>
        <p:spPr>
          <a:xfrm>
            <a:off x="2492399" y="3124283"/>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Traitement post-paie et hors-paie</a:t>
            </a:r>
          </a:p>
        </p:txBody>
      </p:sp>
      <p:sp>
        <p:nvSpPr>
          <p:cNvPr id="10" name="Flèche : droite 9">
            <a:extLst>
              <a:ext uri="{FF2B5EF4-FFF2-40B4-BE49-F238E27FC236}">
                <a16:creationId xmlns:a16="http://schemas.microsoft.com/office/drawing/2014/main" id="{80D68F5C-6FB2-4419-95EB-38E247F52077}"/>
              </a:ext>
            </a:extLst>
          </p:cNvPr>
          <p:cNvSpPr/>
          <p:nvPr/>
        </p:nvSpPr>
        <p:spPr>
          <a:xfrm>
            <a:off x="2492399" y="4117993"/>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Traitement PASRAU</a:t>
            </a:r>
          </a:p>
        </p:txBody>
      </p:sp>
      <p:sp>
        <p:nvSpPr>
          <p:cNvPr id="11" name="Flèche : droite 10">
            <a:extLst>
              <a:ext uri="{FF2B5EF4-FFF2-40B4-BE49-F238E27FC236}">
                <a16:creationId xmlns:a16="http://schemas.microsoft.com/office/drawing/2014/main" id="{475CC2D8-4A44-492B-BC01-608214A630C1}"/>
              </a:ext>
            </a:extLst>
          </p:cNvPr>
          <p:cNvSpPr/>
          <p:nvPr/>
        </p:nvSpPr>
        <p:spPr>
          <a:xfrm>
            <a:off x="2492399" y="5111703"/>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Intégration dans SU7 (Refonte SUI)</a:t>
            </a:r>
          </a:p>
        </p:txBody>
      </p:sp>
      <p:sp>
        <p:nvSpPr>
          <p:cNvPr id="12" name="Flèche : droite 11">
            <a:extLst>
              <a:ext uri="{FF2B5EF4-FFF2-40B4-BE49-F238E27FC236}">
                <a16:creationId xmlns:a16="http://schemas.microsoft.com/office/drawing/2014/main" id="{7D90D71C-7F36-47E9-9F19-E568CD2E1A86}"/>
              </a:ext>
            </a:extLst>
          </p:cNvPr>
          <p:cNvSpPr/>
          <p:nvPr/>
        </p:nvSpPr>
        <p:spPr>
          <a:xfrm>
            <a:off x="2492399" y="5608558"/>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Intégration dans FFV (Légion d’Honneur/ Médailles Militaires) </a:t>
            </a:r>
          </a:p>
        </p:txBody>
      </p:sp>
      <p:pic>
        <p:nvPicPr>
          <p:cNvPr id="17" name="Image 16">
            <a:extLst>
              <a:ext uri="{FF2B5EF4-FFF2-40B4-BE49-F238E27FC236}">
                <a16:creationId xmlns:a16="http://schemas.microsoft.com/office/drawing/2014/main" id="{F6F9C277-D022-46E9-AF8C-5AD82C66D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84" y="1647217"/>
            <a:ext cx="323928" cy="323928"/>
          </a:xfrm>
          <a:prstGeom prst="rect">
            <a:avLst/>
          </a:prstGeom>
        </p:spPr>
      </p:pic>
      <p:pic>
        <p:nvPicPr>
          <p:cNvPr id="20" name="Image 19">
            <a:extLst>
              <a:ext uri="{FF2B5EF4-FFF2-40B4-BE49-F238E27FC236}">
                <a16:creationId xmlns:a16="http://schemas.microsoft.com/office/drawing/2014/main" id="{06B33A91-B45C-4F4B-B3A3-6EFF1088F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84" y="2151381"/>
            <a:ext cx="323928" cy="323928"/>
          </a:xfrm>
          <a:prstGeom prst="rect">
            <a:avLst/>
          </a:prstGeom>
        </p:spPr>
      </p:pic>
      <p:pic>
        <p:nvPicPr>
          <p:cNvPr id="21" name="Image 20">
            <a:extLst>
              <a:ext uri="{FF2B5EF4-FFF2-40B4-BE49-F238E27FC236}">
                <a16:creationId xmlns:a16="http://schemas.microsoft.com/office/drawing/2014/main" id="{E651B0C5-895D-4B18-9A11-577B0BCF0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84" y="2655437"/>
            <a:ext cx="323928" cy="323928"/>
          </a:xfrm>
          <a:prstGeom prst="rect">
            <a:avLst/>
          </a:prstGeom>
        </p:spPr>
      </p:pic>
      <p:pic>
        <p:nvPicPr>
          <p:cNvPr id="22" name="Image 21">
            <a:extLst>
              <a:ext uri="{FF2B5EF4-FFF2-40B4-BE49-F238E27FC236}">
                <a16:creationId xmlns:a16="http://schemas.microsoft.com/office/drawing/2014/main" id="{E44ED859-95A5-44C3-9FCE-33F9ABA65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84" y="3642343"/>
            <a:ext cx="323928" cy="323928"/>
          </a:xfrm>
          <a:prstGeom prst="rect">
            <a:avLst/>
          </a:prstGeom>
        </p:spPr>
      </p:pic>
      <p:pic>
        <p:nvPicPr>
          <p:cNvPr id="23" name="Image 22">
            <a:extLst>
              <a:ext uri="{FF2B5EF4-FFF2-40B4-BE49-F238E27FC236}">
                <a16:creationId xmlns:a16="http://schemas.microsoft.com/office/drawing/2014/main" id="{8C3DDA99-5A68-4371-9126-E989DF31F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84" y="3144585"/>
            <a:ext cx="323928" cy="323928"/>
          </a:xfrm>
          <a:prstGeom prst="rect">
            <a:avLst/>
          </a:prstGeom>
        </p:spPr>
      </p:pic>
      <p:sp>
        <p:nvSpPr>
          <p:cNvPr id="28" name="Titre 2">
            <a:extLst>
              <a:ext uri="{FF2B5EF4-FFF2-40B4-BE49-F238E27FC236}">
                <a16:creationId xmlns:a16="http://schemas.microsoft.com/office/drawing/2014/main" id="{214DEA25-679F-470D-B2F0-3380170809B6}"/>
              </a:ext>
            </a:extLst>
          </p:cNvPr>
          <p:cNvSpPr txBox="1">
            <a:spLocks/>
          </p:cNvSpPr>
          <p:nvPr/>
        </p:nvSpPr>
        <p:spPr>
          <a:xfrm>
            <a:off x="396545" y="495089"/>
            <a:ext cx="9838549" cy="468000"/>
          </a:xfrm>
          <a:prstGeom prst="rect">
            <a:avLst/>
          </a:prstGeom>
        </p:spPr>
        <p:txBody>
          <a:bodyPr/>
          <a:lstStyle>
            <a:lvl1pPr algn="l" defTabSz="778794" rtl="0" eaLnBrk="1" latinLnBrk="0" hangingPunct="1">
              <a:lnSpc>
                <a:spcPct val="90000"/>
              </a:lnSpc>
              <a:spcBef>
                <a:spcPct val="0"/>
              </a:spcBef>
              <a:buNone/>
              <a:defRPr sz="2470" b="1" kern="1200">
                <a:solidFill>
                  <a:schemeClr val="tx1"/>
                </a:solidFill>
                <a:latin typeface="+mj-lt"/>
                <a:ea typeface="+mj-ea"/>
                <a:cs typeface="+mj-cs"/>
              </a:defRPr>
            </a:lvl1pPr>
          </a:lstStyle>
          <a:p>
            <a:pPr fontAlgn="auto">
              <a:spcAft>
                <a:spcPts val="0"/>
              </a:spcAft>
            </a:pPr>
            <a:r>
              <a:rPr lang="fr-FR" dirty="0"/>
              <a:t>Les travaux du chantier paiement</a:t>
            </a:r>
          </a:p>
        </p:txBody>
      </p:sp>
      <p:grpSp>
        <p:nvGrpSpPr>
          <p:cNvPr id="29" name="Groupe 28">
            <a:extLst>
              <a:ext uri="{FF2B5EF4-FFF2-40B4-BE49-F238E27FC236}">
                <a16:creationId xmlns:a16="http://schemas.microsoft.com/office/drawing/2014/main" id="{9560D5F4-4A06-47AF-827A-F1D6011420C9}"/>
              </a:ext>
            </a:extLst>
          </p:cNvPr>
          <p:cNvGrpSpPr/>
          <p:nvPr/>
        </p:nvGrpSpPr>
        <p:grpSpPr>
          <a:xfrm>
            <a:off x="8725727" y="58213"/>
            <a:ext cx="1645920" cy="544888"/>
            <a:chOff x="10533889" y="128872"/>
            <a:chExt cx="1645920" cy="544888"/>
          </a:xfrm>
          <a:solidFill>
            <a:schemeClr val="accent1">
              <a:lumMod val="50000"/>
            </a:schemeClr>
          </a:solidFill>
        </p:grpSpPr>
        <p:sp>
          <p:nvSpPr>
            <p:cNvPr id="30" name="Flèche : chevron 29">
              <a:extLst>
                <a:ext uri="{FF2B5EF4-FFF2-40B4-BE49-F238E27FC236}">
                  <a16:creationId xmlns:a16="http://schemas.microsoft.com/office/drawing/2014/main" id="{17209D01-36CB-405D-9A93-6C5EDA5FAC2F}"/>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722DB0D3-3958-48C3-8A63-4E59CA661FC0}"/>
                </a:ext>
              </a:extLst>
            </p:cNvPr>
            <p:cNvSpPr/>
            <p:nvPr/>
          </p:nvSpPr>
          <p:spPr bwMode="auto">
            <a:xfrm>
              <a:off x="10725090" y="147558"/>
              <a:ext cx="133525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Impacts Paie</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32" name="Accolade fermante 31">
            <a:extLst>
              <a:ext uri="{FF2B5EF4-FFF2-40B4-BE49-F238E27FC236}">
                <a16:creationId xmlns:a16="http://schemas.microsoft.com/office/drawing/2014/main" id="{3A91637C-A68D-4019-9412-C2667BE982BA}"/>
              </a:ext>
            </a:extLst>
          </p:cNvPr>
          <p:cNvSpPr/>
          <p:nvPr/>
        </p:nvSpPr>
        <p:spPr>
          <a:xfrm rot="10800000">
            <a:off x="1635462" y="1143269"/>
            <a:ext cx="496116" cy="3341062"/>
          </a:xfrm>
          <a:prstGeom prst="rightBrace">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4" name="ZoneTexte 33">
            <a:extLst>
              <a:ext uri="{FF2B5EF4-FFF2-40B4-BE49-F238E27FC236}">
                <a16:creationId xmlns:a16="http://schemas.microsoft.com/office/drawing/2014/main" id="{9B835D55-173F-4E09-B23E-48885CA6C894}"/>
              </a:ext>
            </a:extLst>
          </p:cNvPr>
          <p:cNvSpPr txBox="1"/>
          <p:nvPr/>
        </p:nvSpPr>
        <p:spPr>
          <a:xfrm>
            <a:off x="294235" y="2656470"/>
            <a:ext cx="1368692" cy="646331"/>
          </a:xfrm>
          <a:prstGeom prst="rect">
            <a:avLst/>
          </a:prstGeom>
          <a:noFill/>
        </p:spPr>
        <p:txBody>
          <a:bodyPr wrap="square" rtlCol="0">
            <a:spAutoFit/>
          </a:bodyPr>
          <a:lstStyle/>
          <a:p>
            <a:pPr algn="ctr"/>
            <a:r>
              <a:rPr lang="fr-FR" sz="1800" dirty="0">
                <a:solidFill>
                  <a:schemeClr val="tx2"/>
                </a:solidFill>
              </a:rPr>
              <a:t>Patrimoine OC1</a:t>
            </a:r>
          </a:p>
        </p:txBody>
      </p:sp>
      <p:sp>
        <p:nvSpPr>
          <p:cNvPr id="33" name="Flèche : droite 32">
            <a:extLst>
              <a:ext uri="{FF2B5EF4-FFF2-40B4-BE49-F238E27FC236}">
                <a16:creationId xmlns:a16="http://schemas.microsoft.com/office/drawing/2014/main" id="{73BD3B68-284E-442D-9245-7C499471DB35}"/>
              </a:ext>
            </a:extLst>
          </p:cNvPr>
          <p:cNvSpPr/>
          <p:nvPr/>
        </p:nvSpPr>
        <p:spPr>
          <a:xfrm>
            <a:off x="2492399" y="1136863"/>
            <a:ext cx="6012000" cy="366338"/>
          </a:xfrm>
          <a:prstGeom prst="rightArrow">
            <a:avLst>
              <a:gd name="adj1" fmla="val 100000"/>
              <a:gd name="adj2" fmla="val 50000"/>
            </a:avLst>
          </a:prstGeom>
          <a:noFill/>
          <a:ln>
            <a:solidFill>
              <a:srgbClr val="709E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Aft>
                <a:spcPts val="0"/>
              </a:spcAft>
              <a:buClr>
                <a:srgbClr val="000066"/>
              </a:buClr>
            </a:pPr>
            <a:r>
              <a:rPr lang="fr-FR" sz="1600" dirty="0">
                <a:solidFill>
                  <a:schemeClr val="tx1"/>
                </a:solidFill>
                <a:latin typeface="Calibri" panose="020F0502020204030204" pitchFamily="34" charset="0"/>
                <a:ea typeface="Times New Roman" panose="02020603050405020304" pitchFamily="18" charset="0"/>
                <a:cs typeface="Calibri" panose="020F0502020204030204" pitchFamily="34" charset="0"/>
              </a:rPr>
              <a:t>Paramétrage de la plateforme de paie</a:t>
            </a:r>
          </a:p>
        </p:txBody>
      </p:sp>
      <p:pic>
        <p:nvPicPr>
          <p:cNvPr id="35" name="Image 34">
            <a:extLst>
              <a:ext uri="{FF2B5EF4-FFF2-40B4-BE49-F238E27FC236}">
                <a16:creationId xmlns:a16="http://schemas.microsoft.com/office/drawing/2014/main" id="{D24CB521-E37B-4AAC-8094-E031DE92E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284" y="1143269"/>
            <a:ext cx="323928" cy="323928"/>
          </a:xfrm>
          <a:prstGeom prst="rect">
            <a:avLst/>
          </a:prstGeom>
        </p:spPr>
      </p:pic>
      <p:pic>
        <p:nvPicPr>
          <p:cNvPr id="36" name="Image 35">
            <a:extLst>
              <a:ext uri="{FF2B5EF4-FFF2-40B4-BE49-F238E27FC236}">
                <a16:creationId xmlns:a16="http://schemas.microsoft.com/office/drawing/2014/main" id="{4D8F0AA6-28F1-4219-A9CB-C7D2E4BDB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581" y="6147717"/>
            <a:ext cx="323928" cy="323928"/>
          </a:xfrm>
          <a:prstGeom prst="rect">
            <a:avLst/>
          </a:prstGeom>
        </p:spPr>
      </p:pic>
      <p:sp>
        <p:nvSpPr>
          <p:cNvPr id="37" name="ZoneTexte 36">
            <a:extLst>
              <a:ext uri="{FF2B5EF4-FFF2-40B4-BE49-F238E27FC236}">
                <a16:creationId xmlns:a16="http://schemas.microsoft.com/office/drawing/2014/main" id="{77D8FF89-DA88-4BBA-9B58-20AAC5069AE1}"/>
              </a:ext>
            </a:extLst>
          </p:cNvPr>
          <p:cNvSpPr txBox="1"/>
          <p:nvPr/>
        </p:nvSpPr>
        <p:spPr>
          <a:xfrm>
            <a:off x="1483507" y="6169203"/>
            <a:ext cx="3376137" cy="338554"/>
          </a:xfrm>
          <a:prstGeom prst="rect">
            <a:avLst/>
          </a:prstGeom>
          <a:noFill/>
        </p:spPr>
        <p:txBody>
          <a:bodyPr wrap="square" rtlCol="0">
            <a:spAutoFit/>
          </a:bodyPr>
          <a:lstStyle/>
          <a:p>
            <a:pPr algn="l"/>
            <a:r>
              <a:rPr lang="fr-FR" sz="1600" b="0" dirty="0">
                <a:solidFill>
                  <a:schemeClr val="tx2"/>
                </a:solidFill>
              </a:rPr>
              <a:t>Périmètre intervention CGI</a:t>
            </a:r>
          </a:p>
        </p:txBody>
      </p:sp>
    </p:spTree>
    <p:extLst>
      <p:ext uri="{BB962C8B-B14F-4D97-AF65-F5344CB8AC3E}">
        <p14:creationId xmlns:p14="http://schemas.microsoft.com/office/powerpoint/2010/main" val="3406759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11</a:t>
            </a:fld>
            <a:endParaRPr lang="fr-FR" dirty="0"/>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109110" y="88946"/>
            <a:ext cx="9253028" cy="468000"/>
          </a:xfrm>
        </p:spPr>
        <p:txBody>
          <a:bodyPr/>
          <a:lstStyle/>
          <a:p>
            <a:r>
              <a:rPr lang="fr-FR" dirty="0"/>
              <a:t>Périmètre et rôle sur l’intervention CGI</a:t>
            </a:r>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27037"/>
            <a:ext cx="1658111" cy="526203"/>
            <a:chOff x="10533889" y="128872"/>
            <a:chExt cx="1658111" cy="526203"/>
          </a:xfrm>
          <a:solidFill>
            <a:srgbClr val="B606BA"/>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856749" y="128873"/>
              <a:ext cx="133525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Le cadre</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graphicFrame>
        <p:nvGraphicFramePr>
          <p:cNvPr id="2" name="Tableau 2">
            <a:extLst>
              <a:ext uri="{FF2B5EF4-FFF2-40B4-BE49-F238E27FC236}">
                <a16:creationId xmlns:a16="http://schemas.microsoft.com/office/drawing/2014/main" id="{20514E3C-DF0C-437A-84B4-7051BC7247A9}"/>
              </a:ext>
            </a:extLst>
          </p:cNvPr>
          <p:cNvGraphicFramePr>
            <a:graphicFrameLocks noGrp="1"/>
          </p:cNvGraphicFramePr>
          <p:nvPr>
            <p:extLst>
              <p:ext uri="{D42A27DB-BD31-4B8C-83A1-F6EECF244321}">
                <p14:modId xmlns:p14="http://schemas.microsoft.com/office/powerpoint/2010/main" val="3131812190"/>
              </p:ext>
            </p:extLst>
          </p:nvPr>
        </p:nvGraphicFramePr>
        <p:xfrm>
          <a:off x="115355" y="568144"/>
          <a:ext cx="10108871" cy="6440707"/>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4109312949"/>
                    </a:ext>
                  </a:extLst>
                </a:gridCol>
                <a:gridCol w="1224136">
                  <a:extLst>
                    <a:ext uri="{9D8B030D-6E8A-4147-A177-3AD203B41FA5}">
                      <a16:colId xmlns:a16="http://schemas.microsoft.com/office/drawing/2014/main" val="932163882"/>
                    </a:ext>
                  </a:extLst>
                </a:gridCol>
                <a:gridCol w="1224136">
                  <a:extLst>
                    <a:ext uri="{9D8B030D-6E8A-4147-A177-3AD203B41FA5}">
                      <a16:colId xmlns:a16="http://schemas.microsoft.com/office/drawing/2014/main" val="784661764"/>
                    </a:ext>
                  </a:extLst>
                </a:gridCol>
                <a:gridCol w="1224136">
                  <a:extLst>
                    <a:ext uri="{9D8B030D-6E8A-4147-A177-3AD203B41FA5}">
                      <a16:colId xmlns:a16="http://schemas.microsoft.com/office/drawing/2014/main" val="2878636212"/>
                    </a:ext>
                  </a:extLst>
                </a:gridCol>
                <a:gridCol w="1152128">
                  <a:extLst>
                    <a:ext uri="{9D8B030D-6E8A-4147-A177-3AD203B41FA5}">
                      <a16:colId xmlns:a16="http://schemas.microsoft.com/office/drawing/2014/main" val="2869868528"/>
                    </a:ext>
                  </a:extLst>
                </a:gridCol>
                <a:gridCol w="1609794">
                  <a:extLst>
                    <a:ext uri="{9D8B030D-6E8A-4147-A177-3AD203B41FA5}">
                      <a16:colId xmlns:a16="http://schemas.microsoft.com/office/drawing/2014/main" val="210471191"/>
                    </a:ext>
                  </a:extLst>
                </a:gridCol>
                <a:gridCol w="1381484">
                  <a:extLst>
                    <a:ext uri="{9D8B030D-6E8A-4147-A177-3AD203B41FA5}">
                      <a16:colId xmlns:a16="http://schemas.microsoft.com/office/drawing/2014/main" val="3707248860"/>
                    </a:ext>
                  </a:extLst>
                </a:gridCol>
                <a:gridCol w="1176933">
                  <a:extLst>
                    <a:ext uri="{9D8B030D-6E8A-4147-A177-3AD203B41FA5}">
                      <a16:colId xmlns:a16="http://schemas.microsoft.com/office/drawing/2014/main" val="3624025733"/>
                    </a:ext>
                  </a:extLst>
                </a:gridCol>
              </a:tblGrid>
              <a:tr h="926887">
                <a:tc>
                  <a:txBody>
                    <a:bodyPr/>
                    <a:lstStyle/>
                    <a:p>
                      <a:pPr algn="r"/>
                      <a:r>
                        <a:rPr lang="fr-FR" sz="1400" dirty="0"/>
                        <a:t>Travaux</a:t>
                      </a:r>
                    </a:p>
                    <a:p>
                      <a:pPr algn="ctr"/>
                      <a:endParaRPr lang="fr-FR" sz="1400" dirty="0"/>
                    </a:p>
                    <a:p>
                      <a:pPr algn="l"/>
                      <a:r>
                        <a:rPr lang="fr-FR" sz="1400" dirty="0"/>
                        <a:t>Phases</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Paramétrage plateforme n CGR SRE + </a:t>
                      </a:r>
                    </a:p>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ATI CNRACL</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Paramétrage règles de paie SRE</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Paramétrage règle de paie ATI CNRACL</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Interface liquidation</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WS Paie</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Traitement post paie et hors paie</a:t>
                      </a:r>
                    </a:p>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bg1"/>
                          </a:solidFill>
                        </a:rPr>
                        <a:t>Périmètre CGI</a:t>
                      </a:r>
                    </a:p>
                  </a:txBody>
                  <a:tcPr anchor="ctr"/>
                </a:tc>
                <a:tc>
                  <a:txBody>
                    <a:bodyPr/>
                    <a:lstStyle/>
                    <a:p>
                      <a:pPr algn="ctr"/>
                      <a:r>
                        <a:rPr lang="fr-FR" sz="1100" dirty="0"/>
                        <a:t>Migration de données</a:t>
                      </a:r>
                    </a:p>
                  </a:txBody>
                  <a:tcPr anchor="ctr"/>
                </a:tc>
                <a:extLst>
                  <a:ext uri="{0D108BD9-81ED-4DB2-BD59-A6C34878D82A}">
                    <a16:rowId xmlns:a16="http://schemas.microsoft.com/office/drawing/2014/main" val="1583092660"/>
                  </a:ext>
                </a:extLst>
              </a:tr>
              <a:tr h="718178">
                <a:tc>
                  <a:txBody>
                    <a:bodyPr/>
                    <a:lstStyle/>
                    <a:p>
                      <a:pPr algn="ctr"/>
                      <a:r>
                        <a:rPr lang="fr-FR" sz="1100" b="1" dirty="0">
                          <a:solidFill>
                            <a:schemeClr val="bg1"/>
                          </a:solidFill>
                        </a:rPr>
                        <a:t>Expressions de Besoins</a:t>
                      </a:r>
                    </a:p>
                  </a:txBody>
                  <a:tcPr anchor="ctr">
                    <a:solidFill>
                      <a:schemeClr val="accent1"/>
                    </a:solidFill>
                  </a:tcPr>
                </a:tc>
                <a:tc>
                  <a:txBody>
                    <a:bodyPr/>
                    <a:lstStyle/>
                    <a:p>
                      <a:pPr algn="l"/>
                      <a:r>
                        <a:rPr lang="fr-FR" sz="1050" dirty="0">
                          <a:solidFill>
                            <a:schemeClr val="tx2"/>
                          </a:solidFill>
                        </a:rPr>
                        <a:t>A : MOE ICDC</a:t>
                      </a:r>
                    </a:p>
                    <a:p>
                      <a:pPr algn="l"/>
                      <a:r>
                        <a:rPr lang="fr-FR" sz="1050" dirty="0">
                          <a:solidFill>
                            <a:schemeClr val="tx2"/>
                          </a:solidFill>
                        </a:rPr>
                        <a:t>I : CGI</a:t>
                      </a:r>
                    </a:p>
                  </a:txBody>
                  <a:tcPr anchor="ctr"/>
                </a:tc>
                <a:tc>
                  <a:txBody>
                    <a:bodyPr/>
                    <a:lstStyle/>
                    <a:p>
                      <a:pPr algn="l"/>
                      <a:r>
                        <a:rPr lang="fr-FR" sz="1050" dirty="0">
                          <a:solidFill>
                            <a:schemeClr val="tx2"/>
                          </a:solidFill>
                        </a:rPr>
                        <a:t>A : MOA CDC /      MOA SRE</a:t>
                      </a:r>
                    </a:p>
                    <a:p>
                      <a:pPr algn="l"/>
                      <a:r>
                        <a:rPr lang="fr-FR" sz="1050" dirty="0">
                          <a:solidFill>
                            <a:schemeClr val="tx2"/>
                          </a:solidFill>
                        </a:rPr>
                        <a:t>I : MOE ICDC / CGI</a:t>
                      </a:r>
                    </a:p>
                  </a:txBody>
                  <a:tcPr anchor="ctr"/>
                </a:tc>
                <a:tc>
                  <a:txBody>
                    <a:bodyPr/>
                    <a:lstStyle/>
                    <a:p>
                      <a:pPr algn="l"/>
                      <a:r>
                        <a:rPr lang="fr-FR" sz="1050" dirty="0">
                          <a:solidFill>
                            <a:schemeClr val="tx2"/>
                          </a:solidFill>
                        </a:rPr>
                        <a:t>A : MOA CDC </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I : MOE ICDC / CGI</a:t>
                      </a:r>
                    </a:p>
                  </a:txBody>
                  <a:tcPr anchor="ctr"/>
                </a:tc>
                <a:tc>
                  <a:txBody>
                    <a:bodyPr/>
                    <a:lstStyle/>
                    <a:p>
                      <a:pPr algn="l"/>
                      <a:r>
                        <a:rPr lang="fr-FR" sz="1050" dirty="0">
                          <a:solidFill>
                            <a:schemeClr val="tx2"/>
                          </a:solidFill>
                        </a:rPr>
                        <a:t>A : MOA CDC / MOA SRE  </a:t>
                      </a:r>
                    </a:p>
                    <a:p>
                      <a:pPr algn="l"/>
                      <a:r>
                        <a:rPr lang="fr-FR" sz="1050" dirty="0">
                          <a:solidFill>
                            <a:schemeClr val="tx2"/>
                          </a:solidFill>
                        </a:rPr>
                        <a:t>I : MOE ICDC / CGI</a:t>
                      </a:r>
                    </a:p>
                  </a:txBody>
                  <a:tcPr anchor="ctr"/>
                </a:tc>
                <a:tc>
                  <a:txBody>
                    <a:bodyPr/>
                    <a:lstStyle/>
                    <a:p>
                      <a:pPr algn="l"/>
                      <a:r>
                        <a:rPr lang="fr-FR" sz="1050" dirty="0">
                          <a:solidFill>
                            <a:schemeClr val="tx2"/>
                          </a:solidFill>
                        </a:rPr>
                        <a:t>A : MOA CDC LIQ et Paie / MOA SRE</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I : CEGID / MOE ICDC / CGI</a:t>
                      </a:r>
                    </a:p>
                  </a:txBody>
                  <a:tcPr anchor="ctr"/>
                </a:tc>
                <a:tc>
                  <a:txBody>
                    <a:bodyPr/>
                    <a:lstStyle/>
                    <a:p>
                      <a:pPr algn="l"/>
                      <a:r>
                        <a:rPr lang="fr-FR" sz="1050" dirty="0">
                          <a:solidFill>
                            <a:schemeClr val="tx2"/>
                          </a:solidFill>
                        </a:rPr>
                        <a:t>A : MOA CDC /      MOA SRE</a:t>
                      </a:r>
                    </a:p>
                    <a:p>
                      <a:pPr algn="l"/>
                      <a:r>
                        <a:rPr lang="fr-FR" sz="1050" dirty="0">
                          <a:solidFill>
                            <a:schemeClr val="tx2"/>
                          </a:solidFill>
                        </a:rPr>
                        <a:t>I : MOE ICDC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 MOA CDC / MOA SRE</a:t>
                      </a:r>
                    </a:p>
                    <a:p>
                      <a:pPr algn="l"/>
                      <a:r>
                        <a:rPr lang="fr-FR" sz="1050" dirty="0">
                          <a:solidFill>
                            <a:schemeClr val="tx2"/>
                          </a:solidFill>
                        </a:rPr>
                        <a:t>C : CGI</a:t>
                      </a:r>
                    </a:p>
                    <a:p>
                      <a:pPr algn="l"/>
                      <a:r>
                        <a:rPr lang="fr-FR" sz="1050" dirty="0">
                          <a:solidFill>
                            <a:schemeClr val="tx2"/>
                          </a:solidFill>
                        </a:rPr>
                        <a:t>I : MOE ICDC</a:t>
                      </a:r>
                    </a:p>
                  </a:txBody>
                  <a:tcPr anchor="ctr"/>
                </a:tc>
                <a:extLst>
                  <a:ext uri="{0D108BD9-81ED-4DB2-BD59-A6C34878D82A}">
                    <a16:rowId xmlns:a16="http://schemas.microsoft.com/office/drawing/2014/main" val="274989691"/>
                  </a:ext>
                </a:extLst>
              </a:tr>
              <a:tr h="875280">
                <a:tc>
                  <a:txBody>
                    <a:bodyPr/>
                    <a:lstStyle/>
                    <a:p>
                      <a:pPr algn="ctr"/>
                      <a:r>
                        <a:rPr lang="fr-FR" sz="1100" b="1" dirty="0">
                          <a:solidFill>
                            <a:schemeClr val="bg1"/>
                          </a:solidFill>
                        </a:rPr>
                        <a:t>Spéciations détaillés</a:t>
                      </a:r>
                    </a:p>
                  </a:txBody>
                  <a:tcPr anchor="ctr">
                    <a:solidFill>
                      <a:schemeClr val="accent1"/>
                    </a:solidFill>
                  </a:tcPr>
                </a:tc>
                <a:tc>
                  <a:txBody>
                    <a:bodyPr/>
                    <a:lstStyle/>
                    <a:p>
                      <a:pPr algn="l"/>
                      <a:r>
                        <a:rPr lang="fr-FR" sz="1050" dirty="0">
                          <a:solidFill>
                            <a:schemeClr val="tx2"/>
                          </a:solidFill>
                        </a:rPr>
                        <a:t>R: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MOA CDC / MOA SRE  </a:t>
                      </a:r>
                    </a:p>
                    <a:p>
                      <a:pPr algn="l"/>
                      <a:r>
                        <a:rPr lang="fr-FR" sz="1050" dirty="0">
                          <a:solidFill>
                            <a:schemeClr val="tx2"/>
                          </a:solidFill>
                        </a:rPr>
                        <a:t>C: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MOA CDC </a:t>
                      </a:r>
                    </a:p>
                    <a:p>
                      <a:pPr algn="l"/>
                      <a:r>
                        <a:rPr lang="fr-FR" sz="1050" dirty="0">
                          <a:solidFill>
                            <a:schemeClr val="tx2"/>
                          </a:solidFill>
                        </a:rPr>
                        <a:t>C :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MOA CDC/SRE </a:t>
                      </a:r>
                    </a:p>
                    <a:p>
                      <a:pPr algn="l"/>
                      <a:r>
                        <a:rPr lang="fr-FR" sz="1050" dirty="0">
                          <a:solidFill>
                            <a:schemeClr val="tx2"/>
                          </a:solidFill>
                        </a:rPr>
                        <a:t>C : MOE ICDC </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LIQ et Paie / MOA SRE</a:t>
                      </a:r>
                    </a:p>
                    <a:p>
                      <a:pPr algn="l"/>
                      <a:r>
                        <a:rPr lang="fr-FR" sz="1050" dirty="0">
                          <a:solidFill>
                            <a:schemeClr val="tx2"/>
                          </a:solidFill>
                        </a:rPr>
                        <a:t>C : MOE ICDC / CGI </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 CEGID</a:t>
                      </a:r>
                    </a:p>
                  </a:txBody>
                  <a:tcPr anchor="ctr"/>
                </a:tc>
                <a:tc>
                  <a:txBody>
                    <a:bodyPr/>
                    <a:lstStyle/>
                    <a:p>
                      <a:pPr algn="l"/>
                      <a:r>
                        <a:rPr lang="fr-FR" sz="1050" dirty="0">
                          <a:solidFill>
                            <a:schemeClr val="tx2"/>
                          </a:solidFill>
                        </a:rPr>
                        <a:t>R: MOA CDC / MOA SRE  </a:t>
                      </a:r>
                    </a:p>
                    <a:p>
                      <a:pPr algn="l"/>
                      <a:r>
                        <a:rPr lang="fr-FR" sz="1050" dirty="0">
                          <a:solidFill>
                            <a:schemeClr val="tx2"/>
                          </a:solidFill>
                        </a:rPr>
                        <a:t>C: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MOA CDC / MOA SRE  </a:t>
                      </a:r>
                    </a:p>
                    <a:p>
                      <a:pPr algn="l"/>
                      <a:r>
                        <a:rPr lang="fr-FR" sz="1050" dirty="0">
                          <a:solidFill>
                            <a:schemeClr val="tx2"/>
                          </a:solidFill>
                        </a:rPr>
                        <a:t>C : MOE ICDC </a:t>
                      </a:r>
                    </a:p>
                    <a:p>
                      <a:pPr algn="l"/>
                      <a:r>
                        <a:rPr lang="fr-FR" sz="1050" dirty="0">
                          <a:solidFill>
                            <a:schemeClr val="tx2"/>
                          </a:solidFill>
                        </a:rPr>
                        <a:t>A : CGI</a:t>
                      </a:r>
                    </a:p>
                    <a:p>
                      <a:pPr algn="l"/>
                      <a:endParaRPr lang="fr-FR" sz="1050" dirty="0">
                        <a:solidFill>
                          <a:schemeClr val="tx2"/>
                        </a:solidFill>
                      </a:endParaRPr>
                    </a:p>
                  </a:txBody>
                  <a:tcPr anchor="ctr"/>
                </a:tc>
                <a:extLst>
                  <a:ext uri="{0D108BD9-81ED-4DB2-BD59-A6C34878D82A}">
                    <a16:rowId xmlns:a16="http://schemas.microsoft.com/office/drawing/2014/main" val="3314649340"/>
                  </a:ext>
                </a:extLst>
              </a:tr>
              <a:tr h="561077">
                <a:tc>
                  <a:txBody>
                    <a:bodyPr/>
                    <a:lstStyle/>
                    <a:p>
                      <a:pPr algn="ctr"/>
                      <a:r>
                        <a:rPr lang="fr-FR" sz="1100" b="1" dirty="0">
                          <a:solidFill>
                            <a:schemeClr val="bg1"/>
                          </a:solidFill>
                        </a:rPr>
                        <a:t>Réal / TU</a:t>
                      </a:r>
                    </a:p>
                  </a:txBody>
                  <a:tcPr anchor="ctr">
                    <a:solidFill>
                      <a:schemeClr val="accent1"/>
                    </a:solidFill>
                  </a:tcPr>
                </a:tc>
                <a:tc>
                  <a:txBody>
                    <a:bodyPr/>
                    <a:lstStyle/>
                    <a:p>
                      <a:pPr algn="l"/>
                      <a:r>
                        <a:rPr lang="fr-FR" sz="1050" dirty="0">
                          <a:solidFill>
                            <a:schemeClr val="tx2"/>
                          </a:solidFill>
                        </a:rPr>
                        <a:t>R: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MOE ICDC </a:t>
                      </a:r>
                    </a:p>
                    <a:p>
                      <a:pPr algn="l"/>
                      <a:r>
                        <a:rPr lang="fr-FR" sz="1050" dirty="0">
                          <a:solidFill>
                            <a:schemeClr val="tx2"/>
                          </a:solidFill>
                        </a:rPr>
                        <a:t>A : CGI</a:t>
                      </a:r>
                    </a:p>
                  </a:txBody>
                  <a:tcPr anchor="ctr"/>
                </a:tc>
                <a:tc>
                  <a:txBody>
                    <a:bodyPr/>
                    <a:lstStyle/>
                    <a:p>
                      <a:pPr algn="l"/>
                      <a:r>
                        <a:rPr lang="fr-FR" sz="1050" dirty="0">
                          <a:solidFill>
                            <a:schemeClr val="tx2"/>
                          </a:solidFill>
                        </a:rPr>
                        <a:t>R: MOE ICDC </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MOE ICDC</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C : CGI</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 CEGID</a:t>
                      </a:r>
                    </a:p>
                  </a:txBody>
                  <a:tcPr anchor="ctr"/>
                </a:tc>
                <a:tc>
                  <a:txBody>
                    <a:bodyPr/>
                    <a:lstStyle/>
                    <a:p>
                      <a:pPr algn="l"/>
                      <a:r>
                        <a:rPr lang="fr-FR" sz="1050" dirty="0">
                          <a:solidFill>
                            <a:schemeClr val="tx2"/>
                          </a:solidFill>
                        </a:rPr>
                        <a:t>R: MOE ICDC </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MOE ICDC</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C : CGI </a:t>
                      </a:r>
                    </a:p>
                    <a:p>
                      <a:pPr algn="l"/>
                      <a:r>
                        <a:rPr lang="fr-FR" sz="1050" dirty="0">
                          <a:solidFill>
                            <a:schemeClr val="tx2"/>
                          </a:solidFill>
                        </a:rPr>
                        <a:t>A : MOE ICDC</a:t>
                      </a:r>
                    </a:p>
                  </a:txBody>
                  <a:tcPr anchor="ctr"/>
                </a:tc>
                <a:extLst>
                  <a:ext uri="{0D108BD9-81ED-4DB2-BD59-A6C34878D82A}">
                    <a16:rowId xmlns:a16="http://schemas.microsoft.com/office/drawing/2014/main" val="1039929381"/>
                  </a:ext>
                </a:extLst>
              </a:tr>
              <a:tr h="680773">
                <a:tc>
                  <a:txBody>
                    <a:bodyPr/>
                    <a:lstStyle/>
                    <a:p>
                      <a:pPr algn="ctr"/>
                      <a:r>
                        <a:rPr lang="fr-FR" sz="1100" b="1" dirty="0">
                          <a:solidFill>
                            <a:schemeClr val="bg1"/>
                          </a:solidFill>
                        </a:rPr>
                        <a:t>Tests d’intégrations</a:t>
                      </a:r>
                    </a:p>
                  </a:txBody>
                  <a:tcPr anchor="ctr">
                    <a:solidFill>
                      <a:schemeClr val="accent1"/>
                    </a:solidFill>
                  </a:tcP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R :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A : CGI /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MOE ICDC</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Arial" panose="020B0604020202020204"/>
                          <a:ea typeface="+mn-ea"/>
                          <a:cs typeface="+mn-cs"/>
                        </a:rPr>
                        <a:t>(sur un échantillon)</a:t>
                      </a:r>
                    </a:p>
                  </a:txBody>
                  <a:tcPr anchor="ctr"/>
                </a:tc>
                <a:tc>
                  <a:txBody>
                    <a:bodyPr/>
                    <a:lstStyle/>
                    <a:p>
                      <a:pPr algn="l"/>
                      <a:r>
                        <a:rPr lang="fr-FR" sz="1050" dirty="0">
                          <a:solidFill>
                            <a:schemeClr val="tx2"/>
                          </a:solidFill>
                        </a:rPr>
                        <a:t>R: MOE ICDC </a:t>
                      </a:r>
                    </a:p>
                    <a:p>
                      <a:pPr algn="l"/>
                      <a:r>
                        <a:rPr lang="fr-FR" sz="1050" dirty="0">
                          <a:solidFill>
                            <a:schemeClr val="tx2"/>
                          </a:solidFill>
                        </a:rPr>
                        <a:t>A : CGI / </a:t>
                      </a:r>
                    </a:p>
                    <a:p>
                      <a:pPr algn="l"/>
                      <a:r>
                        <a:rPr lang="fr-FR" sz="1050" dirty="0">
                          <a:solidFill>
                            <a:schemeClr val="tx2"/>
                          </a:solidFill>
                        </a:rPr>
                        <a:t>MOE ICDC</a:t>
                      </a:r>
                    </a:p>
                    <a:p>
                      <a:pPr algn="l"/>
                      <a:r>
                        <a:rPr lang="fr-FR" sz="800" dirty="0">
                          <a:solidFill>
                            <a:schemeClr val="tx2"/>
                          </a:solidFill>
                        </a:rPr>
                        <a:t>(sur un échantillon)</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R: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A : CGI / MOE ICDC</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Arial" panose="020B0604020202020204"/>
                          <a:ea typeface="+mn-ea"/>
                          <a:cs typeface="+mn-cs"/>
                        </a:rPr>
                        <a:t>(sur un échantillon)</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R: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A : CGI / MOE ICDC</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800" b="0" i="0" u="none" strike="noStrike" kern="1200" cap="none" spc="0" normalizeH="0" baseline="0" noProof="0" dirty="0">
                          <a:ln>
                            <a:noFill/>
                          </a:ln>
                          <a:solidFill>
                            <a:srgbClr val="000000"/>
                          </a:solidFill>
                          <a:effectLst/>
                          <a:uLnTx/>
                          <a:uFillTx/>
                          <a:latin typeface="Arial" panose="020B0604020202020204"/>
                          <a:ea typeface="+mn-ea"/>
                          <a:cs typeface="+mn-cs"/>
                        </a:rPr>
                        <a:t>(sur un échantillon)</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R: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C : CEGID</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A : CGI </a:t>
                      </a:r>
                      <a:endParaRPr kumimoji="0" lang="fr-FR" sz="800" b="0" i="0" u="none" strike="noStrike" kern="1200" cap="none" spc="0" normalizeH="0" baseline="0" noProof="0" dirty="0">
                        <a:ln>
                          <a:noFill/>
                        </a:ln>
                        <a:solidFill>
                          <a:srgbClr val="000000"/>
                        </a:solidFill>
                        <a:effectLst/>
                        <a:uLnTx/>
                        <a:uFillTx/>
                        <a:latin typeface="Arial" panose="020B0604020202020204"/>
                        <a:ea typeface="+mn-ea"/>
                        <a:cs typeface="+mn-cs"/>
                      </a:endParaRPr>
                    </a:p>
                  </a:txBody>
                  <a:tcPr anchor="ctr"/>
                </a:tc>
                <a:tc>
                  <a:txBody>
                    <a:bodyPr/>
                    <a:lstStyle/>
                    <a:p>
                      <a:pPr algn="l"/>
                      <a:r>
                        <a:rPr lang="fr-FR" sz="1050" dirty="0">
                          <a:solidFill>
                            <a:schemeClr val="tx2"/>
                          </a:solidFill>
                        </a:rPr>
                        <a:t>R: MOE ICDC </a:t>
                      </a:r>
                    </a:p>
                    <a:p>
                      <a:pPr algn="l"/>
                      <a:r>
                        <a:rPr lang="fr-FR" sz="1050" dirty="0">
                          <a:solidFill>
                            <a:schemeClr val="tx2"/>
                          </a:solidFill>
                        </a:rPr>
                        <a:t>A : CGI / </a:t>
                      </a:r>
                    </a:p>
                    <a:p>
                      <a:pPr algn="l"/>
                      <a:r>
                        <a:rPr lang="fr-FR" sz="1050" dirty="0">
                          <a:solidFill>
                            <a:schemeClr val="tx2"/>
                          </a:solidFill>
                        </a:rPr>
                        <a:t>MOE ICDC</a:t>
                      </a:r>
                    </a:p>
                    <a:p>
                      <a:pPr algn="l"/>
                      <a:r>
                        <a:rPr lang="fr-FR" sz="800" dirty="0">
                          <a:solidFill>
                            <a:schemeClr val="tx2"/>
                          </a:solidFill>
                        </a:rPr>
                        <a:t>(sur un échantillon)</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MOE ICDC</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C : CGI</a:t>
                      </a:r>
                    </a:p>
                    <a:p>
                      <a:pPr algn="l"/>
                      <a:r>
                        <a:rPr lang="fr-FR" sz="1050" dirty="0">
                          <a:solidFill>
                            <a:schemeClr val="tx2"/>
                          </a:solidFill>
                        </a:rPr>
                        <a:t>A : MOE ICDC</a:t>
                      </a:r>
                    </a:p>
                  </a:txBody>
                  <a:tcPr anchor="ctr"/>
                </a:tc>
                <a:extLst>
                  <a:ext uri="{0D108BD9-81ED-4DB2-BD59-A6C34878D82A}">
                    <a16:rowId xmlns:a16="http://schemas.microsoft.com/office/drawing/2014/main" val="3636724334"/>
                  </a:ext>
                </a:extLst>
              </a:tr>
              <a:tr h="875280">
                <a:tc>
                  <a:txBody>
                    <a:bodyPr/>
                    <a:lstStyle/>
                    <a:p>
                      <a:pPr algn="ctr"/>
                      <a:r>
                        <a:rPr lang="fr-FR" sz="1100" b="1" dirty="0">
                          <a:solidFill>
                            <a:schemeClr val="bg1"/>
                          </a:solidFill>
                        </a:rPr>
                        <a:t>Recette</a:t>
                      </a:r>
                    </a:p>
                  </a:txBody>
                  <a:tcPr anchor="ctr">
                    <a:solidFill>
                      <a:schemeClr val="accent1"/>
                    </a:solidFill>
                  </a:tcP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a:t>
                      </a:r>
                    </a:p>
                    <a:p>
                      <a:pPr algn="l"/>
                      <a:r>
                        <a:rPr lang="fr-FR" sz="1050" dirty="0">
                          <a:solidFill>
                            <a:schemeClr val="tx2"/>
                          </a:solidFill>
                        </a:rPr>
                        <a:t>C : MOE ICDC</a:t>
                      </a:r>
                    </a:p>
                    <a:p>
                      <a:pPr algn="l"/>
                      <a:r>
                        <a:rPr lang="fr-FR" sz="1050" dirty="0">
                          <a:solidFill>
                            <a:schemeClr val="tx2"/>
                          </a:solidFill>
                        </a:rPr>
                        <a:t>A: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algn="l"/>
                      <a:r>
                        <a:rPr lang="fr-FR" sz="1050" dirty="0">
                          <a:solidFill>
                            <a:schemeClr val="tx2"/>
                          </a:solidFill>
                        </a:rPr>
                        <a:t>R : MOA CDC </a:t>
                      </a:r>
                      <a:r>
                        <a:rPr lang="fr-FR" sz="1050" dirty="0" err="1">
                          <a:solidFill>
                            <a:schemeClr val="tx2"/>
                          </a:solidFill>
                        </a:rPr>
                        <a:t>Liq</a:t>
                      </a:r>
                      <a:r>
                        <a:rPr lang="fr-FR" sz="1050" dirty="0">
                          <a:solidFill>
                            <a:schemeClr val="tx2"/>
                          </a:solidFill>
                        </a:rPr>
                        <a:t> et Paie / MOA SRE</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C : CEGID /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:CGI </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A : MOE ICDC</a:t>
                      </a:r>
                    </a:p>
                    <a:p>
                      <a:pPr algn="l"/>
                      <a:r>
                        <a:rPr lang="fr-FR" sz="1050" dirty="0">
                          <a:solidFill>
                            <a:schemeClr val="tx2"/>
                          </a:solidFill>
                        </a:rPr>
                        <a:t>C : CGI</a:t>
                      </a:r>
                    </a:p>
                  </a:txBody>
                  <a:tcPr anchor="ctr"/>
                </a:tc>
                <a:extLst>
                  <a:ext uri="{0D108BD9-81ED-4DB2-BD59-A6C34878D82A}">
                    <a16:rowId xmlns:a16="http://schemas.microsoft.com/office/drawing/2014/main" val="1612512240"/>
                  </a:ext>
                </a:extLst>
              </a:tr>
              <a:tr h="875280">
                <a:tc>
                  <a:txBody>
                    <a:bodyPr/>
                    <a:lstStyle/>
                    <a:p>
                      <a:pPr algn="ctr"/>
                      <a:r>
                        <a:rPr lang="fr-FR" sz="1100" b="1" dirty="0">
                          <a:solidFill>
                            <a:schemeClr val="bg1"/>
                          </a:solidFill>
                        </a:rPr>
                        <a:t>Vérification Applicative</a:t>
                      </a:r>
                    </a:p>
                  </a:txBody>
                  <a:tcPr anchor="ctr">
                    <a:solidFill>
                      <a:schemeClr val="accent1"/>
                    </a:solidFill>
                  </a:tcP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algn="l"/>
                      <a:r>
                        <a:rPr lang="fr-FR" sz="1050" dirty="0">
                          <a:solidFill>
                            <a:schemeClr val="tx2"/>
                          </a:solidFill>
                        </a:rPr>
                        <a:t>R : MOA CDC </a:t>
                      </a:r>
                      <a:r>
                        <a:rPr lang="fr-FR" sz="1050" dirty="0" err="1">
                          <a:solidFill>
                            <a:schemeClr val="tx2"/>
                          </a:solidFill>
                        </a:rPr>
                        <a:t>Liq</a:t>
                      </a:r>
                      <a:r>
                        <a:rPr lang="fr-FR" sz="1050" dirty="0">
                          <a:solidFill>
                            <a:schemeClr val="tx2"/>
                          </a:solidFill>
                        </a:rPr>
                        <a:t> et Paie / MOA SRE</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C : CEGID /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:CGI </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C : MOE ICDC</a:t>
                      </a:r>
                    </a:p>
                    <a:p>
                      <a:pPr algn="l"/>
                      <a:r>
                        <a:rPr lang="fr-FR" sz="1050" dirty="0">
                          <a:solidFill>
                            <a:schemeClr val="tx2"/>
                          </a:solidFill>
                        </a:rPr>
                        <a:t>A : CGI</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R : MOA CDC / MOA SRE</a:t>
                      </a:r>
                    </a:p>
                    <a:p>
                      <a:pPr algn="l"/>
                      <a:r>
                        <a:rPr lang="fr-FR" sz="1050" dirty="0">
                          <a:solidFill>
                            <a:schemeClr val="tx2"/>
                          </a:solidFill>
                        </a:rPr>
                        <a:t>A : MOE ICDC</a:t>
                      </a:r>
                    </a:p>
                    <a:p>
                      <a:pPr algn="l"/>
                      <a:r>
                        <a:rPr lang="fr-FR" sz="1050" dirty="0">
                          <a:solidFill>
                            <a:schemeClr val="tx2"/>
                          </a:solidFill>
                        </a:rPr>
                        <a:t>C : CGI</a:t>
                      </a:r>
                    </a:p>
                  </a:txBody>
                  <a:tcPr anchor="ctr"/>
                </a:tc>
                <a:extLst>
                  <a:ext uri="{0D108BD9-81ED-4DB2-BD59-A6C34878D82A}">
                    <a16:rowId xmlns:a16="http://schemas.microsoft.com/office/drawing/2014/main" val="4277469601"/>
                  </a:ext>
                </a:extLst>
              </a:tr>
              <a:tr h="875280">
                <a:tc>
                  <a:txBody>
                    <a:bodyPr/>
                    <a:lstStyle/>
                    <a:p>
                      <a:pPr algn="ctr"/>
                      <a:r>
                        <a:rPr lang="fr-FR" sz="1100" b="1" dirty="0">
                          <a:solidFill>
                            <a:schemeClr val="bg1"/>
                          </a:solidFill>
                        </a:rPr>
                        <a:t>MEP</a:t>
                      </a:r>
                    </a:p>
                  </a:txBody>
                  <a:tcPr anchor="ctr">
                    <a:solidFill>
                      <a:schemeClr val="accent1"/>
                    </a:solidFill>
                  </a:tcP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R : MOA CDC /   MOA SRE</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C :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 A : CGI</a:t>
                      </a:r>
                      <a:endParaRPr lang="fr-FR" sz="1050" dirty="0">
                        <a:solidFill>
                          <a:schemeClr val="tx2"/>
                        </a:solidFill>
                      </a:endParaRP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R : MOA CDC /   MOA SRE</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C : MOE ICDC</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A : CGI</a:t>
                      </a:r>
                      <a:endParaRPr lang="fr-FR" sz="1050" dirty="0">
                        <a:solidFill>
                          <a:schemeClr val="tx2"/>
                        </a:solidFill>
                      </a:endParaRP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R : MOA CDC    C : MOE ICDC</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A : CGI</a:t>
                      </a:r>
                      <a:endParaRPr lang="fr-FR" sz="1050" dirty="0">
                        <a:solidFill>
                          <a:schemeClr val="tx2"/>
                        </a:solidFill>
                      </a:endParaRP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R : MOA CDC /   MOA SRE</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C : MOE ICDC  A : CGI</a:t>
                      </a:r>
                      <a:endParaRPr lang="fr-FR" sz="1050" dirty="0">
                        <a:solidFill>
                          <a:schemeClr val="tx2"/>
                        </a:solidFill>
                      </a:endParaRPr>
                    </a:p>
                  </a:txBody>
                  <a:tcPr anchor="ctr"/>
                </a:tc>
                <a:tc>
                  <a:txBody>
                    <a:bodyPr/>
                    <a:lstStyle/>
                    <a:p>
                      <a:pPr algn="l"/>
                      <a:r>
                        <a:rPr lang="fr-FR" sz="1050" dirty="0">
                          <a:solidFill>
                            <a:schemeClr val="tx2"/>
                          </a:solidFill>
                        </a:rPr>
                        <a:t>R : MOA CDC </a:t>
                      </a:r>
                      <a:r>
                        <a:rPr lang="fr-FR" sz="1050" dirty="0" err="1">
                          <a:solidFill>
                            <a:schemeClr val="tx2"/>
                          </a:solidFill>
                        </a:rPr>
                        <a:t>Liq</a:t>
                      </a:r>
                      <a:r>
                        <a:rPr lang="fr-FR" sz="1050" dirty="0">
                          <a:solidFill>
                            <a:schemeClr val="tx2"/>
                          </a:solidFill>
                        </a:rPr>
                        <a:t> et Paie / MOA SRE</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C : CEGID /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 CGI </a:t>
                      </a: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R : MOA CDC /   MOA SRE</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C : MOE ICDC </a:t>
                      </a:r>
                    </a:p>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Arial" panose="020B0604020202020204"/>
                          <a:ea typeface="+mn-ea"/>
                          <a:cs typeface="+mn-cs"/>
                        </a:rPr>
                        <a:t>A : CGI</a:t>
                      </a:r>
                      <a:endParaRPr lang="fr-FR" sz="1050" dirty="0">
                        <a:solidFill>
                          <a:schemeClr val="tx2"/>
                        </a:solidFill>
                      </a:endParaRPr>
                    </a:p>
                  </a:txBody>
                  <a:tcPr anchor="ctr"/>
                </a:tc>
                <a:tc>
                  <a:txBody>
                    <a:bodyPr/>
                    <a:lstStyle/>
                    <a:p>
                      <a:pPr marL="0" marR="0" lvl="0" indent="0" algn="l" defTabSz="778794" rtl="0" eaLnBrk="1" fontAlgn="auto" latinLnBrk="0" hangingPunct="1">
                        <a:lnSpc>
                          <a:spcPct val="100000"/>
                        </a:lnSpc>
                        <a:spcBef>
                          <a:spcPts val="0"/>
                        </a:spcBef>
                        <a:spcAft>
                          <a:spcPts val="0"/>
                        </a:spcAft>
                        <a:buClrTx/>
                        <a:buSzTx/>
                        <a:buFontTx/>
                        <a:buNone/>
                        <a:tabLst/>
                        <a:defRPr/>
                      </a:pPr>
                      <a:r>
                        <a:rPr kumimoji="0" lang="fr-FR" sz="1050" b="0" i="0" u="none" strike="noStrike" kern="1200" cap="none" spc="0" normalizeH="0" baseline="0" noProof="0" dirty="0">
                          <a:ln>
                            <a:noFill/>
                          </a:ln>
                          <a:solidFill>
                            <a:srgbClr val="000000"/>
                          </a:solidFill>
                          <a:effectLst/>
                          <a:uLnTx/>
                          <a:uFillTx/>
                          <a:latin typeface="+mn-lt"/>
                          <a:ea typeface="+mn-ea"/>
                          <a:cs typeface="+mn-cs"/>
                        </a:rPr>
                        <a:t>R : MOA CDC /   MOA SRE</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50" dirty="0">
                          <a:solidFill>
                            <a:schemeClr val="tx2"/>
                          </a:solidFill>
                        </a:rPr>
                        <a:t>A : MOE ICDC</a:t>
                      </a:r>
                    </a:p>
                    <a:p>
                      <a:pPr algn="l"/>
                      <a:r>
                        <a:rPr lang="fr-FR" sz="1050" dirty="0">
                          <a:solidFill>
                            <a:schemeClr val="tx2"/>
                          </a:solidFill>
                        </a:rPr>
                        <a:t>C : CGI</a:t>
                      </a:r>
                    </a:p>
                  </a:txBody>
                  <a:tcPr anchor="ctr"/>
                </a:tc>
                <a:extLst>
                  <a:ext uri="{0D108BD9-81ED-4DB2-BD59-A6C34878D82A}">
                    <a16:rowId xmlns:a16="http://schemas.microsoft.com/office/drawing/2014/main" val="891184219"/>
                  </a:ext>
                </a:extLst>
              </a:tr>
            </a:tbl>
          </a:graphicData>
        </a:graphic>
      </p:graphicFrame>
      <p:cxnSp>
        <p:nvCxnSpPr>
          <p:cNvPr id="5" name="Connecteur droit 4">
            <a:extLst>
              <a:ext uri="{FF2B5EF4-FFF2-40B4-BE49-F238E27FC236}">
                <a16:creationId xmlns:a16="http://schemas.microsoft.com/office/drawing/2014/main" id="{0ADF6069-3942-40A0-B199-B3CE595BCA17}"/>
              </a:ext>
            </a:extLst>
          </p:cNvPr>
          <p:cNvCxnSpPr>
            <a:cxnSpLocks/>
          </p:cNvCxnSpPr>
          <p:nvPr/>
        </p:nvCxnSpPr>
        <p:spPr>
          <a:xfrm>
            <a:off x="107677" y="568144"/>
            <a:ext cx="1123802" cy="93505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5251FEA2-5754-4979-BA78-03BFD8B0C0CC}"/>
              </a:ext>
            </a:extLst>
          </p:cNvPr>
          <p:cNvSpPr txBox="1"/>
          <p:nvPr/>
        </p:nvSpPr>
        <p:spPr>
          <a:xfrm>
            <a:off x="2203587" y="7041727"/>
            <a:ext cx="7704856" cy="215444"/>
          </a:xfrm>
          <a:prstGeom prst="rect">
            <a:avLst/>
          </a:prstGeom>
          <a:noFill/>
        </p:spPr>
        <p:txBody>
          <a:bodyPr wrap="square" rtlCol="0">
            <a:spAutoFit/>
          </a:bodyPr>
          <a:lstStyle/>
          <a:p>
            <a:pPr algn="l"/>
            <a:r>
              <a:rPr lang="fr-FR" sz="800" dirty="0">
                <a:solidFill>
                  <a:schemeClr val="tx2"/>
                </a:solidFill>
              </a:rPr>
              <a:t>R : Responsable de l’action, qui valide l’action; Acteur : Qui réalise l’action, C: Consulté pour l’action; I : Informé de l’action </a:t>
            </a:r>
          </a:p>
        </p:txBody>
      </p:sp>
    </p:spTree>
    <p:extLst>
      <p:ext uri="{BB962C8B-B14F-4D97-AF65-F5344CB8AC3E}">
        <p14:creationId xmlns:p14="http://schemas.microsoft.com/office/powerpoint/2010/main" val="162730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12</a:t>
            </a:fld>
            <a:endParaRPr lang="fr-FR" dirty="0"/>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0" y="200963"/>
            <a:ext cx="9253028" cy="468000"/>
          </a:xfrm>
        </p:spPr>
        <p:txBody>
          <a:bodyPr/>
          <a:lstStyle/>
          <a:p>
            <a:r>
              <a:rPr lang="fr-FR" dirty="0"/>
              <a:t>Détails des impacts identifiés en sortie de cadrage</a:t>
            </a:r>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99045"/>
            <a:ext cx="1658111" cy="526203"/>
            <a:chOff x="10533889" y="128872"/>
            <a:chExt cx="1658111" cy="526203"/>
          </a:xfrm>
          <a:solidFill>
            <a:srgbClr val="B606BA"/>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856749" y="128873"/>
              <a:ext cx="133525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Le cadre</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graphicFrame>
        <p:nvGraphicFramePr>
          <p:cNvPr id="2" name="Tableau 2">
            <a:extLst>
              <a:ext uri="{FF2B5EF4-FFF2-40B4-BE49-F238E27FC236}">
                <a16:creationId xmlns:a16="http://schemas.microsoft.com/office/drawing/2014/main" id="{20514E3C-DF0C-437A-84B4-7051BC7247A9}"/>
              </a:ext>
            </a:extLst>
          </p:cNvPr>
          <p:cNvGraphicFramePr>
            <a:graphicFrameLocks noGrp="1"/>
          </p:cNvGraphicFramePr>
          <p:nvPr>
            <p:extLst>
              <p:ext uri="{D42A27DB-BD31-4B8C-83A1-F6EECF244321}">
                <p14:modId xmlns:p14="http://schemas.microsoft.com/office/powerpoint/2010/main" val="840373388"/>
              </p:ext>
            </p:extLst>
          </p:nvPr>
        </p:nvGraphicFramePr>
        <p:xfrm>
          <a:off x="115355" y="653861"/>
          <a:ext cx="10045116" cy="6378662"/>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val="4109312949"/>
                    </a:ext>
                  </a:extLst>
                </a:gridCol>
                <a:gridCol w="8064896">
                  <a:extLst>
                    <a:ext uri="{9D8B030D-6E8A-4147-A177-3AD203B41FA5}">
                      <a16:colId xmlns:a16="http://schemas.microsoft.com/office/drawing/2014/main" val="784661764"/>
                    </a:ext>
                  </a:extLst>
                </a:gridCol>
              </a:tblGrid>
              <a:tr h="349883">
                <a:tc>
                  <a:txBody>
                    <a:bodyPr/>
                    <a:lstStyle/>
                    <a:p>
                      <a:pPr algn="ctr"/>
                      <a:r>
                        <a:rPr lang="fr-FR" sz="1200" dirty="0"/>
                        <a:t>Travaux</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200" dirty="0">
                          <a:solidFill>
                            <a:schemeClr val="bg1"/>
                          </a:solidFill>
                        </a:rPr>
                        <a:t>Descriptions</a:t>
                      </a:r>
                    </a:p>
                  </a:txBody>
                  <a:tcPr anchor="ctr"/>
                </a:tc>
                <a:extLst>
                  <a:ext uri="{0D108BD9-81ED-4DB2-BD59-A6C34878D82A}">
                    <a16:rowId xmlns:a16="http://schemas.microsoft.com/office/drawing/2014/main" val="1583092660"/>
                  </a:ext>
                </a:extLst>
              </a:tr>
              <a:tr h="495608">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Paramétrage règle de paie SRE</a:t>
                      </a:r>
                    </a:p>
                  </a:txBody>
                  <a:tcPr anchor="ctr">
                    <a:solidFill>
                      <a:schemeClr val="accent1"/>
                    </a:solidFill>
                  </a:tcPr>
                </a:tc>
                <a:tc>
                  <a:txBody>
                    <a:bodyPr/>
                    <a:lstStyle/>
                    <a:p>
                      <a:pPr algn="l"/>
                      <a:r>
                        <a:rPr lang="fr-FR" sz="1000" dirty="0">
                          <a:solidFill>
                            <a:schemeClr val="tx2"/>
                          </a:solidFill>
                        </a:rPr>
                        <a:t>Implémentation des nouvelles règles SRE, non communes avec CNRACL, avec possibilité d’avoir plus de deux prestations par contrat</a:t>
                      </a:r>
                    </a:p>
                    <a:p>
                      <a:pPr algn="l"/>
                      <a:r>
                        <a:rPr lang="fr-FR" sz="1000" dirty="0">
                          <a:solidFill>
                            <a:schemeClr val="tx2"/>
                          </a:solidFill>
                        </a:rPr>
                        <a:t>Mise à jour du modèle de données et des IHM</a:t>
                      </a:r>
                    </a:p>
                  </a:txBody>
                  <a:tcPr/>
                </a:tc>
                <a:extLst>
                  <a:ext uri="{0D108BD9-81ED-4DB2-BD59-A6C34878D82A}">
                    <a16:rowId xmlns:a16="http://schemas.microsoft.com/office/drawing/2014/main" val="274989691"/>
                  </a:ext>
                </a:extLst>
              </a:tr>
              <a:tr h="495608">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Paramétrage plateforme</a:t>
                      </a:r>
                    </a:p>
                  </a:txBody>
                  <a:tcPr anchor="ctr">
                    <a:solidFill>
                      <a:schemeClr val="accent1"/>
                    </a:solidFill>
                  </a:tcPr>
                </a:tc>
                <a:tc>
                  <a:txBody>
                    <a:bodyPr/>
                    <a:lstStyle/>
                    <a:p>
                      <a:pPr algn="l"/>
                      <a:r>
                        <a:rPr lang="fr-FR" sz="1000" dirty="0">
                          <a:solidFill>
                            <a:schemeClr val="tx2"/>
                          </a:solidFill>
                        </a:rPr>
                        <a:t>SRE : Paramétrage de N CGR</a:t>
                      </a:r>
                    </a:p>
                    <a:p>
                      <a:pPr marL="361950" indent="0" algn="l"/>
                      <a:r>
                        <a:rPr lang="fr-FR" sz="1000" dirty="0">
                          <a:solidFill>
                            <a:schemeClr val="tx2"/>
                          </a:solidFill>
                        </a:rPr>
                        <a:t> 4 sont retenus au démarrage, mais une évolution est possible en cours de projet </a:t>
                      </a:r>
                    </a:p>
                    <a:p>
                      <a:pPr algn="l"/>
                      <a:r>
                        <a:rPr lang="fr-FR" sz="1000" dirty="0">
                          <a:solidFill>
                            <a:schemeClr val="tx2"/>
                          </a:solidFill>
                        </a:rPr>
                        <a:t>ATI CNR : Nouveau Fonds de retraite</a:t>
                      </a:r>
                    </a:p>
                  </a:txBody>
                  <a:tcPr/>
                </a:tc>
                <a:extLst>
                  <a:ext uri="{0D108BD9-81ED-4DB2-BD59-A6C34878D82A}">
                    <a16:rowId xmlns:a16="http://schemas.microsoft.com/office/drawing/2014/main" val="3314649340"/>
                  </a:ext>
                </a:extLst>
              </a:tr>
              <a:tr h="362646">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Paramétrage règles de  paie ATI CNRACL</a:t>
                      </a:r>
                    </a:p>
                  </a:txBody>
                  <a:tcPr anchor="ctr">
                    <a:solidFill>
                      <a:schemeClr val="accent1"/>
                    </a:solidFill>
                  </a:tcPr>
                </a:tc>
                <a:tc>
                  <a:txBody>
                    <a:bodyPr/>
                    <a:lstStyle/>
                    <a:p>
                      <a:pPr algn="l"/>
                      <a:r>
                        <a:rPr lang="fr-FR" sz="1000" dirty="0">
                          <a:solidFill>
                            <a:schemeClr val="tx2"/>
                          </a:solidFill>
                        </a:rPr>
                        <a:t>Implémentation des nouvelles Règles de paie ATI</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00" dirty="0">
                          <a:solidFill>
                            <a:schemeClr val="tx2"/>
                          </a:solidFill>
                        </a:rPr>
                        <a:t>Mise à jour du modèle de données et des IHM</a:t>
                      </a:r>
                    </a:p>
                    <a:p>
                      <a:pPr algn="l"/>
                      <a:endParaRPr lang="fr-FR" sz="1000" dirty="0">
                        <a:solidFill>
                          <a:schemeClr val="tx2"/>
                        </a:solidFill>
                      </a:endParaRPr>
                    </a:p>
                  </a:txBody>
                  <a:tcPr/>
                </a:tc>
                <a:extLst>
                  <a:ext uri="{0D108BD9-81ED-4DB2-BD59-A6C34878D82A}">
                    <a16:rowId xmlns:a16="http://schemas.microsoft.com/office/drawing/2014/main" val="1039929381"/>
                  </a:ext>
                </a:extLst>
              </a:tr>
              <a:tr h="385847">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Interface liquidation</a:t>
                      </a:r>
                    </a:p>
                  </a:txBody>
                  <a:tcPr anchor="ctr">
                    <a:solidFill>
                      <a:schemeClr val="accent1"/>
                    </a:solidFill>
                  </a:tcPr>
                </a:tc>
                <a:tc>
                  <a:txBody>
                    <a:bodyPr/>
                    <a:lstStyle/>
                    <a:p>
                      <a:pPr marL="446088" indent="-446088" algn="l"/>
                      <a:r>
                        <a:rPr lang="fr-FR" sz="1000" b="1" dirty="0">
                          <a:solidFill>
                            <a:schemeClr val="tx2"/>
                          </a:solidFill>
                        </a:rPr>
                        <a:t>SRE</a:t>
                      </a:r>
                      <a:r>
                        <a:rPr lang="fr-FR" sz="1000" dirty="0">
                          <a:solidFill>
                            <a:schemeClr val="tx2"/>
                          </a:solidFill>
                        </a:rPr>
                        <a:t> :  Création d’une interface LR dédiée en lien avec la nouvelle médiation, avec l’ajout d’un consommateur des messages mis à disposition dans la file via Kafka. </a:t>
                      </a:r>
                    </a:p>
                    <a:p>
                      <a:pPr marL="446088" indent="-446088" algn="l"/>
                      <a:r>
                        <a:rPr lang="fr-FR" sz="1000" dirty="0">
                          <a:solidFill>
                            <a:schemeClr val="tx2"/>
                          </a:solidFill>
                        </a:rPr>
                        <a:t>            Données enregistrées dans la table utilisée pour les liquidations existantes.</a:t>
                      </a:r>
                    </a:p>
                    <a:p>
                      <a:pPr marL="446088" indent="0" algn="l"/>
                      <a:r>
                        <a:rPr lang="fr-FR" sz="1000" dirty="0">
                          <a:solidFill>
                            <a:schemeClr val="tx2"/>
                          </a:solidFill>
                        </a:rPr>
                        <a:t>Réception d’un contrat de paie unique pour un individu SRE, CGR/PAI/</a:t>
                      </a:r>
                      <a:r>
                        <a:rPr lang="fr-FR" sz="1000" dirty="0" err="1">
                          <a:solidFill>
                            <a:schemeClr val="tx2"/>
                          </a:solidFill>
                        </a:rPr>
                        <a:t>N°Contrat</a:t>
                      </a:r>
                      <a:r>
                        <a:rPr lang="fr-FR" sz="1000" dirty="0">
                          <a:solidFill>
                            <a:schemeClr val="tx2"/>
                          </a:solidFill>
                        </a:rPr>
                        <a:t>, le fonctionnement en annule et remplace existant ne peut être reconduit en l’état. Seules les données issues du même fonds de retraite SRE doit faire l’objet d’un annule et remplace, et non pas un annule et remplace au niveau du contrat ( annule et remplace au niveau de la prestation pour le SRE)</a:t>
                      </a:r>
                    </a:p>
                    <a:p>
                      <a:pPr marL="446088" indent="0" algn="l"/>
                      <a:r>
                        <a:rPr lang="fr-FR" sz="1000" dirty="0">
                          <a:solidFill>
                            <a:schemeClr val="tx2"/>
                          </a:solidFill>
                        </a:rPr>
                        <a:t>Envoi d’un compte-rendu en entrée d’une file sous </a:t>
                      </a:r>
                      <a:r>
                        <a:rPr lang="fr-FR" sz="1000" dirty="0" err="1">
                          <a:solidFill>
                            <a:schemeClr val="tx2"/>
                          </a:solidFill>
                        </a:rPr>
                        <a:t>KafKA</a:t>
                      </a:r>
                      <a:r>
                        <a:rPr lang="fr-FR" sz="1000" dirty="0">
                          <a:solidFill>
                            <a:schemeClr val="tx2"/>
                          </a:solidFill>
                        </a:rPr>
                        <a:t>, et non plus via la médiation </a:t>
                      </a:r>
                      <a:r>
                        <a:rPr lang="fr-FR" sz="1000" dirty="0" err="1">
                          <a:solidFill>
                            <a:schemeClr val="tx2"/>
                          </a:solidFill>
                        </a:rPr>
                        <a:t>WebMethods</a:t>
                      </a:r>
                      <a:endParaRPr lang="fr-FR" sz="1000" dirty="0">
                        <a:solidFill>
                          <a:schemeClr val="tx2"/>
                        </a:solidFill>
                      </a:endParaRPr>
                    </a:p>
                    <a:p>
                      <a:pPr marL="0" marR="0" lvl="0" indent="0" algn="l" defTabSz="778794" rtl="0" eaLnBrk="1" fontAlgn="auto" latinLnBrk="0" hangingPunct="1">
                        <a:lnSpc>
                          <a:spcPct val="100000"/>
                        </a:lnSpc>
                        <a:spcBef>
                          <a:spcPts val="0"/>
                        </a:spcBef>
                        <a:spcAft>
                          <a:spcPts val="0"/>
                        </a:spcAft>
                        <a:buClrTx/>
                        <a:buSzTx/>
                        <a:buFontTx/>
                        <a:buNone/>
                        <a:tabLst/>
                        <a:defRPr/>
                      </a:pPr>
                      <a:r>
                        <a:rPr lang="fr-FR" sz="1000" b="1" kern="1200" dirty="0">
                          <a:solidFill>
                            <a:schemeClr val="tx2"/>
                          </a:solidFill>
                          <a:latin typeface="+mn-lt"/>
                          <a:ea typeface="+mn-ea"/>
                          <a:cs typeface="+mn-cs"/>
                        </a:rPr>
                        <a:t>RAFP</a:t>
                      </a:r>
                      <a:r>
                        <a:rPr lang="fr-FR" sz="1000" kern="1200" dirty="0">
                          <a:solidFill>
                            <a:schemeClr val="tx2"/>
                          </a:solidFill>
                          <a:latin typeface="+mn-lt"/>
                          <a:ea typeface="+mn-ea"/>
                          <a:cs typeface="+mn-cs"/>
                        </a:rPr>
                        <a:t> : </a:t>
                      </a:r>
                      <a:r>
                        <a:rPr lang="fr-FR" sz="1000" b="0" kern="1200" dirty="0">
                          <a:solidFill>
                            <a:schemeClr val="tx2"/>
                          </a:solidFill>
                          <a:latin typeface="+mn-lt"/>
                          <a:ea typeface="+mn-ea"/>
                          <a:cs typeface="+mn-cs"/>
                        </a:rPr>
                        <a:t>le RAFP CNRACL bascule dans ce nouveau mécanisme pour prendre en compte le RAFP d’état</a:t>
                      </a:r>
                      <a:endParaRPr lang="fr-FR" sz="1000" kern="1200" dirty="0">
                        <a:solidFill>
                          <a:schemeClr val="tx2"/>
                        </a:solidFill>
                        <a:latin typeface="+mn-lt"/>
                        <a:ea typeface="+mn-ea"/>
                        <a:cs typeface="+mn-cs"/>
                      </a:endParaRPr>
                    </a:p>
                    <a:p>
                      <a:pPr marL="0" indent="0" algn="l" defTabSz="778794" rtl="0" eaLnBrk="1" latinLnBrk="0" hangingPunct="1"/>
                      <a:r>
                        <a:rPr lang="fr-FR" sz="1000" b="1" kern="1200" dirty="0">
                          <a:solidFill>
                            <a:schemeClr val="tx2"/>
                          </a:solidFill>
                          <a:latin typeface="+mn-lt"/>
                          <a:ea typeface="+mn-ea"/>
                          <a:cs typeface="+mn-cs"/>
                        </a:rPr>
                        <a:t>ATI-CNRACL: </a:t>
                      </a:r>
                      <a:r>
                        <a:rPr lang="fr-FR" sz="1000" b="0" kern="1200" dirty="0">
                          <a:solidFill>
                            <a:schemeClr val="tx2"/>
                          </a:solidFill>
                          <a:latin typeface="+mn-lt"/>
                          <a:ea typeface="+mn-ea"/>
                          <a:cs typeface="+mn-cs"/>
                        </a:rPr>
                        <a:t>Adaptation de l’interface LR, hypothèses de 30 accessoires supplémentaires</a:t>
                      </a:r>
                    </a:p>
                  </a:txBody>
                  <a:tcPr/>
                </a:tc>
                <a:extLst>
                  <a:ext uri="{0D108BD9-81ED-4DB2-BD59-A6C34878D82A}">
                    <a16:rowId xmlns:a16="http://schemas.microsoft.com/office/drawing/2014/main" val="3636724334"/>
                  </a:ext>
                </a:extLst>
              </a:tr>
              <a:tr h="40218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WS Paie</a:t>
                      </a:r>
                    </a:p>
                  </a:txBody>
                  <a:tcPr anchor="ctr">
                    <a:solidFill>
                      <a:schemeClr val="accent1"/>
                    </a:solidFill>
                  </a:tcPr>
                </a:tc>
                <a:tc>
                  <a:txBody>
                    <a:bodyPr/>
                    <a:lstStyle/>
                    <a:p>
                      <a:pPr algn="l"/>
                      <a:r>
                        <a:rPr lang="fr-FR" sz="1000" dirty="0">
                          <a:solidFill>
                            <a:schemeClr val="tx2"/>
                          </a:solidFill>
                        </a:rPr>
                        <a:t>Tests d’intégration pour valider le bon fonctionnement du WS  réalisé par l’éditeur, et assistance sur les phases de recette ,VA et MEP</a:t>
                      </a:r>
                    </a:p>
                  </a:txBody>
                  <a:tcPr/>
                </a:tc>
                <a:extLst>
                  <a:ext uri="{0D108BD9-81ED-4DB2-BD59-A6C34878D82A}">
                    <a16:rowId xmlns:a16="http://schemas.microsoft.com/office/drawing/2014/main" val="1612512240"/>
                  </a:ext>
                </a:extLst>
              </a:tr>
              <a:tr h="594883">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Traitement post paie</a:t>
                      </a:r>
                    </a:p>
                  </a:txBody>
                  <a:tcPr anchor="ctr">
                    <a:solidFill>
                      <a:schemeClr val="accent1"/>
                    </a:solidFill>
                  </a:tcPr>
                </a:tc>
                <a:tc>
                  <a:txBody>
                    <a:bodyPr/>
                    <a:lstStyle/>
                    <a:p>
                      <a:pPr algn="l"/>
                      <a:r>
                        <a:rPr lang="fr-FR" sz="1000" dirty="0">
                          <a:solidFill>
                            <a:schemeClr val="tx2"/>
                          </a:solidFill>
                        </a:rPr>
                        <a:t>Adaptation du traitement existant pour le traitement OB et celui des remontées</a:t>
                      </a:r>
                    </a:p>
                    <a:p>
                      <a:pPr marL="0" marR="0" lvl="0" indent="0" algn="l" defTabSz="778794" rtl="0" eaLnBrk="1" fontAlgn="auto" latinLnBrk="0" hangingPunct="1">
                        <a:lnSpc>
                          <a:spcPct val="100000"/>
                        </a:lnSpc>
                        <a:spcBef>
                          <a:spcPts val="0"/>
                        </a:spcBef>
                        <a:spcAft>
                          <a:spcPts val="0"/>
                        </a:spcAft>
                        <a:buClrTx/>
                        <a:buSzTx/>
                        <a:buFontTx/>
                        <a:buNone/>
                        <a:tabLst/>
                        <a:defRPr/>
                      </a:pPr>
                      <a:r>
                        <a:rPr lang="fr-FR" sz="1000" dirty="0">
                          <a:solidFill>
                            <a:schemeClr val="tx2"/>
                          </a:solidFill>
                        </a:rPr>
                        <a:t>Les traitements T</a:t>
                      </a:r>
                      <a:r>
                        <a:rPr lang="fr-FR" sz="1000" b="0" dirty="0">
                          <a:solidFill>
                            <a:prstClr val="black"/>
                          </a:solidFill>
                          <a:cs typeface="Arial" panose="020B0604020202020204" pitchFamily="34" charset="0"/>
                        </a:rPr>
                        <a:t>RF et CDR sont hors périmètre CGI, ICDC menant en parallèle du projet SRE une réécriture en SPRING Batch.</a:t>
                      </a:r>
                    </a:p>
                  </a:txBody>
                  <a:tcPr/>
                </a:tc>
                <a:extLst>
                  <a:ext uri="{0D108BD9-81ED-4DB2-BD59-A6C34878D82A}">
                    <a16:rowId xmlns:a16="http://schemas.microsoft.com/office/drawing/2014/main" val="4277469601"/>
                  </a:ext>
                </a:extLst>
              </a:tr>
              <a:tr h="435932">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Traitements hors paie</a:t>
                      </a:r>
                    </a:p>
                  </a:txBody>
                  <a:tcPr anchor="ctr">
                    <a:solidFill>
                      <a:schemeClr val="accent1"/>
                    </a:solidFill>
                  </a:tcPr>
                </a:tc>
                <a:tc>
                  <a:txBody>
                    <a:bodyPr/>
                    <a:lstStyle/>
                    <a:p>
                      <a:pPr algn="l"/>
                      <a:r>
                        <a:rPr lang="fr-FR" sz="1000" dirty="0">
                          <a:solidFill>
                            <a:schemeClr val="tx2"/>
                          </a:solidFill>
                        </a:rPr>
                        <a:t>Adaptation du traitement existant pour la mise à jour en fonction de l'âge et la gestion des doublons</a:t>
                      </a:r>
                    </a:p>
                  </a:txBody>
                  <a:tcPr/>
                </a:tc>
                <a:extLst>
                  <a:ext uri="{0D108BD9-81ED-4DB2-BD59-A6C34878D82A}">
                    <a16:rowId xmlns:a16="http://schemas.microsoft.com/office/drawing/2014/main" val="1346749507"/>
                  </a:ext>
                </a:extLst>
              </a:tr>
              <a:tr h="495608">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Traitements précomptes, oppositions et mutuelles</a:t>
                      </a:r>
                    </a:p>
                  </a:txBody>
                  <a:tcPr anchor="ctr">
                    <a:solidFill>
                      <a:schemeClr val="accent1"/>
                    </a:solidFill>
                  </a:tcPr>
                </a:tc>
                <a:tc>
                  <a:txBody>
                    <a:bodyPr/>
                    <a:lstStyle/>
                    <a:p>
                      <a:pPr algn="l"/>
                      <a:r>
                        <a:rPr lang="fr-FR" sz="1000" dirty="0">
                          <a:solidFill>
                            <a:schemeClr val="tx2"/>
                          </a:solidFill>
                        </a:rPr>
                        <a:t>Adaptation des traitements existants des oppositions et des précomptes</a:t>
                      </a:r>
                    </a:p>
                  </a:txBody>
                  <a:tcPr/>
                </a:tc>
                <a:extLst>
                  <a:ext uri="{0D108BD9-81ED-4DB2-BD59-A6C34878D82A}">
                    <a16:rowId xmlns:a16="http://schemas.microsoft.com/office/drawing/2014/main" val="56208531"/>
                  </a:ext>
                </a:extLst>
              </a:tr>
              <a:tr h="495608">
                <a:tc>
                  <a:txBody>
                    <a:bodyPr/>
                    <a:lstStyle/>
                    <a:p>
                      <a:pPr algn="ctr"/>
                      <a:r>
                        <a:rPr lang="fr-FR" sz="1100" b="1" dirty="0">
                          <a:solidFill>
                            <a:schemeClr val="bg1"/>
                          </a:solidFill>
                        </a:rPr>
                        <a:t>Interfaces sortantes</a:t>
                      </a:r>
                    </a:p>
                  </a:txBody>
                  <a:tcPr anchor="ctr">
                    <a:solidFill>
                      <a:schemeClr val="accent1"/>
                    </a:solidFill>
                  </a:tcPr>
                </a:tc>
                <a:tc>
                  <a:txBody>
                    <a:bodyPr/>
                    <a:lstStyle/>
                    <a:p>
                      <a:pPr algn="l"/>
                      <a:r>
                        <a:rPr lang="fr-FR" sz="1000" dirty="0">
                          <a:solidFill>
                            <a:schemeClr val="tx2"/>
                          </a:solidFill>
                        </a:rPr>
                        <a:t>Adaptation du traitement EIRR existant pour alimenter le RNCPS </a:t>
                      </a:r>
                    </a:p>
                    <a:p>
                      <a:pPr algn="l"/>
                      <a:r>
                        <a:rPr lang="fr-FR" sz="1000" dirty="0">
                          <a:solidFill>
                            <a:schemeClr val="tx2"/>
                          </a:solidFill>
                        </a:rPr>
                        <a:t>Adaptation des traitements existants Appel/Retour DGFIP</a:t>
                      </a:r>
                    </a:p>
                  </a:txBody>
                  <a:tcPr/>
                </a:tc>
                <a:extLst>
                  <a:ext uri="{0D108BD9-81ED-4DB2-BD59-A6C34878D82A}">
                    <a16:rowId xmlns:a16="http://schemas.microsoft.com/office/drawing/2014/main" val="1791777589"/>
                  </a:ext>
                </a:extLst>
              </a:tr>
              <a:tr h="495608">
                <a:tc>
                  <a:txBody>
                    <a:bodyPr/>
                    <a:lstStyle/>
                    <a:p>
                      <a:pPr algn="ctr"/>
                      <a:r>
                        <a:rPr lang="fr-FR" sz="1100" b="1" dirty="0">
                          <a:solidFill>
                            <a:schemeClr val="bg1"/>
                          </a:solidFill>
                        </a:rPr>
                        <a:t>Migration de données SRE et ATI CNRACL</a:t>
                      </a:r>
                    </a:p>
                  </a:txBody>
                  <a:tcPr anchor="ctr">
                    <a:solidFill>
                      <a:schemeClr val="accent1"/>
                    </a:solidFill>
                  </a:tcPr>
                </a:tc>
                <a:tc>
                  <a:txBody>
                    <a:bodyPr/>
                    <a:lstStyle/>
                    <a:p>
                      <a:pPr algn="l"/>
                      <a:r>
                        <a:rPr lang="fr-FR" sz="1000" dirty="0">
                          <a:solidFill>
                            <a:schemeClr val="tx2"/>
                          </a:solidFill>
                        </a:rPr>
                        <a:t>Spécifications des règles de transcodifications techniques sur la base du mapping réalisé par les MOA.</a:t>
                      </a:r>
                    </a:p>
                    <a:p>
                      <a:pPr algn="l"/>
                      <a:r>
                        <a:rPr lang="fr-FR" sz="1000" dirty="0">
                          <a:solidFill>
                            <a:schemeClr val="tx2"/>
                          </a:solidFill>
                        </a:rPr>
                        <a:t>Les développements des traitements d’intégration des données dans OC1 ne sont pas réalisés par CGI</a:t>
                      </a:r>
                    </a:p>
                    <a:p>
                      <a:pPr algn="l"/>
                      <a:r>
                        <a:rPr lang="fr-FR" sz="1000" dirty="0">
                          <a:solidFill>
                            <a:schemeClr val="tx2"/>
                          </a:solidFill>
                        </a:rPr>
                        <a:t>Assistance sur les phases de réalisation/TU, recette, VA et MEP</a:t>
                      </a:r>
                    </a:p>
                  </a:txBody>
                  <a:tcPr/>
                </a:tc>
                <a:extLst>
                  <a:ext uri="{0D108BD9-81ED-4DB2-BD59-A6C34878D82A}">
                    <a16:rowId xmlns:a16="http://schemas.microsoft.com/office/drawing/2014/main" val="891184219"/>
                  </a:ext>
                </a:extLst>
              </a:tr>
            </a:tbl>
          </a:graphicData>
        </a:graphic>
      </p:graphicFrame>
    </p:spTree>
    <p:extLst>
      <p:ext uri="{BB962C8B-B14F-4D97-AF65-F5344CB8AC3E}">
        <p14:creationId xmlns:p14="http://schemas.microsoft.com/office/powerpoint/2010/main" val="210296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13</a:t>
            </a:fld>
            <a:endParaRPr lang="fr-FR" dirty="0"/>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871439" y="568146"/>
            <a:ext cx="9253028" cy="468000"/>
          </a:xfrm>
        </p:spPr>
        <p:txBody>
          <a:bodyPr/>
          <a:lstStyle/>
          <a:p>
            <a:r>
              <a:rPr lang="fr-FR" dirty="0"/>
              <a:t>Les livrables attendus</a:t>
            </a:r>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99045"/>
            <a:ext cx="1658111" cy="526203"/>
            <a:chOff x="10533889" y="128872"/>
            <a:chExt cx="1658111" cy="526203"/>
          </a:xfrm>
          <a:solidFill>
            <a:srgbClr val="B606BA"/>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856749" y="128873"/>
              <a:ext cx="133525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Le cadre</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cxnSp>
        <p:nvCxnSpPr>
          <p:cNvPr id="5" name="Connecteur droit 4">
            <a:extLst>
              <a:ext uri="{FF2B5EF4-FFF2-40B4-BE49-F238E27FC236}">
                <a16:creationId xmlns:a16="http://schemas.microsoft.com/office/drawing/2014/main" id="{0ADF6069-3942-40A0-B199-B3CE595BCA17}"/>
              </a:ext>
            </a:extLst>
          </p:cNvPr>
          <p:cNvCxnSpPr/>
          <p:nvPr/>
        </p:nvCxnSpPr>
        <p:spPr>
          <a:xfrm>
            <a:off x="223367" y="1287125"/>
            <a:ext cx="1296144" cy="97216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aphicFrame>
        <p:nvGraphicFramePr>
          <p:cNvPr id="3" name="Tableau 2">
            <a:extLst>
              <a:ext uri="{FF2B5EF4-FFF2-40B4-BE49-F238E27FC236}">
                <a16:creationId xmlns:a16="http://schemas.microsoft.com/office/drawing/2014/main" id="{3C1DC9A2-C0B9-4115-BC2B-F49726C0653C}"/>
              </a:ext>
            </a:extLst>
          </p:cNvPr>
          <p:cNvGraphicFramePr>
            <a:graphicFrameLocks noGrp="1"/>
          </p:cNvGraphicFramePr>
          <p:nvPr>
            <p:extLst>
              <p:ext uri="{D42A27DB-BD31-4B8C-83A1-F6EECF244321}">
                <p14:modId xmlns:p14="http://schemas.microsoft.com/office/powerpoint/2010/main" val="2094268152"/>
              </p:ext>
            </p:extLst>
          </p:nvPr>
        </p:nvGraphicFramePr>
        <p:xfrm>
          <a:off x="799431" y="927137"/>
          <a:ext cx="9091599" cy="5398664"/>
        </p:xfrm>
        <a:graphic>
          <a:graphicData uri="http://schemas.openxmlformats.org/drawingml/2006/table">
            <a:tbl>
              <a:tblPr>
                <a:tableStyleId>{5C22544A-7EE6-4342-B048-85BDC9FD1C3A}</a:tableStyleId>
              </a:tblPr>
              <a:tblGrid>
                <a:gridCol w="4824536">
                  <a:extLst>
                    <a:ext uri="{9D8B030D-6E8A-4147-A177-3AD203B41FA5}">
                      <a16:colId xmlns:a16="http://schemas.microsoft.com/office/drawing/2014/main" val="3352400218"/>
                    </a:ext>
                  </a:extLst>
                </a:gridCol>
                <a:gridCol w="4267063">
                  <a:extLst>
                    <a:ext uri="{9D8B030D-6E8A-4147-A177-3AD203B41FA5}">
                      <a16:colId xmlns:a16="http://schemas.microsoft.com/office/drawing/2014/main" val="3668222904"/>
                    </a:ext>
                  </a:extLst>
                </a:gridCol>
              </a:tblGrid>
              <a:tr h="572264">
                <a:tc>
                  <a:txBody>
                    <a:bodyPr/>
                    <a:lstStyle/>
                    <a:p>
                      <a:pPr algn="ctr" rtl="0" fontAlgn="ctr"/>
                      <a:endParaRPr lang="fr-FR" sz="14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ctr" rtl="0" fontAlgn="ctr"/>
                      <a:r>
                        <a:rPr lang="fr-FR" sz="1400" b="1" u="none" strike="noStrike" dirty="0">
                          <a:solidFill>
                            <a:schemeClr val="bg2"/>
                          </a:solidFill>
                          <a:effectLst/>
                        </a:rPr>
                        <a:t>Remarque</a:t>
                      </a:r>
                      <a:endParaRPr lang="fr-FR" sz="14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extLst>
                  <a:ext uri="{0D108BD9-81ED-4DB2-BD59-A6C34878D82A}">
                    <a16:rowId xmlns:a16="http://schemas.microsoft.com/office/drawing/2014/main" val="3224886533"/>
                  </a:ext>
                </a:extLst>
              </a:tr>
              <a:tr h="183214">
                <a:tc>
                  <a:txBody>
                    <a:bodyPr/>
                    <a:lstStyle/>
                    <a:p>
                      <a:pPr algn="ctr" rtl="0" fontAlgn="ctr"/>
                      <a:r>
                        <a:rPr lang="fr-FR" sz="1200" b="1" u="none" strike="noStrike" dirty="0">
                          <a:solidFill>
                            <a:schemeClr val="bg2"/>
                          </a:solidFill>
                          <a:effectLst/>
                        </a:rPr>
                        <a:t>Documentation des développements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 </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585014808"/>
                  </a:ext>
                </a:extLst>
              </a:tr>
              <a:tr h="96188">
                <a:tc>
                  <a:txBody>
                    <a:bodyPr/>
                    <a:lstStyle/>
                    <a:p>
                      <a:pPr algn="ctr" rtl="0" fontAlgn="ctr"/>
                      <a:r>
                        <a:rPr lang="fr-FR" sz="1200" b="1" u="none" strike="noStrike" dirty="0">
                          <a:solidFill>
                            <a:schemeClr val="bg2"/>
                          </a:solidFill>
                          <a:effectLst/>
                        </a:rPr>
                        <a:t>Dossier de Benchmark (participation )</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Demandé pour : </a:t>
                      </a:r>
                    </a:p>
                    <a:p>
                      <a:pPr marL="180975" indent="0" algn="l" rtl="0" fontAlgn="ctr"/>
                      <a:r>
                        <a:rPr lang="fr-FR" sz="1200" u="none" strike="noStrike" dirty="0">
                          <a:solidFill>
                            <a:schemeClr val="tx2"/>
                          </a:solidFill>
                          <a:effectLst/>
                        </a:rPr>
                        <a:t>- Vérification du non impact des traitements modifiés sur les performances par rapport à la volumétrie existante</a:t>
                      </a:r>
                    </a:p>
                    <a:p>
                      <a:pPr marL="180975" indent="0" algn="l" rtl="0" fontAlgn="ctr"/>
                      <a:r>
                        <a:rPr lang="fr-FR" sz="1200" b="0" i="0" u="none" strike="noStrike" dirty="0">
                          <a:solidFill>
                            <a:schemeClr val="tx2"/>
                          </a:solidFill>
                          <a:effectLst/>
                          <a:latin typeface="Arial" panose="020B0604020202020204" pitchFamily="34" charset="0"/>
                        </a:rPr>
                        <a:t>- Projection par rapport à la volumétrie cible</a:t>
                      </a:r>
                    </a:p>
                  </a:txBody>
                  <a:tcPr marL="3576" marR="3576" marT="3576" marB="0" anchor="ctr"/>
                </a:tc>
                <a:extLst>
                  <a:ext uri="{0D108BD9-81ED-4DB2-BD59-A6C34878D82A}">
                    <a16:rowId xmlns:a16="http://schemas.microsoft.com/office/drawing/2014/main" val="1155831923"/>
                  </a:ext>
                </a:extLst>
              </a:tr>
              <a:tr h="178634">
                <a:tc>
                  <a:txBody>
                    <a:bodyPr/>
                    <a:lstStyle/>
                    <a:p>
                      <a:pPr algn="ctr" rtl="0" fontAlgn="ctr"/>
                      <a:r>
                        <a:rPr lang="fr-FR" sz="1200" b="1" u="none" strike="noStrike" dirty="0">
                          <a:solidFill>
                            <a:schemeClr val="bg2"/>
                          </a:solidFill>
                          <a:effectLst/>
                        </a:rPr>
                        <a:t>Dossier de spécifications détaillées et / ou paramétrage</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 </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1601815878"/>
                  </a:ext>
                </a:extLst>
              </a:tr>
              <a:tr h="183214">
                <a:tc>
                  <a:txBody>
                    <a:bodyPr/>
                    <a:lstStyle/>
                    <a:p>
                      <a:pPr algn="ctr" rtl="0" fontAlgn="ctr"/>
                      <a:r>
                        <a:rPr lang="fr-FR" sz="1200" b="1" u="none" strike="noStrike" dirty="0">
                          <a:solidFill>
                            <a:schemeClr val="bg2"/>
                          </a:solidFill>
                          <a:effectLst/>
                        </a:rPr>
                        <a:t>Dossier de spécifications techniques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Comprend le dossier présentant les choix de solutions techniques à valider par ICDC</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1718176152"/>
                  </a:ext>
                </a:extLst>
              </a:tr>
              <a:tr h="178634">
                <a:tc>
                  <a:txBody>
                    <a:bodyPr/>
                    <a:lstStyle/>
                    <a:p>
                      <a:pPr algn="ctr" rtl="0" fontAlgn="ctr"/>
                      <a:r>
                        <a:rPr lang="fr-FR" sz="1200" b="1" u="none" strike="noStrike" dirty="0">
                          <a:solidFill>
                            <a:schemeClr val="bg2"/>
                          </a:solidFill>
                          <a:effectLst/>
                        </a:rPr>
                        <a:t>Dossier de tests intégration</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 </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780362919"/>
                  </a:ext>
                </a:extLst>
              </a:tr>
              <a:tr h="183214">
                <a:tc>
                  <a:txBody>
                    <a:bodyPr/>
                    <a:lstStyle/>
                    <a:p>
                      <a:pPr algn="ctr" rtl="0" fontAlgn="ctr"/>
                      <a:r>
                        <a:rPr lang="fr-FR" sz="1200" b="1" u="none" strike="noStrike" dirty="0">
                          <a:solidFill>
                            <a:schemeClr val="bg2"/>
                          </a:solidFill>
                          <a:effectLst/>
                        </a:rPr>
                        <a:t>Dossier d'ordonnancement</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 </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719160085"/>
                  </a:ext>
                </a:extLst>
              </a:tr>
              <a:tr h="178634">
                <a:tc>
                  <a:txBody>
                    <a:bodyPr/>
                    <a:lstStyle/>
                    <a:p>
                      <a:pPr algn="ctr" rtl="0" fontAlgn="ctr"/>
                      <a:r>
                        <a:rPr lang="fr-FR" sz="1200" b="1" u="none" strike="noStrike" dirty="0">
                          <a:solidFill>
                            <a:schemeClr val="bg2"/>
                          </a:solidFill>
                          <a:effectLst/>
                        </a:rPr>
                        <a:t>Bordereau de livraison</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 </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435717326"/>
                  </a:ext>
                </a:extLst>
              </a:tr>
              <a:tr h="94918">
                <a:tc>
                  <a:txBody>
                    <a:bodyPr/>
                    <a:lstStyle/>
                    <a:p>
                      <a:pPr algn="ctr" rtl="0" fontAlgn="ctr"/>
                      <a:r>
                        <a:rPr lang="fr-FR" sz="1200" b="1" u="none" strike="noStrike" dirty="0">
                          <a:solidFill>
                            <a:schemeClr val="bg2"/>
                          </a:solidFill>
                          <a:effectLst/>
                        </a:rPr>
                        <a:t>Tableau de suivi des livraisons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Pour le </a:t>
                      </a:r>
                      <a:r>
                        <a:rPr lang="fr-FR" sz="1200" u="none" strike="noStrike" dirty="0" err="1">
                          <a:solidFill>
                            <a:schemeClr val="tx2"/>
                          </a:solidFill>
                          <a:effectLst/>
                        </a:rPr>
                        <a:t>Cosuiv</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809327701"/>
                  </a:ext>
                </a:extLst>
              </a:tr>
              <a:tr h="169312">
                <a:tc>
                  <a:txBody>
                    <a:bodyPr/>
                    <a:lstStyle/>
                    <a:p>
                      <a:pPr algn="ctr" rtl="0" fontAlgn="ctr"/>
                      <a:r>
                        <a:rPr lang="fr-FR" sz="1200" b="1" u="none" strike="noStrike" dirty="0">
                          <a:solidFill>
                            <a:schemeClr val="bg2"/>
                          </a:solidFill>
                          <a:effectLst/>
                        </a:rPr>
                        <a:t>Suivi des risques (Tableau de )</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Pour le </a:t>
                      </a:r>
                      <a:r>
                        <a:rPr lang="fr-FR" sz="1200" u="none" strike="noStrike" dirty="0" err="1">
                          <a:solidFill>
                            <a:schemeClr val="tx2"/>
                          </a:solidFill>
                          <a:effectLst/>
                        </a:rPr>
                        <a:t>Cosuiv</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2660562373"/>
                  </a:ext>
                </a:extLst>
              </a:tr>
              <a:tr h="242759">
                <a:tc>
                  <a:txBody>
                    <a:bodyPr/>
                    <a:lstStyle/>
                    <a:p>
                      <a:pPr algn="ctr" rtl="0" fontAlgn="ctr"/>
                      <a:r>
                        <a:rPr lang="fr-FR" sz="1200" b="1" u="none" strike="noStrike" dirty="0">
                          <a:solidFill>
                            <a:schemeClr val="bg2"/>
                          </a:solidFill>
                          <a:effectLst/>
                        </a:rPr>
                        <a:t>Guide d’exploitation (des développements et paramétrages et des procédures progiciels)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4150188766"/>
                  </a:ext>
                </a:extLst>
              </a:tr>
              <a:tr h="178634">
                <a:tc>
                  <a:txBody>
                    <a:bodyPr/>
                    <a:lstStyle/>
                    <a:p>
                      <a:pPr algn="ctr" rtl="0" fontAlgn="ctr"/>
                      <a:r>
                        <a:rPr lang="fr-FR" sz="1200" b="1" u="none" strike="noStrike" dirty="0">
                          <a:solidFill>
                            <a:schemeClr val="bg2"/>
                          </a:solidFill>
                          <a:effectLst/>
                        </a:rPr>
                        <a:t>Dossier de surveillance applicative</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3898830340"/>
                  </a:ext>
                </a:extLst>
              </a:tr>
              <a:tr h="133586">
                <a:tc>
                  <a:txBody>
                    <a:bodyPr/>
                    <a:lstStyle/>
                    <a:p>
                      <a:pPr algn="ctr" rtl="0" fontAlgn="ctr"/>
                      <a:r>
                        <a:rPr lang="fr-FR" sz="1200" b="1" u="none" strike="noStrike" dirty="0">
                          <a:solidFill>
                            <a:schemeClr val="bg2"/>
                          </a:solidFill>
                          <a:effectLst/>
                        </a:rPr>
                        <a:t>Guide d’installation des composants livrés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3249483650"/>
                  </a:ext>
                </a:extLst>
              </a:tr>
              <a:tr h="183214">
                <a:tc>
                  <a:txBody>
                    <a:bodyPr/>
                    <a:lstStyle/>
                    <a:p>
                      <a:pPr algn="ctr" rtl="0" fontAlgn="ctr"/>
                      <a:r>
                        <a:rPr lang="fr-FR" sz="1200" b="1" u="none" strike="noStrike" dirty="0">
                          <a:solidFill>
                            <a:schemeClr val="bg2"/>
                          </a:solidFill>
                          <a:effectLst/>
                        </a:rPr>
                        <a:t>Développements (composants source) et  les paramétrages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2777629402"/>
                  </a:ext>
                </a:extLst>
              </a:tr>
              <a:tr h="178634">
                <a:tc>
                  <a:txBody>
                    <a:bodyPr/>
                    <a:lstStyle/>
                    <a:p>
                      <a:pPr algn="ctr" rtl="0" fontAlgn="ctr"/>
                      <a:r>
                        <a:rPr lang="fr-FR" sz="1200" b="1" u="none" strike="noStrike" dirty="0">
                          <a:solidFill>
                            <a:schemeClr val="bg2"/>
                          </a:solidFill>
                          <a:effectLst/>
                        </a:rPr>
                        <a:t>Plan de gestion de configurations logicielles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2271811884"/>
                  </a:ext>
                </a:extLst>
              </a:tr>
              <a:tr h="183214">
                <a:tc>
                  <a:txBody>
                    <a:bodyPr/>
                    <a:lstStyle/>
                    <a:p>
                      <a:pPr algn="ctr" rtl="0" fontAlgn="ctr"/>
                      <a:r>
                        <a:rPr lang="fr-FR" sz="1200" b="1" u="none" strike="noStrike" dirty="0">
                          <a:solidFill>
                            <a:schemeClr val="bg2"/>
                          </a:solidFill>
                          <a:effectLst/>
                        </a:rPr>
                        <a:t>Plan de tests unitaires (Couverture TU,..)</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3544728798"/>
                  </a:ext>
                </a:extLst>
              </a:tr>
              <a:tr h="183214">
                <a:tc>
                  <a:txBody>
                    <a:bodyPr/>
                    <a:lstStyle/>
                    <a:p>
                      <a:pPr algn="ctr" rtl="0" fontAlgn="ctr"/>
                      <a:r>
                        <a:rPr lang="fr-FR" sz="1200" b="1" u="none" strike="noStrike" dirty="0">
                          <a:solidFill>
                            <a:schemeClr val="bg2"/>
                          </a:solidFill>
                          <a:effectLst/>
                        </a:rPr>
                        <a:t>Rapport de Revue de code et/ou d'audit des composants livrés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 Demandé par rapport à la Maintenabilité et l’évolutivité de la solution</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1241414797"/>
                  </a:ext>
                </a:extLst>
              </a:tr>
              <a:tr h="183214">
                <a:tc>
                  <a:txBody>
                    <a:bodyPr/>
                    <a:lstStyle/>
                    <a:p>
                      <a:pPr algn="ctr" rtl="0" fontAlgn="ctr"/>
                      <a:r>
                        <a:rPr lang="fr-FR" sz="1200" b="1" u="none" strike="noStrike" dirty="0">
                          <a:solidFill>
                            <a:schemeClr val="bg2"/>
                          </a:solidFill>
                          <a:effectLst/>
                        </a:rPr>
                        <a:t>Planning de suivi/prévisionnel détaillé par évolution</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Pour le </a:t>
                      </a:r>
                      <a:r>
                        <a:rPr lang="fr-FR" sz="1200" u="none" strike="noStrike" dirty="0" err="1">
                          <a:solidFill>
                            <a:schemeClr val="tx2"/>
                          </a:solidFill>
                          <a:effectLst/>
                        </a:rPr>
                        <a:t>Cosuiv</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2531115709"/>
                  </a:ext>
                </a:extLst>
              </a:tr>
              <a:tr h="100768">
                <a:tc>
                  <a:txBody>
                    <a:bodyPr/>
                    <a:lstStyle/>
                    <a:p>
                      <a:pPr algn="ctr" rtl="0" fontAlgn="ctr"/>
                      <a:r>
                        <a:rPr lang="fr-FR" sz="1200" b="1" u="none" strike="noStrike" dirty="0">
                          <a:solidFill>
                            <a:schemeClr val="bg2"/>
                          </a:solidFill>
                          <a:effectLst/>
                        </a:rPr>
                        <a:t>Suivi des anomalies (Tableaux de bord)</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Pour le </a:t>
                      </a:r>
                      <a:r>
                        <a:rPr lang="fr-FR" sz="1200" u="none" strike="noStrike" dirty="0" err="1">
                          <a:solidFill>
                            <a:schemeClr val="tx2"/>
                          </a:solidFill>
                          <a:effectLst/>
                        </a:rPr>
                        <a:t>Cosuiv</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3593105490"/>
                  </a:ext>
                </a:extLst>
              </a:tr>
              <a:tr h="100768">
                <a:tc>
                  <a:txBody>
                    <a:bodyPr/>
                    <a:lstStyle/>
                    <a:p>
                      <a:pPr algn="ctr" rtl="0" fontAlgn="ctr"/>
                      <a:r>
                        <a:rPr lang="fr-FR" sz="1200" b="1" u="none" strike="noStrike" dirty="0">
                          <a:solidFill>
                            <a:schemeClr val="bg2"/>
                          </a:solidFill>
                          <a:effectLst/>
                        </a:rPr>
                        <a:t>Suivi budgétaire</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Pour le </a:t>
                      </a:r>
                      <a:r>
                        <a:rPr lang="fr-FR" sz="1200" u="none" strike="noStrike" dirty="0" err="1">
                          <a:solidFill>
                            <a:schemeClr val="tx2"/>
                          </a:solidFill>
                          <a:effectLst/>
                        </a:rPr>
                        <a:t>Cosuiv</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504061088"/>
                  </a:ext>
                </a:extLst>
              </a:tr>
              <a:tr h="91607">
                <a:tc>
                  <a:txBody>
                    <a:bodyPr/>
                    <a:lstStyle/>
                    <a:p>
                      <a:pPr algn="ctr" rtl="0" fontAlgn="ctr"/>
                      <a:r>
                        <a:rPr lang="fr-FR" sz="1200" b="1" u="none" strike="noStrike" dirty="0">
                          <a:solidFill>
                            <a:schemeClr val="bg2"/>
                          </a:solidFill>
                          <a:effectLst/>
                        </a:rPr>
                        <a:t>Tableaux de bord (Suivi des indicateurs)</a:t>
                      </a:r>
                      <a:endParaRPr lang="fr-FR" sz="1200" b="1" i="0" u="none" strike="noStrike" dirty="0">
                        <a:solidFill>
                          <a:schemeClr val="bg2"/>
                        </a:solidFill>
                        <a:effectLst/>
                        <a:latin typeface="Arial" panose="020B0604020202020204" pitchFamily="34" charset="0"/>
                      </a:endParaRPr>
                    </a:p>
                  </a:txBody>
                  <a:tcPr marL="3576" marR="3576" marT="3576" marB="0" anchor="ctr">
                    <a:solidFill>
                      <a:schemeClr val="accent1"/>
                    </a:solidFill>
                  </a:tcPr>
                </a:tc>
                <a:tc>
                  <a:txBody>
                    <a:bodyPr/>
                    <a:lstStyle/>
                    <a:p>
                      <a:pPr algn="l" rtl="0" fontAlgn="ctr"/>
                      <a:r>
                        <a:rPr lang="fr-FR" sz="1200" u="none" strike="noStrike" dirty="0">
                          <a:solidFill>
                            <a:schemeClr val="tx2"/>
                          </a:solidFill>
                          <a:effectLst/>
                        </a:rPr>
                        <a:t>Pour le COPIL</a:t>
                      </a:r>
                      <a:endParaRPr lang="fr-FR" sz="1200" b="0" i="0" u="none" strike="noStrike" dirty="0">
                        <a:solidFill>
                          <a:schemeClr val="tx2"/>
                        </a:solidFill>
                        <a:effectLst/>
                        <a:latin typeface="Arial" panose="020B0604020202020204" pitchFamily="34" charset="0"/>
                      </a:endParaRPr>
                    </a:p>
                  </a:txBody>
                  <a:tcPr marL="3576" marR="3576" marT="3576" marB="0" anchor="ctr"/>
                </a:tc>
                <a:extLst>
                  <a:ext uri="{0D108BD9-81ED-4DB2-BD59-A6C34878D82A}">
                    <a16:rowId xmlns:a16="http://schemas.microsoft.com/office/drawing/2014/main" val="2128037675"/>
                  </a:ext>
                </a:extLst>
              </a:tr>
            </a:tbl>
          </a:graphicData>
        </a:graphic>
      </p:graphicFrame>
    </p:spTree>
    <p:extLst>
      <p:ext uri="{BB962C8B-B14F-4D97-AF65-F5344CB8AC3E}">
        <p14:creationId xmlns:p14="http://schemas.microsoft.com/office/powerpoint/2010/main" val="212652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14</a:t>
            </a:fld>
            <a:endParaRPr lang="fr-FR" dirty="0"/>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99045"/>
            <a:ext cx="1658111" cy="526203"/>
            <a:chOff x="10533889" y="128872"/>
            <a:chExt cx="1658111" cy="526203"/>
          </a:xfrm>
          <a:solidFill>
            <a:srgbClr val="B606BA"/>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856749" y="128873"/>
              <a:ext cx="133525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Le cadre</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35" name="Rectangle 34">
            <a:extLst>
              <a:ext uri="{FF2B5EF4-FFF2-40B4-BE49-F238E27FC236}">
                <a16:creationId xmlns:a16="http://schemas.microsoft.com/office/drawing/2014/main" id="{9E68C2A6-1CA5-40BF-8501-15BD71AD3BBD}"/>
              </a:ext>
            </a:extLst>
          </p:cNvPr>
          <p:cNvSpPr/>
          <p:nvPr/>
        </p:nvSpPr>
        <p:spPr>
          <a:xfrm>
            <a:off x="561177" y="1215169"/>
            <a:ext cx="9308849" cy="4801314"/>
          </a:xfrm>
          <a:prstGeom prst="rect">
            <a:avLst/>
          </a:prstGeom>
        </p:spPr>
        <p:txBody>
          <a:bodyPr wrap="square">
            <a:spAutoFit/>
          </a:bodyPr>
          <a:lstStyle/>
          <a:p>
            <a:pPr marL="361950" lvl="2"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Un dossier technique de l’implémentation retenue est à présenter fin octobre.</a:t>
            </a:r>
          </a:p>
          <a:p>
            <a:pPr marL="647700" lvl="2" indent="-285750" algn="just" defTabSz="778794">
              <a:lnSpc>
                <a:spcPct val="150000"/>
              </a:lnSpc>
              <a:spcBef>
                <a:spcPts val="1000"/>
              </a:spcBef>
              <a:buClr>
                <a:schemeClr val="accent4">
                  <a:lumMod val="75000"/>
                </a:schemeClr>
              </a:buClr>
              <a:buSzPct val="116000"/>
              <a:buFont typeface="Symbol" panose="05050102010706020507" pitchFamily="18" charset="2"/>
              <a:buChar char="Þ"/>
              <a:defRPr/>
            </a:pPr>
            <a:r>
              <a:rPr lang="fr-FR" sz="1600" b="0" dirty="0">
                <a:solidFill>
                  <a:prstClr val="black"/>
                </a:solidFill>
                <a:cs typeface="Arial" panose="020B0604020202020204" pitchFamily="34" charset="0"/>
              </a:rPr>
              <a:t>Garantir l’évolutivité et la maintenabilité de l’application</a:t>
            </a:r>
          </a:p>
          <a:p>
            <a:pPr marL="361950" lvl="2" algn="just" defTabSz="778794">
              <a:lnSpc>
                <a:spcPct val="15000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Le plan de test devra être transmis à ICDC avant le démarrage des TU</a:t>
            </a:r>
          </a:p>
          <a:p>
            <a:pPr marL="647700" lvl="2" indent="-285750" algn="just" defTabSz="778794">
              <a:lnSpc>
                <a:spcPct val="150000"/>
              </a:lnSpc>
              <a:spcBef>
                <a:spcPts val="1000"/>
              </a:spcBef>
              <a:buClr>
                <a:schemeClr val="accent4">
                  <a:lumMod val="75000"/>
                </a:schemeClr>
              </a:buClr>
              <a:buSzPct val="116000"/>
              <a:buFont typeface="Symbol" panose="05050102010706020507" pitchFamily="18" charset="2"/>
              <a:buChar char="Þ"/>
              <a:defRPr/>
            </a:pPr>
            <a:r>
              <a:rPr lang="fr-FR" sz="1600" b="0" dirty="0">
                <a:solidFill>
                  <a:prstClr val="black"/>
                </a:solidFill>
                <a:cs typeface="Arial" panose="020B0604020202020204" pitchFamily="34" charset="0"/>
              </a:rPr>
              <a:t>Test à réaliser  à la fois sur l’IHM et les traitement différés</a:t>
            </a:r>
          </a:p>
          <a:p>
            <a:pPr marL="647700" lvl="2" indent="-285750" algn="just" defTabSz="778794">
              <a:lnSpc>
                <a:spcPct val="150000"/>
              </a:lnSpc>
              <a:spcBef>
                <a:spcPts val="1000"/>
              </a:spcBef>
              <a:buClr>
                <a:schemeClr val="accent4">
                  <a:lumMod val="75000"/>
                </a:schemeClr>
              </a:buClr>
              <a:buSzPct val="116000"/>
              <a:buFont typeface="Symbol" panose="05050102010706020507" pitchFamily="18" charset="2"/>
              <a:buChar char="Þ"/>
              <a:defRPr/>
            </a:pPr>
            <a:r>
              <a:rPr lang="fr-FR" sz="1600" b="0" dirty="0">
                <a:solidFill>
                  <a:prstClr val="black"/>
                </a:solidFill>
                <a:cs typeface="Arial" panose="020B0604020202020204" pitchFamily="34" charset="0"/>
              </a:rPr>
              <a:t>Le cas de test et le résultat doivent être présent dans le livrable fiche de tests.</a:t>
            </a:r>
          </a:p>
          <a:p>
            <a:pPr marL="361950" lvl="2" algn="just" defTabSz="778794">
              <a:spcBef>
                <a:spcPts val="1000"/>
              </a:spcBef>
              <a:buClr>
                <a:schemeClr val="accent4">
                  <a:lumMod val="75000"/>
                </a:schemeClr>
              </a:buClr>
              <a:buSzPct val="116000"/>
              <a:defRPr/>
            </a:pPr>
            <a:r>
              <a:rPr lang="fr-FR" sz="1600" b="0" dirty="0">
                <a:solidFill>
                  <a:prstClr val="black"/>
                </a:solidFill>
                <a:cs typeface="Arial" panose="020B0604020202020204" pitchFamily="34" charset="0"/>
              </a:rPr>
              <a:t>Mutualisation, performance, maintenabilité doivent guider les choix de conception technique et de développement.</a:t>
            </a:r>
          </a:p>
          <a:p>
            <a:pPr marL="361950" lvl="2"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Une attention particulière est demandée quand à la qualité des travaux livrés.</a:t>
            </a:r>
          </a:p>
          <a:p>
            <a:pPr marL="361950" algn="just"/>
            <a:r>
              <a:rPr lang="fr-FR" sz="1600" b="0" dirty="0">
                <a:solidFill>
                  <a:prstClr val="black"/>
                </a:solidFill>
                <a:cs typeface="Arial" panose="020B0604020202020204" pitchFamily="34" charset="0"/>
              </a:rPr>
              <a:t>Les indicateurs qualité définis dans le contrat 19PI025 seront suivis sur la durée du projet, à l’exception de l’indicateur IND05 / Garantie de temps de rétablissement sur incident bloquant (production)</a:t>
            </a:r>
            <a:r>
              <a:rPr lang="fr-FR" sz="800" b="0" dirty="0"/>
              <a:t>	</a:t>
            </a:r>
          </a:p>
          <a:p>
            <a:pPr marL="361950" lvl="2"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a:p>
            <a:pPr marL="0" lvl="2"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p:txBody>
      </p:sp>
      <p:sp>
        <p:nvSpPr>
          <p:cNvPr id="3" name="Titre 2">
            <a:extLst>
              <a:ext uri="{FF2B5EF4-FFF2-40B4-BE49-F238E27FC236}">
                <a16:creationId xmlns:a16="http://schemas.microsoft.com/office/drawing/2014/main" id="{5E0D4E86-DDA8-46A5-B578-B15122C0618E}"/>
              </a:ext>
            </a:extLst>
          </p:cNvPr>
          <p:cNvSpPr>
            <a:spLocks noGrp="1"/>
          </p:cNvSpPr>
          <p:nvPr>
            <p:ph type="title"/>
          </p:nvPr>
        </p:nvSpPr>
        <p:spPr/>
        <p:txBody>
          <a:bodyPr/>
          <a:lstStyle/>
          <a:p>
            <a:r>
              <a:rPr lang="fr-FR" dirty="0"/>
              <a:t>Points d’attention</a:t>
            </a:r>
          </a:p>
        </p:txBody>
      </p:sp>
      <p:pic>
        <p:nvPicPr>
          <p:cNvPr id="8" name="Image 7">
            <a:extLst>
              <a:ext uri="{FF2B5EF4-FFF2-40B4-BE49-F238E27FC236}">
                <a16:creationId xmlns:a16="http://schemas.microsoft.com/office/drawing/2014/main" id="{60DC01C1-60D0-40A4-929E-EC0BBCC853B1}"/>
              </a:ext>
            </a:extLst>
          </p:cNvPr>
          <p:cNvPicPr>
            <a:picLocks noChangeAspect="1"/>
          </p:cNvPicPr>
          <p:nvPr/>
        </p:nvPicPr>
        <p:blipFill>
          <a:blip r:embed="rId2">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667631" y="1215169"/>
            <a:ext cx="294188" cy="294188"/>
          </a:xfrm>
          <a:prstGeom prst="rect">
            <a:avLst/>
          </a:prstGeom>
        </p:spPr>
      </p:pic>
      <p:pic>
        <p:nvPicPr>
          <p:cNvPr id="10" name="Image 9">
            <a:extLst>
              <a:ext uri="{FF2B5EF4-FFF2-40B4-BE49-F238E27FC236}">
                <a16:creationId xmlns:a16="http://schemas.microsoft.com/office/drawing/2014/main" id="{6F0054B9-E2DA-40F8-9797-752FC6CF851B}"/>
              </a:ext>
            </a:extLst>
          </p:cNvPr>
          <p:cNvPicPr>
            <a:picLocks noChangeAspect="1"/>
          </p:cNvPicPr>
          <p:nvPr/>
        </p:nvPicPr>
        <p:blipFill>
          <a:blip r:embed="rId2">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667631" y="2194824"/>
            <a:ext cx="294188" cy="294188"/>
          </a:xfrm>
          <a:prstGeom prst="rect">
            <a:avLst/>
          </a:prstGeom>
        </p:spPr>
      </p:pic>
      <p:pic>
        <p:nvPicPr>
          <p:cNvPr id="13" name="Image 12">
            <a:extLst>
              <a:ext uri="{FF2B5EF4-FFF2-40B4-BE49-F238E27FC236}">
                <a16:creationId xmlns:a16="http://schemas.microsoft.com/office/drawing/2014/main" id="{A79BD508-996F-44B6-8606-E3DA491630DE}"/>
              </a:ext>
            </a:extLst>
          </p:cNvPr>
          <p:cNvPicPr>
            <a:picLocks noChangeAspect="1"/>
          </p:cNvPicPr>
          <p:nvPr/>
        </p:nvPicPr>
        <p:blipFill>
          <a:blip r:embed="rId2">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667631" y="3555429"/>
            <a:ext cx="294188" cy="294188"/>
          </a:xfrm>
          <a:prstGeom prst="rect">
            <a:avLst/>
          </a:prstGeom>
        </p:spPr>
      </p:pic>
      <p:pic>
        <p:nvPicPr>
          <p:cNvPr id="14" name="Image 13">
            <a:extLst>
              <a:ext uri="{FF2B5EF4-FFF2-40B4-BE49-F238E27FC236}">
                <a16:creationId xmlns:a16="http://schemas.microsoft.com/office/drawing/2014/main" id="{9D6350C6-D1A5-4526-9F9F-3DA0BA0E5C84}"/>
              </a:ext>
            </a:extLst>
          </p:cNvPr>
          <p:cNvPicPr>
            <a:picLocks noChangeAspect="1"/>
          </p:cNvPicPr>
          <p:nvPr/>
        </p:nvPicPr>
        <p:blipFill>
          <a:blip r:embed="rId2">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667631" y="4233349"/>
            <a:ext cx="294188" cy="294188"/>
          </a:xfrm>
          <a:prstGeom prst="rect">
            <a:avLst/>
          </a:prstGeom>
        </p:spPr>
      </p:pic>
    </p:spTree>
    <p:extLst>
      <p:ext uri="{BB962C8B-B14F-4D97-AF65-F5344CB8AC3E}">
        <p14:creationId xmlns:p14="http://schemas.microsoft.com/office/powerpoint/2010/main" val="84298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15</a:t>
            </a:fld>
            <a:endParaRPr lang="fr-FR" dirty="0"/>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99045"/>
            <a:ext cx="1658111" cy="526203"/>
            <a:chOff x="10533889" y="128872"/>
            <a:chExt cx="1658111" cy="526203"/>
          </a:xfrm>
          <a:solidFill>
            <a:srgbClr val="FBBBFD"/>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723089" y="128873"/>
              <a:ext cx="146891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rPr>
                <a:t>Le planning</a:t>
              </a:r>
            </a:p>
          </p:txBody>
        </p:sp>
      </p:grpSp>
      <p:sp>
        <p:nvSpPr>
          <p:cNvPr id="24" name="Titre 2">
            <a:extLst>
              <a:ext uri="{FF2B5EF4-FFF2-40B4-BE49-F238E27FC236}">
                <a16:creationId xmlns:a16="http://schemas.microsoft.com/office/drawing/2014/main" id="{4F518F28-16AA-4A7F-8EE3-AE9423E8C6BA}"/>
              </a:ext>
            </a:extLst>
          </p:cNvPr>
          <p:cNvSpPr>
            <a:spLocks noGrp="1"/>
          </p:cNvSpPr>
          <p:nvPr>
            <p:ph type="title"/>
          </p:nvPr>
        </p:nvSpPr>
        <p:spPr>
          <a:xfrm>
            <a:off x="844102" y="455663"/>
            <a:ext cx="9253028" cy="468000"/>
          </a:xfrm>
        </p:spPr>
        <p:txBody>
          <a:bodyPr/>
          <a:lstStyle/>
          <a:p>
            <a:r>
              <a:rPr lang="fr-FR" dirty="0"/>
              <a:t>Planning prévisionnel</a:t>
            </a:r>
          </a:p>
        </p:txBody>
      </p:sp>
      <p:sp>
        <p:nvSpPr>
          <p:cNvPr id="28" name="Espace réservé du pied de page 4">
            <a:extLst>
              <a:ext uri="{FF2B5EF4-FFF2-40B4-BE49-F238E27FC236}">
                <a16:creationId xmlns:a16="http://schemas.microsoft.com/office/drawing/2014/main" id="{DCF34AD5-538E-4D78-B65F-DC8E6D2EAFD0}"/>
              </a:ext>
            </a:extLst>
          </p:cNvPr>
          <p:cNvSpPr txBox="1">
            <a:spLocks/>
          </p:cNvSpPr>
          <p:nvPr/>
        </p:nvSpPr>
        <p:spPr>
          <a:xfrm>
            <a:off x="5443072" y="6168894"/>
            <a:ext cx="3941261" cy="213626"/>
          </a:xfrm>
          <a:prstGeom prst="rect">
            <a:avLst/>
          </a:prstGeom>
        </p:spPr>
        <p:txBody>
          <a:bodyPr vert="horz" lIns="77879" tIns="38939" rIns="77879" bIns="38939" rtlCol="0" anchor="ctr">
            <a:noAutofit/>
          </a:bodyPr>
          <a:lstStyle>
            <a:defPPr>
              <a:defRPr lang="fr-FR"/>
            </a:defPPr>
            <a:lvl1pPr marL="0" algn="r" defTabSz="914400" rtl="0" eaLnBrk="1" latinLnBrk="0" hangingPunct="1">
              <a:lnSpc>
                <a:spcPct val="100000"/>
              </a:lnSpc>
              <a:defRPr sz="563"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480" dirty="0" err="1">
                <a:solidFill>
                  <a:schemeClr val="accent6">
                    <a:lumMod val="50000"/>
                  </a:schemeClr>
                </a:solidFill>
              </a:rPr>
              <a:t>MutSI</a:t>
            </a:r>
            <a:r>
              <a:rPr lang="fr-FR" sz="480" dirty="0">
                <a:solidFill>
                  <a:schemeClr val="accent6">
                    <a:lumMod val="50000"/>
                  </a:schemeClr>
                </a:solidFill>
              </a:rPr>
              <a:t> SRE-CDC – réunion sponsors/cellule de coordination       </a:t>
            </a:r>
          </a:p>
        </p:txBody>
      </p:sp>
      <p:pic>
        <p:nvPicPr>
          <p:cNvPr id="2" name="Image 1">
            <a:extLst>
              <a:ext uri="{FF2B5EF4-FFF2-40B4-BE49-F238E27FC236}">
                <a16:creationId xmlns:a16="http://schemas.microsoft.com/office/drawing/2014/main" id="{87482E56-DC0E-43F0-9BA0-284C1AF58878}"/>
              </a:ext>
            </a:extLst>
          </p:cNvPr>
          <p:cNvPicPr>
            <a:picLocks noChangeAspect="1"/>
          </p:cNvPicPr>
          <p:nvPr/>
        </p:nvPicPr>
        <p:blipFill>
          <a:blip r:embed="rId2"/>
          <a:stretch>
            <a:fillRect/>
          </a:stretch>
        </p:blipFill>
        <p:spPr>
          <a:xfrm>
            <a:off x="1206998" y="923663"/>
            <a:ext cx="8527237" cy="6121540"/>
          </a:xfrm>
          <a:prstGeom prst="rect">
            <a:avLst/>
          </a:prstGeom>
        </p:spPr>
      </p:pic>
    </p:spTree>
    <p:extLst>
      <p:ext uri="{BB962C8B-B14F-4D97-AF65-F5344CB8AC3E}">
        <p14:creationId xmlns:p14="http://schemas.microsoft.com/office/powerpoint/2010/main" val="198457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16</a:t>
            </a:fld>
            <a:endParaRPr lang="fr-FR" dirty="0"/>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99045"/>
            <a:ext cx="1658111" cy="526203"/>
            <a:chOff x="10533889" y="128872"/>
            <a:chExt cx="1658111" cy="526203"/>
          </a:xfrm>
          <a:solidFill>
            <a:srgbClr val="FBBBFD"/>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723089" y="128873"/>
              <a:ext cx="146891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rPr>
                <a:t>Le planning</a:t>
              </a:r>
            </a:p>
          </p:txBody>
        </p:sp>
      </p:grpSp>
      <p:sp>
        <p:nvSpPr>
          <p:cNvPr id="24" name="Titre 2">
            <a:extLst>
              <a:ext uri="{FF2B5EF4-FFF2-40B4-BE49-F238E27FC236}">
                <a16:creationId xmlns:a16="http://schemas.microsoft.com/office/drawing/2014/main" id="{4F518F28-16AA-4A7F-8EE3-AE9423E8C6BA}"/>
              </a:ext>
            </a:extLst>
          </p:cNvPr>
          <p:cNvSpPr>
            <a:spLocks noGrp="1"/>
          </p:cNvSpPr>
          <p:nvPr>
            <p:ph type="title"/>
          </p:nvPr>
        </p:nvSpPr>
        <p:spPr>
          <a:xfrm>
            <a:off x="816558" y="391248"/>
            <a:ext cx="9253028" cy="468000"/>
          </a:xfrm>
        </p:spPr>
        <p:txBody>
          <a:bodyPr/>
          <a:lstStyle/>
          <a:p>
            <a:r>
              <a:rPr lang="fr-FR" dirty="0"/>
              <a:t>Jalons par travaux</a:t>
            </a:r>
          </a:p>
        </p:txBody>
      </p:sp>
      <p:sp>
        <p:nvSpPr>
          <p:cNvPr id="53" name="ZoneTexte 52">
            <a:extLst>
              <a:ext uri="{FF2B5EF4-FFF2-40B4-BE49-F238E27FC236}">
                <a16:creationId xmlns:a16="http://schemas.microsoft.com/office/drawing/2014/main" id="{BA8F6615-1403-457F-9C53-5BCBFE58CB12}"/>
              </a:ext>
            </a:extLst>
          </p:cNvPr>
          <p:cNvSpPr txBox="1"/>
          <p:nvPr/>
        </p:nvSpPr>
        <p:spPr>
          <a:xfrm>
            <a:off x="669422" y="1629478"/>
            <a:ext cx="9000000" cy="592791"/>
          </a:xfrm>
          <a:prstGeom prst="rect">
            <a:avLst/>
          </a:prstGeom>
          <a:noFill/>
        </p:spPr>
        <p:txBody>
          <a:bodyPr wrap="square" rtlCol="0">
            <a:spAutoFit/>
          </a:bodyPr>
          <a:lstStyle/>
          <a:p>
            <a:pPr algn="just">
              <a:lnSpc>
                <a:spcPct val="150000"/>
              </a:lnSpc>
            </a:pPr>
            <a:endParaRPr lang="fr-FR" sz="1600" b="0" dirty="0">
              <a:solidFill>
                <a:schemeClr val="tx2"/>
              </a:solidFill>
            </a:endParaRPr>
          </a:p>
          <a:p>
            <a:pPr algn="l"/>
            <a:endParaRPr lang="fr-FR" sz="852" dirty="0">
              <a:solidFill>
                <a:schemeClr val="tx2"/>
              </a:solidFill>
            </a:endParaRPr>
          </a:p>
        </p:txBody>
      </p:sp>
      <p:graphicFrame>
        <p:nvGraphicFramePr>
          <p:cNvPr id="2" name="Tableau 2">
            <a:extLst>
              <a:ext uri="{FF2B5EF4-FFF2-40B4-BE49-F238E27FC236}">
                <a16:creationId xmlns:a16="http://schemas.microsoft.com/office/drawing/2014/main" id="{B4B52583-0447-44AC-B1E7-93C2A7D3BA90}"/>
              </a:ext>
            </a:extLst>
          </p:cNvPr>
          <p:cNvGraphicFramePr>
            <a:graphicFrameLocks noGrp="1"/>
          </p:cNvGraphicFramePr>
          <p:nvPr>
            <p:extLst>
              <p:ext uri="{D42A27DB-BD31-4B8C-83A1-F6EECF244321}">
                <p14:modId xmlns:p14="http://schemas.microsoft.com/office/powerpoint/2010/main" val="1767164529"/>
              </p:ext>
            </p:extLst>
          </p:nvPr>
        </p:nvGraphicFramePr>
        <p:xfrm>
          <a:off x="314252" y="840240"/>
          <a:ext cx="9594192" cy="4894580"/>
        </p:xfrm>
        <a:graphic>
          <a:graphicData uri="http://schemas.openxmlformats.org/drawingml/2006/table">
            <a:tbl>
              <a:tblPr firstRow="1" bandRow="1">
                <a:tableStyleId>{5C22544A-7EE6-4342-B048-85BDC9FD1C3A}</a:tableStyleId>
              </a:tblPr>
              <a:tblGrid>
                <a:gridCol w="1565300">
                  <a:extLst>
                    <a:ext uri="{9D8B030D-6E8A-4147-A177-3AD203B41FA5}">
                      <a16:colId xmlns:a16="http://schemas.microsoft.com/office/drawing/2014/main" val="1430606913"/>
                    </a:ext>
                  </a:extLst>
                </a:gridCol>
                <a:gridCol w="917081">
                  <a:extLst>
                    <a:ext uri="{9D8B030D-6E8A-4147-A177-3AD203B41FA5}">
                      <a16:colId xmlns:a16="http://schemas.microsoft.com/office/drawing/2014/main" val="432915253"/>
                    </a:ext>
                  </a:extLst>
                </a:gridCol>
                <a:gridCol w="1033001">
                  <a:extLst>
                    <a:ext uri="{9D8B030D-6E8A-4147-A177-3AD203B41FA5}">
                      <a16:colId xmlns:a16="http://schemas.microsoft.com/office/drawing/2014/main" val="1070914049"/>
                    </a:ext>
                  </a:extLst>
                </a:gridCol>
                <a:gridCol w="1033001">
                  <a:extLst>
                    <a:ext uri="{9D8B030D-6E8A-4147-A177-3AD203B41FA5}">
                      <a16:colId xmlns:a16="http://schemas.microsoft.com/office/drawing/2014/main" val="1169630556"/>
                    </a:ext>
                  </a:extLst>
                </a:gridCol>
                <a:gridCol w="1033001">
                  <a:extLst>
                    <a:ext uri="{9D8B030D-6E8A-4147-A177-3AD203B41FA5}">
                      <a16:colId xmlns:a16="http://schemas.microsoft.com/office/drawing/2014/main" val="3611089529"/>
                    </a:ext>
                  </a:extLst>
                </a:gridCol>
                <a:gridCol w="1033001">
                  <a:extLst>
                    <a:ext uri="{9D8B030D-6E8A-4147-A177-3AD203B41FA5}">
                      <a16:colId xmlns:a16="http://schemas.microsoft.com/office/drawing/2014/main" val="3739606087"/>
                    </a:ext>
                  </a:extLst>
                </a:gridCol>
                <a:gridCol w="993269">
                  <a:extLst>
                    <a:ext uri="{9D8B030D-6E8A-4147-A177-3AD203B41FA5}">
                      <a16:colId xmlns:a16="http://schemas.microsoft.com/office/drawing/2014/main" val="4045424041"/>
                    </a:ext>
                  </a:extLst>
                </a:gridCol>
                <a:gridCol w="993269">
                  <a:extLst>
                    <a:ext uri="{9D8B030D-6E8A-4147-A177-3AD203B41FA5}">
                      <a16:colId xmlns:a16="http://schemas.microsoft.com/office/drawing/2014/main" val="2784810219"/>
                    </a:ext>
                  </a:extLst>
                </a:gridCol>
                <a:gridCol w="993269">
                  <a:extLst>
                    <a:ext uri="{9D8B030D-6E8A-4147-A177-3AD203B41FA5}">
                      <a16:colId xmlns:a16="http://schemas.microsoft.com/office/drawing/2014/main" val="323206385"/>
                    </a:ext>
                  </a:extLst>
                </a:gridCol>
              </a:tblGrid>
              <a:tr h="370840">
                <a:tc>
                  <a:txBody>
                    <a:bodyPr/>
                    <a:lstStyle/>
                    <a:p>
                      <a:pPr algn="ctr"/>
                      <a:r>
                        <a:rPr lang="fr-FR" sz="1400" dirty="0"/>
                        <a:t>Travaux</a:t>
                      </a:r>
                    </a:p>
                  </a:txBody>
                  <a:tcPr anchor="ctr"/>
                </a:tc>
                <a:tc>
                  <a:txBody>
                    <a:bodyPr/>
                    <a:lstStyle/>
                    <a:p>
                      <a:pPr algn="ctr"/>
                      <a:r>
                        <a:rPr lang="fr-FR" sz="1050" dirty="0"/>
                        <a:t>Fin</a:t>
                      </a:r>
                      <a:r>
                        <a:rPr lang="fr-FR" sz="1050" dirty="0">
                          <a:solidFill>
                            <a:srgbClr val="FF0000"/>
                          </a:solidFill>
                        </a:rPr>
                        <a:t>*</a:t>
                      </a:r>
                      <a:r>
                        <a:rPr lang="fr-FR" sz="1050" dirty="0"/>
                        <a:t> SFD</a:t>
                      </a:r>
                      <a:endParaRPr lang="fr-FR" sz="1050" dirty="0">
                        <a:solidFill>
                          <a:srgbClr val="FF0000"/>
                        </a:solidFill>
                      </a:endParaRPr>
                    </a:p>
                  </a:txBody>
                  <a:tcPr anchor="ctr"/>
                </a:tc>
                <a:tc>
                  <a:txBody>
                    <a:bodyPr/>
                    <a:lstStyle/>
                    <a:p>
                      <a:pPr algn="ctr"/>
                      <a:r>
                        <a:rPr lang="fr-FR" sz="1050" dirty="0"/>
                        <a:t>Dossier conception technique</a:t>
                      </a:r>
                    </a:p>
                  </a:txBody>
                  <a:tcPr anchor="ctr"/>
                </a:tc>
                <a:tc>
                  <a:txBody>
                    <a:bodyPr/>
                    <a:lstStyle/>
                    <a:p>
                      <a:pPr algn="ctr"/>
                      <a:r>
                        <a:rPr lang="fr-FR" sz="1050" dirty="0"/>
                        <a:t>Fin</a:t>
                      </a:r>
                      <a:r>
                        <a:rPr lang="fr-FR" sz="1050" dirty="0">
                          <a:solidFill>
                            <a:srgbClr val="FF0000"/>
                          </a:solidFill>
                        </a:rPr>
                        <a:t>* </a:t>
                      </a:r>
                      <a:r>
                        <a:rPr lang="fr-FR" sz="1050" dirty="0"/>
                        <a:t>Réal/TU</a:t>
                      </a:r>
                      <a:endParaRPr lang="fr-FR" sz="1050" dirty="0">
                        <a:solidFill>
                          <a:srgbClr val="FF0000"/>
                        </a:solidFill>
                      </a:endParaRPr>
                    </a:p>
                  </a:txBody>
                  <a:tcPr anchor="ctr"/>
                </a:tc>
                <a:tc>
                  <a:txBody>
                    <a:bodyPr/>
                    <a:lstStyle/>
                    <a:p>
                      <a:pPr algn="ctr"/>
                      <a:r>
                        <a:rPr lang="fr-FR" sz="1050" dirty="0"/>
                        <a:t>Début </a:t>
                      </a:r>
                      <a:r>
                        <a:rPr lang="fr-FR" sz="1050" dirty="0">
                          <a:solidFill>
                            <a:srgbClr val="FF0000"/>
                          </a:solidFill>
                        </a:rPr>
                        <a:t>*</a:t>
                      </a:r>
                      <a:r>
                        <a:rPr lang="fr-FR" sz="1050" dirty="0"/>
                        <a:t> Intégration</a:t>
                      </a:r>
                    </a:p>
                  </a:txBody>
                  <a:tcPr anchor="ctr"/>
                </a:tc>
                <a:tc>
                  <a:txBody>
                    <a:bodyPr/>
                    <a:lstStyle/>
                    <a:p>
                      <a:pPr algn="ctr"/>
                      <a:r>
                        <a:rPr lang="fr-FR" sz="1050" dirty="0"/>
                        <a:t>Fin </a:t>
                      </a:r>
                      <a:r>
                        <a:rPr lang="fr-FR" sz="1050" dirty="0">
                          <a:solidFill>
                            <a:srgbClr val="FF0000"/>
                          </a:solidFill>
                        </a:rPr>
                        <a:t>*</a:t>
                      </a:r>
                      <a:r>
                        <a:rPr lang="fr-FR" sz="1050" dirty="0"/>
                        <a:t> intégration</a:t>
                      </a:r>
                    </a:p>
                  </a:txBody>
                  <a:tcPr anchor="ctr"/>
                </a:tc>
                <a:tc>
                  <a:txBody>
                    <a:bodyPr/>
                    <a:lstStyle/>
                    <a:p>
                      <a:pPr algn="ctr"/>
                      <a:r>
                        <a:rPr lang="fr-FR" sz="1050" dirty="0"/>
                        <a:t>Début </a:t>
                      </a:r>
                      <a:r>
                        <a:rPr lang="fr-FR" sz="1050" dirty="0">
                          <a:solidFill>
                            <a:srgbClr val="FF0000"/>
                          </a:solidFill>
                        </a:rPr>
                        <a:t>*</a:t>
                      </a:r>
                      <a:r>
                        <a:rPr lang="fr-FR" sz="1050" dirty="0"/>
                        <a:t> recette</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050" dirty="0"/>
                        <a:t>Fin recette</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050" dirty="0"/>
                        <a:t>Fin VA 1</a:t>
                      </a:r>
                    </a:p>
                  </a:txBody>
                  <a:tcPr anchor="ctr"/>
                </a:tc>
                <a:extLst>
                  <a:ext uri="{0D108BD9-81ED-4DB2-BD59-A6C34878D82A}">
                    <a16:rowId xmlns:a16="http://schemas.microsoft.com/office/drawing/2014/main" val="3780692440"/>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Paramétrage règle de paie SRE</a:t>
                      </a:r>
                    </a:p>
                  </a:txBody>
                  <a:tcPr anchor="ctr">
                    <a:solidFill>
                      <a:schemeClr val="accent1"/>
                    </a:solidFill>
                  </a:tcPr>
                </a:tc>
                <a:tc>
                  <a:txBody>
                    <a:bodyPr/>
                    <a:lstStyle/>
                    <a:p>
                      <a:pPr algn="ctr"/>
                      <a:r>
                        <a:rPr lang="fr-FR" sz="1100" b="0" dirty="0">
                          <a:solidFill>
                            <a:schemeClr val="tx2"/>
                          </a:solidFill>
                        </a:rPr>
                        <a:t>08/01/2021</a:t>
                      </a:r>
                    </a:p>
                  </a:txBody>
                  <a:tcPr anchor="ctr"/>
                </a:tc>
                <a:tc>
                  <a:txBody>
                    <a:bodyPr/>
                    <a:lstStyle/>
                    <a:p>
                      <a:pPr algn="ctr"/>
                      <a:endParaRPr lang="fr-FR" sz="1100" b="0" dirty="0">
                        <a:solidFill>
                          <a:schemeClr val="tx2"/>
                        </a:solidFill>
                      </a:endParaRPr>
                    </a:p>
                  </a:txBody>
                  <a:tcPr anchor="ctr"/>
                </a:tc>
                <a:tc>
                  <a:txBody>
                    <a:bodyPr/>
                    <a:lstStyle/>
                    <a:p>
                      <a:pPr algn="ctr"/>
                      <a:r>
                        <a:rPr lang="fr-FR" sz="1100" b="0" dirty="0">
                          <a:solidFill>
                            <a:schemeClr val="tx2"/>
                          </a:solidFill>
                        </a:rPr>
                        <a:t>30/07/2021</a:t>
                      </a:r>
                    </a:p>
                  </a:txBody>
                  <a:tcPr anchor="ctr"/>
                </a:tc>
                <a:tc>
                  <a:txBody>
                    <a:bodyPr/>
                    <a:lstStyle/>
                    <a:p>
                      <a:pPr algn="ctr"/>
                      <a:r>
                        <a:rPr lang="fr-FR" sz="1100" dirty="0">
                          <a:solidFill>
                            <a:schemeClr val="tx2"/>
                          </a:solidFill>
                        </a:rPr>
                        <a:t>15/03/2021</a:t>
                      </a:r>
                    </a:p>
                  </a:txBody>
                  <a:tcPr anchor="ctr"/>
                </a:tc>
                <a:tc>
                  <a:txBody>
                    <a:bodyPr/>
                    <a:lstStyle/>
                    <a:p>
                      <a:pPr algn="ctr"/>
                      <a:r>
                        <a:rPr lang="fr-FR" sz="1100" dirty="0">
                          <a:solidFill>
                            <a:schemeClr val="tx2"/>
                          </a:solidFill>
                        </a:rPr>
                        <a:t>03/09/2021</a:t>
                      </a:r>
                    </a:p>
                  </a:txBody>
                  <a:tcPr anchor="ctr"/>
                </a:tc>
                <a:tc>
                  <a:txBody>
                    <a:bodyPr/>
                    <a:lstStyle/>
                    <a:p>
                      <a:pPr algn="ctr"/>
                      <a:r>
                        <a:rPr lang="fr-FR" sz="1100" dirty="0">
                          <a:solidFill>
                            <a:schemeClr val="tx2"/>
                          </a:solidFill>
                        </a:rPr>
                        <a:t>06/04/2021</a:t>
                      </a:r>
                    </a:p>
                  </a:txBody>
                  <a:tcPr anchor="ctr"/>
                </a:tc>
                <a:tc>
                  <a:txBody>
                    <a:bodyPr/>
                    <a:lstStyle/>
                    <a:p>
                      <a:pPr algn="ctr"/>
                      <a:r>
                        <a:rPr lang="fr-FR" sz="1100" dirty="0">
                          <a:solidFill>
                            <a:schemeClr val="tx2"/>
                          </a:solidFill>
                        </a:rPr>
                        <a:t>15/01/2022</a:t>
                      </a:r>
                    </a:p>
                  </a:txBody>
                  <a:tcPr anchor="ctr"/>
                </a:tc>
                <a:tc>
                  <a:txBody>
                    <a:bodyPr/>
                    <a:lstStyle/>
                    <a:p>
                      <a:pPr algn="ctr"/>
                      <a:r>
                        <a:rPr lang="fr-FR" sz="1100" dirty="0">
                          <a:solidFill>
                            <a:schemeClr val="tx2"/>
                          </a:solidFill>
                        </a:rPr>
                        <a:t>30/06/2022</a:t>
                      </a:r>
                    </a:p>
                  </a:txBody>
                  <a:tcPr anchor="ctr"/>
                </a:tc>
                <a:extLst>
                  <a:ext uri="{0D108BD9-81ED-4DB2-BD59-A6C34878D82A}">
                    <a16:rowId xmlns:a16="http://schemas.microsoft.com/office/drawing/2014/main" val="1358490515"/>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Paramétrage plateforme</a:t>
                      </a:r>
                    </a:p>
                  </a:txBody>
                  <a:tcPr anchor="ctr">
                    <a:solidFill>
                      <a:schemeClr val="accent1"/>
                    </a:solidFill>
                  </a:tcPr>
                </a:tc>
                <a:tc>
                  <a:txBody>
                    <a:bodyPr/>
                    <a:lstStyle/>
                    <a:p>
                      <a:pPr algn="ctr"/>
                      <a:r>
                        <a:rPr lang="fr-FR" sz="1100" b="1" dirty="0">
                          <a:solidFill>
                            <a:schemeClr val="tx2"/>
                          </a:solidFill>
                        </a:rPr>
                        <a:t>27/11/2020</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tx2"/>
                          </a:solidFill>
                        </a:rPr>
                        <a:t>30/10/2020</a:t>
                      </a:r>
                    </a:p>
                  </a:txBody>
                  <a:tcPr anchor="ctr"/>
                </a:tc>
                <a:tc>
                  <a:txBody>
                    <a:bodyPr/>
                    <a:lstStyle/>
                    <a:p>
                      <a:pPr algn="ctr"/>
                      <a:r>
                        <a:rPr lang="fr-FR" sz="1100" b="1" dirty="0">
                          <a:solidFill>
                            <a:schemeClr val="tx2"/>
                          </a:solidFill>
                        </a:rPr>
                        <a:t>31/12/2020</a:t>
                      </a:r>
                    </a:p>
                  </a:txBody>
                  <a:tcPr anchor="ctr"/>
                </a:tc>
                <a:tc>
                  <a:txBody>
                    <a:bodyPr/>
                    <a:lstStyle/>
                    <a:p>
                      <a:pPr algn="ctr"/>
                      <a:r>
                        <a:rPr lang="fr-FR" sz="1100" dirty="0">
                          <a:solidFill>
                            <a:schemeClr val="tx2"/>
                          </a:solidFill>
                        </a:rPr>
                        <a:t>15/03/2021</a:t>
                      </a:r>
                    </a:p>
                  </a:txBody>
                  <a:tcPr anchor="ctr"/>
                </a:tc>
                <a:tc>
                  <a:txBody>
                    <a:bodyPr/>
                    <a:lstStyle/>
                    <a:p>
                      <a:pPr algn="ctr"/>
                      <a:r>
                        <a:rPr lang="fr-FR" sz="1100" dirty="0">
                          <a:solidFill>
                            <a:schemeClr val="tx2"/>
                          </a:solidFill>
                        </a:rPr>
                        <a:t>03/09/2021</a:t>
                      </a:r>
                    </a:p>
                  </a:txBody>
                  <a:tcPr anchor="ctr"/>
                </a:tc>
                <a:tc>
                  <a:txBody>
                    <a:bodyPr/>
                    <a:lstStyle/>
                    <a:p>
                      <a:pPr algn="ctr"/>
                      <a:r>
                        <a:rPr lang="fr-FR" sz="1100" dirty="0">
                          <a:solidFill>
                            <a:schemeClr val="tx2"/>
                          </a:solidFill>
                        </a:rPr>
                        <a:t>06/04/2021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15/01/2022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3720661423"/>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Paramétrage règle de paie ATI CNRACL</a:t>
                      </a:r>
                    </a:p>
                  </a:txBody>
                  <a:tcPr anchor="ctr">
                    <a:solidFill>
                      <a:schemeClr val="accent1"/>
                    </a:solidFill>
                  </a:tcPr>
                </a:tc>
                <a:tc>
                  <a:txBody>
                    <a:bodyPr/>
                    <a:lstStyle/>
                    <a:p>
                      <a:pPr algn="ctr"/>
                      <a:r>
                        <a:rPr lang="fr-FR" sz="1100" b="0" dirty="0">
                          <a:solidFill>
                            <a:schemeClr val="tx2"/>
                          </a:solidFill>
                        </a:rPr>
                        <a:t>15/11/2021</a:t>
                      </a:r>
                    </a:p>
                  </a:txBody>
                  <a:tcPr anchor="ctr"/>
                </a:tc>
                <a:tc>
                  <a:txBody>
                    <a:bodyPr/>
                    <a:lstStyle/>
                    <a:p>
                      <a:pPr algn="ctr"/>
                      <a:r>
                        <a:rPr lang="fr-FR" sz="1100" b="0" dirty="0">
                          <a:solidFill>
                            <a:schemeClr val="tx2"/>
                          </a:solidFill>
                        </a:rPr>
                        <a:t>30/11/2021</a:t>
                      </a:r>
                    </a:p>
                  </a:txBody>
                  <a:tcPr anchor="ctr"/>
                </a:tc>
                <a:tc>
                  <a:txBody>
                    <a:bodyPr/>
                    <a:lstStyle/>
                    <a:p>
                      <a:pPr algn="ctr"/>
                      <a:r>
                        <a:rPr lang="fr-FR" sz="1100" b="0" dirty="0">
                          <a:solidFill>
                            <a:schemeClr val="tx2"/>
                          </a:solidFill>
                        </a:rPr>
                        <a:t>28/02/2022</a:t>
                      </a:r>
                    </a:p>
                  </a:txBody>
                  <a:tcPr anchor="ctr"/>
                </a:tc>
                <a:tc>
                  <a:txBody>
                    <a:bodyPr/>
                    <a:lstStyle/>
                    <a:p>
                      <a:pPr algn="ctr"/>
                      <a:r>
                        <a:rPr lang="fr-FR" sz="1100" dirty="0">
                          <a:solidFill>
                            <a:schemeClr val="tx2"/>
                          </a:solidFill>
                        </a:rPr>
                        <a:t>01/03/2022</a:t>
                      </a:r>
                    </a:p>
                  </a:txBody>
                  <a:tcPr anchor="ctr"/>
                </a:tc>
                <a:tc>
                  <a:txBody>
                    <a:bodyPr/>
                    <a:lstStyle/>
                    <a:p>
                      <a:pPr algn="ctr"/>
                      <a:r>
                        <a:rPr lang="fr-FR" sz="1100" dirty="0">
                          <a:solidFill>
                            <a:schemeClr val="tx2"/>
                          </a:solidFill>
                        </a:rPr>
                        <a:t>15/04/2022</a:t>
                      </a:r>
                    </a:p>
                  </a:txBody>
                  <a:tcPr anchor="ctr"/>
                </a:tc>
                <a:tc>
                  <a:txBody>
                    <a:bodyPr/>
                    <a:lstStyle/>
                    <a:p>
                      <a:pPr algn="ctr"/>
                      <a:r>
                        <a:rPr lang="fr-FR" sz="1100" dirty="0">
                          <a:solidFill>
                            <a:schemeClr val="tx2"/>
                          </a:solidFill>
                        </a:rPr>
                        <a:t>15/03/20202</a:t>
                      </a:r>
                    </a:p>
                  </a:txBody>
                  <a:tcPr anchor="ctr"/>
                </a:tc>
                <a:tc>
                  <a:txBody>
                    <a:bodyPr/>
                    <a:lstStyle/>
                    <a:p>
                      <a:pPr algn="ctr"/>
                      <a:r>
                        <a:rPr lang="fr-FR" sz="1100" dirty="0">
                          <a:solidFill>
                            <a:schemeClr val="tx2"/>
                          </a:solidFill>
                        </a:rPr>
                        <a:t>30/06/2022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1872874268"/>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Interface liquidation</a:t>
                      </a:r>
                    </a:p>
                  </a:txBody>
                  <a:tcPr anchor="ctr">
                    <a:solidFill>
                      <a:schemeClr val="accent1"/>
                    </a:solidFill>
                  </a:tcPr>
                </a:tc>
                <a:tc>
                  <a:txBody>
                    <a:bodyPr/>
                    <a:lstStyle/>
                    <a:p>
                      <a:pPr algn="ctr"/>
                      <a:r>
                        <a:rPr lang="fr-FR" sz="1100" b="1" dirty="0">
                          <a:solidFill>
                            <a:schemeClr val="tx2"/>
                          </a:solidFill>
                        </a:rPr>
                        <a:t>31/12/2020</a:t>
                      </a:r>
                    </a:p>
                  </a:txBody>
                  <a:tcPr anchor="ctr"/>
                </a:tc>
                <a:tc>
                  <a:txBody>
                    <a:bodyPr/>
                    <a:lstStyle/>
                    <a:p>
                      <a:pPr algn="ctr"/>
                      <a:endParaRPr lang="fr-FR" sz="1100" b="0" dirty="0">
                        <a:solidFill>
                          <a:schemeClr val="tx2"/>
                        </a:solidFill>
                      </a:endParaRPr>
                    </a:p>
                  </a:txBody>
                  <a:tcPr anchor="ctr"/>
                </a:tc>
                <a:tc>
                  <a:txBody>
                    <a:bodyPr/>
                    <a:lstStyle/>
                    <a:p>
                      <a:pPr algn="ctr"/>
                      <a:r>
                        <a:rPr lang="fr-FR" sz="1100" b="0" dirty="0">
                          <a:solidFill>
                            <a:schemeClr val="tx2"/>
                          </a:solidFill>
                        </a:rPr>
                        <a:t>30/04/2021</a:t>
                      </a:r>
                    </a:p>
                  </a:txBody>
                  <a:tcPr anchor="ctr"/>
                </a:tc>
                <a:tc>
                  <a:txBody>
                    <a:bodyPr/>
                    <a:lstStyle/>
                    <a:p>
                      <a:pPr algn="ctr"/>
                      <a:r>
                        <a:rPr lang="fr-FR" sz="1100" dirty="0">
                          <a:solidFill>
                            <a:schemeClr val="tx2"/>
                          </a:solidFill>
                        </a:rPr>
                        <a:t>12/04/2021</a:t>
                      </a:r>
                    </a:p>
                  </a:txBody>
                  <a:tcPr anchor="ctr"/>
                </a:tc>
                <a:tc>
                  <a:txBody>
                    <a:bodyPr/>
                    <a:lstStyle/>
                    <a:p>
                      <a:pPr algn="ctr"/>
                      <a:r>
                        <a:rPr lang="fr-FR" sz="1100" dirty="0">
                          <a:solidFill>
                            <a:schemeClr val="tx2"/>
                          </a:solidFill>
                        </a:rPr>
                        <a:t>12/05/2021</a:t>
                      </a:r>
                    </a:p>
                  </a:txBody>
                  <a:tcPr anchor="ctr"/>
                </a:tc>
                <a:tc>
                  <a:txBody>
                    <a:bodyPr/>
                    <a:lstStyle/>
                    <a:p>
                      <a:pPr algn="ctr"/>
                      <a:r>
                        <a:rPr lang="fr-FR" sz="1100" dirty="0">
                          <a:solidFill>
                            <a:schemeClr val="tx2"/>
                          </a:solidFill>
                        </a:rPr>
                        <a:t>03/05/2021</a:t>
                      </a:r>
                    </a:p>
                  </a:txBody>
                  <a:tcPr anchor="ctr"/>
                </a:tc>
                <a:tc>
                  <a:txBody>
                    <a:bodyPr/>
                    <a:lstStyle/>
                    <a:p>
                      <a:pPr algn="ctr"/>
                      <a:r>
                        <a:rPr lang="fr-FR" sz="1100" dirty="0">
                          <a:solidFill>
                            <a:schemeClr val="tx2"/>
                          </a:solidFill>
                        </a:rPr>
                        <a:t>15/01/2022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2526466826"/>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WS Paie</a:t>
                      </a:r>
                    </a:p>
                  </a:txBody>
                  <a:tcPr anchor="ctr">
                    <a:solidFill>
                      <a:schemeClr val="accent1"/>
                    </a:solidFill>
                  </a:tcPr>
                </a:tc>
                <a:tc>
                  <a:txBody>
                    <a:bodyPr/>
                    <a:lstStyle/>
                    <a:p>
                      <a:pPr algn="ctr"/>
                      <a:r>
                        <a:rPr lang="fr-FR" sz="1100" b="0" dirty="0">
                          <a:solidFill>
                            <a:schemeClr val="tx2"/>
                          </a:solidFill>
                        </a:rPr>
                        <a:t>02/04/2021</a:t>
                      </a:r>
                    </a:p>
                  </a:txBody>
                  <a:tcPr anchor="ctr"/>
                </a:tc>
                <a:tc>
                  <a:txBody>
                    <a:bodyPr/>
                    <a:lstStyle/>
                    <a:p>
                      <a:pPr algn="ctr"/>
                      <a:endParaRPr lang="fr-FR" sz="1100" b="0" dirty="0">
                        <a:solidFill>
                          <a:schemeClr val="tx2"/>
                        </a:solidFill>
                      </a:endParaRPr>
                    </a:p>
                  </a:txBody>
                  <a:tcPr anchor="ctr"/>
                </a:tc>
                <a:tc>
                  <a:txBody>
                    <a:bodyPr/>
                    <a:lstStyle/>
                    <a:p>
                      <a:pPr algn="ctr"/>
                      <a:r>
                        <a:rPr lang="fr-FR" sz="1100" b="0" dirty="0">
                          <a:solidFill>
                            <a:schemeClr val="tx2"/>
                          </a:solidFill>
                        </a:rPr>
                        <a:t>30/07/2021</a:t>
                      </a:r>
                    </a:p>
                  </a:txBody>
                  <a:tcPr anchor="ctr"/>
                </a:tc>
                <a:tc>
                  <a:txBody>
                    <a:bodyPr/>
                    <a:lstStyle/>
                    <a:p>
                      <a:pPr algn="ctr"/>
                      <a:r>
                        <a:rPr lang="fr-FR" sz="1100" dirty="0">
                          <a:solidFill>
                            <a:schemeClr val="tx2"/>
                          </a:solidFill>
                        </a:rPr>
                        <a:t>02/08/2021</a:t>
                      </a:r>
                    </a:p>
                  </a:txBody>
                  <a:tcPr anchor="ctr"/>
                </a:tc>
                <a:tc>
                  <a:txBody>
                    <a:bodyPr/>
                    <a:lstStyle/>
                    <a:p>
                      <a:pPr algn="ctr"/>
                      <a:r>
                        <a:rPr lang="fr-FR" sz="1100" dirty="0">
                          <a:solidFill>
                            <a:schemeClr val="tx2"/>
                          </a:solidFill>
                        </a:rPr>
                        <a:t>29/10/2021</a:t>
                      </a:r>
                    </a:p>
                  </a:txBody>
                  <a:tcPr anchor="ctr"/>
                </a:tc>
                <a:tc>
                  <a:txBody>
                    <a:bodyPr/>
                    <a:lstStyle/>
                    <a:p>
                      <a:pPr algn="ctr"/>
                      <a:r>
                        <a:rPr lang="fr-FR" sz="1100" dirty="0">
                          <a:solidFill>
                            <a:schemeClr val="tx2"/>
                          </a:solidFill>
                        </a:rPr>
                        <a:t>02/11/2021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15/01/2022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3638498979"/>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Traitement post paie</a:t>
                      </a:r>
                    </a:p>
                  </a:txBody>
                  <a:tcPr anchor="ctr">
                    <a:solidFill>
                      <a:schemeClr val="accent1"/>
                    </a:solidFill>
                  </a:tcPr>
                </a:tc>
                <a:tc>
                  <a:txBody>
                    <a:bodyPr/>
                    <a:lstStyle/>
                    <a:p>
                      <a:pPr algn="ctr"/>
                      <a:r>
                        <a:rPr lang="fr-FR" sz="1100" b="0" dirty="0">
                          <a:solidFill>
                            <a:schemeClr val="tx2"/>
                          </a:solidFill>
                        </a:rPr>
                        <a:t>25/06/2021</a:t>
                      </a:r>
                    </a:p>
                  </a:txBody>
                  <a:tcPr anchor="ctr"/>
                </a:tc>
                <a:tc>
                  <a:txBody>
                    <a:bodyPr/>
                    <a:lstStyle/>
                    <a:p>
                      <a:pPr algn="ctr"/>
                      <a:endParaRPr lang="fr-FR" sz="1100" b="0" dirty="0">
                        <a:solidFill>
                          <a:schemeClr val="tx2"/>
                        </a:solidFill>
                      </a:endParaRPr>
                    </a:p>
                  </a:txBody>
                  <a:tcPr anchor="ctr"/>
                </a:tc>
                <a:tc>
                  <a:txBody>
                    <a:bodyPr/>
                    <a:lstStyle/>
                    <a:p>
                      <a:pPr algn="ctr"/>
                      <a:r>
                        <a:rPr lang="fr-FR" sz="1100" b="0" dirty="0">
                          <a:solidFill>
                            <a:schemeClr val="tx2"/>
                          </a:solidFill>
                        </a:rPr>
                        <a:t>10/09/2021</a:t>
                      </a:r>
                    </a:p>
                  </a:txBody>
                  <a:tcPr anchor="ctr"/>
                </a:tc>
                <a:tc>
                  <a:txBody>
                    <a:bodyPr/>
                    <a:lstStyle/>
                    <a:p>
                      <a:pPr algn="ctr"/>
                      <a:r>
                        <a:rPr lang="fr-FR" sz="1100" dirty="0">
                          <a:solidFill>
                            <a:schemeClr val="tx2"/>
                          </a:solidFill>
                        </a:rPr>
                        <a:t>13/09/2021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01/10/2021</a:t>
                      </a:r>
                    </a:p>
                  </a:txBody>
                  <a:tcPr anchor="ctr"/>
                </a:tc>
                <a:tc>
                  <a:txBody>
                    <a:bodyPr/>
                    <a:lstStyle/>
                    <a:p>
                      <a:pPr algn="ctr"/>
                      <a:r>
                        <a:rPr lang="fr-FR" sz="1100" dirty="0">
                          <a:solidFill>
                            <a:schemeClr val="tx2"/>
                          </a:solidFill>
                        </a:rPr>
                        <a:t>04/10/2021</a:t>
                      </a:r>
                    </a:p>
                  </a:txBody>
                  <a:tcPr anchor="ctr"/>
                </a:tc>
                <a:tc>
                  <a:txBody>
                    <a:bodyPr/>
                    <a:lstStyle/>
                    <a:p>
                      <a:pPr algn="ctr"/>
                      <a:r>
                        <a:rPr lang="fr-FR" sz="1100" dirty="0">
                          <a:solidFill>
                            <a:schemeClr val="tx2"/>
                          </a:solidFill>
                        </a:rPr>
                        <a:t>29/02/2022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2363498439"/>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Traitements hors paie</a:t>
                      </a:r>
                    </a:p>
                  </a:txBody>
                  <a:tcPr anchor="ctr">
                    <a:solidFill>
                      <a:schemeClr val="accent1"/>
                    </a:solidFill>
                  </a:tcP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0" dirty="0">
                          <a:solidFill>
                            <a:schemeClr val="tx2"/>
                          </a:solidFill>
                        </a:rPr>
                        <a:t>25/06/2021</a:t>
                      </a:r>
                    </a:p>
                    <a:p>
                      <a:pPr algn="ctr"/>
                      <a:endParaRPr lang="fr-FR" sz="1100" b="0" dirty="0">
                        <a:solidFill>
                          <a:schemeClr val="tx2"/>
                        </a:solidFill>
                      </a:endParaRPr>
                    </a:p>
                  </a:txBody>
                  <a:tcPr anchor="ctr"/>
                </a:tc>
                <a:tc>
                  <a:txBody>
                    <a:bodyPr/>
                    <a:lstStyle/>
                    <a:p>
                      <a:pPr algn="ctr"/>
                      <a:endParaRPr lang="fr-FR" sz="1100" b="0" dirty="0">
                        <a:solidFill>
                          <a:schemeClr val="tx2"/>
                        </a:solidFill>
                      </a:endParaRP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0" dirty="0">
                          <a:solidFill>
                            <a:schemeClr val="tx2"/>
                          </a:solidFill>
                        </a:rPr>
                        <a:t>10/09/2021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13/09/2021</a:t>
                      </a:r>
                    </a:p>
                    <a:p>
                      <a:pPr algn="ctr"/>
                      <a:endParaRPr lang="fr-FR" sz="1100" dirty="0">
                        <a:solidFill>
                          <a:schemeClr val="tx2"/>
                        </a:solidFill>
                      </a:endParaRP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01/10/2021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04/10/2021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29/02/2022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3172387638"/>
                  </a:ext>
                </a:extLst>
              </a:tr>
              <a:tr h="370840">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1" dirty="0">
                          <a:solidFill>
                            <a:schemeClr val="bg1"/>
                          </a:solidFill>
                        </a:rPr>
                        <a:t>Traitements </a:t>
                      </a:r>
                      <a:r>
                        <a:rPr lang="fr-FR" sz="1100" b="1" dirty="0" err="1">
                          <a:solidFill>
                            <a:schemeClr val="bg1"/>
                          </a:solidFill>
                        </a:rPr>
                        <a:t>pré-comptes</a:t>
                      </a:r>
                      <a:r>
                        <a:rPr lang="fr-FR" sz="1100" b="1" dirty="0">
                          <a:solidFill>
                            <a:schemeClr val="bg1"/>
                          </a:solidFill>
                        </a:rPr>
                        <a:t>, oppositions et mutuelles</a:t>
                      </a:r>
                    </a:p>
                  </a:txBody>
                  <a:tcPr anchor="ctr">
                    <a:solidFill>
                      <a:schemeClr val="accent1"/>
                    </a:solidFill>
                  </a:tcP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0" dirty="0">
                          <a:solidFill>
                            <a:schemeClr val="tx2"/>
                          </a:solidFill>
                        </a:rPr>
                        <a:t>25/06/2021</a:t>
                      </a:r>
                    </a:p>
                    <a:p>
                      <a:pPr algn="ctr"/>
                      <a:endParaRPr lang="fr-FR" sz="1100" b="0" dirty="0">
                        <a:solidFill>
                          <a:schemeClr val="tx2"/>
                        </a:solidFill>
                      </a:endParaRPr>
                    </a:p>
                  </a:txBody>
                  <a:tcPr anchor="ctr"/>
                </a:tc>
                <a:tc>
                  <a:txBody>
                    <a:bodyPr/>
                    <a:lstStyle/>
                    <a:p>
                      <a:pPr algn="ctr"/>
                      <a:endParaRPr lang="fr-FR" sz="1100" b="0" dirty="0">
                        <a:solidFill>
                          <a:schemeClr val="tx2"/>
                        </a:solidFill>
                      </a:endParaRP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b="0" dirty="0">
                          <a:solidFill>
                            <a:schemeClr val="tx2"/>
                          </a:solidFill>
                        </a:rPr>
                        <a:t>14/09/2021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15/09/2021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01/10/2021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04/10/2021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29/02/2022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2831725754"/>
                  </a:ext>
                </a:extLst>
              </a:tr>
              <a:tr h="370840">
                <a:tc>
                  <a:txBody>
                    <a:bodyPr/>
                    <a:lstStyle/>
                    <a:p>
                      <a:pPr algn="ctr"/>
                      <a:r>
                        <a:rPr lang="fr-FR" sz="1100" b="1" dirty="0">
                          <a:solidFill>
                            <a:schemeClr val="bg1"/>
                          </a:solidFill>
                        </a:rPr>
                        <a:t>Interfaces sortantes</a:t>
                      </a:r>
                    </a:p>
                  </a:txBody>
                  <a:tcPr anchor="ctr">
                    <a:solidFill>
                      <a:schemeClr val="accent1"/>
                    </a:solidFill>
                  </a:tcPr>
                </a:tc>
                <a:tc>
                  <a:txBody>
                    <a:bodyPr/>
                    <a:lstStyle/>
                    <a:p>
                      <a:pPr algn="ctr"/>
                      <a:r>
                        <a:rPr lang="fr-FR" sz="1100" b="0" dirty="0">
                          <a:solidFill>
                            <a:schemeClr val="tx2"/>
                          </a:solidFill>
                        </a:rPr>
                        <a:t>27/08/2021</a:t>
                      </a:r>
                    </a:p>
                  </a:txBody>
                  <a:tcPr anchor="ctr"/>
                </a:tc>
                <a:tc>
                  <a:txBody>
                    <a:bodyPr/>
                    <a:lstStyle/>
                    <a:p>
                      <a:pPr algn="ctr"/>
                      <a:endParaRPr lang="fr-FR" sz="1100" b="0" dirty="0">
                        <a:solidFill>
                          <a:schemeClr val="tx2"/>
                        </a:solidFill>
                      </a:endParaRPr>
                    </a:p>
                  </a:txBody>
                  <a:tcPr anchor="ctr"/>
                </a:tc>
                <a:tc>
                  <a:txBody>
                    <a:bodyPr/>
                    <a:lstStyle/>
                    <a:p>
                      <a:pPr algn="ctr"/>
                      <a:r>
                        <a:rPr lang="fr-FR" sz="1100" b="0" dirty="0">
                          <a:solidFill>
                            <a:schemeClr val="tx2"/>
                          </a:solidFill>
                        </a:rPr>
                        <a:t>15/09/2021</a:t>
                      </a:r>
                    </a:p>
                  </a:txBody>
                  <a:tcPr anchor="ctr"/>
                </a:tc>
                <a:tc>
                  <a:txBody>
                    <a:bodyPr/>
                    <a:lstStyle/>
                    <a:p>
                      <a:pPr algn="ctr"/>
                      <a:r>
                        <a:rPr lang="fr-FR" sz="1100" dirty="0">
                          <a:solidFill>
                            <a:schemeClr val="tx2"/>
                          </a:solidFill>
                        </a:rPr>
                        <a:t>16/09/2021</a:t>
                      </a:r>
                    </a:p>
                  </a:txBody>
                  <a:tcPr anchor="ctr"/>
                </a:tc>
                <a:tc>
                  <a:txBody>
                    <a:bodyPr/>
                    <a:lstStyle/>
                    <a:p>
                      <a:pPr algn="ctr"/>
                      <a:r>
                        <a:rPr lang="fr-FR" sz="1100" dirty="0">
                          <a:solidFill>
                            <a:schemeClr val="tx2"/>
                          </a:solidFill>
                        </a:rPr>
                        <a:t>01/10/2021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04/10/2021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29/02/2022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2624027535"/>
                  </a:ext>
                </a:extLst>
              </a:tr>
              <a:tr h="370840">
                <a:tc>
                  <a:txBody>
                    <a:bodyPr/>
                    <a:lstStyle/>
                    <a:p>
                      <a:pPr algn="ctr"/>
                      <a:r>
                        <a:rPr lang="fr-FR" sz="1100" b="1" dirty="0">
                          <a:solidFill>
                            <a:schemeClr val="bg1"/>
                          </a:solidFill>
                        </a:rPr>
                        <a:t>Migration SRE</a:t>
                      </a:r>
                    </a:p>
                  </a:txBody>
                  <a:tcPr anchor="ctr">
                    <a:solidFill>
                      <a:schemeClr val="accent1"/>
                    </a:solidFill>
                  </a:tcPr>
                </a:tc>
                <a:tc>
                  <a:txBody>
                    <a:bodyPr/>
                    <a:lstStyle/>
                    <a:p>
                      <a:pPr algn="ctr"/>
                      <a:r>
                        <a:rPr lang="fr-FR" sz="1100" b="0" dirty="0">
                          <a:solidFill>
                            <a:schemeClr val="tx2"/>
                          </a:solidFill>
                        </a:rPr>
                        <a:t>26/02/2021</a:t>
                      </a:r>
                    </a:p>
                  </a:txBody>
                  <a:tcPr anchor="ctr"/>
                </a:tc>
                <a:tc>
                  <a:txBody>
                    <a:bodyPr/>
                    <a:lstStyle/>
                    <a:p>
                      <a:pPr algn="ctr"/>
                      <a:r>
                        <a:rPr lang="fr-FR" sz="1100" b="0" dirty="0">
                          <a:solidFill>
                            <a:schemeClr val="tx2"/>
                          </a:solidFill>
                        </a:rPr>
                        <a:t>-</a:t>
                      </a:r>
                    </a:p>
                  </a:txBody>
                  <a:tcPr anchor="ctr"/>
                </a:tc>
                <a:tc>
                  <a:txBody>
                    <a:bodyPr/>
                    <a:lstStyle/>
                    <a:p>
                      <a:pPr algn="ctr"/>
                      <a:r>
                        <a:rPr lang="fr-FR" sz="1100" b="0" dirty="0">
                          <a:solidFill>
                            <a:schemeClr val="tx2"/>
                          </a:solidFill>
                        </a:rPr>
                        <a:t>-</a:t>
                      </a:r>
                    </a:p>
                  </a:txBody>
                  <a:tcPr anchor="ctr"/>
                </a:tc>
                <a:tc>
                  <a:txBody>
                    <a:bodyPr/>
                    <a:lstStyle/>
                    <a:p>
                      <a:pPr algn="ctr"/>
                      <a:r>
                        <a:rPr lang="fr-FR" sz="1100" dirty="0">
                          <a:solidFill>
                            <a:schemeClr val="tx2"/>
                          </a:solidFill>
                        </a:rPr>
                        <a:t>-</a:t>
                      </a:r>
                    </a:p>
                  </a:txBody>
                  <a:tcPr anchor="ctr"/>
                </a:tc>
                <a:tc>
                  <a:txBody>
                    <a:bodyPr/>
                    <a:lstStyle/>
                    <a:p>
                      <a:pPr algn="ctr"/>
                      <a:r>
                        <a:rPr lang="fr-FR" sz="1100" dirty="0">
                          <a:solidFill>
                            <a:schemeClr val="tx2"/>
                          </a:solidFill>
                        </a:rPr>
                        <a:t>-</a:t>
                      </a:r>
                    </a:p>
                  </a:txBody>
                  <a:tcPr anchor="ctr"/>
                </a:tc>
                <a:tc>
                  <a:txBody>
                    <a:bodyPr/>
                    <a:lstStyle/>
                    <a:p>
                      <a:pPr algn="ctr"/>
                      <a:r>
                        <a:rPr lang="fr-FR" sz="1100" dirty="0">
                          <a:solidFill>
                            <a:schemeClr val="tx2"/>
                          </a:solidFill>
                        </a:rPr>
                        <a:t>01/06/2021</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15/01/2022</a:t>
                      </a:r>
                    </a:p>
                  </a:txBody>
                  <a:tcPr anchor="ctr"/>
                </a:tc>
                <a:tc>
                  <a:txBody>
                    <a:bodyPr/>
                    <a:lstStyle/>
                    <a:p>
                      <a:pPr marL="0" marR="0" lvl="0" indent="0" algn="ctr" defTabSz="778794" rtl="0" eaLnBrk="1" fontAlgn="auto" latinLnBrk="0" hangingPunct="1">
                        <a:lnSpc>
                          <a:spcPct val="100000"/>
                        </a:lnSpc>
                        <a:spcBef>
                          <a:spcPts val="0"/>
                        </a:spcBef>
                        <a:spcAft>
                          <a:spcPts val="0"/>
                        </a:spcAft>
                        <a:buClrTx/>
                        <a:buSzTx/>
                        <a:buFontTx/>
                        <a:buNone/>
                        <a:tabLst/>
                        <a:defRPr/>
                      </a:pPr>
                      <a:r>
                        <a:rPr lang="fr-FR" sz="1100" dirty="0">
                          <a:solidFill>
                            <a:schemeClr val="tx2"/>
                          </a:solidFill>
                        </a:rPr>
                        <a:t>30/06/2022</a:t>
                      </a:r>
                    </a:p>
                  </a:txBody>
                  <a:tcPr anchor="ctr"/>
                </a:tc>
                <a:extLst>
                  <a:ext uri="{0D108BD9-81ED-4DB2-BD59-A6C34878D82A}">
                    <a16:rowId xmlns:a16="http://schemas.microsoft.com/office/drawing/2014/main" val="3529537641"/>
                  </a:ext>
                </a:extLst>
              </a:tr>
            </a:tbl>
          </a:graphicData>
        </a:graphic>
      </p:graphicFrame>
      <p:sp>
        <p:nvSpPr>
          <p:cNvPr id="3" name="ZoneTexte 2">
            <a:extLst>
              <a:ext uri="{FF2B5EF4-FFF2-40B4-BE49-F238E27FC236}">
                <a16:creationId xmlns:a16="http://schemas.microsoft.com/office/drawing/2014/main" id="{AD984EEA-8C5B-48EF-AB2E-7009B8E673DF}"/>
              </a:ext>
            </a:extLst>
          </p:cNvPr>
          <p:cNvSpPr txBox="1"/>
          <p:nvPr/>
        </p:nvSpPr>
        <p:spPr>
          <a:xfrm>
            <a:off x="907443" y="6003701"/>
            <a:ext cx="8496944" cy="446276"/>
          </a:xfrm>
          <a:prstGeom prst="rect">
            <a:avLst/>
          </a:prstGeom>
          <a:noFill/>
        </p:spPr>
        <p:txBody>
          <a:bodyPr wrap="square" rtlCol="0">
            <a:spAutoFit/>
          </a:bodyPr>
          <a:lstStyle/>
          <a:p>
            <a:pPr algn="l"/>
            <a:r>
              <a:rPr lang="fr-FR" sz="2000" dirty="0">
                <a:solidFill>
                  <a:srgbClr val="FF0000"/>
                </a:solidFill>
              </a:rPr>
              <a:t>*</a:t>
            </a:r>
            <a:r>
              <a:rPr lang="fr-FR" dirty="0">
                <a:solidFill>
                  <a:srgbClr val="FF0000"/>
                </a:solidFill>
              </a:rPr>
              <a:t> </a:t>
            </a:r>
            <a:r>
              <a:rPr lang="fr-FR" sz="1400" b="0" dirty="0">
                <a:solidFill>
                  <a:schemeClr val="tx2"/>
                </a:solidFill>
              </a:rPr>
              <a:t>Les livraisons seront réalisées de manière itératives</a:t>
            </a:r>
            <a:endParaRPr lang="fr-FR" b="0" dirty="0">
              <a:solidFill>
                <a:schemeClr val="tx2"/>
              </a:solidFill>
            </a:endParaRPr>
          </a:p>
        </p:txBody>
      </p:sp>
    </p:spTree>
    <p:extLst>
      <p:ext uri="{BB962C8B-B14F-4D97-AF65-F5344CB8AC3E}">
        <p14:creationId xmlns:p14="http://schemas.microsoft.com/office/powerpoint/2010/main" val="2013699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17</a:t>
            </a:fld>
            <a:endParaRPr lang="fr-FR" dirty="0"/>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47135" y="99045"/>
            <a:ext cx="1658111" cy="526203"/>
            <a:chOff x="10533889" y="128872"/>
            <a:chExt cx="1658111" cy="526203"/>
          </a:xfrm>
          <a:solidFill>
            <a:srgbClr val="FBBBFD"/>
          </a:solidFill>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grp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723089" y="128873"/>
              <a:ext cx="1468911" cy="526202"/>
            </a:xfrm>
            <a:prstGeom prst="rect">
              <a:avLst/>
            </a:prstGeom>
            <a:grp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rPr>
                <a:t>Le planning</a:t>
              </a:r>
            </a:p>
          </p:txBody>
        </p:sp>
      </p:grpSp>
      <p:sp>
        <p:nvSpPr>
          <p:cNvPr id="24" name="Titre 2">
            <a:extLst>
              <a:ext uri="{FF2B5EF4-FFF2-40B4-BE49-F238E27FC236}">
                <a16:creationId xmlns:a16="http://schemas.microsoft.com/office/drawing/2014/main" id="{4F518F28-16AA-4A7F-8EE3-AE9423E8C6BA}"/>
              </a:ext>
            </a:extLst>
          </p:cNvPr>
          <p:cNvSpPr>
            <a:spLocks noGrp="1"/>
          </p:cNvSpPr>
          <p:nvPr>
            <p:ph type="title"/>
          </p:nvPr>
        </p:nvSpPr>
        <p:spPr>
          <a:xfrm>
            <a:off x="844103" y="803011"/>
            <a:ext cx="9253028" cy="468000"/>
          </a:xfrm>
        </p:spPr>
        <p:txBody>
          <a:bodyPr/>
          <a:lstStyle/>
          <a:p>
            <a:r>
              <a:rPr lang="fr-FR" dirty="0"/>
              <a:t>Etats des lieux</a:t>
            </a:r>
          </a:p>
        </p:txBody>
      </p:sp>
      <p:sp>
        <p:nvSpPr>
          <p:cNvPr id="53" name="ZoneTexte 52">
            <a:extLst>
              <a:ext uri="{FF2B5EF4-FFF2-40B4-BE49-F238E27FC236}">
                <a16:creationId xmlns:a16="http://schemas.microsoft.com/office/drawing/2014/main" id="{BA8F6615-1403-457F-9C53-5BCBFE58CB12}"/>
              </a:ext>
            </a:extLst>
          </p:cNvPr>
          <p:cNvSpPr txBox="1"/>
          <p:nvPr/>
        </p:nvSpPr>
        <p:spPr>
          <a:xfrm>
            <a:off x="669422" y="1629478"/>
            <a:ext cx="9000000" cy="3916778"/>
          </a:xfrm>
          <a:prstGeom prst="rect">
            <a:avLst/>
          </a:prstGeom>
          <a:noFill/>
        </p:spPr>
        <p:txBody>
          <a:bodyPr wrap="square" rtlCol="0">
            <a:spAutoFit/>
          </a:bodyPr>
          <a:lstStyle/>
          <a:p>
            <a:pPr lvl="0" algn="just">
              <a:lnSpc>
                <a:spcPct val="150000"/>
              </a:lnSpc>
              <a:buClr>
                <a:srgbClr val="000066"/>
              </a:buClr>
            </a:pPr>
            <a:r>
              <a:rPr lang="fr-FR" sz="1600" b="0" dirty="0">
                <a:solidFill>
                  <a:schemeClr val="tx2"/>
                </a:solidFill>
              </a:rPr>
              <a:t>Travaux en cours :</a:t>
            </a:r>
          </a:p>
          <a:p>
            <a:pPr marL="171450" lvl="0" indent="-171450" algn="just">
              <a:lnSpc>
                <a:spcPct val="150000"/>
              </a:lnSpc>
              <a:buClr>
                <a:srgbClr val="000066"/>
              </a:buClr>
              <a:buFont typeface="Courier New" panose="02070309020205020404" pitchFamily="49" charset="0"/>
              <a:buChar char="o"/>
            </a:pPr>
            <a:r>
              <a:rPr lang="fr-FR" sz="1600" b="0" dirty="0">
                <a:solidFill>
                  <a:schemeClr val="tx2"/>
                </a:solidFill>
              </a:rPr>
              <a:t>Livraison des rétro spécifications de PEZ par la MOA SRE ( V1 </a:t>
            </a:r>
            <a:r>
              <a:rPr lang="fr-FR" sz="1600" b="0" dirty="0" err="1">
                <a:solidFill>
                  <a:schemeClr val="tx2"/>
                </a:solidFill>
              </a:rPr>
              <a:t>recue</a:t>
            </a:r>
            <a:r>
              <a:rPr lang="fr-FR" sz="1600" b="0" dirty="0">
                <a:solidFill>
                  <a:schemeClr val="tx2"/>
                </a:solidFill>
              </a:rPr>
              <a:t> le 24/09)</a:t>
            </a:r>
          </a:p>
          <a:p>
            <a:pPr marL="171450" lvl="0" indent="-171450" algn="just">
              <a:lnSpc>
                <a:spcPct val="150000"/>
              </a:lnSpc>
              <a:buClr>
                <a:srgbClr val="000066"/>
              </a:buClr>
              <a:buFont typeface="Courier New" panose="02070309020205020404" pitchFamily="49" charset="0"/>
              <a:buChar char="o"/>
            </a:pPr>
            <a:r>
              <a:rPr lang="fr-FR" sz="1600" b="0" dirty="0">
                <a:solidFill>
                  <a:schemeClr val="tx2"/>
                </a:solidFill>
              </a:rPr>
              <a:t>Démarrage de la rédaction des SFD OC1 par CGI, première livraison faite le 22/09</a:t>
            </a:r>
          </a:p>
          <a:p>
            <a:pPr marL="171450" lvl="0" indent="-171450" algn="just">
              <a:lnSpc>
                <a:spcPct val="150000"/>
              </a:lnSpc>
              <a:buClr>
                <a:srgbClr val="000066"/>
              </a:buClr>
              <a:buFont typeface="Courier New" panose="02070309020205020404" pitchFamily="49" charset="0"/>
              <a:buChar char="o"/>
            </a:pPr>
            <a:r>
              <a:rPr lang="fr-FR" sz="1600" b="0" dirty="0">
                <a:solidFill>
                  <a:schemeClr val="tx2"/>
                </a:solidFill>
              </a:rPr>
              <a:t>Atelier de validation avec MOA SRE/ MOA CDC toutes les semaines</a:t>
            </a:r>
          </a:p>
          <a:p>
            <a:pPr marL="171450" lvl="0" indent="-171450" algn="just">
              <a:lnSpc>
                <a:spcPct val="150000"/>
              </a:lnSpc>
              <a:buClr>
                <a:srgbClr val="000066"/>
              </a:buClr>
              <a:buFont typeface="Courier New" panose="02070309020205020404" pitchFamily="49" charset="0"/>
              <a:buChar char="o"/>
            </a:pPr>
            <a:r>
              <a:rPr lang="fr-FR" sz="1600" b="0" dirty="0">
                <a:solidFill>
                  <a:schemeClr val="tx2"/>
                </a:solidFill>
              </a:rPr>
              <a:t>Réunion de lancement sur la reprise de données le 10/08</a:t>
            </a:r>
          </a:p>
          <a:p>
            <a:pPr algn="just">
              <a:lnSpc>
                <a:spcPct val="150000"/>
              </a:lnSpc>
            </a:pPr>
            <a:endParaRPr lang="fr-FR" sz="1600" b="0" dirty="0">
              <a:solidFill>
                <a:schemeClr val="tx2"/>
              </a:solidFill>
            </a:endParaRPr>
          </a:p>
          <a:p>
            <a:pPr algn="just">
              <a:lnSpc>
                <a:spcPct val="150000"/>
              </a:lnSpc>
            </a:pPr>
            <a:r>
              <a:rPr lang="fr-FR" sz="1600" b="0" dirty="0">
                <a:solidFill>
                  <a:schemeClr val="tx2"/>
                </a:solidFill>
              </a:rPr>
              <a:t>A venir : </a:t>
            </a:r>
          </a:p>
          <a:p>
            <a:pPr algn="just">
              <a:lnSpc>
                <a:spcPct val="150000"/>
              </a:lnSpc>
            </a:pPr>
            <a:r>
              <a:rPr lang="fr-FR" sz="1600" b="0" dirty="0">
                <a:solidFill>
                  <a:schemeClr val="tx2"/>
                </a:solidFill>
              </a:rPr>
              <a:t>	=&gt; Réunion de lancement du projet prévue début Octobre 2020</a:t>
            </a:r>
          </a:p>
          <a:p>
            <a:pPr marL="171450" indent="-171450" algn="just">
              <a:lnSpc>
                <a:spcPct val="150000"/>
              </a:lnSpc>
              <a:buClr>
                <a:srgbClr val="000066"/>
              </a:buClr>
              <a:buFont typeface="Courier New" panose="02070309020205020404" pitchFamily="49" charset="0"/>
              <a:buChar char="o"/>
            </a:pPr>
            <a:r>
              <a:rPr lang="fr-FR" sz="1600" b="0" dirty="0">
                <a:solidFill>
                  <a:schemeClr val="tx2"/>
                </a:solidFill>
              </a:rPr>
              <a:t>Planning des travaux sur les différents thèmes</a:t>
            </a:r>
          </a:p>
          <a:p>
            <a:pPr algn="just">
              <a:lnSpc>
                <a:spcPct val="150000"/>
              </a:lnSpc>
            </a:pPr>
            <a:endParaRPr lang="fr-FR" sz="1600" b="0" dirty="0">
              <a:solidFill>
                <a:schemeClr val="tx2"/>
              </a:solidFill>
            </a:endParaRPr>
          </a:p>
          <a:p>
            <a:pPr algn="l"/>
            <a:endParaRPr lang="fr-FR" sz="852" dirty="0">
              <a:solidFill>
                <a:schemeClr val="tx2"/>
              </a:solidFill>
            </a:endParaRPr>
          </a:p>
        </p:txBody>
      </p:sp>
    </p:spTree>
    <p:extLst>
      <p:ext uri="{BB962C8B-B14F-4D97-AF65-F5344CB8AC3E}">
        <p14:creationId xmlns:p14="http://schemas.microsoft.com/office/powerpoint/2010/main" val="4025333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18</a:t>
            </a:fld>
            <a:endParaRPr lang="fr-FR" dirty="0"/>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691419" y="589244"/>
            <a:ext cx="9253028" cy="468000"/>
          </a:xfrm>
        </p:spPr>
        <p:txBody>
          <a:bodyPr/>
          <a:lstStyle/>
          <a:p>
            <a:r>
              <a:rPr lang="fr-FR" dirty="0"/>
              <a:t>Les intervenants sur le périmètre paiement au 06/10/2020</a:t>
            </a:r>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25727" y="63041"/>
            <a:ext cx="1658111" cy="526203"/>
            <a:chOff x="10533889" y="128872"/>
            <a:chExt cx="1658111" cy="526203"/>
          </a:xfrm>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solidFill>
              <a:srgbClr val="73C8AA"/>
            </a:solid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816505" y="128873"/>
              <a:ext cx="1375495" cy="526202"/>
            </a:xfrm>
            <a:prstGeom prst="rect">
              <a:avLst/>
            </a:prstGeom>
            <a:solidFill>
              <a:srgbClr val="73C8AA"/>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Les acteurs</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5" name="Rectangle : coins arrondis 4">
            <a:extLst>
              <a:ext uri="{FF2B5EF4-FFF2-40B4-BE49-F238E27FC236}">
                <a16:creationId xmlns:a16="http://schemas.microsoft.com/office/drawing/2014/main" id="{2DFF4140-A227-439A-B460-CA013CEFD159}"/>
              </a:ext>
            </a:extLst>
          </p:cNvPr>
          <p:cNvSpPr/>
          <p:nvPr/>
        </p:nvSpPr>
        <p:spPr bwMode="auto">
          <a:xfrm>
            <a:off x="511399" y="1703506"/>
            <a:ext cx="3240000" cy="1055608"/>
          </a:xfrm>
          <a:prstGeom prst="roundRect">
            <a:avLst/>
          </a:prstGeom>
          <a:noFill/>
          <a:ln>
            <a:solidFill>
              <a:schemeClr val="tx1"/>
            </a:solidFill>
          </a:ln>
        </p:spPr>
        <p:txBody>
          <a:bodyPr vert="horz" wrap="square" lIns="91440" tIns="45720" rIns="91440" bIns="45720" numCol="1" rtlCol="0" anchor="t" anchorCtr="0" compatLnSpc="1">
            <a:prstTxWarp prst="textNoShape">
              <a:avLst/>
            </a:prstTxWarp>
            <a:spAutoFit/>
          </a:bodyPr>
          <a:lstStyle/>
          <a:p>
            <a:pPr algn="ctr"/>
            <a:r>
              <a:rPr lang="fr-FR" sz="1600" u="sng" dirty="0">
                <a:solidFill>
                  <a:schemeClr val="tx2"/>
                </a:solidFill>
              </a:rPr>
              <a:t>MOA CDC</a:t>
            </a:r>
          </a:p>
          <a:p>
            <a:pPr algn="l"/>
            <a:r>
              <a:rPr lang="fr-FR" sz="1000" dirty="0">
                <a:solidFill>
                  <a:schemeClr val="tx2"/>
                </a:solidFill>
              </a:rPr>
              <a:t>Vincent Castets Responsable Projet Paiement</a:t>
            </a:r>
          </a:p>
          <a:p>
            <a:pPr algn="l"/>
            <a:r>
              <a:rPr lang="fr-FR" sz="1000" dirty="0">
                <a:solidFill>
                  <a:schemeClr val="tx2"/>
                </a:solidFill>
              </a:rPr>
              <a:t>Jean-Philippe Roy</a:t>
            </a:r>
          </a:p>
          <a:p>
            <a:pPr algn="l"/>
            <a:r>
              <a:rPr lang="fr-FR" sz="1000" dirty="0">
                <a:solidFill>
                  <a:schemeClr val="tx2"/>
                </a:solidFill>
              </a:rPr>
              <a:t>Martine </a:t>
            </a:r>
            <a:r>
              <a:rPr lang="fr-FR" sz="1000" dirty="0" err="1">
                <a:solidFill>
                  <a:schemeClr val="tx2"/>
                </a:solidFill>
              </a:rPr>
              <a:t>Offensteim</a:t>
            </a:r>
            <a:endParaRPr lang="fr-FR" sz="1000" dirty="0">
              <a:solidFill>
                <a:schemeClr val="tx2"/>
              </a:solidFill>
            </a:endParaRPr>
          </a:p>
          <a:p>
            <a:pPr algn="l"/>
            <a:endParaRPr lang="fr-FR" sz="1000" dirty="0">
              <a:solidFill>
                <a:schemeClr val="tx2"/>
              </a:solidFill>
            </a:endParaRPr>
          </a:p>
        </p:txBody>
      </p:sp>
      <p:sp>
        <p:nvSpPr>
          <p:cNvPr id="17" name="Rectangle : coins arrondis 16">
            <a:extLst>
              <a:ext uri="{FF2B5EF4-FFF2-40B4-BE49-F238E27FC236}">
                <a16:creationId xmlns:a16="http://schemas.microsoft.com/office/drawing/2014/main" id="{FB14FBBE-8520-4A75-A3CD-E0426C7BF9D8}"/>
              </a:ext>
            </a:extLst>
          </p:cNvPr>
          <p:cNvSpPr/>
          <p:nvPr/>
        </p:nvSpPr>
        <p:spPr bwMode="auto">
          <a:xfrm>
            <a:off x="528070" y="3015369"/>
            <a:ext cx="3240000" cy="2009061"/>
          </a:xfrm>
          <a:prstGeom prst="roundRect">
            <a:avLst/>
          </a:prstGeom>
          <a:noFill/>
          <a:ln>
            <a:solidFill>
              <a:schemeClr val="tx1"/>
            </a:solidFill>
          </a:ln>
        </p:spPr>
        <p:txBody>
          <a:bodyPr vert="horz" wrap="square" lIns="91440" tIns="45720" rIns="91440" bIns="45720" numCol="1" rtlCol="0" anchor="t" anchorCtr="0" compatLnSpc="1">
            <a:prstTxWarp prst="textNoShape">
              <a:avLst/>
            </a:prstTxWarp>
            <a:spAutoFit/>
          </a:bodyPr>
          <a:lstStyle/>
          <a:p>
            <a:pPr algn="ctr"/>
            <a:r>
              <a:rPr lang="fr-FR" sz="1600" u="sng" dirty="0">
                <a:solidFill>
                  <a:schemeClr val="tx2"/>
                </a:solidFill>
              </a:rPr>
              <a:t>MOA SRE</a:t>
            </a:r>
          </a:p>
          <a:p>
            <a:pPr algn="l"/>
            <a:r>
              <a:rPr lang="fr-FR" sz="1000" dirty="0">
                <a:solidFill>
                  <a:schemeClr val="tx2"/>
                </a:solidFill>
              </a:rPr>
              <a:t>Philippe </a:t>
            </a:r>
            <a:r>
              <a:rPr lang="fr-FR" sz="1000" dirty="0" err="1">
                <a:solidFill>
                  <a:schemeClr val="tx2"/>
                </a:solidFill>
              </a:rPr>
              <a:t>Garro</a:t>
            </a:r>
            <a:r>
              <a:rPr lang="fr-FR" sz="1000" dirty="0">
                <a:solidFill>
                  <a:schemeClr val="tx2"/>
                </a:solidFill>
              </a:rPr>
              <a:t> Directeur Projet Paiement</a:t>
            </a:r>
          </a:p>
          <a:p>
            <a:pPr algn="l"/>
            <a:r>
              <a:rPr lang="fr-FR" sz="1000" dirty="0">
                <a:solidFill>
                  <a:schemeClr val="tx2"/>
                </a:solidFill>
              </a:rPr>
              <a:t>Yasmine </a:t>
            </a:r>
            <a:r>
              <a:rPr lang="fr-FR" sz="1000" dirty="0" err="1">
                <a:solidFill>
                  <a:schemeClr val="tx2"/>
                </a:solidFill>
              </a:rPr>
              <a:t>Fouin</a:t>
            </a:r>
            <a:endParaRPr lang="fr-FR" sz="1000" dirty="0">
              <a:solidFill>
                <a:schemeClr val="tx2"/>
              </a:solidFill>
            </a:endParaRPr>
          </a:p>
          <a:p>
            <a:pPr algn="l"/>
            <a:r>
              <a:rPr lang="fr-FR" sz="1000" dirty="0">
                <a:solidFill>
                  <a:schemeClr val="tx2"/>
                </a:solidFill>
              </a:rPr>
              <a:t>Sophie Cardin</a:t>
            </a:r>
          </a:p>
          <a:p>
            <a:pPr algn="l"/>
            <a:r>
              <a:rPr lang="fr-FR" sz="1000" dirty="0" err="1">
                <a:solidFill>
                  <a:schemeClr val="tx2"/>
                </a:solidFill>
              </a:rPr>
              <a:t>Agnes</a:t>
            </a:r>
            <a:r>
              <a:rPr lang="fr-FR" sz="1000" dirty="0">
                <a:solidFill>
                  <a:schemeClr val="tx2"/>
                </a:solidFill>
              </a:rPr>
              <a:t> </a:t>
            </a:r>
            <a:r>
              <a:rPr lang="fr-FR" sz="1000" dirty="0" err="1">
                <a:solidFill>
                  <a:schemeClr val="tx2"/>
                </a:solidFill>
              </a:rPr>
              <a:t>Lanoe</a:t>
            </a:r>
            <a:endParaRPr lang="fr-FR" sz="1000" dirty="0">
              <a:solidFill>
                <a:schemeClr val="tx2"/>
              </a:solidFill>
            </a:endParaRPr>
          </a:p>
          <a:p>
            <a:pPr algn="l"/>
            <a:r>
              <a:rPr lang="fr-FR" sz="1000" dirty="0">
                <a:solidFill>
                  <a:schemeClr val="tx2"/>
                </a:solidFill>
              </a:rPr>
              <a:t>Nathalie </a:t>
            </a:r>
            <a:r>
              <a:rPr lang="fr-FR" sz="1000" dirty="0" err="1">
                <a:solidFill>
                  <a:schemeClr val="tx2"/>
                </a:solidFill>
              </a:rPr>
              <a:t>Dhugues</a:t>
            </a:r>
            <a:endParaRPr lang="fr-FR" sz="1000" dirty="0">
              <a:solidFill>
                <a:schemeClr val="tx2"/>
              </a:solidFill>
            </a:endParaRPr>
          </a:p>
          <a:p>
            <a:pPr algn="l"/>
            <a:r>
              <a:rPr lang="fr-FR" sz="1000" dirty="0">
                <a:solidFill>
                  <a:schemeClr val="tx2"/>
                </a:solidFill>
              </a:rPr>
              <a:t>Vincent Robert</a:t>
            </a:r>
          </a:p>
          <a:p>
            <a:pPr algn="l"/>
            <a:r>
              <a:rPr lang="fr-FR" sz="1000" dirty="0">
                <a:solidFill>
                  <a:schemeClr val="tx2"/>
                </a:solidFill>
              </a:rPr>
              <a:t>Marie-Andrée </a:t>
            </a:r>
            <a:r>
              <a:rPr lang="fr-FR" sz="1000" dirty="0" err="1">
                <a:solidFill>
                  <a:schemeClr val="tx2"/>
                </a:solidFill>
              </a:rPr>
              <a:t>Bresteche</a:t>
            </a:r>
            <a:endParaRPr lang="fr-FR" sz="1000" dirty="0">
              <a:solidFill>
                <a:schemeClr val="tx2"/>
              </a:solidFill>
            </a:endParaRPr>
          </a:p>
          <a:p>
            <a:pPr algn="l"/>
            <a:endParaRPr lang="fr-FR" sz="1000" dirty="0">
              <a:solidFill>
                <a:schemeClr val="tx2"/>
              </a:solidFill>
            </a:endParaRPr>
          </a:p>
          <a:p>
            <a:pPr algn="ctr"/>
            <a:r>
              <a:rPr lang="fr-FR" sz="1600" u="sng" dirty="0">
                <a:solidFill>
                  <a:schemeClr val="tx2"/>
                </a:solidFill>
              </a:rPr>
              <a:t>MOE SRE </a:t>
            </a:r>
          </a:p>
        </p:txBody>
      </p:sp>
      <p:sp>
        <p:nvSpPr>
          <p:cNvPr id="18" name="Rectangle : coins arrondis 17">
            <a:extLst>
              <a:ext uri="{FF2B5EF4-FFF2-40B4-BE49-F238E27FC236}">
                <a16:creationId xmlns:a16="http://schemas.microsoft.com/office/drawing/2014/main" id="{8163E5C2-05CC-4D49-B1C5-2C5BD1F7DEEB}"/>
              </a:ext>
            </a:extLst>
          </p:cNvPr>
          <p:cNvSpPr/>
          <p:nvPr/>
        </p:nvSpPr>
        <p:spPr bwMode="auto">
          <a:xfrm>
            <a:off x="4003787" y="1703506"/>
            <a:ext cx="3240000" cy="1566386"/>
          </a:xfrm>
          <a:prstGeom prst="roundRect">
            <a:avLst/>
          </a:prstGeom>
          <a:noFill/>
          <a:ln>
            <a:solidFill>
              <a:schemeClr val="tx1"/>
            </a:solidFill>
          </a:ln>
        </p:spPr>
        <p:txBody>
          <a:bodyPr vert="horz" wrap="square" lIns="91440" tIns="45720" rIns="91440" bIns="45720" numCol="1" rtlCol="0" anchor="t" anchorCtr="0" compatLnSpc="1">
            <a:prstTxWarp prst="textNoShape">
              <a:avLst/>
            </a:prstTxWarp>
            <a:spAutoFit/>
          </a:bodyPr>
          <a:lstStyle/>
          <a:p>
            <a:pPr algn="ctr"/>
            <a:r>
              <a:rPr lang="fr-FR" sz="1600" u="sng" dirty="0">
                <a:solidFill>
                  <a:schemeClr val="tx2"/>
                </a:solidFill>
              </a:rPr>
              <a:t>DEI</a:t>
            </a:r>
          </a:p>
          <a:p>
            <a:pPr algn="ctr"/>
            <a:r>
              <a:rPr lang="fr-FR" sz="1000" dirty="0">
                <a:solidFill>
                  <a:schemeClr val="tx2"/>
                </a:solidFill>
              </a:rPr>
              <a:t>Nathalie Dufort</a:t>
            </a:r>
          </a:p>
          <a:p>
            <a:pPr algn="ctr"/>
            <a:r>
              <a:rPr lang="fr-FR" sz="1000" dirty="0">
                <a:solidFill>
                  <a:schemeClr val="tx2"/>
                </a:solidFill>
              </a:rPr>
              <a:t>Directrice projet</a:t>
            </a:r>
          </a:p>
          <a:p>
            <a:pPr algn="l"/>
            <a:endParaRPr lang="fr-FR" sz="1000" dirty="0">
              <a:solidFill>
                <a:schemeClr val="tx2"/>
              </a:solidFill>
            </a:endParaRPr>
          </a:p>
          <a:p>
            <a:pPr algn="l"/>
            <a:r>
              <a:rPr lang="fr-FR" sz="1000" u="sng" dirty="0">
                <a:solidFill>
                  <a:schemeClr val="tx2"/>
                </a:solidFill>
              </a:rPr>
              <a:t>Paiement : </a:t>
            </a:r>
          </a:p>
          <a:p>
            <a:pPr algn="l"/>
            <a:r>
              <a:rPr lang="fr-FR" sz="1000" dirty="0">
                <a:solidFill>
                  <a:schemeClr val="tx2"/>
                </a:solidFill>
              </a:rPr>
              <a:t>Jérôme Legrand – Responsable chantier paiement</a:t>
            </a:r>
          </a:p>
          <a:p>
            <a:pPr algn="l"/>
            <a:r>
              <a:rPr lang="fr-FR" sz="1000" dirty="0">
                <a:solidFill>
                  <a:schemeClr val="tx2"/>
                </a:solidFill>
              </a:rPr>
              <a:t>Clément </a:t>
            </a:r>
            <a:r>
              <a:rPr lang="fr-FR" sz="1000" dirty="0" err="1">
                <a:solidFill>
                  <a:schemeClr val="tx2"/>
                </a:solidFill>
              </a:rPr>
              <a:t>Badiolla</a:t>
            </a:r>
            <a:r>
              <a:rPr lang="fr-FR" sz="1000" dirty="0">
                <a:solidFill>
                  <a:schemeClr val="tx2"/>
                </a:solidFill>
              </a:rPr>
              <a:t> – Expert OC1</a:t>
            </a:r>
          </a:p>
        </p:txBody>
      </p:sp>
      <p:sp>
        <p:nvSpPr>
          <p:cNvPr id="19" name="Rectangle : coins arrondis 18">
            <a:extLst>
              <a:ext uri="{FF2B5EF4-FFF2-40B4-BE49-F238E27FC236}">
                <a16:creationId xmlns:a16="http://schemas.microsoft.com/office/drawing/2014/main" id="{6F55A615-6444-48CF-9178-0D9F1EF1FBF3}"/>
              </a:ext>
            </a:extLst>
          </p:cNvPr>
          <p:cNvSpPr/>
          <p:nvPr/>
        </p:nvSpPr>
        <p:spPr bwMode="auto">
          <a:xfrm>
            <a:off x="4003787" y="3519425"/>
            <a:ext cx="3240000" cy="544830"/>
          </a:xfrm>
          <a:prstGeom prst="roundRect">
            <a:avLst/>
          </a:prstGeom>
          <a:noFill/>
          <a:ln>
            <a:solidFill>
              <a:schemeClr val="tx1"/>
            </a:solidFill>
          </a:ln>
        </p:spPr>
        <p:txBody>
          <a:bodyPr vert="horz" wrap="square" lIns="91440" tIns="45720" rIns="91440" bIns="45720" numCol="1" rtlCol="0" anchor="t" anchorCtr="0" compatLnSpc="1">
            <a:prstTxWarp prst="textNoShape">
              <a:avLst/>
            </a:prstTxWarp>
            <a:spAutoFit/>
          </a:bodyPr>
          <a:lstStyle/>
          <a:p>
            <a:pPr algn="ctr"/>
            <a:r>
              <a:rPr lang="fr-FR" sz="1600" u="sng" dirty="0">
                <a:solidFill>
                  <a:schemeClr val="tx2"/>
                </a:solidFill>
              </a:rPr>
              <a:t>DPI</a:t>
            </a:r>
          </a:p>
          <a:p>
            <a:pPr algn="l"/>
            <a:r>
              <a:rPr lang="fr-FR" sz="1000" dirty="0">
                <a:solidFill>
                  <a:schemeClr val="tx2"/>
                </a:solidFill>
              </a:rPr>
              <a:t>Xavier </a:t>
            </a:r>
            <a:r>
              <a:rPr lang="fr-FR" sz="1000" dirty="0" err="1">
                <a:solidFill>
                  <a:schemeClr val="tx2"/>
                </a:solidFill>
              </a:rPr>
              <a:t>SaintMarc</a:t>
            </a:r>
            <a:r>
              <a:rPr lang="fr-FR" sz="1000" dirty="0">
                <a:solidFill>
                  <a:schemeClr val="tx2"/>
                </a:solidFill>
              </a:rPr>
              <a:t> ? – Chef de projet</a:t>
            </a:r>
          </a:p>
        </p:txBody>
      </p:sp>
      <p:sp>
        <p:nvSpPr>
          <p:cNvPr id="20" name="Rectangle : coins arrondis 19">
            <a:extLst>
              <a:ext uri="{FF2B5EF4-FFF2-40B4-BE49-F238E27FC236}">
                <a16:creationId xmlns:a16="http://schemas.microsoft.com/office/drawing/2014/main" id="{5B68D67F-8990-4A7E-A077-8D70B82A1A61}"/>
              </a:ext>
            </a:extLst>
          </p:cNvPr>
          <p:cNvSpPr/>
          <p:nvPr/>
        </p:nvSpPr>
        <p:spPr bwMode="auto">
          <a:xfrm>
            <a:off x="7424167" y="1703506"/>
            <a:ext cx="2556000" cy="1855827"/>
          </a:xfrm>
          <a:prstGeom prst="roundRect">
            <a:avLst/>
          </a:prstGeom>
          <a:noFill/>
          <a:ln>
            <a:solidFill>
              <a:schemeClr val="tx1"/>
            </a:solidFill>
          </a:ln>
        </p:spPr>
        <p:txBody>
          <a:bodyPr vert="horz" wrap="square" lIns="91440" tIns="45720" rIns="91440" bIns="45720" numCol="1" rtlCol="0" anchor="t" anchorCtr="0" compatLnSpc="1">
            <a:prstTxWarp prst="textNoShape">
              <a:avLst/>
            </a:prstTxWarp>
            <a:spAutoFit/>
          </a:bodyPr>
          <a:lstStyle/>
          <a:p>
            <a:pPr algn="ctr"/>
            <a:r>
              <a:rPr lang="fr-FR" sz="1600" u="sng" dirty="0">
                <a:solidFill>
                  <a:schemeClr val="tx2"/>
                </a:solidFill>
              </a:rPr>
              <a:t>CGI</a:t>
            </a:r>
          </a:p>
          <a:p>
            <a:pPr algn="ctr"/>
            <a:r>
              <a:rPr lang="fr-FR" sz="1050" dirty="0">
                <a:solidFill>
                  <a:schemeClr val="tx2"/>
                </a:solidFill>
              </a:rPr>
              <a:t>Evolution </a:t>
            </a:r>
            <a:r>
              <a:rPr lang="fr-FR" sz="1050" dirty="0" err="1">
                <a:solidFill>
                  <a:schemeClr val="tx2"/>
                </a:solidFill>
              </a:rPr>
              <a:t>PeopleNet</a:t>
            </a:r>
            <a:r>
              <a:rPr lang="fr-FR" sz="1050" dirty="0">
                <a:solidFill>
                  <a:schemeClr val="tx2"/>
                </a:solidFill>
              </a:rPr>
              <a:t> et Interfaces Propriétaires</a:t>
            </a:r>
          </a:p>
          <a:p>
            <a:pPr algn="ctr"/>
            <a:endParaRPr lang="fr-FR" sz="1600" u="sng" dirty="0">
              <a:solidFill>
                <a:schemeClr val="tx2"/>
              </a:solidFill>
            </a:endParaRPr>
          </a:p>
          <a:p>
            <a:pPr algn="ctr"/>
            <a:r>
              <a:rPr lang="fr-FR" sz="1000" dirty="0">
                <a:solidFill>
                  <a:schemeClr val="tx2"/>
                </a:solidFill>
              </a:rPr>
              <a:t>Philippe </a:t>
            </a:r>
            <a:r>
              <a:rPr lang="fr-FR" sz="1000" dirty="0" err="1">
                <a:solidFill>
                  <a:schemeClr val="tx2"/>
                </a:solidFill>
              </a:rPr>
              <a:t>Anselmetti</a:t>
            </a:r>
            <a:endParaRPr lang="fr-FR" sz="1000" dirty="0">
              <a:solidFill>
                <a:schemeClr val="tx2"/>
              </a:solidFill>
            </a:endParaRPr>
          </a:p>
          <a:p>
            <a:pPr algn="ctr"/>
            <a:r>
              <a:rPr lang="fr-FR" sz="1000" dirty="0">
                <a:solidFill>
                  <a:schemeClr val="tx2"/>
                </a:solidFill>
              </a:rPr>
              <a:t>Responsable projet</a:t>
            </a:r>
          </a:p>
          <a:p>
            <a:pPr algn="ctr"/>
            <a:endParaRPr lang="fr-FR" sz="1000" dirty="0">
              <a:solidFill>
                <a:schemeClr val="tx2"/>
              </a:solidFill>
            </a:endParaRPr>
          </a:p>
          <a:p>
            <a:pPr algn="l"/>
            <a:r>
              <a:rPr lang="fr-FR" sz="1000" dirty="0">
                <a:solidFill>
                  <a:schemeClr val="tx2"/>
                </a:solidFill>
              </a:rPr>
              <a:t>Arthur Aberkane</a:t>
            </a:r>
          </a:p>
          <a:p>
            <a:pPr algn="l"/>
            <a:r>
              <a:rPr lang="fr-FR" sz="1000" dirty="0">
                <a:solidFill>
                  <a:schemeClr val="tx2"/>
                </a:solidFill>
              </a:rPr>
              <a:t>Eric Lopez</a:t>
            </a:r>
          </a:p>
        </p:txBody>
      </p:sp>
    </p:spTree>
    <p:extLst>
      <p:ext uri="{BB962C8B-B14F-4D97-AF65-F5344CB8AC3E}">
        <p14:creationId xmlns:p14="http://schemas.microsoft.com/office/powerpoint/2010/main" val="834739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19</a:t>
            </a:fld>
            <a:endParaRPr lang="fr-FR" dirty="0"/>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835435" y="819125"/>
            <a:ext cx="9253028" cy="468000"/>
          </a:xfrm>
        </p:spPr>
        <p:txBody>
          <a:bodyPr/>
          <a:lstStyle/>
          <a:p>
            <a:r>
              <a:rPr lang="fr-FR" dirty="0"/>
              <a:t>Comitologie ICDC / CGI</a:t>
            </a:r>
          </a:p>
        </p:txBody>
      </p:sp>
      <p:grpSp>
        <p:nvGrpSpPr>
          <p:cNvPr id="6" name="Groupe 5">
            <a:extLst>
              <a:ext uri="{FF2B5EF4-FFF2-40B4-BE49-F238E27FC236}">
                <a16:creationId xmlns:a16="http://schemas.microsoft.com/office/drawing/2014/main" id="{5B03BA44-4F98-4EC9-A78A-7354F0507734}"/>
              </a:ext>
            </a:extLst>
          </p:cNvPr>
          <p:cNvGrpSpPr/>
          <p:nvPr/>
        </p:nvGrpSpPr>
        <p:grpSpPr>
          <a:xfrm>
            <a:off x="8725727" y="63041"/>
            <a:ext cx="1658111" cy="526203"/>
            <a:chOff x="10533889" y="128872"/>
            <a:chExt cx="1658111" cy="526203"/>
          </a:xfrm>
        </p:grpSpPr>
        <p:sp>
          <p:nvSpPr>
            <p:cNvPr id="9" name="Flèche : chevron 8">
              <a:extLst>
                <a:ext uri="{FF2B5EF4-FFF2-40B4-BE49-F238E27FC236}">
                  <a16:creationId xmlns:a16="http://schemas.microsoft.com/office/drawing/2014/main" id="{3323D4DE-AFED-4A8F-A0C0-735DCC5E711C}"/>
                </a:ext>
              </a:extLst>
            </p:cNvPr>
            <p:cNvSpPr/>
            <p:nvPr/>
          </p:nvSpPr>
          <p:spPr bwMode="auto">
            <a:xfrm rot="10800000">
              <a:off x="10533889" y="128872"/>
              <a:ext cx="1645920" cy="526202"/>
            </a:xfrm>
            <a:prstGeom prst="chevron">
              <a:avLst>
                <a:gd name="adj" fmla="val 35972"/>
              </a:avLst>
            </a:prstGeom>
            <a:solidFill>
              <a:srgbClr val="73C8AA"/>
            </a:solid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01E1E"/>
                </a:solidFill>
                <a:effectLst/>
                <a:uLnTx/>
                <a:uFillTx/>
                <a:latin typeface="Arial" panose="020B0604020202020204"/>
                <a:ea typeface="+mn-ea"/>
                <a:cs typeface="+mn-cs"/>
              </a:endParaRPr>
            </a:p>
          </p:txBody>
        </p:sp>
        <p:sp>
          <p:nvSpPr>
            <p:cNvPr id="11" name="Rectangle 10">
              <a:extLst>
                <a:ext uri="{FF2B5EF4-FFF2-40B4-BE49-F238E27FC236}">
                  <a16:creationId xmlns:a16="http://schemas.microsoft.com/office/drawing/2014/main" id="{9B1DEB41-7CD0-4095-8E5C-31B79008055F}"/>
                </a:ext>
              </a:extLst>
            </p:cNvPr>
            <p:cNvSpPr/>
            <p:nvPr/>
          </p:nvSpPr>
          <p:spPr bwMode="auto">
            <a:xfrm>
              <a:off x="10856749" y="128873"/>
              <a:ext cx="1335251" cy="526202"/>
            </a:xfrm>
            <a:prstGeom prst="rect">
              <a:avLst/>
            </a:prstGeom>
            <a:solidFill>
              <a:srgbClr val="73C8AA"/>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Les acteurs</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pic>
        <p:nvPicPr>
          <p:cNvPr id="12" name="Image 11">
            <a:extLst>
              <a:ext uri="{FF2B5EF4-FFF2-40B4-BE49-F238E27FC236}">
                <a16:creationId xmlns:a16="http://schemas.microsoft.com/office/drawing/2014/main" id="{4195A466-3AA2-4C90-A205-1585215DE181}"/>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505243" y="1575209"/>
            <a:ext cx="294188" cy="294188"/>
          </a:xfrm>
          <a:prstGeom prst="rect">
            <a:avLst/>
          </a:prstGeom>
        </p:spPr>
      </p:pic>
      <p:pic>
        <p:nvPicPr>
          <p:cNvPr id="13" name="Image 12">
            <a:extLst>
              <a:ext uri="{FF2B5EF4-FFF2-40B4-BE49-F238E27FC236}">
                <a16:creationId xmlns:a16="http://schemas.microsoft.com/office/drawing/2014/main" id="{41074DBD-E6BD-4F19-A7A5-FF1C6F6FA3E7}"/>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505243" y="2360804"/>
            <a:ext cx="294188" cy="294188"/>
          </a:xfrm>
          <a:prstGeom prst="rect">
            <a:avLst/>
          </a:prstGeom>
        </p:spPr>
      </p:pic>
      <p:sp>
        <p:nvSpPr>
          <p:cNvPr id="5" name="ZoneTexte 4">
            <a:extLst>
              <a:ext uri="{FF2B5EF4-FFF2-40B4-BE49-F238E27FC236}">
                <a16:creationId xmlns:a16="http://schemas.microsoft.com/office/drawing/2014/main" id="{C8573DCB-A200-4408-8530-005C3E19857F}"/>
              </a:ext>
            </a:extLst>
          </p:cNvPr>
          <p:cNvSpPr txBox="1"/>
          <p:nvPr/>
        </p:nvSpPr>
        <p:spPr>
          <a:xfrm>
            <a:off x="835435" y="1575209"/>
            <a:ext cx="8964996" cy="1829796"/>
          </a:xfrm>
          <a:prstGeom prst="rect">
            <a:avLst/>
          </a:prstGeom>
          <a:noFill/>
        </p:spPr>
        <p:txBody>
          <a:bodyPr wrap="square" rtlCol="0">
            <a:spAutoFit/>
          </a:bodyPr>
          <a:lstStyle/>
          <a:p>
            <a:pPr marL="0" lvl="1" algn="just" defTabSz="778794">
              <a:lnSpc>
                <a:spcPts val="1920"/>
              </a:lnSpc>
              <a:spcBef>
                <a:spcPts val="1000"/>
              </a:spcBef>
              <a:buClr>
                <a:schemeClr val="accent4">
                  <a:lumMod val="75000"/>
                </a:schemeClr>
              </a:buClr>
              <a:buSzPct val="116000"/>
              <a:defRPr/>
            </a:pPr>
            <a:r>
              <a:rPr lang="fr-FR" sz="1600" b="0" dirty="0">
                <a:solidFill>
                  <a:schemeClr val="tx2"/>
                </a:solidFill>
                <a:cs typeface="Arial" panose="020B0604020202020204" pitchFamily="34" charset="0"/>
              </a:rPr>
              <a:t>Comité de suivi Hebdomadaire</a:t>
            </a:r>
          </a:p>
          <a:p>
            <a:pPr marL="0" lvl="1" algn="just" defTabSz="778794">
              <a:lnSpc>
                <a:spcPts val="1920"/>
              </a:lnSpc>
              <a:spcBef>
                <a:spcPts val="1000"/>
              </a:spcBef>
              <a:buClr>
                <a:schemeClr val="accent4">
                  <a:lumMod val="75000"/>
                </a:schemeClr>
              </a:buClr>
              <a:buSzPct val="116000"/>
              <a:defRPr/>
            </a:pPr>
            <a:endParaRPr lang="fr-FR" sz="1600" b="0" dirty="0">
              <a:solidFill>
                <a:schemeClr val="tx2"/>
              </a:solidFill>
              <a:cs typeface="Arial" panose="020B0604020202020204" pitchFamily="34" charset="0"/>
            </a:endParaRPr>
          </a:p>
          <a:p>
            <a:pPr marL="0" lvl="1" algn="just" defTabSz="778794">
              <a:lnSpc>
                <a:spcPts val="1920"/>
              </a:lnSpc>
              <a:spcBef>
                <a:spcPts val="1000"/>
              </a:spcBef>
              <a:buClr>
                <a:schemeClr val="accent4">
                  <a:lumMod val="75000"/>
                </a:schemeClr>
              </a:buClr>
              <a:buSzPct val="116000"/>
              <a:defRPr/>
            </a:pPr>
            <a:r>
              <a:rPr lang="fr-FR" sz="1600" b="0" dirty="0">
                <a:solidFill>
                  <a:schemeClr val="tx2"/>
                </a:solidFill>
                <a:cs typeface="Arial" panose="020B0604020202020204" pitchFamily="34" charset="0"/>
              </a:rPr>
              <a:t>Comité de suivi commun MCO mensuel (dernière semaine du mois)</a:t>
            </a:r>
          </a:p>
          <a:p>
            <a:pPr marL="0" lvl="1" algn="just" defTabSz="778794">
              <a:lnSpc>
                <a:spcPts val="1920"/>
              </a:lnSpc>
              <a:spcBef>
                <a:spcPts val="1000"/>
              </a:spcBef>
              <a:buClr>
                <a:schemeClr val="accent4">
                  <a:lumMod val="75000"/>
                </a:schemeClr>
              </a:buClr>
              <a:buSzPct val="116000"/>
              <a:defRPr/>
            </a:pPr>
            <a:endParaRPr lang="fr-FR" sz="1600" b="0" dirty="0">
              <a:solidFill>
                <a:schemeClr val="tx2"/>
              </a:solidFill>
              <a:cs typeface="Arial" panose="020B0604020202020204" pitchFamily="34" charset="0"/>
            </a:endParaRPr>
          </a:p>
          <a:p>
            <a:pPr marL="0" lvl="1" algn="just" defTabSz="778794">
              <a:lnSpc>
                <a:spcPts val="1920"/>
              </a:lnSpc>
              <a:spcBef>
                <a:spcPts val="1000"/>
              </a:spcBef>
              <a:buClr>
                <a:schemeClr val="accent4">
                  <a:lumMod val="75000"/>
                </a:schemeClr>
              </a:buClr>
              <a:buSzPct val="116000"/>
              <a:defRPr/>
            </a:pPr>
            <a:r>
              <a:rPr lang="fr-FR" sz="1600" b="0" dirty="0">
                <a:solidFill>
                  <a:schemeClr val="tx2"/>
                </a:solidFill>
                <a:cs typeface="Arial" panose="020B0604020202020204" pitchFamily="34" charset="0"/>
              </a:rPr>
              <a:t>Comité de pilotage trimestriel (MCO+ SRE)</a:t>
            </a:r>
            <a:endParaRPr lang="fr-FR" dirty="0"/>
          </a:p>
        </p:txBody>
      </p:sp>
      <p:pic>
        <p:nvPicPr>
          <p:cNvPr id="14" name="Image 13">
            <a:extLst>
              <a:ext uri="{FF2B5EF4-FFF2-40B4-BE49-F238E27FC236}">
                <a16:creationId xmlns:a16="http://schemas.microsoft.com/office/drawing/2014/main" id="{AAA7F07C-9438-4B8D-8984-950AB7FCFB07}"/>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505243" y="3087377"/>
            <a:ext cx="294188" cy="294188"/>
          </a:xfrm>
          <a:prstGeom prst="rect">
            <a:avLst/>
          </a:prstGeom>
        </p:spPr>
      </p:pic>
    </p:spTree>
    <p:extLst>
      <p:ext uri="{BB962C8B-B14F-4D97-AF65-F5344CB8AC3E}">
        <p14:creationId xmlns:p14="http://schemas.microsoft.com/office/powerpoint/2010/main" val="505728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2</a:t>
            </a:fld>
            <a:endParaRPr lang="fr-FR" dirty="0"/>
          </a:p>
        </p:txBody>
      </p:sp>
      <p:sp>
        <p:nvSpPr>
          <p:cNvPr id="5" name="Titre 4">
            <a:extLst>
              <a:ext uri="{FF2B5EF4-FFF2-40B4-BE49-F238E27FC236}">
                <a16:creationId xmlns:a16="http://schemas.microsoft.com/office/drawing/2014/main" id="{E0B1CBD0-64E9-437C-BD7F-7E3CFA99CDF3}"/>
              </a:ext>
            </a:extLst>
          </p:cNvPr>
          <p:cNvSpPr>
            <a:spLocks noGrp="1"/>
          </p:cNvSpPr>
          <p:nvPr>
            <p:ph type="title"/>
          </p:nvPr>
        </p:nvSpPr>
        <p:spPr/>
        <p:txBody>
          <a:bodyPr/>
          <a:lstStyle/>
          <a:p>
            <a:r>
              <a:rPr lang="fr-FR" dirty="0"/>
              <a:t>Sommaire</a:t>
            </a:r>
            <a:br>
              <a:rPr lang="fr-FR" dirty="0"/>
            </a:br>
            <a:r>
              <a:rPr lang="fr-FR" sz="1400" dirty="0">
                <a:solidFill>
                  <a:schemeClr val="accent4">
                    <a:lumMod val="50000"/>
                  </a:schemeClr>
                </a:solidFill>
              </a:rPr>
              <a:t/>
            </a:r>
            <a:br>
              <a:rPr lang="fr-FR" sz="1400" dirty="0">
                <a:solidFill>
                  <a:schemeClr val="accent4">
                    <a:lumMod val="50000"/>
                  </a:schemeClr>
                </a:solidFill>
              </a:rPr>
            </a:br>
            <a:r>
              <a:rPr lang="fr-FR" dirty="0"/>
              <a:t/>
            </a:r>
            <a:br>
              <a:rPr lang="fr-FR" dirty="0"/>
            </a:br>
            <a:r>
              <a:rPr lang="fr-FR" dirty="0"/>
              <a:t/>
            </a:r>
            <a:br>
              <a:rPr lang="fr-FR" dirty="0"/>
            </a:br>
            <a:r>
              <a:rPr lang="fr-FR" dirty="0"/>
              <a:t/>
            </a:r>
            <a:br>
              <a:rPr lang="fr-FR" dirty="0"/>
            </a:br>
            <a:endParaRPr lang="fr-FR" dirty="0"/>
          </a:p>
        </p:txBody>
      </p:sp>
      <p:sp>
        <p:nvSpPr>
          <p:cNvPr id="6" name="Ellipse 5">
            <a:extLst>
              <a:ext uri="{FF2B5EF4-FFF2-40B4-BE49-F238E27FC236}">
                <a16:creationId xmlns:a16="http://schemas.microsoft.com/office/drawing/2014/main" id="{71D784D9-1458-430E-B314-E7FCD46A6637}"/>
              </a:ext>
            </a:extLst>
          </p:cNvPr>
          <p:cNvSpPr/>
          <p:nvPr/>
        </p:nvSpPr>
        <p:spPr bwMode="auto">
          <a:xfrm>
            <a:off x="1051518" y="2269745"/>
            <a:ext cx="540000" cy="540000"/>
          </a:xfrm>
          <a:prstGeom prst="ellipse">
            <a:avLst/>
          </a:prstGeom>
          <a:solidFill>
            <a:schemeClr val="accent1">
              <a:lumMod val="50000"/>
            </a:schemeClr>
          </a:solidFill>
          <a:ln>
            <a:solidFill>
              <a:schemeClr val="accent1">
                <a:lumMod val="50000"/>
              </a:schemeClr>
            </a:solidFill>
          </a:ln>
        </p:spPr>
        <p:txBody>
          <a:bodyPr vert="horz" wrap="square" lIns="91440" tIns="45720" rIns="91440" bIns="45720" numCol="1" rtlCol="0" anchor="ctr" anchorCtr="0" compatLnSpc="1">
            <a:prstTxWarp prst="textNoShape">
              <a:avLst/>
            </a:prstTxWarp>
          </a:bodyPr>
          <a:lstStyle/>
          <a:p>
            <a:pPr algn="ctr"/>
            <a:r>
              <a:rPr lang="fr-FR" b="1" dirty="0">
                <a:solidFill>
                  <a:schemeClr val="bg2"/>
                </a:solidFill>
              </a:rPr>
              <a:t>2</a:t>
            </a:r>
          </a:p>
        </p:txBody>
      </p:sp>
      <p:sp>
        <p:nvSpPr>
          <p:cNvPr id="7" name="Flèche : pentagone 6">
            <a:extLst>
              <a:ext uri="{FF2B5EF4-FFF2-40B4-BE49-F238E27FC236}">
                <a16:creationId xmlns:a16="http://schemas.microsoft.com/office/drawing/2014/main" id="{46509BA5-7AAE-4284-9EF4-0DA75B3CC01B}"/>
              </a:ext>
            </a:extLst>
          </p:cNvPr>
          <p:cNvSpPr/>
          <p:nvPr/>
        </p:nvSpPr>
        <p:spPr bwMode="auto">
          <a:xfrm>
            <a:off x="1779619" y="2230338"/>
            <a:ext cx="6616656" cy="540000"/>
          </a:xfrm>
          <a:prstGeom prst="homePlate">
            <a:avLst/>
          </a:prstGeom>
          <a:solidFill>
            <a:srgbClr val="077CB7"/>
          </a:solidFill>
          <a:ln>
            <a:solidFill>
              <a:schemeClr val="accent1">
                <a:lumMod val="50000"/>
              </a:schemeClr>
            </a:solidFill>
          </a:ln>
        </p:spPr>
        <p:txBody>
          <a:bodyPr vert="horz" wrap="square" lIns="180000" tIns="45720" rIns="91440" bIns="45720" numCol="1" rtlCol="0" anchor="ctr" anchorCtr="0" compatLnSpc="1">
            <a:prstTxWarp prst="textNoShape">
              <a:avLst/>
            </a:prstTxWarp>
          </a:bodyPr>
          <a:lstStyle/>
          <a:p>
            <a:pPr algn="l"/>
            <a:r>
              <a:rPr lang="fr-FR" dirty="0">
                <a:solidFill>
                  <a:schemeClr val="bg2"/>
                </a:solidFill>
              </a:rPr>
              <a:t>Les impacts du chantier Paie dans le SI DRS</a:t>
            </a:r>
          </a:p>
        </p:txBody>
      </p:sp>
      <p:sp>
        <p:nvSpPr>
          <p:cNvPr id="8" name="Ellipse 7">
            <a:extLst>
              <a:ext uri="{FF2B5EF4-FFF2-40B4-BE49-F238E27FC236}">
                <a16:creationId xmlns:a16="http://schemas.microsoft.com/office/drawing/2014/main" id="{330E7A04-474F-4292-B3C9-5DDE4C9A783B}"/>
              </a:ext>
            </a:extLst>
          </p:cNvPr>
          <p:cNvSpPr/>
          <p:nvPr/>
        </p:nvSpPr>
        <p:spPr bwMode="auto">
          <a:xfrm>
            <a:off x="1051518" y="4779625"/>
            <a:ext cx="540000" cy="540000"/>
          </a:xfrm>
          <a:prstGeom prst="ellipse">
            <a:avLst/>
          </a:prstGeom>
          <a:solidFill>
            <a:schemeClr val="accent2"/>
          </a:solidFill>
          <a:ln>
            <a:noFill/>
          </a:ln>
        </p:spPr>
        <p:txBody>
          <a:bodyPr vert="horz" wrap="square" lIns="91440" tIns="45720" rIns="91440" bIns="45720" numCol="1" rtlCol="0" anchor="ctr" anchorCtr="0" compatLnSpc="1">
            <a:prstTxWarp prst="textNoShape">
              <a:avLst/>
            </a:prstTxWarp>
          </a:bodyPr>
          <a:lstStyle/>
          <a:p>
            <a:pPr algn="ctr"/>
            <a:r>
              <a:rPr lang="fr-FR" dirty="0">
                <a:solidFill>
                  <a:schemeClr val="bg2"/>
                </a:solidFill>
              </a:rPr>
              <a:t>4</a:t>
            </a:r>
            <a:endParaRPr lang="fr-FR" b="1" dirty="0">
              <a:solidFill>
                <a:schemeClr val="bg2"/>
              </a:solidFill>
            </a:endParaRPr>
          </a:p>
        </p:txBody>
      </p:sp>
      <p:sp>
        <p:nvSpPr>
          <p:cNvPr id="9" name="Flèche : pentagone 8">
            <a:extLst>
              <a:ext uri="{FF2B5EF4-FFF2-40B4-BE49-F238E27FC236}">
                <a16:creationId xmlns:a16="http://schemas.microsoft.com/office/drawing/2014/main" id="{D16EB99E-B867-43F1-82FC-FE12790AA6F3}"/>
              </a:ext>
            </a:extLst>
          </p:cNvPr>
          <p:cNvSpPr/>
          <p:nvPr/>
        </p:nvSpPr>
        <p:spPr bwMode="auto">
          <a:xfrm>
            <a:off x="1779619" y="4717904"/>
            <a:ext cx="6504778" cy="540000"/>
          </a:xfrm>
          <a:prstGeom prst="homePlate">
            <a:avLst/>
          </a:prstGeom>
          <a:solidFill>
            <a:srgbClr val="73C8AA"/>
          </a:solidFill>
          <a:ln>
            <a:noFill/>
          </a:ln>
        </p:spPr>
        <p:txBody>
          <a:bodyPr vert="horz" wrap="square" lIns="180000" tIns="45720" rIns="91440" bIns="45720" numCol="1" rtlCol="0" anchor="ctr" anchorCtr="0" compatLnSpc="1">
            <a:prstTxWarp prst="textNoShape">
              <a:avLst/>
            </a:prstTxWarp>
          </a:bodyPr>
          <a:lstStyle/>
          <a:p>
            <a:pPr algn="l"/>
            <a:r>
              <a:rPr lang="fr-FR" dirty="0">
                <a:solidFill>
                  <a:schemeClr val="bg2"/>
                </a:solidFill>
              </a:rPr>
              <a:t>Les acteurs du projet</a:t>
            </a:r>
          </a:p>
        </p:txBody>
      </p:sp>
      <p:sp>
        <p:nvSpPr>
          <p:cNvPr id="10" name="Ellipse 9">
            <a:extLst>
              <a:ext uri="{FF2B5EF4-FFF2-40B4-BE49-F238E27FC236}">
                <a16:creationId xmlns:a16="http://schemas.microsoft.com/office/drawing/2014/main" id="{2DBE559D-5A14-404B-BEB6-2099647B756B}"/>
              </a:ext>
            </a:extLst>
          </p:cNvPr>
          <p:cNvSpPr/>
          <p:nvPr/>
        </p:nvSpPr>
        <p:spPr bwMode="auto">
          <a:xfrm>
            <a:off x="1051518" y="3123441"/>
            <a:ext cx="540000" cy="540000"/>
          </a:xfrm>
          <a:prstGeom prst="ellipse">
            <a:avLst/>
          </a:prstGeom>
          <a:solidFill>
            <a:srgbClr val="B606BA"/>
          </a:solidFill>
          <a:ln>
            <a:noFill/>
          </a:ln>
        </p:spPr>
        <p:txBody>
          <a:bodyPr vert="horz" wrap="square" lIns="91440" tIns="45720" rIns="91440" bIns="45720" numCol="1" rtlCol="0" anchor="ctr" anchorCtr="0" compatLnSpc="1">
            <a:prstTxWarp prst="textNoShape">
              <a:avLst/>
            </a:prstTxWarp>
          </a:bodyPr>
          <a:lstStyle/>
          <a:p>
            <a:pPr algn="ctr"/>
            <a:r>
              <a:rPr lang="fr-FR" dirty="0">
                <a:solidFill>
                  <a:schemeClr val="bg2"/>
                </a:solidFill>
              </a:rPr>
              <a:t>5</a:t>
            </a:r>
            <a:endParaRPr lang="fr-FR" b="1" dirty="0">
              <a:solidFill>
                <a:schemeClr val="bg2"/>
              </a:solidFill>
            </a:endParaRPr>
          </a:p>
        </p:txBody>
      </p:sp>
      <p:sp>
        <p:nvSpPr>
          <p:cNvPr id="11" name="Flèche : pentagone 10">
            <a:extLst>
              <a:ext uri="{FF2B5EF4-FFF2-40B4-BE49-F238E27FC236}">
                <a16:creationId xmlns:a16="http://schemas.microsoft.com/office/drawing/2014/main" id="{7E54CCE5-E75C-42EC-A1EA-C77F11781BA4}"/>
              </a:ext>
            </a:extLst>
          </p:cNvPr>
          <p:cNvSpPr/>
          <p:nvPr/>
        </p:nvSpPr>
        <p:spPr bwMode="auto">
          <a:xfrm>
            <a:off x="1769631" y="3084034"/>
            <a:ext cx="6616656" cy="576000"/>
          </a:xfrm>
          <a:prstGeom prst="homePlate">
            <a:avLst/>
          </a:prstGeom>
          <a:solidFill>
            <a:srgbClr val="B606BA"/>
          </a:solidFill>
          <a:ln>
            <a:noFill/>
          </a:ln>
        </p:spPr>
        <p:txBody>
          <a:bodyPr vert="horz" wrap="square" lIns="180000" tIns="45720" rIns="91440" bIns="45720" numCol="1" rtlCol="0" anchor="ctr" anchorCtr="0" compatLnSpc="1">
            <a:prstTxWarp prst="textNoShape">
              <a:avLst/>
            </a:prstTxWarp>
          </a:bodyPr>
          <a:lstStyle/>
          <a:p>
            <a:pPr algn="l"/>
            <a:r>
              <a:rPr lang="fr-FR" dirty="0">
                <a:solidFill>
                  <a:schemeClr val="bg2"/>
                </a:solidFill>
              </a:rPr>
              <a:t>Le cadre d’intervention de CGI</a:t>
            </a:r>
          </a:p>
        </p:txBody>
      </p:sp>
      <p:sp>
        <p:nvSpPr>
          <p:cNvPr id="12" name="Ellipse 11">
            <a:extLst>
              <a:ext uri="{FF2B5EF4-FFF2-40B4-BE49-F238E27FC236}">
                <a16:creationId xmlns:a16="http://schemas.microsoft.com/office/drawing/2014/main" id="{3DD6E3A3-0FF5-4D85-8050-97D46E2CB97C}"/>
              </a:ext>
            </a:extLst>
          </p:cNvPr>
          <p:cNvSpPr/>
          <p:nvPr/>
        </p:nvSpPr>
        <p:spPr bwMode="auto">
          <a:xfrm>
            <a:off x="1051518" y="1434596"/>
            <a:ext cx="540000" cy="540000"/>
          </a:xfrm>
          <a:prstGeom prst="ellipse">
            <a:avLst/>
          </a:prstGeom>
          <a:solidFill>
            <a:schemeClr val="accent5">
              <a:lumMod val="75000"/>
            </a:schemeClr>
          </a:solidFill>
          <a:ln>
            <a:noFill/>
          </a:ln>
        </p:spPr>
        <p:txBody>
          <a:bodyPr vert="horz" wrap="square" lIns="91440" tIns="45720" rIns="91440" bIns="45720" numCol="1" rtlCol="0" anchor="ctr" anchorCtr="0" compatLnSpc="1">
            <a:prstTxWarp prst="textNoShape">
              <a:avLst/>
            </a:prstTxWarp>
          </a:bodyPr>
          <a:lstStyle/>
          <a:p>
            <a:pPr algn="ctr"/>
            <a:r>
              <a:rPr lang="fr-FR" b="1" dirty="0">
                <a:solidFill>
                  <a:schemeClr val="bg2"/>
                </a:solidFill>
              </a:rPr>
              <a:t>1</a:t>
            </a:r>
          </a:p>
        </p:txBody>
      </p:sp>
      <p:sp>
        <p:nvSpPr>
          <p:cNvPr id="13" name="Flèche : pentagone 12">
            <a:extLst>
              <a:ext uri="{FF2B5EF4-FFF2-40B4-BE49-F238E27FC236}">
                <a16:creationId xmlns:a16="http://schemas.microsoft.com/office/drawing/2014/main" id="{3811E4AF-2519-4F9C-9C31-ED03C3B41443}"/>
              </a:ext>
            </a:extLst>
          </p:cNvPr>
          <p:cNvSpPr/>
          <p:nvPr/>
        </p:nvSpPr>
        <p:spPr bwMode="auto">
          <a:xfrm>
            <a:off x="1779619" y="1395189"/>
            <a:ext cx="6616656" cy="540000"/>
          </a:xfrm>
          <a:prstGeom prst="homePlate">
            <a:avLst/>
          </a:prstGeom>
          <a:solidFill>
            <a:schemeClr val="accent5">
              <a:lumMod val="75000"/>
            </a:schemeClr>
          </a:solidFill>
          <a:ln>
            <a:noFill/>
          </a:ln>
        </p:spPr>
        <p:txBody>
          <a:bodyPr vert="horz" wrap="square" lIns="180000" tIns="45720" rIns="91440" bIns="45720" numCol="1" rtlCol="0" anchor="ctr" anchorCtr="0" compatLnSpc="1">
            <a:prstTxWarp prst="textNoShape">
              <a:avLst/>
            </a:prstTxWarp>
          </a:bodyPr>
          <a:lstStyle/>
          <a:p>
            <a:pPr algn="l"/>
            <a:r>
              <a:rPr lang="fr-FR" sz="2400" dirty="0">
                <a:solidFill>
                  <a:schemeClr val="bg2"/>
                </a:solidFill>
              </a:rPr>
              <a:t>Les impacts du projet dans le SI DRS</a:t>
            </a:r>
          </a:p>
        </p:txBody>
      </p:sp>
      <p:sp>
        <p:nvSpPr>
          <p:cNvPr id="14" name="Ellipse 13">
            <a:extLst>
              <a:ext uri="{FF2B5EF4-FFF2-40B4-BE49-F238E27FC236}">
                <a16:creationId xmlns:a16="http://schemas.microsoft.com/office/drawing/2014/main" id="{E70F321C-69E1-41CA-A9AE-08E0CC790310}"/>
              </a:ext>
            </a:extLst>
          </p:cNvPr>
          <p:cNvSpPr/>
          <p:nvPr/>
        </p:nvSpPr>
        <p:spPr bwMode="auto">
          <a:xfrm>
            <a:off x="1051519" y="3954133"/>
            <a:ext cx="540000" cy="540000"/>
          </a:xfrm>
          <a:prstGeom prst="ellipse">
            <a:avLst/>
          </a:prstGeom>
          <a:solidFill>
            <a:schemeClr val="accent5">
              <a:lumMod val="40000"/>
              <a:lumOff val="60000"/>
            </a:schemeClr>
          </a:solidFill>
          <a:ln>
            <a:noFill/>
          </a:ln>
        </p:spPr>
        <p:txBody>
          <a:bodyPr vert="horz" wrap="square" lIns="91440" tIns="45720" rIns="91440" bIns="45720" numCol="1" rtlCol="0" anchor="ctr" anchorCtr="0" compatLnSpc="1">
            <a:prstTxWarp prst="textNoShape">
              <a:avLst/>
            </a:prstTxWarp>
          </a:bodyPr>
          <a:lstStyle/>
          <a:p>
            <a:pPr algn="ctr"/>
            <a:r>
              <a:rPr lang="fr-FR" dirty="0">
                <a:solidFill>
                  <a:schemeClr val="bg2"/>
                </a:solidFill>
              </a:rPr>
              <a:t>3</a:t>
            </a:r>
            <a:endParaRPr lang="fr-FR" b="1" dirty="0">
              <a:solidFill>
                <a:schemeClr val="bg2"/>
              </a:solidFill>
            </a:endParaRPr>
          </a:p>
        </p:txBody>
      </p:sp>
      <p:sp>
        <p:nvSpPr>
          <p:cNvPr id="15" name="Flèche : pentagone 14">
            <a:extLst>
              <a:ext uri="{FF2B5EF4-FFF2-40B4-BE49-F238E27FC236}">
                <a16:creationId xmlns:a16="http://schemas.microsoft.com/office/drawing/2014/main" id="{20F23489-44F6-4CA5-A476-6CD67CB191DB}"/>
              </a:ext>
            </a:extLst>
          </p:cNvPr>
          <p:cNvSpPr/>
          <p:nvPr/>
        </p:nvSpPr>
        <p:spPr bwMode="auto">
          <a:xfrm>
            <a:off x="1783485" y="3914726"/>
            <a:ext cx="6504778" cy="540000"/>
          </a:xfrm>
          <a:prstGeom prst="homePlate">
            <a:avLst/>
          </a:prstGeom>
          <a:solidFill>
            <a:schemeClr val="accent5">
              <a:lumMod val="40000"/>
              <a:lumOff val="60000"/>
            </a:schemeClr>
          </a:solidFill>
          <a:ln>
            <a:noFill/>
          </a:ln>
        </p:spPr>
        <p:txBody>
          <a:bodyPr vert="horz" wrap="square" lIns="180000" tIns="45720" rIns="91440" bIns="45720" numCol="1" rtlCol="0" anchor="ctr" anchorCtr="0" compatLnSpc="1">
            <a:prstTxWarp prst="textNoShape">
              <a:avLst/>
            </a:prstTxWarp>
          </a:bodyPr>
          <a:lstStyle/>
          <a:p>
            <a:pPr algn="l"/>
            <a:r>
              <a:rPr lang="fr-FR" dirty="0">
                <a:solidFill>
                  <a:schemeClr val="bg2"/>
                </a:solidFill>
              </a:rPr>
              <a:t>Le Planning</a:t>
            </a:r>
          </a:p>
        </p:txBody>
      </p:sp>
    </p:spTree>
    <p:extLst>
      <p:ext uri="{BB962C8B-B14F-4D97-AF65-F5344CB8AC3E}">
        <p14:creationId xmlns:p14="http://schemas.microsoft.com/office/powerpoint/2010/main" val="251741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8D2EAF-4B14-4D49-BBB4-554970E30F27}"/>
              </a:ext>
            </a:extLst>
          </p:cNvPr>
          <p:cNvSpPr>
            <a:spLocks noGrp="1"/>
          </p:cNvSpPr>
          <p:nvPr>
            <p:ph type="title"/>
          </p:nvPr>
        </p:nvSpPr>
        <p:spPr/>
        <p:txBody>
          <a:bodyPr/>
          <a:lstStyle/>
          <a:p>
            <a:endParaRPr lang="fr-FR"/>
          </a:p>
        </p:txBody>
      </p:sp>
    </p:spTree>
    <p:extLst>
      <p:ext uri="{BB962C8B-B14F-4D97-AF65-F5344CB8AC3E}">
        <p14:creationId xmlns:p14="http://schemas.microsoft.com/office/powerpoint/2010/main" val="157029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3</a:t>
            </a:fld>
            <a:endParaRPr lang="fr-FR" dirty="0"/>
          </a:p>
        </p:txBody>
      </p:sp>
      <p:sp>
        <p:nvSpPr>
          <p:cNvPr id="7" name="Flèche : chevron 6">
            <a:extLst>
              <a:ext uri="{FF2B5EF4-FFF2-40B4-BE49-F238E27FC236}">
                <a16:creationId xmlns:a16="http://schemas.microsoft.com/office/drawing/2014/main" id="{9B4F80F9-170E-426D-A084-BB3B4A898578}"/>
              </a:ext>
            </a:extLst>
          </p:cNvPr>
          <p:cNvSpPr/>
          <p:nvPr/>
        </p:nvSpPr>
        <p:spPr bwMode="auto">
          <a:xfrm rot="10800000">
            <a:off x="8833929" y="84617"/>
            <a:ext cx="1549909" cy="526202"/>
          </a:xfrm>
          <a:prstGeom prst="chevron">
            <a:avLst>
              <a:gd name="adj" fmla="val 35972"/>
            </a:avLst>
          </a:prstGeom>
          <a:solidFill>
            <a:schemeClr val="accent5">
              <a:lumMod val="75000"/>
            </a:schemeClr>
          </a:solid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01E1E"/>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B7B93DAE-EDE9-47DB-8883-1A41C56956EA}"/>
              </a:ext>
            </a:extLst>
          </p:cNvPr>
          <p:cNvSpPr/>
          <p:nvPr/>
        </p:nvSpPr>
        <p:spPr bwMode="auto">
          <a:xfrm>
            <a:off x="9048587" y="84618"/>
            <a:ext cx="1335251" cy="526202"/>
          </a:xfrm>
          <a:prstGeom prst="rect">
            <a:avLst/>
          </a:prstGeom>
          <a:solidFill>
            <a:schemeClr val="accent5">
              <a:lumMod val="75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Impacts projet</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835435" y="819125"/>
            <a:ext cx="9253028" cy="468000"/>
          </a:xfrm>
        </p:spPr>
        <p:txBody>
          <a:bodyPr/>
          <a:lstStyle/>
          <a:p>
            <a:r>
              <a:rPr lang="fr-FR" dirty="0"/>
              <a:t> </a:t>
            </a:r>
          </a:p>
        </p:txBody>
      </p:sp>
      <p:sp>
        <p:nvSpPr>
          <p:cNvPr id="9" name="Titre 2">
            <a:extLst>
              <a:ext uri="{FF2B5EF4-FFF2-40B4-BE49-F238E27FC236}">
                <a16:creationId xmlns:a16="http://schemas.microsoft.com/office/drawing/2014/main" id="{F9DAA066-0BA4-4BD9-B15D-85C3B12E86F7}"/>
              </a:ext>
            </a:extLst>
          </p:cNvPr>
          <p:cNvSpPr txBox="1">
            <a:spLocks/>
          </p:cNvSpPr>
          <p:nvPr/>
        </p:nvSpPr>
        <p:spPr>
          <a:xfrm>
            <a:off x="115356" y="898921"/>
            <a:ext cx="9253028" cy="468000"/>
          </a:xfrm>
          <a:prstGeom prst="rect">
            <a:avLst/>
          </a:prstGeom>
        </p:spPr>
        <p:txBody>
          <a:bodyPr vert="horz" lIns="91440" tIns="45720" rIns="91440" bIns="45720" rtlCol="0" anchor="t">
            <a:noAutofit/>
          </a:bodyPr>
          <a:lstStyle>
            <a:lvl1pPr algn="l" defTabSz="778794" rtl="0" eaLnBrk="1" latinLnBrk="0" hangingPunct="1">
              <a:lnSpc>
                <a:spcPct val="90000"/>
              </a:lnSpc>
              <a:spcBef>
                <a:spcPct val="0"/>
              </a:spcBef>
              <a:buNone/>
              <a:defRPr sz="2470" b="1" kern="1200">
                <a:solidFill>
                  <a:schemeClr val="tx1"/>
                </a:solidFill>
                <a:latin typeface="+mj-lt"/>
                <a:ea typeface="+mj-ea"/>
                <a:cs typeface="+mj-cs"/>
              </a:defRPr>
            </a:lvl1pPr>
          </a:lstStyle>
          <a:p>
            <a:pPr fontAlgn="auto">
              <a:spcAft>
                <a:spcPts val="0"/>
              </a:spcAft>
            </a:pPr>
            <a:r>
              <a:rPr lang="fr-FR" dirty="0"/>
              <a:t>Quel est l’objectif ? </a:t>
            </a:r>
          </a:p>
        </p:txBody>
      </p:sp>
      <p:sp>
        <p:nvSpPr>
          <p:cNvPr id="11" name="ZoneTexte 10">
            <a:extLst>
              <a:ext uri="{FF2B5EF4-FFF2-40B4-BE49-F238E27FC236}">
                <a16:creationId xmlns:a16="http://schemas.microsoft.com/office/drawing/2014/main" id="{2152EE12-26B7-463F-A4E1-8C995F9660E6}"/>
              </a:ext>
            </a:extLst>
          </p:cNvPr>
          <p:cNvSpPr txBox="1"/>
          <p:nvPr/>
        </p:nvSpPr>
        <p:spPr>
          <a:xfrm>
            <a:off x="115356" y="1686778"/>
            <a:ext cx="5076564" cy="1759456"/>
          </a:xfrm>
          <a:prstGeom prst="rect">
            <a:avLst/>
          </a:prstGeom>
          <a:noFill/>
        </p:spPr>
        <p:txBody>
          <a:bodyPr wrap="square" rtlCol="0">
            <a:spAutoFit/>
          </a:bodyPr>
          <a:lstStyle/>
          <a:p>
            <a:pPr algn="l"/>
            <a:r>
              <a:rPr lang="fr-FR" sz="2400" b="1" dirty="0">
                <a:solidFill>
                  <a:srgbClr val="780000"/>
                </a:solidFill>
                <a:latin typeface="Arial" panose="020B0604020202020204" pitchFamily="34" charset="0"/>
                <a:cs typeface="Arial" panose="020B0604020202020204" pitchFamily="34" charset="0"/>
              </a:rPr>
              <a:t>DRS </a:t>
            </a:r>
            <a:r>
              <a:rPr lang="fr-FR" sz="2400" dirty="0" smtClean="0">
                <a:solidFill>
                  <a:srgbClr val="780000"/>
                </a:solidFill>
                <a:latin typeface="Arial" panose="020B0604020202020204" pitchFamily="34" charset="0"/>
                <a:cs typeface="Arial" panose="020B0604020202020204" pitchFamily="34" charset="0"/>
                <a:sym typeface="Wingdings" panose="05000000000000000000" pitchFamily="2" charset="2"/>
              </a:rPr>
              <a:t>: </a:t>
            </a:r>
            <a:r>
              <a:rPr lang="fr-FR" sz="1400" dirty="0" smtClean="0">
                <a:solidFill>
                  <a:srgbClr val="780000"/>
                </a:solidFill>
                <a:latin typeface="Arial" panose="020B0604020202020204" pitchFamily="34" charset="0"/>
                <a:cs typeface="Arial" panose="020B0604020202020204" pitchFamily="34" charset="0"/>
                <a:sym typeface="Wingdings" panose="05000000000000000000" pitchFamily="2" charset="2"/>
              </a:rPr>
              <a:t>(</a:t>
            </a:r>
            <a:r>
              <a:rPr lang="fr-FR" sz="1200" dirty="0" smtClean="0">
                <a:solidFill>
                  <a:srgbClr val="780000"/>
                </a:solidFill>
                <a:latin typeface="Arial" panose="020B0604020202020204" pitchFamily="34" charset="0"/>
                <a:cs typeface="Arial" panose="020B0604020202020204" pitchFamily="34" charset="0"/>
                <a:sym typeface="Wingdings" panose="05000000000000000000" pitchFamily="2" charset="2"/>
              </a:rPr>
              <a:t>sous partie de la CDC qui gère les retraites)</a:t>
            </a:r>
            <a:r>
              <a:rPr lang="fr-FR" sz="1200" b="1" dirty="0" smtClean="0">
                <a:solidFill>
                  <a:srgbClr val="780000"/>
                </a:solidFill>
                <a:latin typeface="Arial" panose="020B0604020202020204" pitchFamily="34" charset="0"/>
                <a:cs typeface="Arial" panose="020B0604020202020204" pitchFamily="34" charset="0"/>
              </a:rPr>
              <a:t> </a:t>
            </a:r>
            <a:r>
              <a:rPr lang="fr-FR" sz="1800" dirty="0">
                <a:solidFill>
                  <a:schemeClr val="tx2"/>
                </a:solidFill>
                <a:latin typeface="Arial" panose="020B0604020202020204" pitchFamily="34" charset="0"/>
                <a:cs typeface="Arial" panose="020B0604020202020204" pitchFamily="34" charset="0"/>
              </a:rPr>
              <a:t>3,5Millions de Pensions de Retraite</a:t>
            </a:r>
          </a:p>
          <a:p>
            <a:pPr algn="just">
              <a:lnSpc>
                <a:spcPts val="1920"/>
              </a:lnSpc>
              <a:spcBef>
                <a:spcPts val="1000"/>
              </a:spcBef>
              <a:buClr>
                <a:schemeClr val="accent5">
                  <a:lumMod val="75000"/>
                </a:schemeClr>
              </a:buClr>
              <a:buSzPct val="116000"/>
              <a:defRPr/>
            </a:pPr>
            <a:r>
              <a:rPr lang="fr-FR" sz="1800" b="0" dirty="0">
                <a:solidFill>
                  <a:prstClr val="black"/>
                </a:solidFill>
                <a:cs typeface="Arial" panose="020B0604020202020204" pitchFamily="34" charset="0"/>
              </a:rPr>
              <a:t>dont 1,3Millions pour la CNRACL, </a:t>
            </a:r>
          </a:p>
          <a:p>
            <a:pPr algn="just">
              <a:lnSpc>
                <a:spcPts val="1920"/>
              </a:lnSpc>
              <a:spcBef>
                <a:spcPts val="1000"/>
              </a:spcBef>
              <a:buClr>
                <a:schemeClr val="accent5">
                  <a:lumMod val="75000"/>
                </a:schemeClr>
              </a:buClr>
              <a:buSzPct val="116000"/>
              <a:defRPr/>
            </a:pPr>
            <a:r>
              <a:rPr lang="fr-FR" sz="1800" b="0" dirty="0">
                <a:solidFill>
                  <a:prstClr val="black"/>
                </a:solidFill>
                <a:cs typeface="Arial" panose="020B0604020202020204" pitchFamily="34" charset="0"/>
              </a:rPr>
              <a:t>fonds des agents Territoriaux et Hospitaliers </a:t>
            </a:r>
          </a:p>
          <a:p>
            <a:pPr algn="l"/>
            <a:r>
              <a:rPr lang="fr-FR" sz="1800" b="1" dirty="0">
                <a:solidFill>
                  <a:schemeClr val="tx2"/>
                </a:solidFill>
                <a:latin typeface="Arial" panose="020B0604020202020204" pitchFamily="34" charset="0"/>
                <a:cs typeface="Arial" panose="020B0604020202020204" pitchFamily="34" charset="0"/>
              </a:rPr>
              <a:t>  </a:t>
            </a:r>
            <a:endParaRPr lang="fr-FR" sz="1800" b="1" dirty="0">
              <a:solidFill>
                <a:srgbClr val="780000"/>
              </a:solidFill>
              <a:latin typeface="Arial" panose="020B0604020202020204" pitchFamily="34" charset="0"/>
              <a:cs typeface="Arial" panose="020B0604020202020204" pitchFamily="34" charset="0"/>
            </a:endParaRPr>
          </a:p>
        </p:txBody>
      </p:sp>
      <p:sp>
        <p:nvSpPr>
          <p:cNvPr id="13" name="ZoneTexte 12">
            <a:extLst>
              <a:ext uri="{FF2B5EF4-FFF2-40B4-BE49-F238E27FC236}">
                <a16:creationId xmlns:a16="http://schemas.microsoft.com/office/drawing/2014/main" id="{5296138E-7C15-433D-9EEA-514E5C3A21C5}"/>
              </a:ext>
            </a:extLst>
          </p:cNvPr>
          <p:cNvSpPr txBox="1"/>
          <p:nvPr/>
        </p:nvSpPr>
        <p:spPr>
          <a:xfrm>
            <a:off x="5191919" y="1663367"/>
            <a:ext cx="9832279" cy="461665"/>
          </a:xfrm>
          <a:prstGeom prst="rect">
            <a:avLst/>
          </a:prstGeom>
          <a:noFill/>
        </p:spPr>
        <p:txBody>
          <a:bodyPr wrap="square" rtlCol="0">
            <a:spAutoFit/>
          </a:bodyPr>
          <a:lstStyle/>
          <a:p>
            <a:pPr algn="l"/>
            <a:r>
              <a:rPr lang="fr-FR" sz="2400" dirty="0">
                <a:solidFill>
                  <a:srgbClr val="780000"/>
                </a:solidFill>
                <a:latin typeface="Arial" panose="020B0604020202020204" pitchFamily="34" charset="0"/>
                <a:cs typeface="Arial" panose="020B0604020202020204" pitchFamily="34" charset="0"/>
              </a:rPr>
              <a:t>SRE</a:t>
            </a:r>
            <a:r>
              <a:rPr lang="fr-FR" sz="2400" b="1" dirty="0">
                <a:solidFill>
                  <a:srgbClr val="780000"/>
                </a:solidFill>
                <a:latin typeface="Arial" panose="020B0604020202020204" pitchFamily="34" charset="0"/>
                <a:cs typeface="Arial" panose="020B0604020202020204" pitchFamily="34" charset="0"/>
              </a:rPr>
              <a:t> : </a:t>
            </a:r>
            <a:r>
              <a:rPr lang="fr-FR" sz="1800" b="1" dirty="0">
                <a:solidFill>
                  <a:schemeClr val="tx2"/>
                </a:solidFill>
                <a:latin typeface="Arial" panose="020B0604020202020204" pitchFamily="34" charset="0"/>
                <a:cs typeface="Arial" panose="020B0604020202020204" pitchFamily="34" charset="0"/>
              </a:rPr>
              <a:t>3,5Millions de pensions de Retraite</a:t>
            </a:r>
            <a:endParaRPr lang="fr-FR" sz="1800" b="1" dirty="0">
              <a:solidFill>
                <a:srgbClr val="780000"/>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E652CFF9-7A0D-44BA-9734-FAAE33F86970}"/>
              </a:ext>
            </a:extLst>
          </p:cNvPr>
          <p:cNvSpPr/>
          <p:nvPr/>
        </p:nvSpPr>
        <p:spPr>
          <a:xfrm>
            <a:off x="6092019" y="2058382"/>
            <a:ext cx="4176463" cy="579646"/>
          </a:xfrm>
          <a:prstGeom prst="rect">
            <a:avLst/>
          </a:prstGeom>
        </p:spPr>
        <p:txBody>
          <a:bodyPr wrap="square">
            <a:spAutoFit/>
          </a:bodyPr>
          <a:lstStyle/>
          <a:p>
            <a:pPr algn="just">
              <a:lnSpc>
                <a:spcPts val="1920"/>
              </a:lnSpc>
              <a:spcBef>
                <a:spcPts val="1000"/>
              </a:spcBef>
              <a:buClr>
                <a:schemeClr val="accent5">
                  <a:lumMod val="75000"/>
                </a:schemeClr>
              </a:buClr>
              <a:buSzPct val="116000"/>
              <a:defRPr/>
            </a:pPr>
            <a:r>
              <a:rPr lang="fr-FR" sz="1800" b="0" dirty="0">
                <a:solidFill>
                  <a:prstClr val="black"/>
                </a:solidFill>
                <a:cs typeface="Arial" panose="020B0604020202020204" pitchFamily="34" charset="0"/>
              </a:rPr>
              <a:t>des agents la fonction publique des Ministères</a:t>
            </a:r>
          </a:p>
        </p:txBody>
      </p:sp>
      <p:sp>
        <p:nvSpPr>
          <p:cNvPr id="12" name="ZoneTexte 11">
            <a:extLst>
              <a:ext uri="{FF2B5EF4-FFF2-40B4-BE49-F238E27FC236}">
                <a16:creationId xmlns:a16="http://schemas.microsoft.com/office/drawing/2014/main" id="{3857FABA-9CD8-480D-BBE5-1DFD9BB61860}"/>
              </a:ext>
            </a:extLst>
          </p:cNvPr>
          <p:cNvSpPr txBox="1"/>
          <p:nvPr/>
        </p:nvSpPr>
        <p:spPr>
          <a:xfrm>
            <a:off x="493637" y="3144829"/>
            <a:ext cx="9396564" cy="2811026"/>
          </a:xfrm>
          <a:prstGeom prst="rect">
            <a:avLst/>
          </a:prstGeom>
          <a:noFill/>
        </p:spPr>
        <p:txBody>
          <a:bodyPr wrap="square" rtlCol="0">
            <a:spAutoFit/>
          </a:bodyPr>
          <a:lstStyle/>
          <a:p>
            <a:pPr lvl="1" algn="just">
              <a:lnSpc>
                <a:spcPts val="1920"/>
              </a:lnSpc>
              <a:spcBef>
                <a:spcPts val="1000"/>
              </a:spcBef>
              <a:buClr>
                <a:schemeClr val="accent5">
                  <a:lumMod val="75000"/>
                </a:schemeClr>
              </a:buClr>
              <a:buSzPct val="116000"/>
              <a:defRPr/>
            </a:pPr>
            <a:r>
              <a:rPr lang="fr-FR" sz="1800" b="0" dirty="0">
                <a:solidFill>
                  <a:prstClr val="black"/>
                </a:solidFill>
                <a:cs typeface="Arial" panose="020B0604020202020204" pitchFamily="34" charset="0"/>
              </a:rPr>
              <a:t>Mutualiser les  SI de la DRS et du SRE sur les deux principaux processus de retraite :</a:t>
            </a:r>
          </a:p>
          <a:p>
            <a:pPr lvl="1" algn="just">
              <a:lnSpc>
                <a:spcPts val="1920"/>
              </a:lnSpc>
              <a:spcBef>
                <a:spcPts val="1000"/>
              </a:spcBef>
              <a:buClr>
                <a:schemeClr val="accent5">
                  <a:lumMod val="75000"/>
                </a:schemeClr>
              </a:buClr>
              <a:buSzPct val="116000"/>
              <a:defRPr/>
            </a:pPr>
            <a:r>
              <a:rPr lang="fr-FR" sz="1800" dirty="0">
                <a:solidFill>
                  <a:prstClr val="black"/>
                </a:solidFill>
                <a:cs typeface="Arial" panose="020B0604020202020204" pitchFamily="34" charset="0"/>
              </a:rPr>
              <a:t>    La Liquidation et le Paiement, autour d’un référentiel CLIENT commun</a:t>
            </a:r>
            <a:r>
              <a:rPr lang="fr-FR" sz="1800" b="0" dirty="0">
                <a:solidFill>
                  <a:prstClr val="black"/>
                </a:solidFill>
                <a:cs typeface="Arial" panose="020B0604020202020204" pitchFamily="34" charset="0"/>
              </a:rPr>
              <a:t>.</a:t>
            </a:r>
          </a:p>
          <a:p>
            <a:pPr lvl="1" algn="just">
              <a:lnSpc>
                <a:spcPts val="1920"/>
              </a:lnSpc>
              <a:spcBef>
                <a:spcPts val="1000"/>
              </a:spcBef>
              <a:buClr>
                <a:schemeClr val="accent5">
                  <a:lumMod val="75000"/>
                </a:schemeClr>
              </a:buClr>
              <a:buSzPct val="116000"/>
              <a:defRPr/>
            </a:pPr>
            <a:r>
              <a:rPr lang="fr-FR" sz="1800" b="0" dirty="0">
                <a:solidFill>
                  <a:prstClr val="black"/>
                </a:solidFill>
                <a:cs typeface="Arial" panose="020B0604020202020204" pitchFamily="34" charset="0"/>
              </a:rPr>
              <a:t> </a:t>
            </a:r>
          </a:p>
          <a:p>
            <a:pPr lvl="1" algn="just">
              <a:lnSpc>
                <a:spcPts val="1920"/>
              </a:lnSpc>
              <a:spcBef>
                <a:spcPts val="1000"/>
              </a:spcBef>
              <a:buClr>
                <a:schemeClr val="accent5">
                  <a:lumMod val="75000"/>
                </a:schemeClr>
              </a:buClr>
              <a:buSzPct val="116000"/>
              <a:defRPr/>
            </a:pPr>
            <a:r>
              <a:rPr lang="fr-FR" sz="1800" b="0" dirty="0">
                <a:solidFill>
                  <a:prstClr val="black"/>
                </a:solidFill>
                <a:cs typeface="Arial" panose="020B0604020202020204" pitchFamily="34" charset="0"/>
              </a:rPr>
              <a:t>Du fait  : </a:t>
            </a:r>
          </a:p>
          <a:p>
            <a:pPr marL="742950" lvl="1" indent="-285750" algn="just">
              <a:lnSpc>
                <a:spcPts val="1920"/>
              </a:lnSpc>
              <a:spcBef>
                <a:spcPts val="1000"/>
              </a:spcBef>
              <a:buClr>
                <a:schemeClr val="accent5">
                  <a:lumMod val="75000"/>
                </a:schemeClr>
              </a:buClr>
              <a:buSzPct val="116000"/>
              <a:buFontTx/>
              <a:buChar char="-"/>
              <a:defRPr/>
            </a:pPr>
            <a:r>
              <a:rPr lang="fr-FR" sz="1800" b="0" dirty="0">
                <a:solidFill>
                  <a:prstClr val="black"/>
                </a:solidFill>
                <a:cs typeface="Arial" panose="020B0604020202020204" pitchFamily="34" charset="0"/>
              </a:rPr>
              <a:t>d’une obsolescence technique partagée entre DRS ( Liquidation – LR6) et SRE ( Paiement)</a:t>
            </a:r>
          </a:p>
          <a:p>
            <a:pPr marL="742950" lvl="1" indent="-285750" algn="just">
              <a:lnSpc>
                <a:spcPts val="1920"/>
              </a:lnSpc>
              <a:spcBef>
                <a:spcPts val="1000"/>
              </a:spcBef>
              <a:buClr>
                <a:schemeClr val="accent5">
                  <a:lumMod val="75000"/>
                </a:schemeClr>
              </a:buClr>
              <a:buSzPct val="116000"/>
              <a:buFontTx/>
              <a:buChar char="-"/>
              <a:defRPr/>
            </a:pPr>
            <a:r>
              <a:rPr lang="fr-FR" sz="1800" b="0" dirty="0">
                <a:solidFill>
                  <a:prstClr val="black"/>
                </a:solidFill>
                <a:cs typeface="Arial" panose="020B0604020202020204" pitchFamily="34" charset="0"/>
              </a:rPr>
              <a:t>d’une réglementation commune</a:t>
            </a:r>
          </a:p>
          <a:p>
            <a:pPr marL="742950" lvl="1" indent="-285750" algn="just">
              <a:lnSpc>
                <a:spcPts val="1920"/>
              </a:lnSpc>
              <a:spcBef>
                <a:spcPts val="1000"/>
              </a:spcBef>
              <a:buClr>
                <a:schemeClr val="accent5">
                  <a:lumMod val="75000"/>
                </a:schemeClr>
              </a:buClr>
              <a:buSzPct val="116000"/>
              <a:buFontTx/>
              <a:buChar char="-"/>
              <a:defRPr/>
            </a:pPr>
            <a:r>
              <a:rPr lang="fr-FR" sz="1800" b="0" dirty="0">
                <a:solidFill>
                  <a:prstClr val="black"/>
                </a:solidFill>
                <a:cs typeface="Arial" panose="020B0604020202020204" pitchFamily="34" charset="0"/>
              </a:rPr>
              <a:t>d’une volonté de rationaliser les coûts et les moyens</a:t>
            </a:r>
            <a:endParaRPr lang="fr-FR" sz="1600" b="0" dirty="0">
              <a:solidFill>
                <a:prstClr val="black"/>
              </a:solidFill>
              <a:cs typeface="Arial" panose="020B0604020202020204" pitchFamily="34" charset="0"/>
            </a:endParaRPr>
          </a:p>
        </p:txBody>
      </p:sp>
    </p:spTree>
    <p:extLst>
      <p:ext uri="{BB962C8B-B14F-4D97-AF65-F5344CB8AC3E}">
        <p14:creationId xmlns:p14="http://schemas.microsoft.com/office/powerpoint/2010/main" val="106858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lèche : chevron 17">
            <a:extLst>
              <a:ext uri="{FF2B5EF4-FFF2-40B4-BE49-F238E27FC236}">
                <a16:creationId xmlns:a16="http://schemas.microsoft.com/office/drawing/2014/main" id="{1A7AE0A5-CE97-4098-B344-B0265BDA3474}"/>
              </a:ext>
            </a:extLst>
          </p:cNvPr>
          <p:cNvSpPr/>
          <p:nvPr/>
        </p:nvSpPr>
        <p:spPr bwMode="auto">
          <a:xfrm rot="10800000">
            <a:off x="8833929" y="84617"/>
            <a:ext cx="1549909" cy="526202"/>
          </a:xfrm>
          <a:prstGeom prst="chevron">
            <a:avLst>
              <a:gd name="adj" fmla="val 35972"/>
            </a:avLst>
          </a:prstGeom>
          <a:solidFill>
            <a:schemeClr val="accent5">
              <a:lumMod val="75000"/>
            </a:schemeClr>
          </a:solid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4</a:t>
            </a:fld>
            <a:endParaRPr lang="fr-FR" dirty="0"/>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511399" y="702236"/>
            <a:ext cx="9685076" cy="468000"/>
          </a:xfrm>
        </p:spPr>
        <p:txBody>
          <a:bodyPr/>
          <a:lstStyle/>
          <a:p>
            <a:r>
              <a:rPr lang="fr-FR" dirty="0"/>
              <a:t>Les briques applicatives mutualisées</a:t>
            </a:r>
          </a:p>
        </p:txBody>
      </p:sp>
      <p:sp>
        <p:nvSpPr>
          <p:cNvPr id="11" name="Rectangle 10">
            <a:extLst>
              <a:ext uri="{FF2B5EF4-FFF2-40B4-BE49-F238E27FC236}">
                <a16:creationId xmlns:a16="http://schemas.microsoft.com/office/drawing/2014/main" id="{59F4D8EA-550F-47B1-8D27-47B5844BEC21}"/>
              </a:ext>
            </a:extLst>
          </p:cNvPr>
          <p:cNvSpPr/>
          <p:nvPr/>
        </p:nvSpPr>
        <p:spPr>
          <a:xfrm>
            <a:off x="655415" y="2547489"/>
            <a:ext cx="2844000" cy="15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2000" dirty="0">
                <a:solidFill>
                  <a:srgbClr val="780000"/>
                </a:solidFill>
                <a:latin typeface="Arial" panose="020B0604020202020204" pitchFamily="34" charset="0"/>
                <a:cs typeface="Arial" panose="020B0604020202020204" pitchFamily="34" charset="0"/>
              </a:rPr>
              <a:t>Développement d’une nouvelle application de liquidation </a:t>
            </a:r>
            <a:endParaRPr lang="fr-FR" sz="2000" dirty="0"/>
          </a:p>
        </p:txBody>
      </p:sp>
      <p:sp>
        <p:nvSpPr>
          <p:cNvPr id="12" name="Rectangle 11">
            <a:extLst>
              <a:ext uri="{FF2B5EF4-FFF2-40B4-BE49-F238E27FC236}">
                <a16:creationId xmlns:a16="http://schemas.microsoft.com/office/drawing/2014/main" id="{A1D5CB63-7CD3-43A5-ACE7-03BAF414CC0D}"/>
              </a:ext>
            </a:extLst>
          </p:cNvPr>
          <p:cNvSpPr/>
          <p:nvPr/>
        </p:nvSpPr>
        <p:spPr>
          <a:xfrm>
            <a:off x="3929864" y="2547489"/>
            <a:ext cx="2846231" cy="15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2000" dirty="0">
                <a:solidFill>
                  <a:srgbClr val="780000"/>
                </a:solidFill>
                <a:latin typeface="Arial" panose="020B0604020202020204" pitchFamily="34" charset="0"/>
                <a:cs typeface="Arial" panose="020B0604020202020204" pitchFamily="34" charset="0"/>
              </a:rPr>
              <a:t>Paramétrage des applications paiement multi-fonds de la CDC</a:t>
            </a:r>
            <a:endParaRPr lang="fr-FR" sz="2000" dirty="0"/>
          </a:p>
        </p:txBody>
      </p:sp>
      <p:sp>
        <p:nvSpPr>
          <p:cNvPr id="13" name="Rectangle 12">
            <a:extLst>
              <a:ext uri="{FF2B5EF4-FFF2-40B4-BE49-F238E27FC236}">
                <a16:creationId xmlns:a16="http://schemas.microsoft.com/office/drawing/2014/main" id="{F0AE3F71-8E7B-4BE7-A563-4BEC912B6AD7}"/>
              </a:ext>
            </a:extLst>
          </p:cNvPr>
          <p:cNvSpPr/>
          <p:nvPr/>
        </p:nvSpPr>
        <p:spPr>
          <a:xfrm>
            <a:off x="7136135" y="2547489"/>
            <a:ext cx="2846231" cy="15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sz="2000" dirty="0">
                <a:solidFill>
                  <a:srgbClr val="780000"/>
                </a:solidFill>
                <a:latin typeface="Arial" panose="020B0604020202020204" pitchFamily="34" charset="0"/>
                <a:cs typeface="Arial" panose="020B0604020202020204" pitchFamily="34" charset="0"/>
              </a:rPr>
              <a:t>Reprise du référentiel CLIENT de la DRS</a:t>
            </a:r>
          </a:p>
        </p:txBody>
      </p:sp>
      <p:pic>
        <p:nvPicPr>
          <p:cNvPr id="14" name="Image 13">
            <a:extLst>
              <a:ext uri="{FF2B5EF4-FFF2-40B4-BE49-F238E27FC236}">
                <a16:creationId xmlns:a16="http://schemas.microsoft.com/office/drawing/2014/main" id="{F2BE249A-F3A8-4A6C-AFAB-892955AF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67" y="2124088"/>
            <a:ext cx="684000" cy="684000"/>
          </a:xfrm>
          <a:prstGeom prst="rect">
            <a:avLst/>
          </a:prstGeom>
        </p:spPr>
      </p:pic>
      <p:pic>
        <p:nvPicPr>
          <p:cNvPr id="15" name="Image 14">
            <a:extLst>
              <a:ext uri="{FF2B5EF4-FFF2-40B4-BE49-F238E27FC236}">
                <a16:creationId xmlns:a16="http://schemas.microsoft.com/office/drawing/2014/main" id="{224A3011-A9DD-4F2F-AA1D-BA3F08FA4C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027" y="2102079"/>
            <a:ext cx="685800" cy="685800"/>
          </a:xfrm>
          <a:prstGeom prst="rect">
            <a:avLst/>
          </a:prstGeom>
        </p:spPr>
      </p:pic>
      <p:pic>
        <p:nvPicPr>
          <p:cNvPr id="17" name="Image 16">
            <a:extLst>
              <a:ext uri="{FF2B5EF4-FFF2-40B4-BE49-F238E27FC236}">
                <a16:creationId xmlns:a16="http://schemas.microsoft.com/office/drawing/2014/main" id="{60F53066-369D-49D0-9FBA-DA9FDD945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2304" y="2167254"/>
            <a:ext cx="558506" cy="558506"/>
          </a:xfrm>
          <a:prstGeom prst="rect">
            <a:avLst/>
          </a:prstGeom>
        </p:spPr>
      </p:pic>
      <p:sp>
        <p:nvSpPr>
          <p:cNvPr id="16" name="Rectangle 15">
            <a:extLst>
              <a:ext uri="{FF2B5EF4-FFF2-40B4-BE49-F238E27FC236}">
                <a16:creationId xmlns:a16="http://schemas.microsoft.com/office/drawing/2014/main" id="{DC17C8A3-8AA8-46E1-8D05-5C182E96ED83}"/>
              </a:ext>
            </a:extLst>
          </p:cNvPr>
          <p:cNvSpPr/>
          <p:nvPr/>
        </p:nvSpPr>
        <p:spPr bwMode="auto">
          <a:xfrm>
            <a:off x="9048587" y="84618"/>
            <a:ext cx="1335251" cy="526202"/>
          </a:xfrm>
          <a:prstGeom prst="rect">
            <a:avLst/>
          </a:prstGeom>
          <a:solidFill>
            <a:schemeClr val="accent5">
              <a:lumMod val="75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Impacts projet</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03920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5</a:t>
            </a:fld>
            <a:endParaRPr lang="fr-FR" dirty="0"/>
          </a:p>
        </p:txBody>
      </p:sp>
      <p:sp>
        <p:nvSpPr>
          <p:cNvPr id="24" name="Titre 2">
            <a:extLst>
              <a:ext uri="{FF2B5EF4-FFF2-40B4-BE49-F238E27FC236}">
                <a16:creationId xmlns:a16="http://schemas.microsoft.com/office/drawing/2014/main" id="{4F518F28-16AA-4A7F-8EE3-AE9423E8C6BA}"/>
              </a:ext>
            </a:extLst>
          </p:cNvPr>
          <p:cNvSpPr>
            <a:spLocks noGrp="1"/>
          </p:cNvSpPr>
          <p:nvPr>
            <p:ph type="title"/>
          </p:nvPr>
        </p:nvSpPr>
        <p:spPr>
          <a:xfrm>
            <a:off x="844103" y="803011"/>
            <a:ext cx="9253028" cy="468000"/>
          </a:xfrm>
        </p:spPr>
        <p:txBody>
          <a:bodyPr/>
          <a:lstStyle/>
          <a:p>
            <a:r>
              <a:rPr lang="fr-FR" dirty="0"/>
              <a:t>Le planning du projet</a:t>
            </a:r>
          </a:p>
        </p:txBody>
      </p:sp>
      <p:graphicFrame>
        <p:nvGraphicFramePr>
          <p:cNvPr id="29" name="Tableau 2">
            <a:extLst>
              <a:ext uri="{FF2B5EF4-FFF2-40B4-BE49-F238E27FC236}">
                <a16:creationId xmlns:a16="http://schemas.microsoft.com/office/drawing/2014/main" id="{3AFD7C80-CDC4-4489-B243-1C7DB6B98511}"/>
              </a:ext>
            </a:extLst>
          </p:cNvPr>
          <p:cNvGraphicFramePr>
            <a:graphicFrameLocks noGrp="1"/>
          </p:cNvGraphicFramePr>
          <p:nvPr/>
        </p:nvGraphicFramePr>
        <p:xfrm>
          <a:off x="335079" y="2275210"/>
          <a:ext cx="6284624" cy="276849"/>
        </p:xfrm>
        <a:graphic>
          <a:graphicData uri="http://schemas.openxmlformats.org/drawingml/2006/table">
            <a:tbl>
              <a:tblPr firstRow="1" bandRow="1">
                <a:tableStyleId>{5C22544A-7EE6-4342-B048-85BDC9FD1C3A}</a:tableStyleId>
              </a:tblPr>
              <a:tblGrid>
                <a:gridCol w="392789">
                  <a:extLst>
                    <a:ext uri="{9D8B030D-6E8A-4147-A177-3AD203B41FA5}">
                      <a16:colId xmlns:a16="http://schemas.microsoft.com/office/drawing/2014/main" val="3003296651"/>
                    </a:ext>
                  </a:extLst>
                </a:gridCol>
                <a:gridCol w="392789">
                  <a:extLst>
                    <a:ext uri="{9D8B030D-6E8A-4147-A177-3AD203B41FA5}">
                      <a16:colId xmlns:a16="http://schemas.microsoft.com/office/drawing/2014/main" val="3400023036"/>
                    </a:ext>
                  </a:extLst>
                </a:gridCol>
                <a:gridCol w="392789">
                  <a:extLst>
                    <a:ext uri="{9D8B030D-6E8A-4147-A177-3AD203B41FA5}">
                      <a16:colId xmlns:a16="http://schemas.microsoft.com/office/drawing/2014/main" val="3533218974"/>
                    </a:ext>
                  </a:extLst>
                </a:gridCol>
                <a:gridCol w="392789">
                  <a:extLst>
                    <a:ext uri="{9D8B030D-6E8A-4147-A177-3AD203B41FA5}">
                      <a16:colId xmlns:a16="http://schemas.microsoft.com/office/drawing/2014/main" val="2668843642"/>
                    </a:ext>
                  </a:extLst>
                </a:gridCol>
                <a:gridCol w="392789">
                  <a:extLst>
                    <a:ext uri="{9D8B030D-6E8A-4147-A177-3AD203B41FA5}">
                      <a16:colId xmlns:a16="http://schemas.microsoft.com/office/drawing/2014/main" val="1850300914"/>
                    </a:ext>
                  </a:extLst>
                </a:gridCol>
                <a:gridCol w="392789">
                  <a:extLst>
                    <a:ext uri="{9D8B030D-6E8A-4147-A177-3AD203B41FA5}">
                      <a16:colId xmlns:a16="http://schemas.microsoft.com/office/drawing/2014/main" val="2841747266"/>
                    </a:ext>
                  </a:extLst>
                </a:gridCol>
                <a:gridCol w="392789">
                  <a:extLst>
                    <a:ext uri="{9D8B030D-6E8A-4147-A177-3AD203B41FA5}">
                      <a16:colId xmlns:a16="http://schemas.microsoft.com/office/drawing/2014/main" val="1934701531"/>
                    </a:ext>
                  </a:extLst>
                </a:gridCol>
                <a:gridCol w="392789">
                  <a:extLst>
                    <a:ext uri="{9D8B030D-6E8A-4147-A177-3AD203B41FA5}">
                      <a16:colId xmlns:a16="http://schemas.microsoft.com/office/drawing/2014/main" val="2395308008"/>
                    </a:ext>
                  </a:extLst>
                </a:gridCol>
                <a:gridCol w="392789">
                  <a:extLst>
                    <a:ext uri="{9D8B030D-6E8A-4147-A177-3AD203B41FA5}">
                      <a16:colId xmlns:a16="http://schemas.microsoft.com/office/drawing/2014/main" val="3853488426"/>
                    </a:ext>
                  </a:extLst>
                </a:gridCol>
                <a:gridCol w="392789">
                  <a:extLst>
                    <a:ext uri="{9D8B030D-6E8A-4147-A177-3AD203B41FA5}">
                      <a16:colId xmlns:a16="http://schemas.microsoft.com/office/drawing/2014/main" val="2463842049"/>
                    </a:ext>
                  </a:extLst>
                </a:gridCol>
                <a:gridCol w="392789">
                  <a:extLst>
                    <a:ext uri="{9D8B030D-6E8A-4147-A177-3AD203B41FA5}">
                      <a16:colId xmlns:a16="http://schemas.microsoft.com/office/drawing/2014/main" val="2403081277"/>
                    </a:ext>
                  </a:extLst>
                </a:gridCol>
                <a:gridCol w="392789">
                  <a:extLst>
                    <a:ext uri="{9D8B030D-6E8A-4147-A177-3AD203B41FA5}">
                      <a16:colId xmlns:a16="http://schemas.microsoft.com/office/drawing/2014/main" val="1622669678"/>
                    </a:ext>
                  </a:extLst>
                </a:gridCol>
                <a:gridCol w="392789">
                  <a:extLst>
                    <a:ext uri="{9D8B030D-6E8A-4147-A177-3AD203B41FA5}">
                      <a16:colId xmlns:a16="http://schemas.microsoft.com/office/drawing/2014/main" val="2368119464"/>
                    </a:ext>
                  </a:extLst>
                </a:gridCol>
                <a:gridCol w="392789">
                  <a:extLst>
                    <a:ext uri="{9D8B030D-6E8A-4147-A177-3AD203B41FA5}">
                      <a16:colId xmlns:a16="http://schemas.microsoft.com/office/drawing/2014/main" val="1295676585"/>
                    </a:ext>
                  </a:extLst>
                </a:gridCol>
                <a:gridCol w="392789">
                  <a:extLst>
                    <a:ext uri="{9D8B030D-6E8A-4147-A177-3AD203B41FA5}">
                      <a16:colId xmlns:a16="http://schemas.microsoft.com/office/drawing/2014/main" val="4177170487"/>
                    </a:ext>
                  </a:extLst>
                </a:gridCol>
                <a:gridCol w="392789">
                  <a:extLst>
                    <a:ext uri="{9D8B030D-6E8A-4147-A177-3AD203B41FA5}">
                      <a16:colId xmlns:a16="http://schemas.microsoft.com/office/drawing/2014/main" val="545664892"/>
                    </a:ext>
                  </a:extLst>
                </a:gridCol>
              </a:tblGrid>
              <a:tr h="276849">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69100979"/>
                  </a:ext>
                </a:extLst>
              </a:tr>
            </a:tbl>
          </a:graphicData>
        </a:graphic>
      </p:graphicFrame>
      <p:grpSp>
        <p:nvGrpSpPr>
          <p:cNvPr id="30" name="Groupe 29">
            <a:extLst>
              <a:ext uri="{FF2B5EF4-FFF2-40B4-BE49-F238E27FC236}">
                <a16:creationId xmlns:a16="http://schemas.microsoft.com/office/drawing/2014/main" id="{085E9B4B-4D6D-46E9-82BC-54C9D9588064}"/>
              </a:ext>
            </a:extLst>
          </p:cNvPr>
          <p:cNvGrpSpPr/>
          <p:nvPr/>
        </p:nvGrpSpPr>
        <p:grpSpPr>
          <a:xfrm>
            <a:off x="335080" y="2322848"/>
            <a:ext cx="6284618" cy="153305"/>
            <a:chOff x="3122758" y="2054878"/>
            <a:chExt cx="8541217" cy="3656342"/>
          </a:xfrm>
          <a:noFill/>
        </p:grpSpPr>
        <p:grpSp>
          <p:nvGrpSpPr>
            <p:cNvPr id="31" name="Groupe 30">
              <a:extLst>
                <a:ext uri="{FF2B5EF4-FFF2-40B4-BE49-F238E27FC236}">
                  <a16:creationId xmlns:a16="http://schemas.microsoft.com/office/drawing/2014/main" id="{2028358F-C889-4159-AECA-DFF815C7B3B7}"/>
                </a:ext>
              </a:extLst>
            </p:cNvPr>
            <p:cNvGrpSpPr/>
            <p:nvPr/>
          </p:nvGrpSpPr>
          <p:grpSpPr>
            <a:xfrm>
              <a:off x="3122758" y="2054878"/>
              <a:ext cx="2128314" cy="3656342"/>
              <a:chOff x="3122758" y="2054878"/>
              <a:chExt cx="2128314" cy="3656342"/>
            </a:xfrm>
            <a:grpFill/>
          </p:grpSpPr>
          <p:sp>
            <p:nvSpPr>
              <p:cNvPr id="47" name="Rectangle 46">
                <a:extLst>
                  <a:ext uri="{FF2B5EF4-FFF2-40B4-BE49-F238E27FC236}">
                    <a16:creationId xmlns:a16="http://schemas.microsoft.com/office/drawing/2014/main" id="{38D6B8FC-B0DB-4DC3-BD20-1B2799DB515B}"/>
                  </a:ext>
                </a:extLst>
              </p:cNvPr>
              <p:cNvSpPr/>
              <p:nvPr/>
            </p:nvSpPr>
            <p:spPr bwMode="auto">
              <a:xfrm>
                <a:off x="3122758"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T3</a:t>
                </a:r>
              </a:p>
            </p:txBody>
          </p:sp>
          <p:sp>
            <p:nvSpPr>
              <p:cNvPr id="48" name="Rectangle 47">
                <a:extLst>
                  <a:ext uri="{FF2B5EF4-FFF2-40B4-BE49-F238E27FC236}">
                    <a16:creationId xmlns:a16="http://schemas.microsoft.com/office/drawing/2014/main" id="{2CE0A0E2-B095-4F6D-8AA3-B732921CBD28}"/>
                  </a:ext>
                </a:extLst>
              </p:cNvPr>
              <p:cNvSpPr/>
              <p:nvPr/>
            </p:nvSpPr>
            <p:spPr bwMode="auto">
              <a:xfrm>
                <a:off x="3654447"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T4</a:t>
                </a:r>
              </a:p>
            </p:txBody>
          </p:sp>
          <p:sp>
            <p:nvSpPr>
              <p:cNvPr id="49" name="Rectangle 48">
                <a:extLst>
                  <a:ext uri="{FF2B5EF4-FFF2-40B4-BE49-F238E27FC236}">
                    <a16:creationId xmlns:a16="http://schemas.microsoft.com/office/drawing/2014/main" id="{1CC5D7F3-1C03-40CF-87AF-8174866B1064}"/>
                  </a:ext>
                </a:extLst>
              </p:cNvPr>
              <p:cNvSpPr/>
              <p:nvPr/>
            </p:nvSpPr>
            <p:spPr bwMode="auto">
              <a:xfrm>
                <a:off x="4190183"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T1</a:t>
                </a:r>
              </a:p>
            </p:txBody>
          </p:sp>
          <p:sp>
            <p:nvSpPr>
              <p:cNvPr id="50" name="Rectangle 49">
                <a:extLst>
                  <a:ext uri="{FF2B5EF4-FFF2-40B4-BE49-F238E27FC236}">
                    <a16:creationId xmlns:a16="http://schemas.microsoft.com/office/drawing/2014/main" id="{DF3276B2-36EB-4641-B226-5BB5C3E33860}"/>
                  </a:ext>
                </a:extLst>
              </p:cNvPr>
              <p:cNvSpPr/>
              <p:nvPr/>
            </p:nvSpPr>
            <p:spPr bwMode="auto">
              <a:xfrm>
                <a:off x="4721872"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T2</a:t>
                </a:r>
              </a:p>
            </p:txBody>
          </p:sp>
        </p:grpSp>
        <p:grpSp>
          <p:nvGrpSpPr>
            <p:cNvPr id="32" name="Groupe 31">
              <a:extLst>
                <a:ext uri="{FF2B5EF4-FFF2-40B4-BE49-F238E27FC236}">
                  <a16:creationId xmlns:a16="http://schemas.microsoft.com/office/drawing/2014/main" id="{D84C5FD7-6A0C-4766-8AAC-ACB8D21366D8}"/>
                </a:ext>
              </a:extLst>
            </p:cNvPr>
            <p:cNvGrpSpPr/>
            <p:nvPr/>
          </p:nvGrpSpPr>
          <p:grpSpPr>
            <a:xfrm>
              <a:off x="5259523" y="2054878"/>
              <a:ext cx="2128314" cy="3656342"/>
              <a:chOff x="3122758" y="2054878"/>
              <a:chExt cx="2128314" cy="3656342"/>
            </a:xfrm>
            <a:grpFill/>
          </p:grpSpPr>
          <p:sp>
            <p:nvSpPr>
              <p:cNvPr id="43" name="Rectangle 42">
                <a:extLst>
                  <a:ext uri="{FF2B5EF4-FFF2-40B4-BE49-F238E27FC236}">
                    <a16:creationId xmlns:a16="http://schemas.microsoft.com/office/drawing/2014/main" id="{DA9BD6B0-337F-410A-B337-D2E7ACB9F9AA}"/>
                  </a:ext>
                </a:extLst>
              </p:cNvPr>
              <p:cNvSpPr/>
              <p:nvPr/>
            </p:nvSpPr>
            <p:spPr bwMode="auto">
              <a:xfrm>
                <a:off x="3122758"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T3</a:t>
                </a:r>
              </a:p>
            </p:txBody>
          </p:sp>
          <p:sp>
            <p:nvSpPr>
              <p:cNvPr id="44" name="Rectangle 43">
                <a:extLst>
                  <a:ext uri="{FF2B5EF4-FFF2-40B4-BE49-F238E27FC236}">
                    <a16:creationId xmlns:a16="http://schemas.microsoft.com/office/drawing/2014/main" id="{0BDF7865-3E22-40F0-8D10-F62A78B0E6B8}"/>
                  </a:ext>
                </a:extLst>
              </p:cNvPr>
              <p:cNvSpPr/>
              <p:nvPr/>
            </p:nvSpPr>
            <p:spPr bwMode="auto">
              <a:xfrm>
                <a:off x="3654447"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T4</a:t>
                </a:r>
              </a:p>
            </p:txBody>
          </p:sp>
          <p:sp>
            <p:nvSpPr>
              <p:cNvPr id="45" name="Rectangle 44">
                <a:extLst>
                  <a:ext uri="{FF2B5EF4-FFF2-40B4-BE49-F238E27FC236}">
                    <a16:creationId xmlns:a16="http://schemas.microsoft.com/office/drawing/2014/main" id="{3316A37A-245A-4D82-9BDF-52A7C4D0EDCD}"/>
                  </a:ext>
                </a:extLst>
              </p:cNvPr>
              <p:cNvSpPr/>
              <p:nvPr/>
            </p:nvSpPr>
            <p:spPr bwMode="auto">
              <a:xfrm>
                <a:off x="4190183"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T1</a:t>
                </a:r>
              </a:p>
            </p:txBody>
          </p:sp>
          <p:sp>
            <p:nvSpPr>
              <p:cNvPr id="46" name="Rectangle 45">
                <a:extLst>
                  <a:ext uri="{FF2B5EF4-FFF2-40B4-BE49-F238E27FC236}">
                    <a16:creationId xmlns:a16="http://schemas.microsoft.com/office/drawing/2014/main" id="{527FEF12-D64C-44AE-8E84-60B20A399A1B}"/>
                  </a:ext>
                </a:extLst>
              </p:cNvPr>
              <p:cNvSpPr/>
              <p:nvPr/>
            </p:nvSpPr>
            <p:spPr bwMode="auto">
              <a:xfrm>
                <a:off x="4721872"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T2</a:t>
                </a:r>
              </a:p>
            </p:txBody>
          </p:sp>
        </p:grpSp>
        <p:grpSp>
          <p:nvGrpSpPr>
            <p:cNvPr id="33" name="Groupe 32">
              <a:extLst>
                <a:ext uri="{FF2B5EF4-FFF2-40B4-BE49-F238E27FC236}">
                  <a16:creationId xmlns:a16="http://schemas.microsoft.com/office/drawing/2014/main" id="{339DFBA2-FCC4-449D-BF9D-90DDB709996C}"/>
                </a:ext>
              </a:extLst>
            </p:cNvPr>
            <p:cNvGrpSpPr/>
            <p:nvPr/>
          </p:nvGrpSpPr>
          <p:grpSpPr>
            <a:xfrm>
              <a:off x="7398397" y="2054878"/>
              <a:ext cx="2128314" cy="3656342"/>
              <a:chOff x="3122758" y="2054878"/>
              <a:chExt cx="2128314" cy="3656342"/>
            </a:xfrm>
            <a:grpFill/>
          </p:grpSpPr>
          <p:sp>
            <p:nvSpPr>
              <p:cNvPr id="39" name="Rectangle 38">
                <a:extLst>
                  <a:ext uri="{FF2B5EF4-FFF2-40B4-BE49-F238E27FC236}">
                    <a16:creationId xmlns:a16="http://schemas.microsoft.com/office/drawing/2014/main" id="{97B9C2AA-1B98-4AD5-8317-6A1B5A4C9767}"/>
                  </a:ext>
                </a:extLst>
              </p:cNvPr>
              <p:cNvSpPr/>
              <p:nvPr/>
            </p:nvSpPr>
            <p:spPr bwMode="auto">
              <a:xfrm>
                <a:off x="3122758"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T3</a:t>
                </a:r>
              </a:p>
            </p:txBody>
          </p:sp>
          <p:sp>
            <p:nvSpPr>
              <p:cNvPr id="40" name="Rectangle 39">
                <a:extLst>
                  <a:ext uri="{FF2B5EF4-FFF2-40B4-BE49-F238E27FC236}">
                    <a16:creationId xmlns:a16="http://schemas.microsoft.com/office/drawing/2014/main" id="{A76EACAD-982B-40D6-868D-CE4F38AE4432}"/>
                  </a:ext>
                </a:extLst>
              </p:cNvPr>
              <p:cNvSpPr/>
              <p:nvPr/>
            </p:nvSpPr>
            <p:spPr bwMode="auto">
              <a:xfrm>
                <a:off x="3654447"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T4</a:t>
                </a:r>
              </a:p>
            </p:txBody>
          </p:sp>
          <p:sp>
            <p:nvSpPr>
              <p:cNvPr id="41" name="Rectangle 40">
                <a:extLst>
                  <a:ext uri="{FF2B5EF4-FFF2-40B4-BE49-F238E27FC236}">
                    <a16:creationId xmlns:a16="http://schemas.microsoft.com/office/drawing/2014/main" id="{E9F5444B-A48E-4A74-8CCF-4EE55A4E1D43}"/>
                  </a:ext>
                </a:extLst>
              </p:cNvPr>
              <p:cNvSpPr/>
              <p:nvPr/>
            </p:nvSpPr>
            <p:spPr bwMode="auto">
              <a:xfrm>
                <a:off x="4190183"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T1</a:t>
                </a:r>
              </a:p>
            </p:txBody>
          </p:sp>
          <p:sp>
            <p:nvSpPr>
              <p:cNvPr id="42" name="Rectangle 41">
                <a:extLst>
                  <a:ext uri="{FF2B5EF4-FFF2-40B4-BE49-F238E27FC236}">
                    <a16:creationId xmlns:a16="http://schemas.microsoft.com/office/drawing/2014/main" id="{72843AFB-E0DB-4DB2-BAEA-A22B14EBDC09}"/>
                  </a:ext>
                </a:extLst>
              </p:cNvPr>
              <p:cNvSpPr/>
              <p:nvPr/>
            </p:nvSpPr>
            <p:spPr bwMode="auto">
              <a:xfrm>
                <a:off x="4721872"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T2</a:t>
                </a:r>
              </a:p>
            </p:txBody>
          </p:sp>
        </p:grpSp>
        <p:grpSp>
          <p:nvGrpSpPr>
            <p:cNvPr id="34" name="Groupe 33">
              <a:extLst>
                <a:ext uri="{FF2B5EF4-FFF2-40B4-BE49-F238E27FC236}">
                  <a16:creationId xmlns:a16="http://schemas.microsoft.com/office/drawing/2014/main" id="{2C2FB9C9-EDE9-44CA-973E-A52DFFF3313F}"/>
                </a:ext>
              </a:extLst>
            </p:cNvPr>
            <p:cNvGrpSpPr/>
            <p:nvPr/>
          </p:nvGrpSpPr>
          <p:grpSpPr>
            <a:xfrm>
              <a:off x="9535661" y="2054878"/>
              <a:ext cx="2128314" cy="3656342"/>
              <a:chOff x="3122758" y="2054878"/>
              <a:chExt cx="2128314" cy="3656342"/>
            </a:xfrm>
            <a:grpFill/>
          </p:grpSpPr>
          <p:sp>
            <p:nvSpPr>
              <p:cNvPr id="35" name="Rectangle 34">
                <a:extLst>
                  <a:ext uri="{FF2B5EF4-FFF2-40B4-BE49-F238E27FC236}">
                    <a16:creationId xmlns:a16="http://schemas.microsoft.com/office/drawing/2014/main" id="{7E8C3004-D21E-49BE-8061-2B2B62FC771B}"/>
                  </a:ext>
                </a:extLst>
              </p:cNvPr>
              <p:cNvSpPr/>
              <p:nvPr/>
            </p:nvSpPr>
            <p:spPr bwMode="auto">
              <a:xfrm>
                <a:off x="3122758"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T3</a:t>
                </a:r>
              </a:p>
            </p:txBody>
          </p:sp>
          <p:sp>
            <p:nvSpPr>
              <p:cNvPr id="36" name="Rectangle 35">
                <a:extLst>
                  <a:ext uri="{FF2B5EF4-FFF2-40B4-BE49-F238E27FC236}">
                    <a16:creationId xmlns:a16="http://schemas.microsoft.com/office/drawing/2014/main" id="{DC79045D-9621-402F-9292-A5BED46D4214}"/>
                  </a:ext>
                </a:extLst>
              </p:cNvPr>
              <p:cNvSpPr/>
              <p:nvPr/>
            </p:nvSpPr>
            <p:spPr bwMode="auto">
              <a:xfrm>
                <a:off x="3654447"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T4</a:t>
                </a:r>
              </a:p>
            </p:txBody>
          </p:sp>
          <p:sp>
            <p:nvSpPr>
              <p:cNvPr id="37" name="Rectangle 36">
                <a:extLst>
                  <a:ext uri="{FF2B5EF4-FFF2-40B4-BE49-F238E27FC236}">
                    <a16:creationId xmlns:a16="http://schemas.microsoft.com/office/drawing/2014/main" id="{3F904461-C6E0-4DFF-B0A5-F1A1841B7AAF}"/>
                  </a:ext>
                </a:extLst>
              </p:cNvPr>
              <p:cNvSpPr/>
              <p:nvPr/>
            </p:nvSpPr>
            <p:spPr bwMode="auto">
              <a:xfrm>
                <a:off x="4190183"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T1</a:t>
                </a:r>
              </a:p>
            </p:txBody>
          </p:sp>
          <p:sp>
            <p:nvSpPr>
              <p:cNvPr id="38" name="Rectangle 37">
                <a:extLst>
                  <a:ext uri="{FF2B5EF4-FFF2-40B4-BE49-F238E27FC236}">
                    <a16:creationId xmlns:a16="http://schemas.microsoft.com/office/drawing/2014/main" id="{1A1F6DC1-738A-4F1F-A825-9BB481BBB2C9}"/>
                  </a:ext>
                </a:extLst>
              </p:cNvPr>
              <p:cNvSpPr/>
              <p:nvPr/>
            </p:nvSpPr>
            <p:spPr bwMode="auto">
              <a:xfrm>
                <a:off x="4721872" y="2054878"/>
                <a:ext cx="529200" cy="3656342"/>
              </a:xfrm>
              <a:prstGeom prst="rect">
                <a:avLst/>
              </a:prstGeom>
              <a:grpFill/>
              <a:ln>
                <a:noFill/>
              </a:ln>
            </p:spPr>
            <p:txBody>
              <a:bodyPr vert="horz" wrap="square" lIns="77879" tIns="38939" rIns="77879" bIns="38939" numCol="1" rtlCol="0" anchor="ctr" anchorCtr="0" compatLnSpc="1">
                <a:prstTxWarp prst="textNoShape">
                  <a:avLst/>
                </a:prstTxWarp>
              </a:bodyPr>
              <a:lstStyle/>
              <a:p>
                <a:pPr algn="ctr"/>
                <a:r>
                  <a:rPr lang="fr-FR" sz="681" dirty="0">
                    <a:solidFill>
                      <a:schemeClr val="tx2">
                        <a:lumMod val="50000"/>
                        <a:lumOff val="50000"/>
                      </a:schemeClr>
                    </a:solidFill>
                  </a:rPr>
                  <a:t>T2</a:t>
                </a:r>
              </a:p>
            </p:txBody>
          </p:sp>
        </p:grpSp>
      </p:grpSp>
      <p:graphicFrame>
        <p:nvGraphicFramePr>
          <p:cNvPr id="51" name="Tableau 2">
            <a:extLst>
              <a:ext uri="{FF2B5EF4-FFF2-40B4-BE49-F238E27FC236}">
                <a16:creationId xmlns:a16="http://schemas.microsoft.com/office/drawing/2014/main" id="{CB48E3E9-E712-413E-8E98-32F0847093F5}"/>
              </a:ext>
            </a:extLst>
          </p:cNvPr>
          <p:cNvGraphicFramePr>
            <a:graphicFrameLocks noGrp="1"/>
          </p:cNvGraphicFramePr>
          <p:nvPr/>
        </p:nvGraphicFramePr>
        <p:xfrm>
          <a:off x="335080" y="2018313"/>
          <a:ext cx="6284618" cy="220657"/>
        </p:xfrm>
        <a:graphic>
          <a:graphicData uri="http://schemas.openxmlformats.org/drawingml/2006/table">
            <a:tbl>
              <a:tblPr firstRow="1" bandRow="1">
                <a:tableStyleId>{5C22544A-7EE6-4342-B048-85BDC9FD1C3A}</a:tableStyleId>
              </a:tblPr>
              <a:tblGrid>
                <a:gridCol w="785578">
                  <a:extLst>
                    <a:ext uri="{9D8B030D-6E8A-4147-A177-3AD203B41FA5}">
                      <a16:colId xmlns:a16="http://schemas.microsoft.com/office/drawing/2014/main" val="3003296651"/>
                    </a:ext>
                  </a:extLst>
                </a:gridCol>
                <a:gridCol w="1571154">
                  <a:extLst>
                    <a:ext uri="{9D8B030D-6E8A-4147-A177-3AD203B41FA5}">
                      <a16:colId xmlns:a16="http://schemas.microsoft.com/office/drawing/2014/main" val="3533218974"/>
                    </a:ext>
                  </a:extLst>
                </a:gridCol>
                <a:gridCol w="1571154">
                  <a:extLst>
                    <a:ext uri="{9D8B030D-6E8A-4147-A177-3AD203B41FA5}">
                      <a16:colId xmlns:a16="http://schemas.microsoft.com/office/drawing/2014/main" val="1934701531"/>
                    </a:ext>
                  </a:extLst>
                </a:gridCol>
                <a:gridCol w="1571154">
                  <a:extLst>
                    <a:ext uri="{9D8B030D-6E8A-4147-A177-3AD203B41FA5}">
                      <a16:colId xmlns:a16="http://schemas.microsoft.com/office/drawing/2014/main" val="2403081277"/>
                    </a:ext>
                  </a:extLst>
                </a:gridCol>
                <a:gridCol w="785578">
                  <a:extLst>
                    <a:ext uri="{9D8B030D-6E8A-4147-A177-3AD203B41FA5}">
                      <a16:colId xmlns:a16="http://schemas.microsoft.com/office/drawing/2014/main" val="4177170487"/>
                    </a:ext>
                  </a:extLst>
                </a:gridCol>
              </a:tblGrid>
              <a:tr h="220657">
                <a:tc>
                  <a:txBody>
                    <a:bodyPr/>
                    <a:lstStyle/>
                    <a:p>
                      <a:pPr algn="ctr"/>
                      <a:r>
                        <a:rPr lang="fr-FR" sz="900" b="0" dirty="0">
                          <a:solidFill>
                            <a:schemeClr val="tx2"/>
                          </a:solidFill>
                        </a:rPr>
                        <a:t>2020</a:t>
                      </a:r>
                    </a:p>
                  </a:txBody>
                  <a:tcPr marL="77879" marR="77879" marT="38939" marB="38939" anchor="ctr">
                    <a:lnL w="9525" cap="flat" cmpd="sng" algn="ctr">
                      <a:solidFill>
                        <a:schemeClr val="tx2">
                          <a:lumMod val="75000"/>
                          <a:lumOff val="25000"/>
                        </a:schemeClr>
                      </a:solidFill>
                      <a:prstDash val="solid"/>
                      <a:round/>
                      <a:headEnd type="none" w="med" len="med"/>
                      <a:tailEnd type="none" w="med" len="med"/>
                    </a:lnL>
                    <a:lnR w="9525" cap="flat" cmpd="sng" algn="ctr">
                      <a:solidFill>
                        <a:schemeClr val="tx2">
                          <a:lumMod val="75000"/>
                          <a:lumOff val="25000"/>
                        </a:schemeClr>
                      </a:solidFill>
                      <a:prstDash val="solid"/>
                      <a:round/>
                      <a:headEnd type="none" w="med" len="med"/>
                      <a:tailEnd type="none" w="med" len="med"/>
                    </a:lnR>
                    <a:lnT w="9525" cap="flat" cmpd="sng" algn="ctr">
                      <a:solidFill>
                        <a:schemeClr val="tx2">
                          <a:lumMod val="75000"/>
                          <a:lumOff val="25000"/>
                        </a:schemeClr>
                      </a:solidFill>
                      <a:prstDash val="solid"/>
                      <a:round/>
                      <a:headEnd type="none" w="med" len="med"/>
                      <a:tailEnd type="none" w="med" len="med"/>
                    </a:lnT>
                    <a:lnB w="9525" cap="flat" cmpd="sng" algn="ctr">
                      <a:solidFill>
                        <a:schemeClr val="tx2">
                          <a:lumMod val="75000"/>
                          <a:lumOff val="25000"/>
                        </a:schemeClr>
                      </a:solidFill>
                      <a:prstDash val="solid"/>
                      <a:round/>
                      <a:headEnd type="none" w="med" len="med"/>
                      <a:tailEnd type="none" w="med" len="med"/>
                    </a:lnB>
                    <a:noFill/>
                  </a:tcPr>
                </a:tc>
                <a:tc>
                  <a:txBody>
                    <a:bodyPr/>
                    <a:lstStyle/>
                    <a:p>
                      <a:pPr algn="ctr"/>
                      <a:r>
                        <a:rPr lang="fr-FR" sz="900" b="0" dirty="0">
                          <a:solidFill>
                            <a:schemeClr val="tx2"/>
                          </a:solidFill>
                        </a:rPr>
                        <a:t>2021</a:t>
                      </a:r>
                    </a:p>
                  </a:txBody>
                  <a:tcPr marL="77879" marR="77879" marT="38939" marB="38939" anchor="ctr">
                    <a:lnL w="9525" cap="flat" cmpd="sng" algn="ctr">
                      <a:solidFill>
                        <a:schemeClr val="tx2">
                          <a:lumMod val="75000"/>
                          <a:lumOff val="25000"/>
                        </a:schemeClr>
                      </a:solidFill>
                      <a:prstDash val="solid"/>
                      <a:round/>
                      <a:headEnd type="none" w="med" len="med"/>
                      <a:tailEnd type="none" w="med" len="med"/>
                    </a:lnL>
                    <a:lnR w="9525" cap="flat" cmpd="sng" algn="ctr">
                      <a:solidFill>
                        <a:schemeClr val="tx2">
                          <a:lumMod val="75000"/>
                          <a:lumOff val="25000"/>
                        </a:schemeClr>
                      </a:solidFill>
                      <a:prstDash val="solid"/>
                      <a:round/>
                      <a:headEnd type="none" w="med" len="med"/>
                      <a:tailEnd type="none" w="med" len="med"/>
                    </a:lnR>
                    <a:lnT w="9525" cap="flat" cmpd="sng" algn="ctr">
                      <a:solidFill>
                        <a:schemeClr val="tx2">
                          <a:lumMod val="75000"/>
                          <a:lumOff val="25000"/>
                        </a:schemeClr>
                      </a:solidFill>
                      <a:prstDash val="solid"/>
                      <a:round/>
                      <a:headEnd type="none" w="med" len="med"/>
                      <a:tailEnd type="none" w="med" len="med"/>
                    </a:lnT>
                    <a:lnB w="9525" cap="flat" cmpd="sng" algn="ctr">
                      <a:solidFill>
                        <a:schemeClr val="tx2">
                          <a:lumMod val="75000"/>
                          <a:lumOff val="25000"/>
                        </a:schemeClr>
                      </a:solidFill>
                      <a:prstDash val="solid"/>
                      <a:round/>
                      <a:headEnd type="none" w="med" len="med"/>
                      <a:tailEnd type="none" w="med" len="med"/>
                    </a:lnB>
                    <a:noFill/>
                  </a:tcPr>
                </a:tc>
                <a:tc>
                  <a:txBody>
                    <a:bodyPr/>
                    <a:lstStyle/>
                    <a:p>
                      <a:pPr algn="ctr"/>
                      <a:r>
                        <a:rPr lang="fr-FR" sz="900" b="0" dirty="0">
                          <a:solidFill>
                            <a:schemeClr val="tx2"/>
                          </a:solidFill>
                        </a:rPr>
                        <a:t>2022</a:t>
                      </a:r>
                    </a:p>
                  </a:txBody>
                  <a:tcPr marL="77879" marR="77879" marT="38939" marB="38939" anchor="ctr">
                    <a:lnL w="9525" cap="flat" cmpd="sng" algn="ctr">
                      <a:solidFill>
                        <a:schemeClr val="tx2">
                          <a:lumMod val="75000"/>
                          <a:lumOff val="25000"/>
                        </a:schemeClr>
                      </a:solidFill>
                      <a:prstDash val="solid"/>
                      <a:round/>
                      <a:headEnd type="none" w="med" len="med"/>
                      <a:tailEnd type="none" w="med" len="med"/>
                    </a:lnL>
                    <a:lnR w="9525" cap="flat" cmpd="sng" algn="ctr">
                      <a:solidFill>
                        <a:schemeClr val="tx2">
                          <a:lumMod val="75000"/>
                          <a:lumOff val="25000"/>
                        </a:schemeClr>
                      </a:solidFill>
                      <a:prstDash val="solid"/>
                      <a:round/>
                      <a:headEnd type="none" w="med" len="med"/>
                      <a:tailEnd type="none" w="med" len="med"/>
                    </a:lnR>
                    <a:lnT w="9525" cap="flat" cmpd="sng" algn="ctr">
                      <a:solidFill>
                        <a:schemeClr val="tx2">
                          <a:lumMod val="75000"/>
                          <a:lumOff val="25000"/>
                        </a:schemeClr>
                      </a:solidFill>
                      <a:prstDash val="solid"/>
                      <a:round/>
                      <a:headEnd type="none" w="med" len="med"/>
                      <a:tailEnd type="none" w="med" len="med"/>
                    </a:lnT>
                    <a:lnB w="9525" cap="flat" cmpd="sng" algn="ctr">
                      <a:solidFill>
                        <a:schemeClr val="tx2">
                          <a:lumMod val="75000"/>
                          <a:lumOff val="25000"/>
                        </a:schemeClr>
                      </a:solidFill>
                      <a:prstDash val="solid"/>
                      <a:round/>
                      <a:headEnd type="none" w="med" len="med"/>
                      <a:tailEnd type="none" w="med" len="med"/>
                    </a:lnB>
                    <a:noFill/>
                  </a:tcPr>
                </a:tc>
                <a:tc>
                  <a:txBody>
                    <a:bodyPr/>
                    <a:lstStyle/>
                    <a:p>
                      <a:pPr algn="ctr"/>
                      <a:r>
                        <a:rPr lang="fr-FR" sz="900" b="0" dirty="0">
                          <a:solidFill>
                            <a:schemeClr val="tx2"/>
                          </a:solidFill>
                        </a:rPr>
                        <a:t>2023</a:t>
                      </a:r>
                    </a:p>
                  </a:txBody>
                  <a:tcPr marL="77879" marR="77879" marT="38939" marB="38939" anchor="ctr">
                    <a:lnL w="9525" cap="flat" cmpd="sng" algn="ctr">
                      <a:solidFill>
                        <a:schemeClr val="tx2">
                          <a:lumMod val="75000"/>
                          <a:lumOff val="25000"/>
                        </a:schemeClr>
                      </a:solidFill>
                      <a:prstDash val="solid"/>
                      <a:round/>
                      <a:headEnd type="none" w="med" len="med"/>
                      <a:tailEnd type="none" w="med" len="med"/>
                    </a:lnL>
                    <a:lnR w="9525" cap="flat" cmpd="sng" algn="ctr">
                      <a:solidFill>
                        <a:schemeClr val="tx2">
                          <a:lumMod val="75000"/>
                          <a:lumOff val="25000"/>
                        </a:schemeClr>
                      </a:solidFill>
                      <a:prstDash val="solid"/>
                      <a:round/>
                      <a:headEnd type="none" w="med" len="med"/>
                      <a:tailEnd type="none" w="med" len="med"/>
                    </a:lnR>
                    <a:lnT w="9525" cap="flat" cmpd="sng" algn="ctr">
                      <a:solidFill>
                        <a:schemeClr val="tx2">
                          <a:lumMod val="75000"/>
                          <a:lumOff val="25000"/>
                        </a:schemeClr>
                      </a:solidFill>
                      <a:prstDash val="solid"/>
                      <a:round/>
                      <a:headEnd type="none" w="med" len="med"/>
                      <a:tailEnd type="none" w="med" len="med"/>
                    </a:lnT>
                    <a:lnB w="9525" cap="flat" cmpd="sng" algn="ctr">
                      <a:solidFill>
                        <a:schemeClr val="tx2">
                          <a:lumMod val="75000"/>
                          <a:lumOff val="25000"/>
                        </a:schemeClr>
                      </a:solidFill>
                      <a:prstDash val="solid"/>
                      <a:round/>
                      <a:headEnd type="none" w="med" len="med"/>
                      <a:tailEnd type="none" w="med" len="med"/>
                    </a:lnB>
                    <a:noFill/>
                  </a:tcPr>
                </a:tc>
                <a:tc>
                  <a:txBody>
                    <a:bodyPr/>
                    <a:lstStyle/>
                    <a:p>
                      <a:pPr algn="ctr"/>
                      <a:r>
                        <a:rPr lang="fr-FR" sz="900" b="0" dirty="0">
                          <a:solidFill>
                            <a:schemeClr val="tx2"/>
                          </a:solidFill>
                        </a:rPr>
                        <a:t>2024</a:t>
                      </a:r>
                    </a:p>
                  </a:txBody>
                  <a:tcPr marL="77879" marR="77879" marT="38939" marB="38939" anchor="ctr">
                    <a:lnL w="9525" cap="flat" cmpd="sng" algn="ctr">
                      <a:solidFill>
                        <a:schemeClr val="tx2">
                          <a:lumMod val="75000"/>
                          <a:lumOff val="25000"/>
                        </a:schemeClr>
                      </a:solidFill>
                      <a:prstDash val="solid"/>
                      <a:round/>
                      <a:headEnd type="none" w="med" len="med"/>
                      <a:tailEnd type="none" w="med" len="med"/>
                    </a:lnL>
                    <a:lnR w="9525" cap="flat" cmpd="sng" algn="ctr">
                      <a:solidFill>
                        <a:schemeClr val="tx2">
                          <a:lumMod val="75000"/>
                          <a:lumOff val="25000"/>
                        </a:schemeClr>
                      </a:solidFill>
                      <a:prstDash val="solid"/>
                      <a:round/>
                      <a:headEnd type="none" w="med" len="med"/>
                      <a:tailEnd type="none" w="med" len="med"/>
                    </a:lnR>
                    <a:lnT w="9525" cap="flat" cmpd="sng" algn="ctr">
                      <a:solidFill>
                        <a:schemeClr val="tx2">
                          <a:lumMod val="75000"/>
                          <a:lumOff val="25000"/>
                        </a:schemeClr>
                      </a:solidFill>
                      <a:prstDash val="solid"/>
                      <a:round/>
                      <a:headEnd type="none" w="med" len="med"/>
                      <a:tailEnd type="none" w="med" len="med"/>
                    </a:lnT>
                    <a:lnB w="9525" cap="flat" cmpd="sng" algn="ctr">
                      <a:solidFill>
                        <a:schemeClr val="tx2">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969100979"/>
                  </a:ext>
                </a:extLst>
              </a:tr>
            </a:tbl>
          </a:graphicData>
        </a:graphic>
      </p:graphicFrame>
      <p:graphicFrame>
        <p:nvGraphicFramePr>
          <p:cNvPr id="52" name="Tableau 2">
            <a:extLst>
              <a:ext uri="{FF2B5EF4-FFF2-40B4-BE49-F238E27FC236}">
                <a16:creationId xmlns:a16="http://schemas.microsoft.com/office/drawing/2014/main" id="{25132389-79D7-4E9F-8211-C49D1A9A60FE}"/>
              </a:ext>
            </a:extLst>
          </p:cNvPr>
          <p:cNvGraphicFramePr>
            <a:graphicFrameLocks noGrp="1"/>
          </p:cNvGraphicFramePr>
          <p:nvPr/>
        </p:nvGraphicFramePr>
        <p:xfrm>
          <a:off x="335079" y="2572046"/>
          <a:ext cx="6284624" cy="3075915"/>
        </p:xfrm>
        <a:graphic>
          <a:graphicData uri="http://schemas.openxmlformats.org/drawingml/2006/table">
            <a:tbl>
              <a:tblPr firstRow="1" bandRow="1">
                <a:tableStyleId>{5C22544A-7EE6-4342-B048-85BDC9FD1C3A}</a:tableStyleId>
              </a:tblPr>
              <a:tblGrid>
                <a:gridCol w="392789">
                  <a:extLst>
                    <a:ext uri="{9D8B030D-6E8A-4147-A177-3AD203B41FA5}">
                      <a16:colId xmlns:a16="http://schemas.microsoft.com/office/drawing/2014/main" val="3003296651"/>
                    </a:ext>
                  </a:extLst>
                </a:gridCol>
                <a:gridCol w="392789">
                  <a:extLst>
                    <a:ext uri="{9D8B030D-6E8A-4147-A177-3AD203B41FA5}">
                      <a16:colId xmlns:a16="http://schemas.microsoft.com/office/drawing/2014/main" val="3400023036"/>
                    </a:ext>
                  </a:extLst>
                </a:gridCol>
                <a:gridCol w="392789">
                  <a:extLst>
                    <a:ext uri="{9D8B030D-6E8A-4147-A177-3AD203B41FA5}">
                      <a16:colId xmlns:a16="http://schemas.microsoft.com/office/drawing/2014/main" val="3533218974"/>
                    </a:ext>
                  </a:extLst>
                </a:gridCol>
                <a:gridCol w="392789">
                  <a:extLst>
                    <a:ext uri="{9D8B030D-6E8A-4147-A177-3AD203B41FA5}">
                      <a16:colId xmlns:a16="http://schemas.microsoft.com/office/drawing/2014/main" val="2668843642"/>
                    </a:ext>
                  </a:extLst>
                </a:gridCol>
                <a:gridCol w="392789">
                  <a:extLst>
                    <a:ext uri="{9D8B030D-6E8A-4147-A177-3AD203B41FA5}">
                      <a16:colId xmlns:a16="http://schemas.microsoft.com/office/drawing/2014/main" val="1850300914"/>
                    </a:ext>
                  </a:extLst>
                </a:gridCol>
                <a:gridCol w="392789">
                  <a:extLst>
                    <a:ext uri="{9D8B030D-6E8A-4147-A177-3AD203B41FA5}">
                      <a16:colId xmlns:a16="http://schemas.microsoft.com/office/drawing/2014/main" val="2841747266"/>
                    </a:ext>
                  </a:extLst>
                </a:gridCol>
                <a:gridCol w="392789">
                  <a:extLst>
                    <a:ext uri="{9D8B030D-6E8A-4147-A177-3AD203B41FA5}">
                      <a16:colId xmlns:a16="http://schemas.microsoft.com/office/drawing/2014/main" val="1934701531"/>
                    </a:ext>
                  </a:extLst>
                </a:gridCol>
                <a:gridCol w="392789">
                  <a:extLst>
                    <a:ext uri="{9D8B030D-6E8A-4147-A177-3AD203B41FA5}">
                      <a16:colId xmlns:a16="http://schemas.microsoft.com/office/drawing/2014/main" val="2395308008"/>
                    </a:ext>
                  </a:extLst>
                </a:gridCol>
                <a:gridCol w="392789">
                  <a:extLst>
                    <a:ext uri="{9D8B030D-6E8A-4147-A177-3AD203B41FA5}">
                      <a16:colId xmlns:a16="http://schemas.microsoft.com/office/drawing/2014/main" val="3853488426"/>
                    </a:ext>
                  </a:extLst>
                </a:gridCol>
                <a:gridCol w="392789">
                  <a:extLst>
                    <a:ext uri="{9D8B030D-6E8A-4147-A177-3AD203B41FA5}">
                      <a16:colId xmlns:a16="http://schemas.microsoft.com/office/drawing/2014/main" val="2463842049"/>
                    </a:ext>
                  </a:extLst>
                </a:gridCol>
                <a:gridCol w="392789">
                  <a:extLst>
                    <a:ext uri="{9D8B030D-6E8A-4147-A177-3AD203B41FA5}">
                      <a16:colId xmlns:a16="http://schemas.microsoft.com/office/drawing/2014/main" val="2403081277"/>
                    </a:ext>
                  </a:extLst>
                </a:gridCol>
                <a:gridCol w="392789">
                  <a:extLst>
                    <a:ext uri="{9D8B030D-6E8A-4147-A177-3AD203B41FA5}">
                      <a16:colId xmlns:a16="http://schemas.microsoft.com/office/drawing/2014/main" val="1622669678"/>
                    </a:ext>
                  </a:extLst>
                </a:gridCol>
                <a:gridCol w="392789">
                  <a:extLst>
                    <a:ext uri="{9D8B030D-6E8A-4147-A177-3AD203B41FA5}">
                      <a16:colId xmlns:a16="http://schemas.microsoft.com/office/drawing/2014/main" val="2368119464"/>
                    </a:ext>
                  </a:extLst>
                </a:gridCol>
                <a:gridCol w="392789">
                  <a:extLst>
                    <a:ext uri="{9D8B030D-6E8A-4147-A177-3AD203B41FA5}">
                      <a16:colId xmlns:a16="http://schemas.microsoft.com/office/drawing/2014/main" val="1295676585"/>
                    </a:ext>
                  </a:extLst>
                </a:gridCol>
                <a:gridCol w="392789">
                  <a:extLst>
                    <a:ext uri="{9D8B030D-6E8A-4147-A177-3AD203B41FA5}">
                      <a16:colId xmlns:a16="http://schemas.microsoft.com/office/drawing/2014/main" val="4177170487"/>
                    </a:ext>
                  </a:extLst>
                </a:gridCol>
                <a:gridCol w="392789">
                  <a:extLst>
                    <a:ext uri="{9D8B030D-6E8A-4147-A177-3AD203B41FA5}">
                      <a16:colId xmlns:a16="http://schemas.microsoft.com/office/drawing/2014/main" val="545664892"/>
                    </a:ext>
                  </a:extLst>
                </a:gridCol>
              </a:tblGrid>
              <a:tr h="3075915">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endParaRPr lang="fr-FR" sz="1300" dirty="0"/>
                    </a:p>
                  </a:txBody>
                  <a:tcPr marL="77879" marR="77879" marT="38939" marB="38939">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69100979"/>
                  </a:ext>
                </a:extLst>
              </a:tr>
            </a:tbl>
          </a:graphicData>
        </a:graphic>
      </p:graphicFrame>
      <p:sp>
        <p:nvSpPr>
          <p:cNvPr id="53" name="ZoneTexte 52">
            <a:extLst>
              <a:ext uri="{FF2B5EF4-FFF2-40B4-BE49-F238E27FC236}">
                <a16:creationId xmlns:a16="http://schemas.microsoft.com/office/drawing/2014/main" id="{BA8F6615-1403-457F-9C53-5BCBFE58CB12}"/>
              </a:ext>
            </a:extLst>
          </p:cNvPr>
          <p:cNvSpPr txBox="1"/>
          <p:nvPr/>
        </p:nvSpPr>
        <p:spPr>
          <a:xfrm>
            <a:off x="6724747" y="2002378"/>
            <a:ext cx="3504956" cy="3894977"/>
          </a:xfrm>
          <a:prstGeom prst="rect">
            <a:avLst/>
          </a:prstGeom>
          <a:noFill/>
        </p:spPr>
        <p:txBody>
          <a:bodyPr wrap="square" rtlCol="0">
            <a:spAutoFit/>
          </a:bodyPr>
          <a:lstStyle/>
          <a:p>
            <a:pPr algn="l"/>
            <a:r>
              <a:rPr lang="fr-FR" sz="852" dirty="0">
                <a:solidFill>
                  <a:schemeClr val="accent6"/>
                </a:solidFill>
              </a:rPr>
              <a:t>RÉFÉRENTIEL :</a:t>
            </a:r>
          </a:p>
          <a:p>
            <a:pPr marL="146024" indent="-146024" algn="l">
              <a:buFont typeface="Wingdings" panose="05000000000000000000" pitchFamily="2" charset="2"/>
              <a:buChar char="§"/>
            </a:pPr>
            <a:r>
              <a:rPr lang="fr-FR" sz="852" dirty="0">
                <a:solidFill>
                  <a:schemeClr val="tx2"/>
                </a:solidFill>
              </a:rPr>
              <a:t>MEP WS CLIENT fin 2021 (besoin GULI simulation)</a:t>
            </a:r>
          </a:p>
          <a:p>
            <a:pPr marL="146024" indent="-146024" algn="l">
              <a:buFont typeface="Wingdings" panose="05000000000000000000" pitchFamily="2" charset="2"/>
              <a:buChar char="§"/>
            </a:pPr>
            <a:r>
              <a:rPr lang="fr-FR" sz="852" dirty="0">
                <a:solidFill>
                  <a:schemeClr val="tx2"/>
                </a:solidFill>
              </a:rPr>
              <a:t>Migration PERSONNE puis PEZ/PASTEL (préconisation rodage de 6 mois)</a:t>
            </a:r>
          </a:p>
          <a:p>
            <a:pPr algn="l"/>
            <a:endParaRPr lang="fr-FR" sz="852" dirty="0">
              <a:solidFill>
                <a:schemeClr val="tx2"/>
              </a:solidFill>
            </a:endParaRPr>
          </a:p>
          <a:p>
            <a:pPr algn="l"/>
            <a:r>
              <a:rPr lang="fr-FR" sz="852" dirty="0">
                <a:solidFill>
                  <a:schemeClr val="accent6"/>
                </a:solidFill>
              </a:rPr>
              <a:t>PAIEMENT :</a:t>
            </a:r>
          </a:p>
          <a:p>
            <a:pPr marL="146024" indent="-146024" algn="l">
              <a:buFont typeface="Wingdings" panose="05000000000000000000" pitchFamily="2" charset="2"/>
              <a:buChar char="§"/>
            </a:pPr>
            <a:r>
              <a:rPr lang="fr-FR" sz="852" dirty="0">
                <a:solidFill>
                  <a:schemeClr val="tx2"/>
                </a:solidFill>
              </a:rPr>
              <a:t>MEP OCAPI (avec le WS simulation – besoin GULi simulation) en octobre 2022</a:t>
            </a:r>
          </a:p>
          <a:p>
            <a:pPr marL="146024" indent="-146024" algn="l">
              <a:buFont typeface="Wingdings" panose="05000000000000000000" pitchFamily="2" charset="2"/>
              <a:buChar char="§"/>
            </a:pPr>
            <a:r>
              <a:rPr lang="fr-FR" sz="852" dirty="0">
                <a:solidFill>
                  <a:schemeClr val="tx2"/>
                </a:solidFill>
              </a:rPr>
              <a:t>MEP de toutes les briques paiements (SUI,GC9, GPO, …) ainsi que les accrochages avec les liquidations existantes SRE (PETREL, JPMI, KAPTKA) en même temps</a:t>
            </a:r>
          </a:p>
          <a:p>
            <a:pPr marL="146024" indent="-146024" algn="l">
              <a:buFont typeface="Wingdings" panose="05000000000000000000" pitchFamily="2" charset="2"/>
              <a:buChar char="§"/>
            </a:pPr>
            <a:r>
              <a:rPr lang="fr-FR" sz="852" dirty="0">
                <a:solidFill>
                  <a:schemeClr val="tx2"/>
                </a:solidFill>
              </a:rPr>
              <a:t>Migration données en production pour une marche en double novembre et décembre</a:t>
            </a:r>
          </a:p>
          <a:p>
            <a:pPr marL="146024" indent="-146024" algn="l">
              <a:buFont typeface="Wingdings" panose="05000000000000000000" pitchFamily="2" charset="2"/>
              <a:buChar char="§"/>
            </a:pPr>
            <a:r>
              <a:rPr lang="fr-FR" sz="852" dirty="0">
                <a:solidFill>
                  <a:schemeClr val="tx2"/>
                </a:solidFill>
              </a:rPr>
              <a:t>VA à prévoir lors des accrochages des différents lots de GULi</a:t>
            </a:r>
          </a:p>
          <a:p>
            <a:endParaRPr lang="fr-FR" sz="852" dirty="0">
              <a:solidFill>
                <a:schemeClr val="tx2"/>
              </a:solidFill>
            </a:endParaRPr>
          </a:p>
          <a:p>
            <a:pPr algn="l"/>
            <a:r>
              <a:rPr lang="fr-FR" sz="852" dirty="0">
                <a:solidFill>
                  <a:schemeClr val="accent6"/>
                </a:solidFill>
              </a:rPr>
              <a:t>LIQUIDATION :</a:t>
            </a:r>
          </a:p>
          <a:p>
            <a:pPr marL="146024" indent="-146024" algn="l">
              <a:buFont typeface="Wingdings" panose="05000000000000000000" pitchFamily="2" charset="2"/>
              <a:buChar char="§"/>
            </a:pPr>
            <a:r>
              <a:rPr lang="fr-FR" sz="852" dirty="0">
                <a:solidFill>
                  <a:schemeClr val="tx2"/>
                </a:solidFill>
              </a:rPr>
              <a:t>4 MEP (4 lots)</a:t>
            </a:r>
          </a:p>
          <a:p>
            <a:pPr marL="146024" indent="-146024" algn="l">
              <a:buFont typeface="Wingdings" panose="05000000000000000000" pitchFamily="2" charset="2"/>
              <a:buChar char="§"/>
            </a:pPr>
            <a:r>
              <a:rPr lang="fr-FR" sz="852" dirty="0">
                <a:solidFill>
                  <a:schemeClr val="tx2"/>
                </a:solidFill>
              </a:rPr>
              <a:t>Nécessité d’avoir l’ensemble des clients de PERSONNE dans CLIENT dès le lot 1</a:t>
            </a:r>
          </a:p>
          <a:p>
            <a:pPr marL="146024" indent="-146024" algn="l">
              <a:buFont typeface="Wingdings" panose="05000000000000000000" pitchFamily="2" charset="2"/>
              <a:buChar char="§"/>
            </a:pPr>
            <a:r>
              <a:rPr lang="fr-FR" sz="852" dirty="0">
                <a:solidFill>
                  <a:schemeClr val="tx2"/>
                </a:solidFill>
              </a:rPr>
              <a:t>Pour le SRE, utilisation de GULi au fur et à mesure des MEP; synchronisation des dossiers de départ dans GULi et dossiers de révision dans PETREL, entre les lot 2 et 3 à prévoir</a:t>
            </a:r>
          </a:p>
          <a:p>
            <a:pPr marL="146024" indent="-146024" algn="l">
              <a:buFont typeface="Wingdings" panose="05000000000000000000" pitchFamily="2" charset="2"/>
              <a:buChar char="§"/>
            </a:pPr>
            <a:r>
              <a:rPr lang="fr-FR" sz="852" dirty="0">
                <a:solidFill>
                  <a:schemeClr val="tx2"/>
                </a:solidFill>
              </a:rPr>
              <a:t>Pour la CNRACL, abandon de LR6 au profit de GULi avec le lot 3.</a:t>
            </a:r>
          </a:p>
          <a:p>
            <a:pPr marL="146024" indent="-146024" algn="l">
              <a:buFont typeface="Wingdings" panose="05000000000000000000" pitchFamily="2" charset="2"/>
              <a:buChar char="§"/>
            </a:pPr>
            <a:r>
              <a:rPr lang="fr-FR" sz="852" dirty="0">
                <a:solidFill>
                  <a:schemeClr val="tx2"/>
                </a:solidFill>
              </a:rPr>
              <a:t>Pour la CNRACL, abandon de Picris sur la partie ATI avec le lot4</a:t>
            </a:r>
          </a:p>
          <a:p>
            <a:pPr algn="l"/>
            <a:endParaRPr lang="fr-FR" sz="852" dirty="0">
              <a:solidFill>
                <a:schemeClr val="tx2"/>
              </a:solidFill>
            </a:endParaRPr>
          </a:p>
        </p:txBody>
      </p:sp>
      <p:sp>
        <p:nvSpPr>
          <p:cNvPr id="54" name="Rectangle 53">
            <a:extLst>
              <a:ext uri="{FF2B5EF4-FFF2-40B4-BE49-F238E27FC236}">
                <a16:creationId xmlns:a16="http://schemas.microsoft.com/office/drawing/2014/main" id="{01741CE2-A433-4E39-B142-8D136B7C15D5}"/>
              </a:ext>
            </a:extLst>
          </p:cNvPr>
          <p:cNvSpPr/>
          <p:nvPr/>
        </p:nvSpPr>
        <p:spPr bwMode="auto">
          <a:xfrm>
            <a:off x="337750" y="3690233"/>
            <a:ext cx="3929114" cy="229957"/>
          </a:xfrm>
          <a:prstGeom prst="rect">
            <a:avLst/>
          </a:prstGeom>
          <a:solidFill>
            <a:schemeClr val="accent4"/>
          </a:solidFill>
          <a:ln w="9525">
            <a:solidFill>
              <a:srgbClr val="008080"/>
            </a:solidFill>
          </a:ln>
        </p:spPr>
        <p:txBody>
          <a:bodyPr wrap="square" lIns="20961" tIns="20961" rIns="20961" bIns="20961" rtlCol="0" anchor="ctr" anchorCtr="0">
            <a:noAutofit/>
          </a:bodyPr>
          <a:lstStyle/>
          <a:p>
            <a:pPr indent="763922" algn="l" defTabSz="532382"/>
            <a:r>
              <a:rPr lang="fr-FR" sz="937" dirty="0">
                <a:solidFill>
                  <a:schemeClr val="bg1"/>
                </a:solidFill>
              </a:rPr>
              <a:t>Paiement</a:t>
            </a:r>
          </a:p>
        </p:txBody>
      </p:sp>
      <p:sp>
        <p:nvSpPr>
          <p:cNvPr id="55" name="Rectangle 54">
            <a:extLst>
              <a:ext uri="{FF2B5EF4-FFF2-40B4-BE49-F238E27FC236}">
                <a16:creationId xmlns:a16="http://schemas.microsoft.com/office/drawing/2014/main" id="{B4826F78-DD54-4BD9-8938-ED74C3A965F9}"/>
              </a:ext>
            </a:extLst>
          </p:cNvPr>
          <p:cNvSpPr/>
          <p:nvPr/>
        </p:nvSpPr>
        <p:spPr bwMode="auto">
          <a:xfrm>
            <a:off x="3628948" y="3569936"/>
            <a:ext cx="494501" cy="214627"/>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MEP</a:t>
            </a:r>
          </a:p>
        </p:txBody>
      </p:sp>
      <p:sp>
        <p:nvSpPr>
          <p:cNvPr id="56" name="Rectangle 55">
            <a:extLst>
              <a:ext uri="{FF2B5EF4-FFF2-40B4-BE49-F238E27FC236}">
                <a16:creationId xmlns:a16="http://schemas.microsoft.com/office/drawing/2014/main" id="{0239F619-D6E7-40E7-8C61-10D0509E83C3}"/>
              </a:ext>
            </a:extLst>
          </p:cNvPr>
          <p:cNvSpPr/>
          <p:nvPr/>
        </p:nvSpPr>
        <p:spPr bwMode="auto">
          <a:xfrm>
            <a:off x="4296589" y="3550645"/>
            <a:ext cx="494501" cy="214627"/>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Démarrage</a:t>
            </a:r>
          </a:p>
        </p:txBody>
      </p:sp>
      <p:sp>
        <p:nvSpPr>
          <p:cNvPr id="57" name="Rectangle 56">
            <a:extLst>
              <a:ext uri="{FF2B5EF4-FFF2-40B4-BE49-F238E27FC236}">
                <a16:creationId xmlns:a16="http://schemas.microsoft.com/office/drawing/2014/main" id="{113AB05D-CB82-48F3-BA92-F455757B630A}"/>
              </a:ext>
            </a:extLst>
          </p:cNvPr>
          <p:cNvSpPr/>
          <p:nvPr/>
        </p:nvSpPr>
        <p:spPr bwMode="auto">
          <a:xfrm>
            <a:off x="4433395" y="3699445"/>
            <a:ext cx="1683581" cy="229957"/>
          </a:xfrm>
          <a:prstGeom prst="rect">
            <a:avLst/>
          </a:prstGeom>
          <a:pattFill prst="wdUpDiag">
            <a:fgClr>
              <a:schemeClr val="accent4"/>
            </a:fgClr>
            <a:bgClr>
              <a:schemeClr val="bg1"/>
            </a:bgClr>
          </a:pattFill>
          <a:ln w="9525">
            <a:solidFill>
              <a:srgbClr val="008080"/>
            </a:solidFill>
          </a:ln>
        </p:spPr>
        <p:txBody>
          <a:bodyPr wrap="square" lIns="20961" tIns="20961" rIns="20961" bIns="20961" rtlCol="0" anchor="ctr" anchorCtr="1">
            <a:noAutofit/>
          </a:bodyPr>
          <a:lstStyle/>
          <a:p>
            <a:pPr defTabSz="532382"/>
            <a:r>
              <a:rPr lang="fr-FR" sz="937" dirty="0">
                <a:solidFill>
                  <a:schemeClr val="tx2"/>
                </a:solidFill>
              </a:rPr>
              <a:t>VA GULi</a:t>
            </a:r>
          </a:p>
        </p:txBody>
      </p:sp>
      <p:sp>
        <p:nvSpPr>
          <p:cNvPr id="58" name="Rectangle 57">
            <a:extLst>
              <a:ext uri="{FF2B5EF4-FFF2-40B4-BE49-F238E27FC236}">
                <a16:creationId xmlns:a16="http://schemas.microsoft.com/office/drawing/2014/main" id="{DC9BE5C6-7090-4A22-A53F-BBA1C8EBFD80}"/>
              </a:ext>
            </a:extLst>
          </p:cNvPr>
          <p:cNvSpPr/>
          <p:nvPr/>
        </p:nvSpPr>
        <p:spPr bwMode="auto">
          <a:xfrm>
            <a:off x="337751" y="2881279"/>
            <a:ext cx="3529520" cy="229957"/>
          </a:xfrm>
          <a:prstGeom prst="rect">
            <a:avLst/>
          </a:prstGeom>
          <a:solidFill>
            <a:srgbClr val="4472C4">
              <a:lumMod val="75000"/>
            </a:srgbClr>
          </a:solidFill>
          <a:ln>
            <a:solidFill>
              <a:srgbClr val="2F5597"/>
            </a:solidFill>
          </a:ln>
        </p:spPr>
        <p:txBody>
          <a:bodyPr wrap="square" lIns="25351" tIns="0" rIns="25351" bIns="0" rtlCol="0" anchor="ctr" anchorCtr="0">
            <a:noAutofit/>
          </a:bodyPr>
          <a:lstStyle/>
          <a:p>
            <a:pPr marL="304217" algn="l" defTabSz="643907"/>
            <a:r>
              <a:rPr lang="fr-FR" sz="937" kern="0" dirty="0">
                <a:solidFill>
                  <a:prstClr val="white"/>
                </a:solidFill>
              </a:rPr>
              <a:t>Référentiel client</a:t>
            </a:r>
          </a:p>
        </p:txBody>
      </p:sp>
      <p:sp>
        <p:nvSpPr>
          <p:cNvPr id="59" name="Losange 58">
            <a:extLst>
              <a:ext uri="{FF2B5EF4-FFF2-40B4-BE49-F238E27FC236}">
                <a16:creationId xmlns:a16="http://schemas.microsoft.com/office/drawing/2014/main" id="{3A6639B8-CF62-4B8D-9F14-119ADB9E171E}"/>
              </a:ext>
            </a:extLst>
          </p:cNvPr>
          <p:cNvSpPr/>
          <p:nvPr/>
        </p:nvSpPr>
        <p:spPr bwMode="auto">
          <a:xfrm>
            <a:off x="3034462" y="2795739"/>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60" name="Rectangle 59">
            <a:extLst>
              <a:ext uri="{FF2B5EF4-FFF2-40B4-BE49-F238E27FC236}">
                <a16:creationId xmlns:a16="http://schemas.microsoft.com/office/drawing/2014/main" id="{03C4F2A0-F600-47B3-9BAC-BBA8E6B2F32B}"/>
              </a:ext>
            </a:extLst>
          </p:cNvPr>
          <p:cNvSpPr/>
          <p:nvPr/>
        </p:nvSpPr>
        <p:spPr bwMode="auto">
          <a:xfrm>
            <a:off x="3082128" y="2976403"/>
            <a:ext cx="783111" cy="117440"/>
          </a:xfrm>
          <a:prstGeom prst="rect">
            <a:avLst/>
          </a:prstGeom>
          <a:solidFill>
            <a:srgbClr val="8AA7DA"/>
          </a:solidFill>
          <a:ln>
            <a:solidFill>
              <a:srgbClr val="8AA7DA"/>
            </a:solidFill>
          </a:ln>
        </p:spPr>
        <p:txBody>
          <a:bodyPr wrap="square" lIns="25351" tIns="0" rIns="25351" bIns="0" rtlCol="0" anchor="ctr" anchorCtr="1">
            <a:noAutofit/>
          </a:bodyPr>
          <a:lstStyle/>
          <a:p>
            <a:pPr algn="ctr" defTabSz="643907"/>
            <a:r>
              <a:rPr lang="fr-FR" sz="681" kern="0" dirty="0">
                <a:solidFill>
                  <a:prstClr val="white"/>
                </a:solidFill>
              </a:rPr>
              <a:t>rodage</a:t>
            </a:r>
          </a:p>
        </p:txBody>
      </p:sp>
      <p:sp>
        <p:nvSpPr>
          <p:cNvPr id="61" name="Losange 60">
            <a:extLst>
              <a:ext uri="{FF2B5EF4-FFF2-40B4-BE49-F238E27FC236}">
                <a16:creationId xmlns:a16="http://schemas.microsoft.com/office/drawing/2014/main" id="{D08DD29E-F1B7-4F5A-A0EE-7ABA4F24A564}"/>
              </a:ext>
            </a:extLst>
          </p:cNvPr>
          <p:cNvSpPr/>
          <p:nvPr/>
        </p:nvSpPr>
        <p:spPr bwMode="auto">
          <a:xfrm>
            <a:off x="2639903" y="2795739"/>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cxnSp>
        <p:nvCxnSpPr>
          <p:cNvPr id="62" name="Connecteur droit avec flèche 179">
            <a:extLst>
              <a:ext uri="{FF2B5EF4-FFF2-40B4-BE49-F238E27FC236}">
                <a16:creationId xmlns:a16="http://schemas.microsoft.com/office/drawing/2014/main" id="{86471752-1354-47A9-80E8-31A9ED31FDD9}"/>
              </a:ext>
            </a:extLst>
          </p:cNvPr>
          <p:cNvCxnSpPr>
            <a:cxnSpLocks/>
            <a:stCxn id="61" idx="2"/>
            <a:endCxn id="71" idx="1"/>
          </p:cNvCxnSpPr>
          <p:nvPr/>
        </p:nvCxnSpPr>
        <p:spPr>
          <a:xfrm rot="16200000" flipH="1">
            <a:off x="2463957" y="3140321"/>
            <a:ext cx="1581847" cy="1137971"/>
          </a:xfrm>
          <a:prstGeom prst="bentConnector2">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B918729D-1084-4FB9-A7C1-1944D6D78DDA}"/>
              </a:ext>
            </a:extLst>
          </p:cNvPr>
          <p:cNvSpPr/>
          <p:nvPr/>
        </p:nvSpPr>
        <p:spPr bwMode="auto">
          <a:xfrm>
            <a:off x="659352" y="4589648"/>
            <a:ext cx="5457624" cy="248649"/>
          </a:xfrm>
          <a:prstGeom prst="rect">
            <a:avLst/>
          </a:prstGeom>
          <a:solidFill>
            <a:srgbClr val="FFC000"/>
          </a:solidFill>
          <a:ln w="9525">
            <a:solidFill>
              <a:srgbClr val="FFC000"/>
            </a:solidFill>
          </a:ln>
        </p:spPr>
        <p:txBody>
          <a:bodyPr wrap="square" lIns="20961" tIns="20961" rIns="20961" bIns="20961" rtlCol="0" anchor="ctr" anchorCtr="0">
            <a:noAutofit/>
          </a:bodyPr>
          <a:lstStyle/>
          <a:p>
            <a:pPr indent="763922" algn="l" defTabSz="532382"/>
            <a:r>
              <a:rPr lang="fr-FR" sz="937" dirty="0">
                <a:solidFill>
                  <a:schemeClr val="bg1"/>
                </a:solidFill>
              </a:rPr>
              <a:t>Liquidation GULi</a:t>
            </a:r>
          </a:p>
        </p:txBody>
      </p:sp>
      <p:sp>
        <p:nvSpPr>
          <p:cNvPr id="64" name="Losange 63">
            <a:extLst>
              <a:ext uri="{FF2B5EF4-FFF2-40B4-BE49-F238E27FC236}">
                <a16:creationId xmlns:a16="http://schemas.microsoft.com/office/drawing/2014/main" id="{0AF6978A-D310-4AF2-BEE3-A45899FC6E12}"/>
              </a:ext>
            </a:extLst>
          </p:cNvPr>
          <p:cNvSpPr/>
          <p:nvPr/>
        </p:nvSpPr>
        <p:spPr bwMode="auto">
          <a:xfrm>
            <a:off x="5660771" y="4507092"/>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65" name="Losange 64">
            <a:extLst>
              <a:ext uri="{FF2B5EF4-FFF2-40B4-BE49-F238E27FC236}">
                <a16:creationId xmlns:a16="http://schemas.microsoft.com/office/drawing/2014/main" id="{6F17CA75-6619-446C-B5A9-3A29CEDFF796}"/>
              </a:ext>
            </a:extLst>
          </p:cNvPr>
          <p:cNvSpPr/>
          <p:nvPr/>
        </p:nvSpPr>
        <p:spPr bwMode="auto">
          <a:xfrm>
            <a:off x="5856020" y="4505330"/>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66" name="Rectangle 65">
            <a:extLst>
              <a:ext uri="{FF2B5EF4-FFF2-40B4-BE49-F238E27FC236}">
                <a16:creationId xmlns:a16="http://schemas.microsoft.com/office/drawing/2014/main" id="{865A4D99-A4F4-4687-88E7-AED83A5D3D15}"/>
              </a:ext>
            </a:extLst>
          </p:cNvPr>
          <p:cNvSpPr/>
          <p:nvPr/>
        </p:nvSpPr>
        <p:spPr bwMode="auto">
          <a:xfrm>
            <a:off x="5875995" y="4440480"/>
            <a:ext cx="256503" cy="159065"/>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ATI</a:t>
            </a:r>
          </a:p>
        </p:txBody>
      </p:sp>
      <p:sp>
        <p:nvSpPr>
          <p:cNvPr id="67" name="Rectangle 66">
            <a:extLst>
              <a:ext uri="{FF2B5EF4-FFF2-40B4-BE49-F238E27FC236}">
                <a16:creationId xmlns:a16="http://schemas.microsoft.com/office/drawing/2014/main" id="{EECC98FC-F5CE-476A-8C49-1FD9EFFBC08D}"/>
              </a:ext>
            </a:extLst>
          </p:cNvPr>
          <p:cNvSpPr/>
          <p:nvPr/>
        </p:nvSpPr>
        <p:spPr bwMode="auto">
          <a:xfrm>
            <a:off x="5255655" y="4443899"/>
            <a:ext cx="429924" cy="214627"/>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Réversion</a:t>
            </a:r>
          </a:p>
        </p:txBody>
      </p:sp>
      <p:sp>
        <p:nvSpPr>
          <p:cNvPr id="68" name="Losange 67">
            <a:extLst>
              <a:ext uri="{FF2B5EF4-FFF2-40B4-BE49-F238E27FC236}">
                <a16:creationId xmlns:a16="http://schemas.microsoft.com/office/drawing/2014/main" id="{7244F536-2F34-4869-8037-9CA649B1410B}"/>
              </a:ext>
            </a:extLst>
          </p:cNvPr>
          <p:cNvSpPr/>
          <p:nvPr/>
        </p:nvSpPr>
        <p:spPr bwMode="auto">
          <a:xfrm>
            <a:off x="4694367" y="4500637"/>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69" name="Rectangle 68">
            <a:extLst>
              <a:ext uri="{FF2B5EF4-FFF2-40B4-BE49-F238E27FC236}">
                <a16:creationId xmlns:a16="http://schemas.microsoft.com/office/drawing/2014/main" id="{308222BA-08A5-448E-8CE5-F975CA659DEE}"/>
              </a:ext>
            </a:extLst>
          </p:cNvPr>
          <p:cNvSpPr/>
          <p:nvPr/>
        </p:nvSpPr>
        <p:spPr bwMode="auto">
          <a:xfrm>
            <a:off x="4779866" y="4455559"/>
            <a:ext cx="281064" cy="117599"/>
          </a:xfrm>
          <a:prstGeom prst="rect">
            <a:avLst/>
          </a:prstGeom>
          <a:noFill/>
          <a:ln>
            <a:noFill/>
          </a:ln>
        </p:spPr>
        <p:txBody>
          <a:bodyPr vert="horz" wrap="square" lIns="0" tIns="0" rIns="0" bIns="0" numCol="1" rtlCol="0" anchor="ctr" anchorCtr="0" compatLnSpc="1">
            <a:prstTxWarp prst="textNoShape">
              <a:avLst/>
            </a:prstTxWarp>
          </a:bodyPr>
          <a:lstStyle/>
          <a:p>
            <a:pPr algn="l"/>
            <a:r>
              <a:rPr lang="fr-FR" sz="681" dirty="0">
                <a:solidFill>
                  <a:schemeClr val="tx2"/>
                </a:solidFill>
              </a:rPr>
              <a:t>Départ</a:t>
            </a:r>
          </a:p>
        </p:txBody>
      </p:sp>
      <p:sp>
        <p:nvSpPr>
          <p:cNvPr id="70" name="Losange 69">
            <a:extLst>
              <a:ext uri="{FF2B5EF4-FFF2-40B4-BE49-F238E27FC236}">
                <a16:creationId xmlns:a16="http://schemas.microsoft.com/office/drawing/2014/main" id="{48160312-5AD9-4BCE-AA74-E77A139158A8}"/>
              </a:ext>
            </a:extLst>
          </p:cNvPr>
          <p:cNvSpPr/>
          <p:nvPr/>
        </p:nvSpPr>
        <p:spPr bwMode="auto">
          <a:xfrm>
            <a:off x="3815876" y="4504954"/>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71" name="Rectangle 70">
            <a:extLst>
              <a:ext uri="{FF2B5EF4-FFF2-40B4-BE49-F238E27FC236}">
                <a16:creationId xmlns:a16="http://schemas.microsoft.com/office/drawing/2014/main" id="{894358B2-B585-4462-91EB-8ABC6AD0C852}"/>
              </a:ext>
            </a:extLst>
          </p:cNvPr>
          <p:cNvSpPr/>
          <p:nvPr/>
        </p:nvSpPr>
        <p:spPr bwMode="auto">
          <a:xfrm>
            <a:off x="3823866" y="4392917"/>
            <a:ext cx="702911" cy="214627"/>
          </a:xfrm>
          <a:prstGeom prst="rect">
            <a:avLst/>
          </a:prstGeom>
          <a:noFill/>
          <a:ln>
            <a:noFill/>
          </a:ln>
        </p:spPr>
        <p:txBody>
          <a:bodyPr vert="horz" wrap="square" lIns="0" tIns="0" rIns="0" bIns="0" numCol="1" rtlCol="0" anchor="ctr" anchorCtr="0" compatLnSpc="1">
            <a:prstTxWarp prst="textNoShape">
              <a:avLst/>
            </a:prstTxWarp>
          </a:bodyPr>
          <a:lstStyle/>
          <a:p>
            <a:pPr indent="73012" algn="l"/>
            <a:r>
              <a:rPr lang="fr-FR" sz="681" dirty="0">
                <a:solidFill>
                  <a:schemeClr val="tx2"/>
                </a:solidFill>
              </a:rPr>
              <a:t>Simulation</a:t>
            </a:r>
          </a:p>
        </p:txBody>
      </p:sp>
      <p:sp>
        <p:nvSpPr>
          <p:cNvPr id="72" name="Rectangle 71">
            <a:extLst>
              <a:ext uri="{FF2B5EF4-FFF2-40B4-BE49-F238E27FC236}">
                <a16:creationId xmlns:a16="http://schemas.microsoft.com/office/drawing/2014/main" id="{EF91C105-13AA-4E50-BB0E-933F63DC8D77}"/>
              </a:ext>
            </a:extLst>
          </p:cNvPr>
          <p:cNvSpPr/>
          <p:nvPr/>
        </p:nvSpPr>
        <p:spPr bwMode="auto">
          <a:xfrm>
            <a:off x="3937999" y="3769578"/>
            <a:ext cx="325498" cy="182431"/>
          </a:xfrm>
          <a:prstGeom prst="rect">
            <a:avLst/>
          </a:prstGeom>
          <a:solidFill>
            <a:srgbClr val="A0DCFA"/>
          </a:solidFill>
          <a:ln w="9525">
            <a:noFill/>
          </a:ln>
        </p:spPr>
        <p:txBody>
          <a:bodyPr wrap="square" lIns="0" tIns="0" rIns="0" bIns="0" rtlCol="0" anchor="ctr" anchorCtr="1">
            <a:noAutofit/>
          </a:bodyPr>
          <a:lstStyle/>
          <a:p>
            <a:pPr defTabSz="532382">
              <a:lnSpc>
                <a:spcPts val="681"/>
              </a:lnSpc>
            </a:pPr>
            <a:r>
              <a:rPr lang="fr-FR" sz="681" dirty="0">
                <a:solidFill>
                  <a:schemeClr val="tx2"/>
                </a:solidFill>
              </a:rPr>
              <a:t>Marche double</a:t>
            </a:r>
          </a:p>
        </p:txBody>
      </p:sp>
      <p:sp>
        <p:nvSpPr>
          <p:cNvPr id="73" name="Losange 72">
            <a:extLst>
              <a:ext uri="{FF2B5EF4-FFF2-40B4-BE49-F238E27FC236}">
                <a16:creationId xmlns:a16="http://schemas.microsoft.com/office/drawing/2014/main" id="{F32B13DC-D3C6-4BC1-AB56-BF25BF559DF0}"/>
              </a:ext>
            </a:extLst>
          </p:cNvPr>
          <p:cNvSpPr/>
          <p:nvPr/>
        </p:nvSpPr>
        <p:spPr bwMode="auto">
          <a:xfrm>
            <a:off x="3925911" y="3608440"/>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74" name="Rectangle 73">
            <a:extLst>
              <a:ext uri="{FF2B5EF4-FFF2-40B4-BE49-F238E27FC236}">
                <a16:creationId xmlns:a16="http://schemas.microsoft.com/office/drawing/2014/main" id="{E5272E49-85F6-4225-9819-5BB2C019CF0F}"/>
              </a:ext>
            </a:extLst>
          </p:cNvPr>
          <p:cNvSpPr/>
          <p:nvPr/>
        </p:nvSpPr>
        <p:spPr bwMode="auto">
          <a:xfrm>
            <a:off x="2339109" y="2740161"/>
            <a:ext cx="370842" cy="208839"/>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WS CLI</a:t>
            </a:r>
          </a:p>
        </p:txBody>
      </p:sp>
      <p:sp>
        <p:nvSpPr>
          <p:cNvPr id="75" name="Rectangle 74">
            <a:extLst>
              <a:ext uri="{FF2B5EF4-FFF2-40B4-BE49-F238E27FC236}">
                <a16:creationId xmlns:a16="http://schemas.microsoft.com/office/drawing/2014/main" id="{98FFEB36-AEB6-45E8-8D56-1A821B2C257A}"/>
              </a:ext>
            </a:extLst>
          </p:cNvPr>
          <p:cNvSpPr/>
          <p:nvPr/>
        </p:nvSpPr>
        <p:spPr bwMode="auto">
          <a:xfrm>
            <a:off x="3144988" y="2601542"/>
            <a:ext cx="473806" cy="208839"/>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MEP client</a:t>
            </a:r>
          </a:p>
        </p:txBody>
      </p:sp>
      <p:sp>
        <p:nvSpPr>
          <p:cNvPr id="76" name="Rectangle 75">
            <a:extLst>
              <a:ext uri="{FF2B5EF4-FFF2-40B4-BE49-F238E27FC236}">
                <a16:creationId xmlns:a16="http://schemas.microsoft.com/office/drawing/2014/main" id="{94E3BC23-960A-4BE1-B069-5F1CDE591B68}"/>
              </a:ext>
            </a:extLst>
          </p:cNvPr>
          <p:cNvSpPr/>
          <p:nvPr/>
        </p:nvSpPr>
        <p:spPr bwMode="auto">
          <a:xfrm>
            <a:off x="3169262" y="3128997"/>
            <a:ext cx="597047" cy="208839"/>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PERSONNE</a:t>
            </a:r>
          </a:p>
        </p:txBody>
      </p:sp>
      <p:sp>
        <p:nvSpPr>
          <p:cNvPr id="77" name="Rectangle 76">
            <a:extLst>
              <a:ext uri="{FF2B5EF4-FFF2-40B4-BE49-F238E27FC236}">
                <a16:creationId xmlns:a16="http://schemas.microsoft.com/office/drawing/2014/main" id="{B6AC7FB7-F188-470E-98C6-71854C88E601}"/>
              </a:ext>
            </a:extLst>
          </p:cNvPr>
          <p:cNvSpPr/>
          <p:nvPr/>
        </p:nvSpPr>
        <p:spPr bwMode="auto">
          <a:xfrm>
            <a:off x="3938360" y="3125871"/>
            <a:ext cx="597047" cy="214627"/>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PEZ+PASTEL</a:t>
            </a:r>
          </a:p>
        </p:txBody>
      </p:sp>
      <p:sp>
        <p:nvSpPr>
          <p:cNvPr id="78" name="Organigramme : Extraire 77">
            <a:extLst>
              <a:ext uri="{FF2B5EF4-FFF2-40B4-BE49-F238E27FC236}">
                <a16:creationId xmlns:a16="http://schemas.microsoft.com/office/drawing/2014/main" id="{01C2A065-C55D-4B26-8828-C1CFD04AC622}"/>
              </a:ext>
            </a:extLst>
          </p:cNvPr>
          <p:cNvSpPr/>
          <p:nvPr/>
        </p:nvSpPr>
        <p:spPr>
          <a:xfrm>
            <a:off x="3027071" y="3106963"/>
            <a:ext cx="105955" cy="91983"/>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79" name="Organigramme : Extraire 78">
            <a:extLst>
              <a:ext uri="{FF2B5EF4-FFF2-40B4-BE49-F238E27FC236}">
                <a16:creationId xmlns:a16="http://schemas.microsoft.com/office/drawing/2014/main" id="{8FBA2484-26F3-4739-A7B1-80EEA9526B8D}"/>
              </a:ext>
            </a:extLst>
          </p:cNvPr>
          <p:cNvSpPr/>
          <p:nvPr/>
        </p:nvSpPr>
        <p:spPr>
          <a:xfrm>
            <a:off x="3808052" y="3106963"/>
            <a:ext cx="105955" cy="91983"/>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80" name="Losange 79">
            <a:extLst>
              <a:ext uri="{FF2B5EF4-FFF2-40B4-BE49-F238E27FC236}">
                <a16:creationId xmlns:a16="http://schemas.microsoft.com/office/drawing/2014/main" id="{61F698B4-773B-4AEC-A134-218A904E60C7}"/>
              </a:ext>
            </a:extLst>
          </p:cNvPr>
          <p:cNvSpPr/>
          <p:nvPr/>
        </p:nvSpPr>
        <p:spPr bwMode="auto">
          <a:xfrm>
            <a:off x="4206686" y="3604095"/>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81" name="Organigramme : Extraire 80">
            <a:extLst>
              <a:ext uri="{FF2B5EF4-FFF2-40B4-BE49-F238E27FC236}">
                <a16:creationId xmlns:a16="http://schemas.microsoft.com/office/drawing/2014/main" id="{807D2ABE-E5A1-4119-8F6B-774E769D658B}"/>
              </a:ext>
            </a:extLst>
          </p:cNvPr>
          <p:cNvSpPr/>
          <p:nvPr/>
        </p:nvSpPr>
        <p:spPr>
          <a:xfrm>
            <a:off x="4700959" y="4840840"/>
            <a:ext cx="105955" cy="91983"/>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82" name="Rectangle 81">
            <a:extLst>
              <a:ext uri="{FF2B5EF4-FFF2-40B4-BE49-F238E27FC236}">
                <a16:creationId xmlns:a16="http://schemas.microsoft.com/office/drawing/2014/main" id="{55476370-EDF4-415E-AC82-3055B7290641}"/>
              </a:ext>
            </a:extLst>
          </p:cNvPr>
          <p:cNvSpPr/>
          <p:nvPr/>
        </p:nvSpPr>
        <p:spPr bwMode="auto">
          <a:xfrm>
            <a:off x="3934607" y="4092123"/>
            <a:ext cx="569772" cy="191092"/>
          </a:xfrm>
          <a:prstGeom prst="rect">
            <a:avLst/>
          </a:prstGeom>
          <a:noFill/>
          <a:ln>
            <a:noFill/>
          </a:ln>
        </p:spPr>
        <p:txBody>
          <a:bodyPr vert="horz" wrap="square" lIns="0" tIns="0" rIns="0" bIns="0" numCol="1" rtlCol="0" anchor="t" anchorCtr="0" compatLnSpc="1">
            <a:prstTxWarp prst="textNoShape">
              <a:avLst/>
            </a:prstTxWarp>
          </a:bodyPr>
          <a:lstStyle/>
          <a:p>
            <a:pPr algn="l">
              <a:lnSpc>
                <a:spcPts val="852"/>
              </a:lnSpc>
            </a:pPr>
            <a:r>
              <a:rPr lang="fr-FR" sz="681" dirty="0">
                <a:solidFill>
                  <a:schemeClr val="tx2"/>
                </a:solidFill>
              </a:rPr>
              <a:t>Migration données paie</a:t>
            </a:r>
          </a:p>
        </p:txBody>
      </p:sp>
      <p:sp>
        <p:nvSpPr>
          <p:cNvPr id="83" name="Organigramme : Extraire 82">
            <a:extLst>
              <a:ext uri="{FF2B5EF4-FFF2-40B4-BE49-F238E27FC236}">
                <a16:creationId xmlns:a16="http://schemas.microsoft.com/office/drawing/2014/main" id="{BB1B1808-9AF0-4A5F-90EE-078B3723C1A1}"/>
              </a:ext>
            </a:extLst>
          </p:cNvPr>
          <p:cNvSpPr/>
          <p:nvPr/>
        </p:nvSpPr>
        <p:spPr>
          <a:xfrm>
            <a:off x="5660772" y="4832574"/>
            <a:ext cx="105955" cy="91983"/>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84" name="Organigramme : Extraire 83">
            <a:extLst>
              <a:ext uri="{FF2B5EF4-FFF2-40B4-BE49-F238E27FC236}">
                <a16:creationId xmlns:a16="http://schemas.microsoft.com/office/drawing/2014/main" id="{12AADC15-D865-43E0-8572-DC23F9B50F9E}"/>
              </a:ext>
            </a:extLst>
          </p:cNvPr>
          <p:cNvSpPr/>
          <p:nvPr/>
        </p:nvSpPr>
        <p:spPr>
          <a:xfrm>
            <a:off x="5839991" y="4831598"/>
            <a:ext cx="105955" cy="91983"/>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85" name="Organigramme : Extraire 84">
            <a:extLst>
              <a:ext uri="{FF2B5EF4-FFF2-40B4-BE49-F238E27FC236}">
                <a16:creationId xmlns:a16="http://schemas.microsoft.com/office/drawing/2014/main" id="{EC816918-83B5-47A1-9D22-9CDCDAD815B4}"/>
              </a:ext>
            </a:extLst>
          </p:cNvPr>
          <p:cNvSpPr/>
          <p:nvPr/>
        </p:nvSpPr>
        <p:spPr>
          <a:xfrm>
            <a:off x="3859771" y="3969729"/>
            <a:ext cx="105955" cy="91983"/>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86" name="Losange 85">
            <a:extLst>
              <a:ext uri="{FF2B5EF4-FFF2-40B4-BE49-F238E27FC236}">
                <a16:creationId xmlns:a16="http://schemas.microsoft.com/office/drawing/2014/main" id="{0FD88FA4-A074-4CA5-91B5-9601DC63A8B4}"/>
              </a:ext>
            </a:extLst>
          </p:cNvPr>
          <p:cNvSpPr/>
          <p:nvPr/>
        </p:nvSpPr>
        <p:spPr bwMode="auto">
          <a:xfrm>
            <a:off x="3027070" y="2610431"/>
            <a:ext cx="91983" cy="122644"/>
          </a:xfrm>
          <a:prstGeom prst="diamond">
            <a:avLst/>
          </a:prstGeom>
          <a:solidFill>
            <a:schemeClr val="tx1"/>
          </a:solidFill>
          <a:ln>
            <a:solidFill>
              <a:schemeClr val="tx1"/>
            </a:solidFill>
          </a:ln>
        </p:spPr>
        <p:txBody>
          <a:bodyPr vert="horz" wrap="square" lIns="77879" tIns="38939" rIns="77879" bIns="38939" numCol="1" rtlCol="0" anchor="t" anchorCtr="0" compatLnSpc="1">
            <a:prstTxWarp prst="textNoShape">
              <a:avLst/>
            </a:prstTxWarp>
          </a:bodyPr>
          <a:lstStyle/>
          <a:p>
            <a:pPr algn="l"/>
            <a:endParaRPr lang="fr-FR" sz="1363" dirty="0"/>
          </a:p>
        </p:txBody>
      </p:sp>
      <p:sp>
        <p:nvSpPr>
          <p:cNvPr id="87" name="Rectangle 86">
            <a:extLst>
              <a:ext uri="{FF2B5EF4-FFF2-40B4-BE49-F238E27FC236}">
                <a16:creationId xmlns:a16="http://schemas.microsoft.com/office/drawing/2014/main" id="{D4B5C321-F396-479E-9263-D3F37DB97BD4}"/>
              </a:ext>
            </a:extLst>
          </p:cNvPr>
          <p:cNvSpPr/>
          <p:nvPr/>
        </p:nvSpPr>
        <p:spPr bwMode="auto">
          <a:xfrm>
            <a:off x="3144989" y="2758008"/>
            <a:ext cx="1290516" cy="208839"/>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chemeClr val="tx2"/>
                </a:solidFill>
              </a:rPr>
              <a:t>Synchro personne/client</a:t>
            </a:r>
          </a:p>
        </p:txBody>
      </p:sp>
      <p:cxnSp>
        <p:nvCxnSpPr>
          <p:cNvPr id="88" name="Connecteur droit avec flèche 179">
            <a:extLst>
              <a:ext uri="{FF2B5EF4-FFF2-40B4-BE49-F238E27FC236}">
                <a16:creationId xmlns:a16="http://schemas.microsoft.com/office/drawing/2014/main" id="{2C66BED7-DD54-4240-988F-BBED4972F302}"/>
              </a:ext>
            </a:extLst>
          </p:cNvPr>
          <p:cNvCxnSpPr>
            <a:cxnSpLocks/>
            <a:stCxn id="79" idx="2"/>
            <a:endCxn id="73" idx="0"/>
          </p:cNvCxnSpPr>
          <p:nvPr/>
        </p:nvCxnSpPr>
        <p:spPr>
          <a:xfrm rot="16200000" flipH="1">
            <a:off x="3711719" y="3348257"/>
            <a:ext cx="409494" cy="110873"/>
          </a:xfrm>
          <a:prstGeom prst="bentConnector3">
            <a:avLst>
              <a:gd name="adj1" fmla="val 50000"/>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cxnSp>
        <p:nvCxnSpPr>
          <p:cNvPr id="89" name="Connecteur droit avec flèche 179">
            <a:extLst>
              <a:ext uri="{FF2B5EF4-FFF2-40B4-BE49-F238E27FC236}">
                <a16:creationId xmlns:a16="http://schemas.microsoft.com/office/drawing/2014/main" id="{63933041-D24C-4B19-B35C-BA6D4B7DEFDF}"/>
              </a:ext>
            </a:extLst>
          </p:cNvPr>
          <p:cNvCxnSpPr>
            <a:cxnSpLocks/>
            <a:stCxn id="68" idx="0"/>
          </p:cNvCxnSpPr>
          <p:nvPr/>
        </p:nvCxnSpPr>
        <p:spPr>
          <a:xfrm rot="16200000" flipV="1">
            <a:off x="4289850" y="4050128"/>
            <a:ext cx="580448" cy="320570"/>
          </a:xfrm>
          <a:prstGeom prst="bentConnector3">
            <a:avLst>
              <a:gd name="adj1" fmla="val 50000"/>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cxnSp>
        <p:nvCxnSpPr>
          <p:cNvPr id="90" name="Connecteur droit avec flèche 179">
            <a:extLst>
              <a:ext uri="{FF2B5EF4-FFF2-40B4-BE49-F238E27FC236}">
                <a16:creationId xmlns:a16="http://schemas.microsoft.com/office/drawing/2014/main" id="{503829F8-BBC0-4B97-AEE7-07DCEE1E1809}"/>
              </a:ext>
            </a:extLst>
          </p:cNvPr>
          <p:cNvCxnSpPr>
            <a:cxnSpLocks/>
            <a:stCxn id="64" idx="0"/>
          </p:cNvCxnSpPr>
          <p:nvPr/>
        </p:nvCxnSpPr>
        <p:spPr>
          <a:xfrm rot="16200000" flipV="1">
            <a:off x="5222299" y="4022628"/>
            <a:ext cx="586902" cy="382028"/>
          </a:xfrm>
          <a:prstGeom prst="bentConnector3">
            <a:avLst>
              <a:gd name="adj1" fmla="val 48457"/>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cxnSp>
        <p:nvCxnSpPr>
          <p:cNvPr id="91" name="Connecteur droit avec flèche 179">
            <a:extLst>
              <a:ext uri="{FF2B5EF4-FFF2-40B4-BE49-F238E27FC236}">
                <a16:creationId xmlns:a16="http://schemas.microsoft.com/office/drawing/2014/main" id="{DF8A7AE8-F855-446F-A56C-38ECA4A43973}"/>
              </a:ext>
            </a:extLst>
          </p:cNvPr>
          <p:cNvCxnSpPr>
            <a:cxnSpLocks/>
            <a:stCxn id="65" idx="0"/>
          </p:cNvCxnSpPr>
          <p:nvPr/>
        </p:nvCxnSpPr>
        <p:spPr>
          <a:xfrm rot="16200000" flipV="1">
            <a:off x="5561296" y="4164613"/>
            <a:ext cx="546149" cy="135285"/>
          </a:xfrm>
          <a:prstGeom prst="bentConnector3">
            <a:avLst>
              <a:gd name="adj1" fmla="val 50000"/>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cxnSp>
        <p:nvCxnSpPr>
          <p:cNvPr id="92" name="Connecteur droit avec flèche 179">
            <a:extLst>
              <a:ext uri="{FF2B5EF4-FFF2-40B4-BE49-F238E27FC236}">
                <a16:creationId xmlns:a16="http://schemas.microsoft.com/office/drawing/2014/main" id="{56C7C852-907A-496B-ACD3-DF833312ABA1}"/>
              </a:ext>
            </a:extLst>
          </p:cNvPr>
          <p:cNvCxnSpPr>
            <a:cxnSpLocks/>
            <a:stCxn id="78" idx="2"/>
          </p:cNvCxnSpPr>
          <p:nvPr/>
        </p:nvCxnSpPr>
        <p:spPr>
          <a:xfrm rot="16200000" flipH="1">
            <a:off x="2821688" y="3457307"/>
            <a:ext cx="1252585" cy="735863"/>
          </a:xfrm>
          <a:prstGeom prst="bentConnector3">
            <a:avLst>
              <a:gd name="adj1" fmla="val 99161"/>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sp>
        <p:nvSpPr>
          <p:cNvPr id="93" name="Rectangle 92">
            <a:extLst>
              <a:ext uri="{FF2B5EF4-FFF2-40B4-BE49-F238E27FC236}">
                <a16:creationId xmlns:a16="http://schemas.microsoft.com/office/drawing/2014/main" id="{664267CE-7F45-475C-91BC-268EB5E76731}"/>
              </a:ext>
            </a:extLst>
          </p:cNvPr>
          <p:cNvSpPr/>
          <p:nvPr/>
        </p:nvSpPr>
        <p:spPr bwMode="auto">
          <a:xfrm>
            <a:off x="382363" y="1753248"/>
            <a:ext cx="587015" cy="185039"/>
          </a:xfrm>
          <a:prstGeom prst="rect">
            <a:avLst/>
          </a:prstGeom>
          <a:noFill/>
          <a:ln>
            <a:noFill/>
          </a:ln>
        </p:spPr>
        <p:txBody>
          <a:bodyPr vert="horz" wrap="square" lIns="0" tIns="0" rIns="0" bIns="0" numCol="1" rtlCol="0" anchor="t" anchorCtr="0" compatLnSpc="1">
            <a:prstTxWarp prst="textNoShape">
              <a:avLst/>
            </a:prstTxWarp>
          </a:bodyPr>
          <a:lstStyle/>
          <a:p>
            <a:pPr algn="l"/>
            <a:r>
              <a:rPr lang="fr-FR" sz="681" dirty="0">
                <a:solidFill>
                  <a:srgbClr val="FF0000"/>
                </a:solidFill>
              </a:rPr>
              <a:t>GO projet</a:t>
            </a:r>
          </a:p>
        </p:txBody>
      </p:sp>
      <p:sp>
        <p:nvSpPr>
          <p:cNvPr id="94" name="Organigramme : Extraire 93">
            <a:extLst>
              <a:ext uri="{FF2B5EF4-FFF2-40B4-BE49-F238E27FC236}">
                <a16:creationId xmlns:a16="http://schemas.microsoft.com/office/drawing/2014/main" id="{5A22C487-C139-4AA1-9491-734369CCB829}"/>
              </a:ext>
            </a:extLst>
          </p:cNvPr>
          <p:cNvSpPr/>
          <p:nvPr/>
        </p:nvSpPr>
        <p:spPr>
          <a:xfrm flipV="1">
            <a:off x="553396" y="1894427"/>
            <a:ext cx="105955" cy="91983"/>
          </a:xfrm>
          <a:prstGeom prst="flowChartExtract">
            <a:avLst/>
          </a:prstGeom>
          <a:solidFill>
            <a:schemeClr val="tx1"/>
          </a:solidFill>
          <a:ln w="12700" cap="flat" cmpd="sng" algn="ctr">
            <a:solidFill>
              <a:schemeClr val="tx1"/>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grpSp>
        <p:nvGrpSpPr>
          <p:cNvPr id="95" name="Groupe 94">
            <a:extLst>
              <a:ext uri="{FF2B5EF4-FFF2-40B4-BE49-F238E27FC236}">
                <a16:creationId xmlns:a16="http://schemas.microsoft.com/office/drawing/2014/main" id="{0E101264-6A32-4DD2-90D5-42D5F8BF11E3}"/>
              </a:ext>
            </a:extLst>
          </p:cNvPr>
          <p:cNvGrpSpPr/>
          <p:nvPr/>
        </p:nvGrpSpPr>
        <p:grpSpPr>
          <a:xfrm>
            <a:off x="3808052" y="5706752"/>
            <a:ext cx="2534651" cy="266320"/>
            <a:chOff x="4471157" y="5870391"/>
            <a:chExt cx="2976016" cy="312695"/>
          </a:xfrm>
        </p:grpSpPr>
        <p:sp>
          <p:nvSpPr>
            <p:cNvPr id="96" name="Rectangle 95">
              <a:extLst>
                <a:ext uri="{FF2B5EF4-FFF2-40B4-BE49-F238E27FC236}">
                  <a16:creationId xmlns:a16="http://schemas.microsoft.com/office/drawing/2014/main" id="{E1408DC9-D9EE-4CC1-BB26-D848F35C83CB}"/>
                </a:ext>
              </a:extLst>
            </p:cNvPr>
            <p:cNvSpPr/>
            <p:nvPr/>
          </p:nvSpPr>
          <p:spPr bwMode="auto">
            <a:xfrm>
              <a:off x="4471157" y="5870391"/>
              <a:ext cx="2899809" cy="287812"/>
            </a:xfrm>
            <a:prstGeom prst="rect">
              <a:avLst/>
            </a:prstGeom>
            <a:solidFill>
              <a:schemeClr val="bg1"/>
            </a:solidFill>
            <a:ln w="3175">
              <a:solidFill>
                <a:schemeClr val="bg1">
                  <a:lumMod val="85000"/>
                </a:schemeClr>
              </a:solidFill>
            </a:ln>
          </p:spPr>
          <p:txBody>
            <a:bodyPr vert="horz" wrap="square" lIns="77879" tIns="38939" rIns="77879" bIns="38939" numCol="1" rtlCol="0" anchor="t" anchorCtr="0" compatLnSpc="1">
              <a:prstTxWarp prst="textNoShape">
                <a:avLst/>
              </a:prstTxWarp>
            </a:bodyPr>
            <a:lstStyle/>
            <a:p>
              <a:pPr algn="l"/>
              <a:endParaRPr lang="fr-FR" sz="767" dirty="0"/>
            </a:p>
          </p:txBody>
        </p:sp>
        <p:sp>
          <p:nvSpPr>
            <p:cNvPr id="97" name="Losange 96">
              <a:extLst>
                <a:ext uri="{FF2B5EF4-FFF2-40B4-BE49-F238E27FC236}">
                  <a16:creationId xmlns:a16="http://schemas.microsoft.com/office/drawing/2014/main" id="{9382C341-1DF5-40A7-9EC5-A05096C41C4B}"/>
                </a:ext>
              </a:extLst>
            </p:cNvPr>
            <p:cNvSpPr/>
            <p:nvPr/>
          </p:nvSpPr>
          <p:spPr>
            <a:xfrm>
              <a:off x="4568968" y="5960469"/>
              <a:ext cx="108000" cy="144000"/>
            </a:xfrm>
            <a:prstGeom prst="diamond">
              <a:avLst/>
            </a:prstGeom>
            <a:solidFill>
              <a:srgbClr val="FF0000"/>
            </a:solidFill>
            <a:ln w="12700" cap="flat" cmpd="sng" algn="ctr">
              <a:solidFill>
                <a:srgbClr val="FF000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767" b="0" kern="0" dirty="0">
                <a:solidFill>
                  <a:sysClr val="window" lastClr="FFFFFF"/>
                </a:solidFill>
                <a:latin typeface="Calibri" panose="020F0502020204030204"/>
              </a:endParaRPr>
            </a:p>
          </p:txBody>
        </p:sp>
        <p:sp>
          <p:nvSpPr>
            <p:cNvPr id="98" name="ZoneTexte 159">
              <a:extLst>
                <a:ext uri="{FF2B5EF4-FFF2-40B4-BE49-F238E27FC236}">
                  <a16:creationId xmlns:a16="http://schemas.microsoft.com/office/drawing/2014/main" id="{698A509D-0F8C-484A-9DE2-9B3AC97BE948}"/>
                </a:ext>
              </a:extLst>
            </p:cNvPr>
            <p:cNvSpPr txBox="1"/>
            <p:nvPr/>
          </p:nvSpPr>
          <p:spPr>
            <a:xfrm>
              <a:off x="4690133" y="5922644"/>
              <a:ext cx="507133" cy="205511"/>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8794" fontAlgn="auto">
                <a:spcBef>
                  <a:spcPts val="0"/>
                </a:spcBef>
                <a:spcAft>
                  <a:spcPts val="0"/>
                </a:spcAft>
                <a:defRPr/>
              </a:pPr>
              <a:r>
                <a:rPr lang="fr-FR" sz="767" b="0" kern="0" dirty="0">
                  <a:solidFill>
                    <a:sysClr val="windowText" lastClr="000000"/>
                  </a:solidFill>
                </a:rPr>
                <a:t>MEP</a:t>
              </a:r>
            </a:p>
          </p:txBody>
        </p:sp>
        <p:sp>
          <p:nvSpPr>
            <p:cNvPr id="99" name="Organigramme : Extraire 98">
              <a:extLst>
                <a:ext uri="{FF2B5EF4-FFF2-40B4-BE49-F238E27FC236}">
                  <a16:creationId xmlns:a16="http://schemas.microsoft.com/office/drawing/2014/main" id="{9F261C09-0A0A-4207-8804-EFD393A9FFA7}"/>
                </a:ext>
              </a:extLst>
            </p:cNvPr>
            <p:cNvSpPr/>
            <p:nvPr/>
          </p:nvSpPr>
          <p:spPr>
            <a:xfrm>
              <a:off x="5180737" y="5959001"/>
              <a:ext cx="108000" cy="108000"/>
            </a:xfrm>
            <a:prstGeom prst="flowChartExtract">
              <a:avLst/>
            </a:prstGeom>
            <a:solidFill>
              <a:srgbClr val="00B050"/>
            </a:solidFill>
            <a:ln w="12700" cap="flat" cmpd="sng" algn="ctr">
              <a:solidFill>
                <a:srgbClr val="00B050"/>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767" b="0" kern="0" dirty="0">
                <a:solidFill>
                  <a:sysClr val="window" lastClr="FFFFFF"/>
                </a:solidFill>
                <a:latin typeface="Calibri" panose="020F0502020204030204"/>
              </a:endParaRPr>
            </a:p>
          </p:txBody>
        </p:sp>
        <p:sp>
          <p:nvSpPr>
            <p:cNvPr id="100" name="ZoneTexte 111">
              <a:extLst>
                <a:ext uri="{FF2B5EF4-FFF2-40B4-BE49-F238E27FC236}">
                  <a16:creationId xmlns:a16="http://schemas.microsoft.com/office/drawing/2014/main" id="{DA06690E-1E39-4D36-AF1F-AE8C865EBB6C}"/>
                </a:ext>
              </a:extLst>
            </p:cNvPr>
            <p:cNvSpPr txBox="1"/>
            <p:nvPr/>
          </p:nvSpPr>
          <p:spPr>
            <a:xfrm>
              <a:off x="5136234" y="5901800"/>
              <a:ext cx="813802" cy="238104"/>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8794" fontAlgn="auto">
                <a:spcBef>
                  <a:spcPts val="0"/>
                </a:spcBef>
                <a:spcAft>
                  <a:spcPts val="0"/>
                </a:spcAft>
                <a:defRPr/>
              </a:pPr>
              <a:r>
                <a:rPr lang="fr-FR" sz="767" b="0" kern="0" dirty="0">
                  <a:solidFill>
                    <a:sysClr val="windowText" lastClr="000000"/>
                  </a:solidFill>
                </a:rPr>
                <a:t>Migration</a:t>
              </a:r>
            </a:p>
          </p:txBody>
        </p:sp>
        <p:sp>
          <p:nvSpPr>
            <p:cNvPr id="101" name="ZoneTexte 159">
              <a:extLst>
                <a:ext uri="{FF2B5EF4-FFF2-40B4-BE49-F238E27FC236}">
                  <a16:creationId xmlns:a16="http://schemas.microsoft.com/office/drawing/2014/main" id="{58990B33-5230-476B-89D1-F0822E4A0D54}"/>
                </a:ext>
              </a:extLst>
            </p:cNvPr>
            <p:cNvSpPr txBox="1"/>
            <p:nvPr/>
          </p:nvSpPr>
          <p:spPr>
            <a:xfrm>
              <a:off x="5884607" y="5905355"/>
              <a:ext cx="898443" cy="277731"/>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defTabSz="778794" fontAlgn="auto">
                <a:spcBef>
                  <a:spcPts val="0"/>
                </a:spcBef>
                <a:spcAft>
                  <a:spcPts val="0"/>
                </a:spcAft>
                <a:defRPr/>
              </a:pPr>
              <a:r>
                <a:rPr lang="fr-FR" sz="767" b="0" kern="0" dirty="0">
                  <a:solidFill>
                    <a:sysClr val="windowText" lastClr="000000"/>
                  </a:solidFill>
                </a:rPr>
                <a:t>Dépendance</a:t>
              </a:r>
            </a:p>
          </p:txBody>
        </p:sp>
        <p:cxnSp>
          <p:nvCxnSpPr>
            <p:cNvPr id="102" name="Connecteur droit avec flèche 101">
              <a:extLst>
                <a:ext uri="{FF2B5EF4-FFF2-40B4-BE49-F238E27FC236}">
                  <a16:creationId xmlns:a16="http://schemas.microsoft.com/office/drawing/2014/main" id="{590D3BFF-930F-4565-9454-C14F6B0D63FD}"/>
                </a:ext>
              </a:extLst>
            </p:cNvPr>
            <p:cNvCxnSpPr>
              <a:cxnSpLocks/>
            </p:cNvCxnSpPr>
            <p:nvPr/>
          </p:nvCxnSpPr>
          <p:spPr>
            <a:xfrm>
              <a:off x="5939805" y="6116984"/>
              <a:ext cx="801682" cy="0"/>
            </a:xfrm>
            <a:prstGeom prst="straightConnector1">
              <a:avLst/>
            </a:prstGeom>
            <a:ln>
              <a:solidFill>
                <a:schemeClr val="tx2"/>
              </a:solidFill>
              <a:prstDash val="dash"/>
              <a:tailEnd type="triangle"/>
            </a:ln>
          </p:spPr>
          <p:style>
            <a:lnRef idx="1">
              <a:schemeClr val="dk1"/>
            </a:lnRef>
            <a:fillRef idx="0">
              <a:schemeClr val="dk1"/>
            </a:fillRef>
            <a:effectRef idx="0">
              <a:schemeClr val="dk1"/>
            </a:effectRef>
            <a:fontRef idx="minor">
              <a:schemeClr val="tx1"/>
            </a:fontRef>
          </p:style>
        </p:cxnSp>
        <p:sp>
          <p:nvSpPr>
            <p:cNvPr id="103" name="Organigramme : Extraire 102">
              <a:extLst>
                <a:ext uri="{FF2B5EF4-FFF2-40B4-BE49-F238E27FC236}">
                  <a16:creationId xmlns:a16="http://schemas.microsoft.com/office/drawing/2014/main" id="{D693A907-CDB7-484B-BFD9-79ACB2A33A23}"/>
                </a:ext>
              </a:extLst>
            </p:cNvPr>
            <p:cNvSpPr/>
            <p:nvPr/>
          </p:nvSpPr>
          <p:spPr>
            <a:xfrm flipV="1">
              <a:off x="6895128" y="5982982"/>
              <a:ext cx="124405" cy="108000"/>
            </a:xfrm>
            <a:prstGeom prst="flowChartExtract">
              <a:avLst/>
            </a:prstGeom>
            <a:solidFill>
              <a:schemeClr val="tx1"/>
            </a:solidFill>
            <a:ln w="12700" cap="flat" cmpd="sng" algn="ctr">
              <a:solidFill>
                <a:schemeClr val="tx1"/>
              </a:solidFill>
              <a:prstDash val="solid"/>
              <a:miter lim="800000"/>
            </a:ln>
            <a:effectLst/>
          </p:spPr>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defTabSz="778794" fontAlgn="auto">
                <a:spcBef>
                  <a:spcPts val="0"/>
                </a:spcBef>
                <a:spcAft>
                  <a:spcPts val="0"/>
                </a:spcAft>
                <a:defRPr/>
              </a:pPr>
              <a:endParaRPr lang="fr-FR" sz="894" b="0" kern="0" dirty="0">
                <a:solidFill>
                  <a:sysClr val="window" lastClr="FFFFFF"/>
                </a:solidFill>
                <a:latin typeface="Calibri" panose="020F0502020204030204"/>
              </a:endParaRPr>
            </a:p>
          </p:txBody>
        </p:sp>
        <p:sp>
          <p:nvSpPr>
            <p:cNvPr id="104" name="Rectangle 103">
              <a:extLst>
                <a:ext uri="{FF2B5EF4-FFF2-40B4-BE49-F238E27FC236}">
                  <a16:creationId xmlns:a16="http://schemas.microsoft.com/office/drawing/2014/main" id="{F9361F7A-65DB-4272-BB1C-88D599856B60}"/>
                </a:ext>
              </a:extLst>
            </p:cNvPr>
            <p:cNvSpPr/>
            <p:nvPr/>
          </p:nvSpPr>
          <p:spPr bwMode="auto">
            <a:xfrm>
              <a:off x="6757940" y="5894123"/>
              <a:ext cx="689233" cy="234032"/>
            </a:xfrm>
            <a:prstGeom prst="rect">
              <a:avLst/>
            </a:prstGeom>
            <a:noFill/>
            <a:ln w="9525" cmpd="sng">
              <a:noFill/>
            </a:ln>
            <a:effectLst/>
          </p:spPr>
          <p:txBody>
            <a:bodyPr wrap="square" rtlCol="0" anchor="t"/>
            <a:lstStyle/>
            <a:p>
              <a:r>
                <a:rPr lang="fr-FR" sz="767" kern="0" dirty="0">
                  <a:solidFill>
                    <a:sysClr val="windowText" lastClr="000000"/>
                  </a:solidFill>
                </a:rPr>
                <a:t>jalon</a:t>
              </a:r>
            </a:p>
          </p:txBody>
        </p:sp>
      </p:grpSp>
      <p:grpSp>
        <p:nvGrpSpPr>
          <p:cNvPr id="105" name="Groupe 104">
            <a:extLst>
              <a:ext uri="{FF2B5EF4-FFF2-40B4-BE49-F238E27FC236}">
                <a16:creationId xmlns:a16="http://schemas.microsoft.com/office/drawing/2014/main" id="{6CD3EF5A-427E-42FA-8D5D-B07A1BD411DB}"/>
              </a:ext>
            </a:extLst>
          </p:cNvPr>
          <p:cNvGrpSpPr/>
          <p:nvPr/>
        </p:nvGrpSpPr>
        <p:grpSpPr>
          <a:xfrm>
            <a:off x="3461841" y="3726740"/>
            <a:ext cx="443816" cy="666178"/>
            <a:chOff x="4074184" y="3545594"/>
            <a:chExt cx="521099" cy="782181"/>
          </a:xfrm>
        </p:grpSpPr>
        <p:cxnSp>
          <p:nvCxnSpPr>
            <p:cNvPr id="106" name="Connecteur droit 105">
              <a:extLst>
                <a:ext uri="{FF2B5EF4-FFF2-40B4-BE49-F238E27FC236}">
                  <a16:creationId xmlns:a16="http://schemas.microsoft.com/office/drawing/2014/main" id="{1D431A1B-DAB3-4523-B020-31267494F150}"/>
                </a:ext>
              </a:extLst>
            </p:cNvPr>
            <p:cNvCxnSpPr>
              <a:cxnSpLocks/>
            </p:cNvCxnSpPr>
            <p:nvPr/>
          </p:nvCxnSpPr>
          <p:spPr>
            <a:xfrm>
              <a:off x="4078137" y="3545594"/>
              <a:ext cx="7569" cy="782181"/>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7" name="Connecteur droit 106">
              <a:extLst>
                <a:ext uri="{FF2B5EF4-FFF2-40B4-BE49-F238E27FC236}">
                  <a16:creationId xmlns:a16="http://schemas.microsoft.com/office/drawing/2014/main" id="{C72B8F7D-5E89-4442-985D-E844BCCAD7A0}"/>
                </a:ext>
              </a:extLst>
            </p:cNvPr>
            <p:cNvCxnSpPr>
              <a:cxnSpLocks/>
            </p:cNvCxnSpPr>
            <p:nvPr/>
          </p:nvCxnSpPr>
          <p:spPr>
            <a:xfrm>
              <a:off x="4074184" y="3545594"/>
              <a:ext cx="521099"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08" name="Connecteur droit 107">
              <a:extLst>
                <a:ext uri="{FF2B5EF4-FFF2-40B4-BE49-F238E27FC236}">
                  <a16:creationId xmlns:a16="http://schemas.microsoft.com/office/drawing/2014/main" id="{E39F0EE4-31E4-471E-B246-2244BC0EF0F0}"/>
                </a:ext>
              </a:extLst>
            </p:cNvPr>
            <p:cNvCxnSpPr>
              <a:cxnSpLocks/>
            </p:cNvCxnSpPr>
            <p:nvPr/>
          </p:nvCxnSpPr>
          <p:spPr>
            <a:xfrm>
              <a:off x="4088440" y="4327775"/>
              <a:ext cx="360000" cy="0"/>
            </a:xfrm>
            <a:prstGeom prst="line">
              <a:avLst/>
            </a:prstGeom>
            <a:ln>
              <a:solidFill>
                <a:schemeClr val="tx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09" name="Flèche : chevron 108">
            <a:extLst>
              <a:ext uri="{FF2B5EF4-FFF2-40B4-BE49-F238E27FC236}">
                <a16:creationId xmlns:a16="http://schemas.microsoft.com/office/drawing/2014/main" id="{3C8BA213-5768-4FBB-83EB-B0410A3AC741}"/>
              </a:ext>
            </a:extLst>
          </p:cNvPr>
          <p:cNvSpPr/>
          <p:nvPr/>
        </p:nvSpPr>
        <p:spPr bwMode="auto">
          <a:xfrm rot="10800000">
            <a:off x="8826586" y="84617"/>
            <a:ext cx="1549909" cy="526202"/>
          </a:xfrm>
          <a:prstGeom prst="chevron">
            <a:avLst>
              <a:gd name="adj" fmla="val 35972"/>
            </a:avLst>
          </a:prstGeom>
          <a:solidFill>
            <a:schemeClr val="accent5">
              <a:lumMod val="75000"/>
            </a:schemeClr>
          </a:solidFill>
          <a:ln>
            <a:noFill/>
          </a:ln>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chemeClr val="bg1"/>
              </a:solidFill>
              <a:effectLst/>
              <a:uLnTx/>
              <a:uFillTx/>
              <a:latin typeface="Arial" panose="020B0604020202020204"/>
              <a:ea typeface="+mn-ea"/>
              <a:cs typeface="+mn-cs"/>
            </a:endParaRPr>
          </a:p>
        </p:txBody>
      </p:sp>
      <p:sp>
        <p:nvSpPr>
          <p:cNvPr id="110" name="Rectangle 109">
            <a:extLst>
              <a:ext uri="{FF2B5EF4-FFF2-40B4-BE49-F238E27FC236}">
                <a16:creationId xmlns:a16="http://schemas.microsoft.com/office/drawing/2014/main" id="{DB647D81-D7D6-4339-8DEA-725283473DED}"/>
              </a:ext>
            </a:extLst>
          </p:cNvPr>
          <p:cNvSpPr/>
          <p:nvPr/>
        </p:nvSpPr>
        <p:spPr bwMode="auto">
          <a:xfrm>
            <a:off x="9041244" y="84618"/>
            <a:ext cx="1335251" cy="526202"/>
          </a:xfrm>
          <a:prstGeom prst="rect">
            <a:avLst/>
          </a:prstGeom>
          <a:solidFill>
            <a:schemeClr val="accent5">
              <a:lumMod val="75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400" b="0" dirty="0">
                <a:solidFill>
                  <a:srgbClr val="FFFFFF"/>
                </a:solidFill>
                <a:latin typeface="Arial" panose="020B0604020202020204"/>
                <a:ea typeface="+mn-ea"/>
              </a:rPr>
              <a:t>Impacts projet</a:t>
            </a:r>
            <a:endParaRPr kumimoji="0" lang="fr-FR" altLang="fr-FR" sz="1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Rectangle 1">
            <a:extLst>
              <a:ext uri="{FF2B5EF4-FFF2-40B4-BE49-F238E27FC236}">
                <a16:creationId xmlns:a16="http://schemas.microsoft.com/office/drawing/2014/main" id="{3C38E60E-5EC1-44AC-A186-62A13ACF4CA8}"/>
              </a:ext>
            </a:extLst>
          </p:cNvPr>
          <p:cNvSpPr/>
          <p:nvPr/>
        </p:nvSpPr>
        <p:spPr bwMode="auto">
          <a:xfrm>
            <a:off x="255819" y="3385576"/>
            <a:ext cx="6207568" cy="833293"/>
          </a:xfrm>
          <a:prstGeom prst="rect">
            <a:avLst/>
          </a:prstGeom>
          <a:noFill/>
          <a:ln w="38100">
            <a:solidFill>
              <a:schemeClr val="tx1"/>
            </a:solidFill>
          </a:ln>
        </p:spPr>
        <p:txBody>
          <a:bodyPr vert="horz" wrap="square" lIns="91440" tIns="45720" rIns="91440" bIns="45720" numCol="1" rtlCol="0" anchor="t" anchorCtr="0" compatLnSpc="1">
            <a:prstTxWarp prst="textNoShape">
              <a:avLst/>
            </a:prstTxWarp>
          </a:bodyPr>
          <a:lstStyle/>
          <a:p>
            <a:pPr algn="l"/>
            <a:endParaRPr lang="fr-FR" dirty="0"/>
          </a:p>
        </p:txBody>
      </p:sp>
    </p:spTree>
    <p:extLst>
      <p:ext uri="{BB962C8B-B14F-4D97-AF65-F5344CB8AC3E}">
        <p14:creationId xmlns:p14="http://schemas.microsoft.com/office/powerpoint/2010/main" val="2676669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6</a:t>
            </a:fld>
            <a:endParaRPr lang="fr-FR" dirty="0"/>
          </a:p>
        </p:txBody>
      </p:sp>
      <p:sp>
        <p:nvSpPr>
          <p:cNvPr id="7" name="Flèche : chevron 6">
            <a:extLst>
              <a:ext uri="{FF2B5EF4-FFF2-40B4-BE49-F238E27FC236}">
                <a16:creationId xmlns:a16="http://schemas.microsoft.com/office/drawing/2014/main" id="{9B4F80F9-170E-426D-A084-BB3B4A898578}"/>
              </a:ext>
            </a:extLst>
          </p:cNvPr>
          <p:cNvSpPr/>
          <p:nvPr/>
        </p:nvSpPr>
        <p:spPr bwMode="auto">
          <a:xfrm rot="10800000">
            <a:off x="8833929" y="84617"/>
            <a:ext cx="1549909" cy="526202"/>
          </a:xfrm>
          <a:prstGeom prst="chevron">
            <a:avLst>
              <a:gd name="adj" fmla="val 35972"/>
            </a:avLst>
          </a:prstGeom>
          <a:solidFill>
            <a:srgbClr val="077CB7"/>
          </a:solidFill>
          <a:ln>
            <a:solidFill>
              <a:schemeClr val="accent1">
                <a:lumMod val="50000"/>
              </a:schemeClr>
            </a:solidFill>
          </a:ln>
        </p:spPr>
        <p:txBody>
          <a:bodyPr vert="horz" wrap="square" lIns="180000" tIns="45720" rIns="91440" bIns="45720" numCol="1" rtlCol="0" anchor="ctr" anchorCtr="0" compatLnSpc="1">
            <a:prstTxWarp prst="textNoShape">
              <a:avLst/>
            </a:prstTxWarp>
          </a:bodyPr>
          <a:lstStyle/>
          <a:p>
            <a:pPr algn="l"/>
            <a:endParaRPr lang="fr-FR" dirty="0">
              <a:solidFill>
                <a:schemeClr val="bg2"/>
              </a:solidFill>
            </a:endParaRPr>
          </a:p>
        </p:txBody>
      </p:sp>
      <p:sp>
        <p:nvSpPr>
          <p:cNvPr id="8" name="Rectangle 7">
            <a:extLst>
              <a:ext uri="{FF2B5EF4-FFF2-40B4-BE49-F238E27FC236}">
                <a16:creationId xmlns:a16="http://schemas.microsoft.com/office/drawing/2014/main" id="{B7B93DAE-EDE9-47DB-8883-1A41C56956EA}"/>
              </a:ext>
            </a:extLst>
          </p:cNvPr>
          <p:cNvSpPr/>
          <p:nvPr/>
        </p:nvSpPr>
        <p:spPr bwMode="auto">
          <a:xfrm>
            <a:off x="9048587" y="84618"/>
            <a:ext cx="1335251" cy="526202"/>
          </a:xfrm>
          <a:prstGeom prst="rect">
            <a:avLst/>
          </a:prstGeom>
          <a:solidFill>
            <a:schemeClr val="accent1">
              <a:lumMod val="50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300" b="0" dirty="0">
                <a:solidFill>
                  <a:srgbClr val="FFFFFF"/>
                </a:solidFill>
                <a:latin typeface="Arial" panose="020B0604020202020204"/>
                <a:ea typeface="+mn-ea"/>
              </a:rPr>
              <a:t>I</a:t>
            </a:r>
            <a:r>
              <a:rPr kumimoji="0" lang="fr-FR" altLang="fr-FR" sz="1300" b="0" i="0" u="none" strike="noStrike" kern="1200" cap="none" spc="0" normalizeH="0" baseline="0" noProof="0" dirty="0" err="1">
                <a:ln>
                  <a:noFill/>
                </a:ln>
                <a:solidFill>
                  <a:srgbClr val="FFFFFF"/>
                </a:solidFill>
                <a:effectLst/>
                <a:uLnTx/>
                <a:uFillTx/>
                <a:latin typeface="Arial" panose="020B0604020202020204"/>
                <a:ea typeface="+mn-ea"/>
                <a:cs typeface="+mn-cs"/>
              </a:rPr>
              <a:t>mpacts</a:t>
            </a:r>
            <a:r>
              <a:rPr kumimoji="0" lang="fr-FR" altLang="fr-FR" sz="1300" b="0" i="0" u="none" strike="noStrike" kern="1200" cap="none" spc="0" normalizeH="0" baseline="0" noProof="0" dirty="0">
                <a:ln>
                  <a:noFill/>
                </a:ln>
                <a:solidFill>
                  <a:srgbClr val="FFFFFF"/>
                </a:solidFill>
                <a:effectLst/>
                <a:uLnTx/>
                <a:uFillTx/>
                <a:latin typeface="Arial" panose="020B0604020202020204"/>
                <a:ea typeface="+mn-ea"/>
                <a:cs typeface="+mn-cs"/>
              </a:rPr>
              <a:t> Paie</a:t>
            </a:r>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396546" y="567097"/>
            <a:ext cx="9689804" cy="468000"/>
          </a:xfrm>
        </p:spPr>
        <p:txBody>
          <a:bodyPr/>
          <a:lstStyle/>
          <a:p>
            <a:r>
              <a:rPr lang="fr-FR" dirty="0"/>
              <a:t>Les pensions à traiter par le chantier Paiement</a:t>
            </a:r>
          </a:p>
        </p:txBody>
      </p:sp>
      <p:sp>
        <p:nvSpPr>
          <p:cNvPr id="2" name="Rectangle 1">
            <a:extLst>
              <a:ext uri="{FF2B5EF4-FFF2-40B4-BE49-F238E27FC236}">
                <a16:creationId xmlns:a16="http://schemas.microsoft.com/office/drawing/2014/main" id="{D94A7FFE-F670-4D2A-B6A7-1BC751E7C771}"/>
              </a:ext>
            </a:extLst>
          </p:cNvPr>
          <p:cNvSpPr/>
          <p:nvPr/>
        </p:nvSpPr>
        <p:spPr>
          <a:xfrm>
            <a:off x="436441" y="1105375"/>
            <a:ext cx="9291146" cy="5529719"/>
          </a:xfrm>
          <a:prstGeom prst="rect">
            <a:avLst/>
          </a:prstGeom>
        </p:spPr>
        <p:txBody>
          <a:bodyPr wrap="square">
            <a:spAutoFit/>
          </a:bodyPr>
          <a:lstStyle/>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les pensions traitées par la liquidation commune (Nouvelle Application) :</a:t>
            </a:r>
          </a:p>
          <a:p>
            <a:pPr marL="914400" lvl="4" indent="-285750" algn="just" defTabSz="778794">
              <a:lnSpc>
                <a:spcPts val="1920"/>
              </a:lnSpc>
              <a:spcBef>
                <a:spcPts val="1000"/>
              </a:spcBef>
              <a:buClr>
                <a:schemeClr val="accent4">
                  <a:lumMod val="75000"/>
                </a:schemeClr>
              </a:buClr>
              <a:buSzPct val="116000"/>
              <a:buFont typeface="Wingdings" panose="05000000000000000000" pitchFamily="2" charset="2"/>
              <a:buChar char="q"/>
              <a:defRPr/>
            </a:pPr>
            <a:r>
              <a:rPr lang="fr-FR" sz="1400" b="0" dirty="0">
                <a:solidFill>
                  <a:prstClr val="black"/>
                </a:solidFill>
                <a:cs typeface="Arial" panose="020B0604020202020204" pitchFamily="34" charset="0"/>
              </a:rPr>
              <a:t>Pensions de retraites de la CNRACL ( liquidées par LR6 à ce jour)</a:t>
            </a:r>
          </a:p>
          <a:p>
            <a:pPr marL="914400" lvl="4" indent="-285750" algn="just" defTabSz="778794">
              <a:lnSpc>
                <a:spcPts val="1920"/>
              </a:lnSpc>
              <a:spcBef>
                <a:spcPts val="1000"/>
              </a:spcBef>
              <a:buClr>
                <a:schemeClr val="accent4">
                  <a:lumMod val="75000"/>
                </a:schemeClr>
              </a:buClr>
              <a:buSzPct val="116000"/>
              <a:buFont typeface="Wingdings" panose="05000000000000000000" pitchFamily="2" charset="2"/>
              <a:buChar char="q"/>
              <a:defRPr/>
            </a:pPr>
            <a:r>
              <a:rPr lang="fr-FR" sz="1400" dirty="0">
                <a:solidFill>
                  <a:prstClr val="black"/>
                </a:solidFill>
                <a:cs typeface="Arial" panose="020B0604020202020204" pitchFamily="34" charset="0"/>
              </a:rPr>
              <a:t>P</a:t>
            </a:r>
            <a:r>
              <a:rPr lang="fr-FR" sz="1400" b="0" dirty="0">
                <a:solidFill>
                  <a:prstClr val="black"/>
                </a:solidFill>
                <a:cs typeface="Arial" panose="020B0604020202020204" pitchFamily="34" charset="0"/>
              </a:rPr>
              <a:t>ensions </a:t>
            </a:r>
            <a:r>
              <a:rPr lang="fr-FR" sz="1400" dirty="0">
                <a:solidFill>
                  <a:prstClr val="black"/>
                </a:solidFill>
                <a:cs typeface="Arial" panose="020B0604020202020204" pitchFamily="34" charset="0"/>
              </a:rPr>
              <a:t>C</a:t>
            </a:r>
            <a:r>
              <a:rPr lang="fr-FR" sz="1400" b="0" dirty="0">
                <a:solidFill>
                  <a:prstClr val="black"/>
                </a:solidFill>
                <a:cs typeface="Arial" panose="020B0604020202020204" pitchFamily="34" charset="0"/>
              </a:rPr>
              <a:t>iviles et </a:t>
            </a:r>
            <a:r>
              <a:rPr lang="fr-FR" sz="1400" dirty="0">
                <a:solidFill>
                  <a:prstClr val="black"/>
                </a:solidFill>
                <a:cs typeface="Arial" panose="020B0604020202020204" pitchFamily="34" charset="0"/>
              </a:rPr>
              <a:t>M</a:t>
            </a:r>
            <a:r>
              <a:rPr lang="fr-FR" sz="1400" b="0" dirty="0">
                <a:solidFill>
                  <a:prstClr val="black"/>
                </a:solidFill>
                <a:cs typeface="Arial" panose="020B0604020202020204" pitchFamily="34" charset="0"/>
              </a:rPr>
              <a:t>ilitaires de </a:t>
            </a:r>
            <a:r>
              <a:rPr lang="fr-FR" sz="1400" dirty="0">
                <a:solidFill>
                  <a:prstClr val="black"/>
                </a:solidFill>
                <a:cs typeface="Arial" panose="020B0604020202020204" pitchFamily="34" charset="0"/>
              </a:rPr>
              <a:t>R</a:t>
            </a:r>
            <a:r>
              <a:rPr lang="fr-FR" sz="1400" b="0" dirty="0">
                <a:solidFill>
                  <a:prstClr val="black"/>
                </a:solidFill>
                <a:cs typeface="Arial" panose="020B0604020202020204" pitchFamily="34" charset="0"/>
              </a:rPr>
              <a:t>etraite et </a:t>
            </a:r>
            <a:r>
              <a:rPr lang="fr-FR" sz="1400" dirty="0">
                <a:solidFill>
                  <a:prstClr val="black"/>
                </a:solidFill>
                <a:cs typeface="Arial" panose="020B0604020202020204" pitchFamily="34" charset="0"/>
              </a:rPr>
              <a:t>P</a:t>
            </a:r>
            <a:r>
              <a:rPr lang="fr-FR" sz="1400" b="0" dirty="0">
                <a:solidFill>
                  <a:prstClr val="black"/>
                </a:solidFill>
                <a:cs typeface="Arial" panose="020B0604020202020204" pitchFamily="34" charset="0"/>
              </a:rPr>
              <a:t>ensions </a:t>
            </a:r>
            <a:r>
              <a:rPr lang="fr-FR" sz="1400" dirty="0">
                <a:solidFill>
                  <a:prstClr val="black"/>
                </a:solidFill>
                <a:cs typeface="Arial" panose="020B0604020202020204" pitchFamily="34" charset="0"/>
              </a:rPr>
              <a:t>C</a:t>
            </a:r>
            <a:r>
              <a:rPr lang="fr-FR" sz="1400" b="0" dirty="0">
                <a:solidFill>
                  <a:prstClr val="black"/>
                </a:solidFill>
                <a:cs typeface="Arial" panose="020B0604020202020204" pitchFamily="34" charset="0"/>
              </a:rPr>
              <a:t>iviles d’Invalidité du SRE</a:t>
            </a:r>
          </a:p>
          <a:p>
            <a:pPr marL="914400" lvl="4" indent="-285750" algn="just" defTabSz="778794">
              <a:lnSpc>
                <a:spcPts val="1920"/>
              </a:lnSpc>
              <a:spcBef>
                <a:spcPts val="1000"/>
              </a:spcBef>
              <a:buClr>
                <a:schemeClr val="accent4">
                  <a:lumMod val="75000"/>
                </a:schemeClr>
              </a:buClr>
              <a:buSzPct val="116000"/>
              <a:buFont typeface="Wingdings" panose="05000000000000000000" pitchFamily="2" charset="2"/>
              <a:buChar char="q"/>
              <a:defRPr/>
            </a:pPr>
            <a:r>
              <a:rPr lang="fr-FR" sz="1400" dirty="0">
                <a:solidFill>
                  <a:prstClr val="black"/>
                </a:solidFill>
                <a:cs typeface="Arial" panose="020B0604020202020204" pitchFamily="34" charset="0"/>
              </a:rPr>
              <a:t>A</a:t>
            </a:r>
            <a:r>
              <a:rPr lang="fr-FR" sz="1400" b="0" dirty="0">
                <a:solidFill>
                  <a:prstClr val="black"/>
                </a:solidFill>
                <a:cs typeface="Arial" panose="020B0604020202020204" pitchFamily="34" charset="0"/>
              </a:rPr>
              <a:t>llocations </a:t>
            </a:r>
            <a:r>
              <a:rPr lang="fr-FR" sz="1400" dirty="0">
                <a:solidFill>
                  <a:prstClr val="black"/>
                </a:solidFill>
                <a:cs typeface="Arial" panose="020B0604020202020204" pitchFamily="34" charset="0"/>
              </a:rPr>
              <a:t>T</a:t>
            </a:r>
            <a:r>
              <a:rPr lang="fr-FR" sz="1400" b="0" dirty="0">
                <a:solidFill>
                  <a:prstClr val="black"/>
                </a:solidFill>
                <a:cs typeface="Arial" panose="020B0604020202020204" pitchFamily="34" charset="0"/>
              </a:rPr>
              <a:t>emporaires d’Invalidité (ATI) de la CNRACL (liquidées dans PICRIS à ce jour) et du SRE</a:t>
            </a:r>
          </a:p>
          <a:p>
            <a:pPr marL="628650" lvl="4" algn="just" defTabSz="778794">
              <a:lnSpc>
                <a:spcPts val="1920"/>
              </a:lnSpc>
              <a:spcBef>
                <a:spcPts val="1000"/>
              </a:spcBef>
              <a:buClr>
                <a:schemeClr val="accent4">
                  <a:lumMod val="75000"/>
                </a:schemeClr>
              </a:buClr>
              <a:buSzPct val="116000"/>
              <a:defRPr/>
            </a:pPr>
            <a:endParaRPr lang="fr-FR" sz="1400" b="0" dirty="0">
              <a:solidFill>
                <a:prstClr val="black"/>
              </a:solidFill>
              <a:cs typeface="Arial" panose="020B0604020202020204" pitchFamily="34" charset="0"/>
            </a:endParaRP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les Pensions RAFP d’état SRE gérées par la liquidation CDC (LR9)</a:t>
            </a:r>
          </a:p>
          <a:p>
            <a:pPr marL="171450" lvl="3"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les Pensions Militaires d’Invalidité dont la liquidation continuera à être gérée au SRE</a:t>
            </a:r>
          </a:p>
          <a:p>
            <a:pPr marL="171450" lvl="3"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les Retraites des Combattants, dont les données de liquidation continueront à être transmises via l’Office National des Anciens combattants </a:t>
            </a:r>
          </a:p>
          <a:p>
            <a:pPr marL="171450" lvl="3"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les Légions d’Honneur et Médailles Militaires dont la liquidation sera reprise via l’outil créé, lors du projet PASRAU, par l’équipe de développement de proximité de la CDC pour gérer les fonds à faible volumétrie.</a:t>
            </a:r>
          </a:p>
          <a:p>
            <a:pPr marL="0" lvl="2"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p:txBody>
      </p:sp>
      <p:pic>
        <p:nvPicPr>
          <p:cNvPr id="9" name="Image 8">
            <a:extLst>
              <a:ext uri="{FF2B5EF4-FFF2-40B4-BE49-F238E27FC236}">
                <a16:creationId xmlns:a16="http://schemas.microsoft.com/office/drawing/2014/main" id="{B0D484B0-A434-415F-BF6A-1EDB6E8BB04E}"/>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31379" y="1179165"/>
            <a:ext cx="288000" cy="288000"/>
          </a:xfrm>
          <a:prstGeom prst="rect">
            <a:avLst/>
          </a:prstGeom>
        </p:spPr>
      </p:pic>
      <p:pic>
        <p:nvPicPr>
          <p:cNvPr id="11" name="Image 10">
            <a:extLst>
              <a:ext uri="{FF2B5EF4-FFF2-40B4-BE49-F238E27FC236}">
                <a16:creationId xmlns:a16="http://schemas.microsoft.com/office/drawing/2014/main" id="{6D1FFA23-EB65-470E-9CEB-5229BE6F0A79}"/>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31379" y="3014550"/>
            <a:ext cx="288000" cy="288000"/>
          </a:xfrm>
          <a:prstGeom prst="rect">
            <a:avLst/>
          </a:prstGeom>
        </p:spPr>
      </p:pic>
      <p:pic>
        <p:nvPicPr>
          <p:cNvPr id="12" name="Image 11">
            <a:extLst>
              <a:ext uri="{FF2B5EF4-FFF2-40B4-BE49-F238E27FC236}">
                <a16:creationId xmlns:a16="http://schemas.microsoft.com/office/drawing/2014/main" id="{65506455-DE95-4189-974F-D978910AFA6B}"/>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29304" y="4460828"/>
            <a:ext cx="288000" cy="288000"/>
          </a:xfrm>
          <a:prstGeom prst="rect">
            <a:avLst/>
          </a:prstGeom>
        </p:spPr>
      </p:pic>
      <p:pic>
        <p:nvPicPr>
          <p:cNvPr id="13" name="Image 12">
            <a:extLst>
              <a:ext uri="{FF2B5EF4-FFF2-40B4-BE49-F238E27FC236}">
                <a16:creationId xmlns:a16="http://schemas.microsoft.com/office/drawing/2014/main" id="{4E0C53D1-560B-41DF-AE34-84B73ABB1441}"/>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35248" y="5463673"/>
            <a:ext cx="288000" cy="288000"/>
          </a:xfrm>
          <a:prstGeom prst="rect">
            <a:avLst/>
          </a:prstGeom>
        </p:spPr>
      </p:pic>
      <p:pic>
        <p:nvPicPr>
          <p:cNvPr id="14" name="Image 13">
            <a:extLst>
              <a:ext uri="{FF2B5EF4-FFF2-40B4-BE49-F238E27FC236}">
                <a16:creationId xmlns:a16="http://schemas.microsoft.com/office/drawing/2014/main" id="{A76AA41B-DF40-4755-9100-E20E952057BC}"/>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29304" y="3737071"/>
            <a:ext cx="288000" cy="288000"/>
          </a:xfrm>
          <a:prstGeom prst="rect">
            <a:avLst/>
          </a:prstGeom>
        </p:spPr>
      </p:pic>
    </p:spTree>
    <p:extLst>
      <p:ext uri="{BB962C8B-B14F-4D97-AF65-F5344CB8AC3E}">
        <p14:creationId xmlns:p14="http://schemas.microsoft.com/office/powerpoint/2010/main" val="82501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54BACD1-00C8-431D-BF94-887DB45E0070}"/>
              </a:ext>
            </a:extLst>
          </p:cNvPr>
          <p:cNvSpPr>
            <a:spLocks noGrp="1"/>
          </p:cNvSpPr>
          <p:nvPr>
            <p:ph type="sldNum" sz="quarter" idx="12"/>
          </p:nvPr>
        </p:nvSpPr>
        <p:spPr/>
        <p:txBody>
          <a:bodyPr/>
          <a:lstStyle/>
          <a:p>
            <a:fld id="{975A587B-5814-4D9B-9598-FE9CB954CB01}" type="slidenum">
              <a:rPr lang="fr-FR" smtClean="0"/>
              <a:t>7</a:t>
            </a:fld>
            <a:endParaRPr lang="fr-FR" dirty="0"/>
          </a:p>
        </p:txBody>
      </p:sp>
      <p:sp>
        <p:nvSpPr>
          <p:cNvPr id="7" name="Flèche : chevron 6">
            <a:extLst>
              <a:ext uri="{FF2B5EF4-FFF2-40B4-BE49-F238E27FC236}">
                <a16:creationId xmlns:a16="http://schemas.microsoft.com/office/drawing/2014/main" id="{9B4F80F9-170E-426D-A084-BB3B4A898578}"/>
              </a:ext>
            </a:extLst>
          </p:cNvPr>
          <p:cNvSpPr/>
          <p:nvPr/>
        </p:nvSpPr>
        <p:spPr bwMode="auto">
          <a:xfrm rot="10800000">
            <a:off x="8833929" y="84617"/>
            <a:ext cx="1549909" cy="526202"/>
          </a:xfrm>
          <a:prstGeom prst="chevron">
            <a:avLst>
              <a:gd name="adj" fmla="val 35972"/>
            </a:avLst>
          </a:prstGeom>
          <a:solidFill>
            <a:srgbClr val="077CB7"/>
          </a:solidFill>
          <a:ln>
            <a:solidFill>
              <a:schemeClr val="accent1">
                <a:lumMod val="50000"/>
              </a:schemeClr>
            </a:solidFill>
          </a:ln>
        </p:spPr>
        <p:txBody>
          <a:bodyPr vert="horz" wrap="square" lIns="180000" tIns="45720" rIns="91440" bIns="45720" numCol="1" rtlCol="0" anchor="ctr" anchorCtr="0" compatLnSpc="1">
            <a:prstTxWarp prst="textNoShape">
              <a:avLst/>
            </a:prstTxWarp>
          </a:bodyPr>
          <a:lstStyle/>
          <a:p>
            <a:pPr algn="l"/>
            <a:endParaRPr lang="fr-FR" dirty="0">
              <a:solidFill>
                <a:schemeClr val="bg2"/>
              </a:solidFill>
            </a:endParaRPr>
          </a:p>
        </p:txBody>
      </p:sp>
      <p:sp>
        <p:nvSpPr>
          <p:cNvPr id="8" name="Rectangle 7">
            <a:extLst>
              <a:ext uri="{FF2B5EF4-FFF2-40B4-BE49-F238E27FC236}">
                <a16:creationId xmlns:a16="http://schemas.microsoft.com/office/drawing/2014/main" id="{B7B93DAE-EDE9-47DB-8883-1A41C56956EA}"/>
              </a:ext>
            </a:extLst>
          </p:cNvPr>
          <p:cNvSpPr/>
          <p:nvPr/>
        </p:nvSpPr>
        <p:spPr bwMode="auto">
          <a:xfrm>
            <a:off x="9048587" y="84618"/>
            <a:ext cx="1335251" cy="526202"/>
          </a:xfrm>
          <a:prstGeom prst="rect">
            <a:avLst/>
          </a:prstGeom>
          <a:solidFill>
            <a:schemeClr val="accent1">
              <a:lumMod val="50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300" b="0" dirty="0">
                <a:solidFill>
                  <a:srgbClr val="FFFFFF"/>
                </a:solidFill>
                <a:latin typeface="Arial" panose="020B0604020202020204"/>
                <a:ea typeface="+mn-ea"/>
              </a:rPr>
              <a:t>I</a:t>
            </a:r>
            <a:r>
              <a:rPr kumimoji="0" lang="fr-FR" altLang="fr-FR" sz="1300" b="0" i="0" u="none" strike="noStrike" kern="1200" cap="none" spc="0" normalizeH="0" baseline="0" noProof="0" dirty="0" err="1">
                <a:ln>
                  <a:noFill/>
                </a:ln>
                <a:solidFill>
                  <a:srgbClr val="FFFFFF"/>
                </a:solidFill>
                <a:effectLst/>
                <a:uLnTx/>
                <a:uFillTx/>
                <a:latin typeface="Arial" panose="020B0604020202020204"/>
                <a:ea typeface="+mn-ea"/>
                <a:cs typeface="+mn-cs"/>
              </a:rPr>
              <a:t>mpacts</a:t>
            </a:r>
            <a:r>
              <a:rPr kumimoji="0" lang="fr-FR" altLang="fr-FR" sz="1300" b="0" i="0" u="none" strike="noStrike" kern="1200" cap="none" spc="0" normalizeH="0" baseline="0" noProof="0" dirty="0">
                <a:ln>
                  <a:noFill/>
                </a:ln>
                <a:solidFill>
                  <a:srgbClr val="FFFFFF"/>
                </a:solidFill>
                <a:effectLst/>
                <a:uLnTx/>
                <a:uFillTx/>
                <a:latin typeface="Arial" panose="020B0604020202020204"/>
                <a:ea typeface="+mn-ea"/>
                <a:cs typeface="+mn-cs"/>
              </a:rPr>
              <a:t> Paie</a:t>
            </a:r>
          </a:p>
        </p:txBody>
      </p:sp>
      <p:sp>
        <p:nvSpPr>
          <p:cNvPr id="10" name="Titre 2">
            <a:extLst>
              <a:ext uri="{FF2B5EF4-FFF2-40B4-BE49-F238E27FC236}">
                <a16:creationId xmlns:a16="http://schemas.microsoft.com/office/drawing/2014/main" id="{4B5F7DC3-A6C8-468B-BDB4-0C72442CDF57}"/>
              </a:ext>
            </a:extLst>
          </p:cNvPr>
          <p:cNvSpPr>
            <a:spLocks noGrp="1"/>
          </p:cNvSpPr>
          <p:nvPr>
            <p:ph type="title"/>
          </p:nvPr>
        </p:nvSpPr>
        <p:spPr>
          <a:xfrm>
            <a:off x="396546" y="567097"/>
            <a:ext cx="9689804" cy="468000"/>
          </a:xfrm>
        </p:spPr>
        <p:txBody>
          <a:bodyPr/>
          <a:lstStyle/>
          <a:p>
            <a:r>
              <a:rPr lang="fr-FR" dirty="0"/>
              <a:t>Différences majeures de fonctionnement</a:t>
            </a:r>
          </a:p>
        </p:txBody>
      </p:sp>
      <p:sp>
        <p:nvSpPr>
          <p:cNvPr id="2" name="Rectangle 1">
            <a:extLst>
              <a:ext uri="{FF2B5EF4-FFF2-40B4-BE49-F238E27FC236}">
                <a16:creationId xmlns:a16="http://schemas.microsoft.com/office/drawing/2014/main" id="{D94A7FFE-F670-4D2A-B6A7-1BC751E7C771}"/>
              </a:ext>
            </a:extLst>
          </p:cNvPr>
          <p:cNvSpPr/>
          <p:nvPr/>
        </p:nvSpPr>
        <p:spPr>
          <a:xfrm>
            <a:off x="451282" y="1093299"/>
            <a:ext cx="9541060" cy="5183470"/>
          </a:xfrm>
          <a:prstGeom prst="rect">
            <a:avLst/>
          </a:prstGeom>
        </p:spPr>
        <p:txBody>
          <a:bodyPr wrap="square">
            <a:spAutoFit/>
          </a:bodyPr>
          <a:lstStyle/>
          <a:p>
            <a:pPr marL="0" lvl="2"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La solution de paiement cible doit tenir compte des écarts de fonctionnement existant entre la CDC et la SRE :</a:t>
            </a: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Calcul et paiement unique</a:t>
            </a:r>
          </a:p>
          <a:p>
            <a:pPr marL="171450" lvl="3" algn="just" defTabSz="778794">
              <a:lnSpc>
                <a:spcPts val="1920"/>
              </a:lnSpc>
              <a:spcBef>
                <a:spcPts val="1000"/>
              </a:spcBef>
              <a:buClr>
                <a:schemeClr val="accent4">
                  <a:lumMod val="75000"/>
                </a:schemeClr>
              </a:buClr>
              <a:buSzPct val="116000"/>
              <a:defRPr/>
            </a:pPr>
            <a:r>
              <a:rPr lang="fr-FR" sz="1600" dirty="0">
                <a:solidFill>
                  <a:prstClr val="black"/>
                </a:solidFill>
                <a:cs typeface="Arial" panose="020B0604020202020204" pitchFamily="34" charset="0"/>
              </a:rPr>
              <a:t>DRS</a:t>
            </a:r>
            <a:r>
              <a:rPr lang="fr-FR" sz="1600" b="0" dirty="0">
                <a:solidFill>
                  <a:prstClr val="black"/>
                </a:solidFill>
                <a:cs typeface="Arial" panose="020B0604020202020204" pitchFamily="34" charset="0"/>
              </a:rPr>
              <a:t> : Pour un pensionné, un contrat par fonds de retraite de type Fonds/Produit/Contrat</a:t>
            </a:r>
          </a:p>
          <a:p>
            <a:pPr marL="171450" lvl="3" algn="just" defTabSz="778794">
              <a:lnSpc>
                <a:spcPts val="1920"/>
              </a:lnSpc>
              <a:spcBef>
                <a:spcPts val="600"/>
              </a:spcBef>
              <a:buClr>
                <a:schemeClr val="accent4">
                  <a:lumMod val="75000"/>
                </a:schemeClr>
              </a:buClr>
              <a:buSzPct val="116000"/>
              <a:defRPr/>
            </a:pPr>
            <a:r>
              <a:rPr lang="fr-FR" sz="1600" dirty="0">
                <a:solidFill>
                  <a:prstClr val="black"/>
                </a:solidFill>
                <a:cs typeface="Arial" panose="020B0604020202020204" pitchFamily="34" charset="0"/>
              </a:rPr>
              <a:t>SRE </a:t>
            </a:r>
            <a:r>
              <a:rPr lang="fr-FR" sz="1600" b="0" dirty="0">
                <a:solidFill>
                  <a:prstClr val="black"/>
                </a:solidFill>
                <a:cs typeface="Arial" panose="020B0604020202020204" pitchFamily="34" charset="0"/>
              </a:rPr>
              <a:t>: Pour un pensionné, un contrat de paie unique de type </a:t>
            </a:r>
            <a:r>
              <a:rPr lang="fr-FR" sz="1600" b="0" dirty="0" err="1">
                <a:solidFill>
                  <a:prstClr val="black"/>
                </a:solidFill>
                <a:cs typeface="Arial" panose="020B0604020202020204" pitchFamily="34" charset="0"/>
              </a:rPr>
              <a:t>NumCGR</a:t>
            </a:r>
            <a:r>
              <a:rPr lang="fr-FR" sz="1600" b="0" dirty="0">
                <a:solidFill>
                  <a:prstClr val="black"/>
                </a:solidFill>
                <a:cs typeface="Arial" panose="020B0604020202020204" pitchFamily="34" charset="0"/>
              </a:rPr>
              <a:t>/PAI/</a:t>
            </a:r>
            <a:r>
              <a:rPr lang="fr-FR" sz="1600" b="0" dirty="0" err="1">
                <a:solidFill>
                  <a:prstClr val="black"/>
                </a:solidFill>
                <a:cs typeface="Arial" panose="020B0604020202020204" pitchFamily="34" charset="0"/>
              </a:rPr>
              <a:t>Numcontrat</a:t>
            </a:r>
            <a:r>
              <a:rPr lang="fr-FR" sz="1600" b="0" dirty="0">
                <a:solidFill>
                  <a:prstClr val="black"/>
                </a:solidFill>
                <a:cs typeface="Arial" panose="020B0604020202020204" pitchFamily="34" charset="0"/>
              </a:rPr>
              <a:t> pour le SRE</a:t>
            </a:r>
          </a:p>
          <a:p>
            <a:pPr marL="171450" lvl="3" algn="just" defTabSz="778794">
              <a:lnSpc>
                <a:spcPts val="1920"/>
              </a:lnSpc>
              <a:spcBef>
                <a:spcPts val="600"/>
              </a:spcBef>
              <a:buClr>
                <a:schemeClr val="accent4">
                  <a:lumMod val="75000"/>
                </a:schemeClr>
              </a:buClr>
              <a:buSzPct val="116000"/>
              <a:defRPr/>
            </a:pPr>
            <a:r>
              <a:rPr lang="fr-FR" sz="1600" b="0" dirty="0">
                <a:solidFill>
                  <a:prstClr val="black"/>
                </a:solidFill>
                <a:cs typeface="Arial" panose="020B0604020202020204" pitchFamily="34" charset="0"/>
              </a:rPr>
              <a:t>	</a:t>
            </a: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Des flux de paiements et comptable</a:t>
            </a:r>
          </a:p>
          <a:p>
            <a:pPr marL="171450" lvl="3" algn="just" defTabSz="778794">
              <a:lnSpc>
                <a:spcPts val="1920"/>
              </a:lnSpc>
              <a:spcBef>
                <a:spcPts val="1000"/>
              </a:spcBef>
              <a:buClr>
                <a:schemeClr val="accent4">
                  <a:lumMod val="75000"/>
                </a:schemeClr>
              </a:buClr>
              <a:buSzPct val="116000"/>
              <a:defRPr/>
            </a:pPr>
            <a:r>
              <a:rPr lang="fr-FR" sz="1600" dirty="0">
                <a:solidFill>
                  <a:prstClr val="black"/>
                </a:solidFill>
                <a:cs typeface="Arial" panose="020B0604020202020204" pitchFamily="34" charset="0"/>
              </a:rPr>
              <a:t>DRS</a:t>
            </a:r>
            <a:r>
              <a:rPr lang="fr-FR" sz="1600" b="0" dirty="0">
                <a:solidFill>
                  <a:prstClr val="black"/>
                </a:solidFill>
                <a:cs typeface="Arial" panose="020B0604020202020204" pitchFamily="34" charset="0"/>
              </a:rPr>
              <a:t> : Par fonds de retraite</a:t>
            </a:r>
          </a:p>
          <a:p>
            <a:pPr marL="171450" lvl="3" algn="just" defTabSz="778794">
              <a:lnSpc>
                <a:spcPts val="1920"/>
              </a:lnSpc>
              <a:spcBef>
                <a:spcPts val="1000"/>
              </a:spcBef>
              <a:buClr>
                <a:schemeClr val="accent4">
                  <a:lumMod val="75000"/>
                </a:schemeClr>
              </a:buClr>
              <a:buSzPct val="116000"/>
              <a:defRPr/>
            </a:pPr>
            <a:r>
              <a:rPr lang="fr-FR" sz="1600" dirty="0">
                <a:solidFill>
                  <a:prstClr val="black"/>
                </a:solidFill>
                <a:cs typeface="Arial" panose="020B0604020202020204" pitchFamily="34" charset="0"/>
              </a:rPr>
              <a:t>SRE</a:t>
            </a:r>
            <a:r>
              <a:rPr lang="fr-FR" sz="1600" b="0" dirty="0">
                <a:solidFill>
                  <a:prstClr val="black"/>
                </a:solidFill>
                <a:cs typeface="Arial" panose="020B0604020202020204" pitchFamily="34" charset="0"/>
              </a:rPr>
              <a:t> : Actuellement via 17 CGR (Centres de Gestion Régionaux) pour le SRE</a:t>
            </a:r>
          </a:p>
          <a:p>
            <a:pPr marL="171450" lvl="3" algn="just" defTabSz="778794">
              <a:lnSpc>
                <a:spcPts val="1920"/>
              </a:lnSpc>
              <a:spcBef>
                <a:spcPts val="1000"/>
              </a:spcBef>
              <a:buClr>
                <a:schemeClr val="accent4">
                  <a:lumMod val="75000"/>
                </a:schemeClr>
              </a:buClr>
              <a:buSzPct val="116000"/>
              <a:defRPr/>
            </a:pPr>
            <a:r>
              <a:rPr lang="fr-FR" sz="2000" b="0" dirty="0">
                <a:solidFill>
                  <a:prstClr val="black"/>
                </a:solidFill>
                <a:cs typeface="Arial" panose="020B0604020202020204" pitchFamily="34" charset="0"/>
              </a:rPr>
              <a:t>/!\</a:t>
            </a:r>
            <a:r>
              <a:rPr lang="fr-FR" sz="1600" b="0" dirty="0">
                <a:solidFill>
                  <a:prstClr val="black"/>
                </a:solidFill>
                <a:cs typeface="Arial" panose="020B0604020202020204" pitchFamily="34" charset="0"/>
              </a:rPr>
              <a:t> pour le démarrage du projet une répartition sur 4 CGR est retenue, mais elle pourrait évoluer en cours de projet.</a:t>
            </a:r>
          </a:p>
          <a:p>
            <a:pPr marL="171450" lvl="3" algn="just" defTabSz="778794">
              <a:lnSpc>
                <a:spcPts val="1920"/>
              </a:lnSpc>
              <a:spcBef>
                <a:spcPts val="1000"/>
              </a:spcBef>
              <a:buClr>
                <a:schemeClr val="accent4">
                  <a:lumMod val="75000"/>
                </a:schemeClr>
              </a:buClr>
              <a:buSzPct val="116000"/>
              <a:defRPr/>
            </a:pPr>
            <a:endParaRPr lang="fr-FR" sz="1600" b="0" dirty="0">
              <a:solidFill>
                <a:prstClr val="black"/>
              </a:solidFill>
              <a:cs typeface="Arial" panose="020B0604020202020204" pitchFamily="34" charset="0"/>
            </a:endParaRPr>
          </a:p>
          <a:p>
            <a:pPr marL="171450" lvl="3" algn="just" defTabSz="778794">
              <a:lnSpc>
                <a:spcPts val="1920"/>
              </a:lnSpc>
              <a:spcBef>
                <a:spcPts val="1000"/>
              </a:spcBef>
              <a:buClr>
                <a:schemeClr val="accent4">
                  <a:lumMod val="75000"/>
                </a:schemeClr>
              </a:buClr>
              <a:buSzPct val="116000"/>
              <a:defRPr/>
            </a:pPr>
            <a:r>
              <a:rPr lang="fr-FR" sz="1600" b="0" dirty="0">
                <a:solidFill>
                  <a:prstClr val="black"/>
                </a:solidFill>
                <a:cs typeface="Arial" panose="020B0604020202020204" pitchFamily="34" charset="0"/>
              </a:rPr>
              <a:t>Des acheminements de paiements et comptables différents</a:t>
            </a:r>
          </a:p>
          <a:p>
            <a:pPr marL="171450" lvl="3" algn="just" defTabSz="778794">
              <a:lnSpc>
                <a:spcPts val="1920"/>
              </a:lnSpc>
              <a:spcBef>
                <a:spcPts val="1000"/>
              </a:spcBef>
              <a:buClr>
                <a:schemeClr val="accent4">
                  <a:lumMod val="75000"/>
                </a:schemeClr>
              </a:buClr>
              <a:buSzPct val="116000"/>
              <a:defRPr/>
            </a:pPr>
            <a:r>
              <a:rPr lang="fr-FR" sz="1600" dirty="0">
                <a:solidFill>
                  <a:prstClr val="black"/>
                </a:solidFill>
                <a:cs typeface="Arial" panose="020B0604020202020204" pitchFamily="34" charset="0"/>
              </a:rPr>
              <a:t>DRS</a:t>
            </a:r>
            <a:r>
              <a:rPr lang="fr-FR" sz="1600" b="0" dirty="0">
                <a:solidFill>
                  <a:prstClr val="black"/>
                </a:solidFill>
                <a:cs typeface="Arial" panose="020B0604020202020204" pitchFamily="34" charset="0"/>
              </a:rPr>
              <a:t> : Saturne et Trio  </a:t>
            </a:r>
          </a:p>
          <a:p>
            <a:pPr marL="171450" lvl="3" algn="just" defTabSz="778794">
              <a:lnSpc>
                <a:spcPts val="1920"/>
              </a:lnSpc>
              <a:spcBef>
                <a:spcPts val="1000"/>
              </a:spcBef>
              <a:buClr>
                <a:schemeClr val="accent4">
                  <a:lumMod val="75000"/>
                </a:schemeClr>
              </a:buClr>
              <a:buSzPct val="116000"/>
              <a:defRPr/>
            </a:pPr>
            <a:r>
              <a:rPr lang="fr-FR" sz="1600" dirty="0">
                <a:solidFill>
                  <a:prstClr val="black"/>
                </a:solidFill>
                <a:cs typeface="Arial" panose="020B0604020202020204" pitchFamily="34" charset="0"/>
              </a:rPr>
              <a:t>SRE</a:t>
            </a:r>
            <a:r>
              <a:rPr lang="fr-FR" sz="1600" b="0" dirty="0">
                <a:solidFill>
                  <a:prstClr val="black"/>
                </a:solidFill>
                <a:cs typeface="Arial" panose="020B0604020202020204" pitchFamily="34" charset="0"/>
              </a:rPr>
              <a:t> : Circuits DGFIP </a:t>
            </a:r>
          </a:p>
        </p:txBody>
      </p:sp>
      <p:pic>
        <p:nvPicPr>
          <p:cNvPr id="9" name="Image 8">
            <a:extLst>
              <a:ext uri="{FF2B5EF4-FFF2-40B4-BE49-F238E27FC236}">
                <a16:creationId xmlns:a16="http://schemas.microsoft.com/office/drawing/2014/main" id="{92335D12-EB54-4063-9294-D5FBE72B52F9}"/>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54525" y="1719257"/>
            <a:ext cx="288000" cy="288000"/>
          </a:xfrm>
          <a:prstGeom prst="rect">
            <a:avLst/>
          </a:prstGeom>
        </p:spPr>
      </p:pic>
      <p:pic>
        <p:nvPicPr>
          <p:cNvPr id="11" name="Image 10">
            <a:extLst>
              <a:ext uri="{FF2B5EF4-FFF2-40B4-BE49-F238E27FC236}">
                <a16:creationId xmlns:a16="http://schemas.microsoft.com/office/drawing/2014/main" id="{AC7A54E3-219C-455F-A0CA-89CB32907015}"/>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54525" y="3123381"/>
            <a:ext cx="288000" cy="288000"/>
          </a:xfrm>
          <a:prstGeom prst="rect">
            <a:avLst/>
          </a:prstGeom>
        </p:spPr>
      </p:pic>
      <p:pic>
        <p:nvPicPr>
          <p:cNvPr id="12" name="Image 11">
            <a:extLst>
              <a:ext uri="{FF2B5EF4-FFF2-40B4-BE49-F238E27FC236}">
                <a16:creationId xmlns:a16="http://schemas.microsoft.com/office/drawing/2014/main" id="{76977713-DF74-464A-B576-FC2804AA3726}"/>
              </a:ext>
            </a:extLst>
          </p:cNvPr>
          <p:cNvPicPr>
            <a:picLocks noChangeAspect="1"/>
          </p:cNvPicPr>
          <p:nvPr/>
        </p:nvPicPr>
        <p:blipFill>
          <a:blip r:embed="rId3">
            <a:duotone>
              <a:prstClr val="black"/>
              <a:srgbClr val="780000">
                <a:tint val="45000"/>
                <a:satMod val="400000"/>
              </a:srgbClr>
            </a:duotone>
            <a:extLst>
              <a:ext uri="{28A0092B-C50C-407E-A947-70E740481C1C}">
                <a14:useLocalDpi xmlns:a14="http://schemas.microsoft.com/office/drawing/2010/main" val="0"/>
              </a:ext>
            </a:extLst>
          </a:blip>
          <a:stretch>
            <a:fillRect/>
          </a:stretch>
        </p:blipFill>
        <p:spPr>
          <a:xfrm>
            <a:off x="387888" y="5175609"/>
            <a:ext cx="288000" cy="288000"/>
          </a:xfrm>
          <a:prstGeom prst="rect">
            <a:avLst/>
          </a:prstGeom>
        </p:spPr>
      </p:pic>
    </p:spTree>
    <p:extLst>
      <p:ext uri="{BB962C8B-B14F-4D97-AF65-F5344CB8AC3E}">
        <p14:creationId xmlns:p14="http://schemas.microsoft.com/office/powerpoint/2010/main" val="379751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Rectangle 308">
            <a:extLst>
              <a:ext uri="{FF2B5EF4-FFF2-40B4-BE49-F238E27FC236}">
                <a16:creationId xmlns:a16="http://schemas.microsoft.com/office/drawing/2014/main" id="{1AEA8362-C7CD-4C2B-8D48-F92CBAEF09FC}"/>
              </a:ext>
            </a:extLst>
          </p:cNvPr>
          <p:cNvSpPr/>
          <p:nvPr/>
        </p:nvSpPr>
        <p:spPr>
          <a:xfrm>
            <a:off x="7251463" y="4386456"/>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88" name="Rectangle 287">
            <a:extLst>
              <a:ext uri="{FF2B5EF4-FFF2-40B4-BE49-F238E27FC236}">
                <a16:creationId xmlns:a16="http://schemas.microsoft.com/office/drawing/2014/main" id="{0E9E0BA4-4CC4-4322-B35C-D8907B3311C4}"/>
              </a:ext>
            </a:extLst>
          </p:cNvPr>
          <p:cNvSpPr/>
          <p:nvPr/>
        </p:nvSpPr>
        <p:spPr>
          <a:xfrm>
            <a:off x="6427802" y="4381849"/>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65" name="Rectangle 264">
            <a:extLst>
              <a:ext uri="{FF2B5EF4-FFF2-40B4-BE49-F238E27FC236}">
                <a16:creationId xmlns:a16="http://schemas.microsoft.com/office/drawing/2014/main" id="{9197BA2C-BF36-4B4C-AA6B-75E1DA86CE07}"/>
              </a:ext>
            </a:extLst>
          </p:cNvPr>
          <p:cNvSpPr/>
          <p:nvPr/>
        </p:nvSpPr>
        <p:spPr>
          <a:xfrm>
            <a:off x="5556321" y="4386612"/>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16" name="Rectangle 215">
            <a:extLst>
              <a:ext uri="{FF2B5EF4-FFF2-40B4-BE49-F238E27FC236}">
                <a16:creationId xmlns:a16="http://schemas.microsoft.com/office/drawing/2014/main" id="{1DCA508A-B046-4ABD-98CF-1F49E81D377F}"/>
              </a:ext>
            </a:extLst>
          </p:cNvPr>
          <p:cNvSpPr/>
          <p:nvPr/>
        </p:nvSpPr>
        <p:spPr>
          <a:xfrm rot="5400000" flipV="1">
            <a:off x="9151117" y="3172272"/>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17" name="Rectangle 216">
            <a:extLst>
              <a:ext uri="{FF2B5EF4-FFF2-40B4-BE49-F238E27FC236}">
                <a16:creationId xmlns:a16="http://schemas.microsoft.com/office/drawing/2014/main" id="{3AF4704D-FD3E-43F3-AF7D-F1149E591673}"/>
              </a:ext>
            </a:extLst>
          </p:cNvPr>
          <p:cNvSpPr/>
          <p:nvPr/>
        </p:nvSpPr>
        <p:spPr>
          <a:xfrm rot="5400000" flipV="1">
            <a:off x="9151117" y="3327225"/>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187" name="Rectangle 186">
            <a:extLst>
              <a:ext uri="{FF2B5EF4-FFF2-40B4-BE49-F238E27FC236}">
                <a16:creationId xmlns:a16="http://schemas.microsoft.com/office/drawing/2014/main" id="{A20FCEB8-FE06-40BC-B6E7-43086634B4F2}"/>
              </a:ext>
            </a:extLst>
          </p:cNvPr>
          <p:cNvSpPr/>
          <p:nvPr/>
        </p:nvSpPr>
        <p:spPr>
          <a:xfrm>
            <a:off x="5071668" y="3513933"/>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02" name="Rectangle 201">
            <a:extLst>
              <a:ext uri="{FF2B5EF4-FFF2-40B4-BE49-F238E27FC236}">
                <a16:creationId xmlns:a16="http://schemas.microsoft.com/office/drawing/2014/main" id="{8DE6E6BA-716E-4AAF-8218-33BD923C67D1}"/>
              </a:ext>
            </a:extLst>
          </p:cNvPr>
          <p:cNvSpPr/>
          <p:nvPr/>
        </p:nvSpPr>
        <p:spPr>
          <a:xfrm rot="5400000" flipV="1">
            <a:off x="7739378" y="3794088"/>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05" name="Rectangle 204">
            <a:extLst>
              <a:ext uri="{FF2B5EF4-FFF2-40B4-BE49-F238E27FC236}">
                <a16:creationId xmlns:a16="http://schemas.microsoft.com/office/drawing/2014/main" id="{AC3B29F8-D6A9-4B1F-834D-9877E48AB6C2}"/>
              </a:ext>
            </a:extLst>
          </p:cNvPr>
          <p:cNvSpPr/>
          <p:nvPr/>
        </p:nvSpPr>
        <p:spPr>
          <a:xfrm rot="5400000" flipV="1">
            <a:off x="7739378" y="3956871"/>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11" name="Rectangle 210">
            <a:extLst>
              <a:ext uri="{FF2B5EF4-FFF2-40B4-BE49-F238E27FC236}">
                <a16:creationId xmlns:a16="http://schemas.microsoft.com/office/drawing/2014/main" id="{EBEE7FA0-2876-4F87-BC89-D69A379F41E3}"/>
              </a:ext>
            </a:extLst>
          </p:cNvPr>
          <p:cNvSpPr/>
          <p:nvPr/>
        </p:nvSpPr>
        <p:spPr>
          <a:xfrm>
            <a:off x="5937792" y="3513933"/>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14" name="Rectangle 213">
            <a:extLst>
              <a:ext uri="{FF2B5EF4-FFF2-40B4-BE49-F238E27FC236}">
                <a16:creationId xmlns:a16="http://schemas.microsoft.com/office/drawing/2014/main" id="{749345C8-D6FA-4BF4-ABB5-223A2152D21B}"/>
              </a:ext>
            </a:extLst>
          </p:cNvPr>
          <p:cNvSpPr/>
          <p:nvPr/>
        </p:nvSpPr>
        <p:spPr>
          <a:xfrm>
            <a:off x="7550249" y="3513933"/>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19" name="Rectangle 218">
            <a:extLst>
              <a:ext uri="{FF2B5EF4-FFF2-40B4-BE49-F238E27FC236}">
                <a16:creationId xmlns:a16="http://schemas.microsoft.com/office/drawing/2014/main" id="{1AB9F683-0BB6-4B6F-8A99-36EFDB3BBB07}"/>
              </a:ext>
            </a:extLst>
          </p:cNvPr>
          <p:cNvSpPr/>
          <p:nvPr/>
        </p:nvSpPr>
        <p:spPr>
          <a:xfrm>
            <a:off x="6802396" y="3513933"/>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203" name="Rectangle 202">
            <a:extLst>
              <a:ext uri="{FF2B5EF4-FFF2-40B4-BE49-F238E27FC236}">
                <a16:creationId xmlns:a16="http://schemas.microsoft.com/office/drawing/2014/main" id="{AB12A761-A124-4867-89A5-802D37A4C747}"/>
              </a:ext>
            </a:extLst>
          </p:cNvPr>
          <p:cNvSpPr/>
          <p:nvPr/>
        </p:nvSpPr>
        <p:spPr>
          <a:xfrm rot="5400000" flipV="1">
            <a:off x="7739378" y="4119654"/>
            <a:ext cx="91983" cy="122644"/>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78794" fontAlgn="auto">
              <a:spcBef>
                <a:spcPts val="0"/>
              </a:spcBef>
              <a:spcAft>
                <a:spcPts val="0"/>
              </a:spcAft>
            </a:pPr>
            <a:endParaRPr lang="fr-FR" sz="1533" b="0" dirty="0">
              <a:solidFill>
                <a:prstClr val="white"/>
              </a:solidFill>
              <a:latin typeface="Calibri" panose="020F0502020204030204"/>
            </a:endParaRPr>
          </a:p>
        </p:txBody>
      </p:sp>
      <p:sp>
        <p:nvSpPr>
          <p:cNvPr id="4" name="Espace réservé du numéro de diapositive 3">
            <a:extLst>
              <a:ext uri="{FF2B5EF4-FFF2-40B4-BE49-F238E27FC236}">
                <a16:creationId xmlns:a16="http://schemas.microsoft.com/office/drawing/2014/main" id="{6A705A64-7F4E-427E-BAF0-1BFFA22ED7B2}"/>
              </a:ext>
            </a:extLst>
          </p:cNvPr>
          <p:cNvSpPr>
            <a:spLocks noGrp="1"/>
          </p:cNvSpPr>
          <p:nvPr>
            <p:ph type="sldNum" sz="quarter" idx="12"/>
          </p:nvPr>
        </p:nvSpPr>
        <p:spPr/>
        <p:txBody>
          <a:bodyPr/>
          <a:lstStyle/>
          <a:p>
            <a:pPr defTabSz="778794" fontAlgn="auto">
              <a:spcBef>
                <a:spcPts val="0"/>
              </a:spcBef>
              <a:spcAft>
                <a:spcPts val="0"/>
              </a:spcAft>
            </a:pPr>
            <a:fld id="{CFCC3266-CCC7-448C-B39B-768931BD7CF1}" type="slidenum">
              <a:rPr lang="fr-FR" b="0">
                <a:solidFill>
                  <a:prstClr val="black">
                    <a:tint val="75000"/>
                  </a:prstClr>
                </a:solidFill>
                <a:latin typeface="Calibri" panose="020F0502020204030204"/>
                <a:ea typeface="+mn-ea"/>
              </a:rPr>
              <a:pPr defTabSz="778794" fontAlgn="auto">
                <a:spcBef>
                  <a:spcPts val="0"/>
                </a:spcBef>
                <a:spcAft>
                  <a:spcPts val="0"/>
                </a:spcAft>
              </a:pPr>
              <a:t>8</a:t>
            </a:fld>
            <a:endParaRPr lang="fr-FR" b="0" dirty="0">
              <a:solidFill>
                <a:prstClr val="black">
                  <a:tint val="75000"/>
                </a:prstClr>
              </a:solidFill>
              <a:latin typeface="Calibri" panose="020F0502020204030204"/>
              <a:ea typeface="+mn-ea"/>
            </a:endParaRPr>
          </a:p>
        </p:txBody>
      </p:sp>
      <p:sp>
        <p:nvSpPr>
          <p:cNvPr id="2" name="Titre 1">
            <a:extLst>
              <a:ext uri="{FF2B5EF4-FFF2-40B4-BE49-F238E27FC236}">
                <a16:creationId xmlns:a16="http://schemas.microsoft.com/office/drawing/2014/main" id="{CCF64289-AFA2-41C1-B8F5-006FE2F5BD0D}"/>
              </a:ext>
            </a:extLst>
          </p:cNvPr>
          <p:cNvSpPr>
            <a:spLocks noGrp="1"/>
          </p:cNvSpPr>
          <p:nvPr>
            <p:ph type="title"/>
          </p:nvPr>
        </p:nvSpPr>
        <p:spPr>
          <a:xfrm>
            <a:off x="156915" y="414741"/>
            <a:ext cx="8891672" cy="495083"/>
          </a:xfrm>
        </p:spPr>
        <p:txBody>
          <a:bodyPr>
            <a:noAutofit/>
          </a:bodyPr>
          <a:lstStyle/>
          <a:p>
            <a:r>
              <a:rPr lang="fr-FR" dirty="0"/>
              <a:t>Architecture applicative Paiement</a:t>
            </a:r>
          </a:p>
        </p:txBody>
      </p:sp>
      <p:cxnSp>
        <p:nvCxnSpPr>
          <p:cNvPr id="62" name="Connecteur droit avec flèche 61">
            <a:extLst>
              <a:ext uri="{FF2B5EF4-FFF2-40B4-BE49-F238E27FC236}">
                <a16:creationId xmlns:a16="http://schemas.microsoft.com/office/drawing/2014/main" id="{3FDBB496-307E-4D73-9668-564E5F26EB73}"/>
              </a:ext>
            </a:extLst>
          </p:cNvPr>
          <p:cNvCxnSpPr>
            <a:cxnSpLocks/>
            <a:stCxn id="204" idx="1"/>
            <a:endCxn id="160" idx="3"/>
          </p:cNvCxnSpPr>
          <p:nvPr/>
        </p:nvCxnSpPr>
        <p:spPr>
          <a:xfrm flipH="1" flipV="1">
            <a:off x="4123626" y="4008254"/>
            <a:ext cx="221189" cy="537"/>
          </a:xfrm>
          <a:prstGeom prst="straightConnector1">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A9412915-0B00-412C-ACBA-DA5672CCFC55}"/>
              </a:ext>
            </a:extLst>
          </p:cNvPr>
          <p:cNvSpPr/>
          <p:nvPr/>
        </p:nvSpPr>
        <p:spPr>
          <a:xfrm>
            <a:off x="3057164" y="3849393"/>
            <a:ext cx="698257" cy="195246"/>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Droits</a:t>
            </a:r>
          </a:p>
        </p:txBody>
      </p:sp>
      <p:cxnSp>
        <p:nvCxnSpPr>
          <p:cNvPr id="83" name="Connecteur droit avec flèche 82">
            <a:extLst>
              <a:ext uri="{FF2B5EF4-FFF2-40B4-BE49-F238E27FC236}">
                <a16:creationId xmlns:a16="http://schemas.microsoft.com/office/drawing/2014/main" id="{3F36D628-A827-4598-872F-BF6487648D4C}"/>
              </a:ext>
            </a:extLst>
          </p:cNvPr>
          <p:cNvCxnSpPr>
            <a:cxnSpLocks/>
            <a:stCxn id="160" idx="1"/>
            <a:endCxn id="250" idx="3"/>
          </p:cNvCxnSpPr>
          <p:nvPr/>
        </p:nvCxnSpPr>
        <p:spPr>
          <a:xfrm flipH="1">
            <a:off x="3023349" y="4008254"/>
            <a:ext cx="529635" cy="2211"/>
          </a:xfrm>
          <a:prstGeom prst="straightConnector1">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3" name="ZoneTexte 102">
            <a:extLst>
              <a:ext uri="{FF2B5EF4-FFF2-40B4-BE49-F238E27FC236}">
                <a16:creationId xmlns:a16="http://schemas.microsoft.com/office/drawing/2014/main" id="{4017FB90-81A5-43C5-A939-2A32986AAE11}"/>
              </a:ext>
            </a:extLst>
          </p:cNvPr>
          <p:cNvSpPr txBox="1"/>
          <p:nvPr/>
        </p:nvSpPr>
        <p:spPr>
          <a:xfrm>
            <a:off x="9172013" y="4188446"/>
            <a:ext cx="813902" cy="304146"/>
          </a:xfrm>
          <a:prstGeom prst="rect">
            <a:avLst/>
          </a:prstGeom>
          <a:solidFill>
            <a:schemeClr val="bg1">
              <a:lumMod val="50000"/>
            </a:schemeClr>
          </a:solidFill>
          <a:ln>
            <a:solidFill>
              <a:schemeClr val="bg1">
                <a:lumMod val="50000"/>
              </a:schemeClr>
            </a:solidFill>
          </a:ln>
        </p:spPr>
        <p:txBody>
          <a:bodyPr wrap="square" lIns="30661" tIns="30661" rIns="30661" bIns="0" rtlCol="0" anchor="ctr" anchorCtr="1">
            <a:noAutofit/>
          </a:bodyPr>
          <a:lstStyle>
            <a:defPPr>
              <a:defRPr lang="fr-FR"/>
            </a:defPPr>
            <a:lvl1pPr algn="ctr">
              <a:lnSpc>
                <a:spcPts val="900"/>
              </a:lnSpc>
              <a:defRPr sz="1050" b="1">
                <a:solidFill>
                  <a:schemeClr val="bg1"/>
                </a:solidFill>
              </a:defRPr>
            </a:lvl1pPr>
          </a:lstStyle>
          <a:p>
            <a:pPr defTabSz="778794" fontAlgn="auto">
              <a:lnSpc>
                <a:spcPts val="767"/>
              </a:lnSpc>
              <a:spcBef>
                <a:spcPts val="0"/>
              </a:spcBef>
              <a:spcAft>
                <a:spcPts val="0"/>
              </a:spcAft>
            </a:pPr>
            <a:r>
              <a:rPr lang="fr-FR" sz="894" dirty="0">
                <a:solidFill>
                  <a:prstClr val="white"/>
                </a:solidFill>
                <a:latin typeface="Calibri" panose="020F0502020204030204"/>
                <a:ea typeface="+mn-ea"/>
              </a:rPr>
              <a:t>DGFIP</a:t>
            </a:r>
          </a:p>
        </p:txBody>
      </p:sp>
      <p:sp>
        <p:nvSpPr>
          <p:cNvPr id="107" name="Rectangle 106">
            <a:extLst>
              <a:ext uri="{FF2B5EF4-FFF2-40B4-BE49-F238E27FC236}">
                <a16:creationId xmlns:a16="http://schemas.microsoft.com/office/drawing/2014/main" id="{D414E8C6-AD36-4E26-803B-FDD87E40E070}"/>
              </a:ext>
            </a:extLst>
          </p:cNvPr>
          <p:cNvSpPr/>
          <p:nvPr/>
        </p:nvSpPr>
        <p:spPr>
          <a:xfrm>
            <a:off x="8174374" y="4167497"/>
            <a:ext cx="980613" cy="323165"/>
          </a:xfrm>
          <a:prstGeom prst="rect">
            <a:avLst/>
          </a:prstGeom>
        </p:spPr>
        <p:txBody>
          <a:bodyPr wrap="square">
            <a:spAutoFit/>
          </a:bodyPr>
          <a:lstStyle/>
          <a:p>
            <a:pPr algn="l" defTabSz="778794" fontAlgn="auto">
              <a:lnSpc>
                <a:spcPts val="852"/>
              </a:lnSpc>
              <a:spcBef>
                <a:spcPts val="0"/>
              </a:spcBef>
              <a:spcAft>
                <a:spcPts val="0"/>
              </a:spcAft>
            </a:pPr>
            <a:r>
              <a:rPr lang="fr-FR" sz="767" b="0" i="1" dirty="0">
                <a:solidFill>
                  <a:srgbClr val="E7E6E6">
                    <a:lumMod val="50000"/>
                  </a:srgbClr>
                </a:solidFill>
                <a:latin typeface="Calibri" panose="020F0502020204030204"/>
                <a:ea typeface="+mn-ea"/>
              </a:rPr>
              <a:t>Situation Fiscale</a:t>
            </a:r>
          </a:p>
          <a:p>
            <a:pPr algn="l" defTabSz="778794" fontAlgn="auto">
              <a:lnSpc>
                <a:spcPts val="852"/>
              </a:lnSpc>
              <a:spcBef>
                <a:spcPts val="0"/>
              </a:spcBef>
              <a:spcAft>
                <a:spcPts val="0"/>
              </a:spcAft>
            </a:pPr>
            <a:r>
              <a:rPr lang="fr-FR" sz="767" b="0" i="1" dirty="0">
                <a:solidFill>
                  <a:srgbClr val="E7E6E6">
                    <a:lumMod val="50000"/>
                  </a:srgbClr>
                </a:solidFill>
                <a:latin typeface="Calibri" panose="020F0502020204030204"/>
                <a:ea typeface="+mn-ea"/>
              </a:rPr>
              <a:t>Décl. PASRAU</a:t>
            </a:r>
          </a:p>
        </p:txBody>
      </p:sp>
      <p:cxnSp>
        <p:nvCxnSpPr>
          <p:cNvPr id="123" name="Connecteur droit avec flèche 122">
            <a:extLst>
              <a:ext uri="{FF2B5EF4-FFF2-40B4-BE49-F238E27FC236}">
                <a16:creationId xmlns:a16="http://schemas.microsoft.com/office/drawing/2014/main" id="{9E114825-223A-4F59-AD73-026F74747928}"/>
              </a:ext>
            </a:extLst>
          </p:cNvPr>
          <p:cNvCxnSpPr>
            <a:cxnSpLocks/>
            <a:stCxn id="217" idx="0"/>
            <a:endCxn id="202" idx="2"/>
          </p:cNvCxnSpPr>
          <p:nvPr/>
        </p:nvCxnSpPr>
        <p:spPr>
          <a:xfrm rot="10800000" flipV="1">
            <a:off x="7846692" y="3388548"/>
            <a:ext cx="1289096" cy="466862"/>
          </a:xfrm>
          <a:prstGeom prst="bentConnector3">
            <a:avLst>
              <a:gd name="adj1" fmla="val 81713"/>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A20E9840-6E3F-45E7-BE8B-402797895316}"/>
              </a:ext>
            </a:extLst>
          </p:cNvPr>
          <p:cNvSpPr/>
          <p:nvPr/>
        </p:nvSpPr>
        <p:spPr>
          <a:xfrm>
            <a:off x="7561678" y="3097159"/>
            <a:ext cx="910729" cy="297838"/>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dettes &amp; créances à faire</a:t>
            </a:r>
          </a:p>
        </p:txBody>
      </p:sp>
      <p:sp>
        <p:nvSpPr>
          <p:cNvPr id="139" name="Rectangle 138">
            <a:extLst>
              <a:ext uri="{FF2B5EF4-FFF2-40B4-BE49-F238E27FC236}">
                <a16:creationId xmlns:a16="http://schemas.microsoft.com/office/drawing/2014/main" id="{C6630963-0226-43D5-A3C9-3B80389068B0}"/>
              </a:ext>
            </a:extLst>
          </p:cNvPr>
          <p:cNvSpPr/>
          <p:nvPr/>
        </p:nvSpPr>
        <p:spPr>
          <a:xfrm>
            <a:off x="5943427" y="3046604"/>
            <a:ext cx="800406" cy="400431"/>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Précompte cotisation mutuelle</a:t>
            </a:r>
          </a:p>
        </p:txBody>
      </p:sp>
      <p:sp>
        <p:nvSpPr>
          <p:cNvPr id="146" name="Rectangle 145">
            <a:extLst>
              <a:ext uri="{FF2B5EF4-FFF2-40B4-BE49-F238E27FC236}">
                <a16:creationId xmlns:a16="http://schemas.microsoft.com/office/drawing/2014/main" id="{64A01CF7-C955-4E6E-99C1-8357C063E614}"/>
              </a:ext>
            </a:extLst>
          </p:cNvPr>
          <p:cNvSpPr/>
          <p:nvPr/>
        </p:nvSpPr>
        <p:spPr>
          <a:xfrm>
            <a:off x="8168971" y="3749836"/>
            <a:ext cx="704446" cy="400431"/>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Ordre bancaire (OB)</a:t>
            </a:r>
          </a:p>
        </p:txBody>
      </p:sp>
      <p:grpSp>
        <p:nvGrpSpPr>
          <p:cNvPr id="8" name="Groupe 7">
            <a:extLst>
              <a:ext uri="{FF2B5EF4-FFF2-40B4-BE49-F238E27FC236}">
                <a16:creationId xmlns:a16="http://schemas.microsoft.com/office/drawing/2014/main" id="{6E471AE0-7FFC-4F60-95F2-4C6DE7644A2E}"/>
              </a:ext>
            </a:extLst>
          </p:cNvPr>
          <p:cNvGrpSpPr/>
          <p:nvPr/>
        </p:nvGrpSpPr>
        <p:grpSpPr>
          <a:xfrm>
            <a:off x="3690348" y="4889902"/>
            <a:ext cx="676672" cy="424341"/>
            <a:chOff x="3313427" y="4046391"/>
            <a:chExt cx="794502" cy="498232"/>
          </a:xfrm>
        </p:grpSpPr>
        <p:grpSp>
          <p:nvGrpSpPr>
            <p:cNvPr id="118" name="Groupe 117">
              <a:extLst>
                <a:ext uri="{FF2B5EF4-FFF2-40B4-BE49-F238E27FC236}">
                  <a16:creationId xmlns:a16="http://schemas.microsoft.com/office/drawing/2014/main" id="{CACEDED9-3F06-4C3A-80D9-2C856CB4D3F6}"/>
                </a:ext>
              </a:extLst>
            </p:cNvPr>
            <p:cNvGrpSpPr/>
            <p:nvPr/>
          </p:nvGrpSpPr>
          <p:grpSpPr>
            <a:xfrm>
              <a:off x="3313427" y="4046391"/>
              <a:ext cx="776502" cy="498232"/>
              <a:chOff x="2386167" y="2674427"/>
              <a:chExt cx="776502" cy="498232"/>
            </a:xfrm>
          </p:grpSpPr>
          <p:sp>
            <p:nvSpPr>
              <p:cNvPr id="119" name="ZoneTexte 118">
                <a:extLst>
                  <a:ext uri="{FF2B5EF4-FFF2-40B4-BE49-F238E27FC236}">
                    <a16:creationId xmlns:a16="http://schemas.microsoft.com/office/drawing/2014/main" id="{10D632E2-1AFB-4E0C-803F-7B88BCD43D36}"/>
                  </a:ext>
                </a:extLst>
              </p:cNvPr>
              <p:cNvSpPr txBox="1"/>
              <p:nvPr/>
            </p:nvSpPr>
            <p:spPr>
              <a:xfrm>
                <a:off x="2386167" y="2674427"/>
                <a:ext cx="776502" cy="498232"/>
              </a:xfrm>
              <a:prstGeom prst="can">
                <a:avLst>
                  <a:gd name="adj" fmla="val 17828"/>
                </a:avLst>
              </a:prstGeom>
              <a:solidFill>
                <a:schemeClr val="bg1"/>
              </a:solidFill>
              <a:ln>
                <a:solidFill>
                  <a:schemeClr val="accent3">
                    <a:lumMod val="75000"/>
                  </a:schemeClr>
                </a:solidFill>
              </a:ln>
            </p:spPr>
            <p:txBody>
              <a:bodyPr wrap="square" lIns="30661" tIns="30661" rIns="30661" bIns="0" rtlCol="0" anchor="t" anchorCtr="1">
                <a:noAutofit/>
              </a:bodyPr>
              <a:lstStyle>
                <a:defPPr>
                  <a:defRPr lang="fr-FR"/>
                </a:defPPr>
                <a:lvl1pPr algn="ctr">
                  <a:lnSpc>
                    <a:spcPts val="900"/>
                  </a:lnSpc>
                  <a:defRPr sz="1050"/>
                </a:lvl1pPr>
              </a:lstStyle>
              <a:p>
                <a:pPr algn="l" defTabSz="778794" fontAlgn="auto">
                  <a:lnSpc>
                    <a:spcPts val="596"/>
                  </a:lnSpc>
                  <a:spcBef>
                    <a:spcPts val="0"/>
                  </a:spcBef>
                  <a:spcAft>
                    <a:spcPts val="0"/>
                  </a:spcAft>
                </a:pPr>
                <a:r>
                  <a:rPr lang="fr-FR" sz="767" b="0" dirty="0">
                    <a:solidFill>
                      <a:prstClr val="black"/>
                    </a:solidFill>
                    <a:latin typeface="Calibri" panose="020F0502020204030204"/>
                    <a:ea typeface="+mn-ea"/>
                  </a:rPr>
                  <a:t>Réf. Client</a:t>
                </a:r>
              </a:p>
              <a:p>
                <a:pPr algn="l" defTabSz="778794" fontAlgn="auto">
                  <a:lnSpc>
                    <a:spcPts val="596"/>
                  </a:lnSpc>
                  <a:spcBef>
                    <a:spcPts val="0"/>
                  </a:spcBef>
                  <a:spcAft>
                    <a:spcPts val="0"/>
                  </a:spcAft>
                </a:pPr>
                <a:r>
                  <a:rPr lang="fr-FR" sz="767" b="0" dirty="0">
                    <a:solidFill>
                      <a:prstClr val="black"/>
                    </a:solidFill>
                    <a:latin typeface="Calibri" panose="020F0502020204030204"/>
                    <a:ea typeface="+mn-ea"/>
                  </a:rPr>
                  <a:t>et contrat</a:t>
                </a:r>
              </a:p>
            </p:txBody>
          </p:sp>
          <p:grpSp>
            <p:nvGrpSpPr>
              <p:cNvPr id="124" name="Groupe 123">
                <a:extLst>
                  <a:ext uri="{FF2B5EF4-FFF2-40B4-BE49-F238E27FC236}">
                    <a16:creationId xmlns:a16="http://schemas.microsoft.com/office/drawing/2014/main" id="{C0BF1C29-2C15-43F8-86BE-1F2078EBDD06}"/>
                  </a:ext>
                </a:extLst>
              </p:cNvPr>
              <p:cNvGrpSpPr/>
              <p:nvPr/>
            </p:nvGrpSpPr>
            <p:grpSpPr>
              <a:xfrm>
                <a:off x="2421742" y="2990723"/>
                <a:ext cx="440763" cy="144000"/>
                <a:chOff x="4173115" y="3594360"/>
                <a:chExt cx="440763" cy="144000"/>
              </a:xfrm>
            </p:grpSpPr>
            <p:sp>
              <p:nvSpPr>
                <p:cNvPr id="125" name="ZoneTexte 124">
                  <a:extLst>
                    <a:ext uri="{FF2B5EF4-FFF2-40B4-BE49-F238E27FC236}">
                      <a16:creationId xmlns:a16="http://schemas.microsoft.com/office/drawing/2014/main" id="{272CCF0C-BA0D-48E2-AD40-940363A74691}"/>
                    </a:ext>
                  </a:extLst>
                </p:cNvPr>
                <p:cNvSpPr txBox="1"/>
                <p:nvPr/>
              </p:nvSpPr>
              <p:spPr>
                <a:xfrm>
                  <a:off x="4173115" y="3594360"/>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DRS</a:t>
                  </a:r>
                </a:p>
              </p:txBody>
            </p:sp>
            <p:sp>
              <p:nvSpPr>
                <p:cNvPr id="128" name="ZoneTexte 127">
                  <a:extLst>
                    <a:ext uri="{FF2B5EF4-FFF2-40B4-BE49-F238E27FC236}">
                      <a16:creationId xmlns:a16="http://schemas.microsoft.com/office/drawing/2014/main" id="{BA7D670B-F81B-47BC-9859-EA2F1E8EB576}"/>
                    </a:ext>
                  </a:extLst>
                </p:cNvPr>
                <p:cNvSpPr txBox="1"/>
                <p:nvPr/>
              </p:nvSpPr>
              <p:spPr>
                <a:xfrm>
                  <a:off x="4397878" y="3594360"/>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SRE</a:t>
                  </a:r>
                </a:p>
              </p:txBody>
            </p:sp>
          </p:grpSp>
        </p:grpSp>
        <p:sp>
          <p:nvSpPr>
            <p:cNvPr id="130" name="Ellipse 129">
              <a:extLst>
                <a:ext uri="{FF2B5EF4-FFF2-40B4-BE49-F238E27FC236}">
                  <a16:creationId xmlns:a16="http://schemas.microsoft.com/office/drawing/2014/main" id="{7D967DDB-855D-47DE-A169-EC570EE980F6}"/>
                </a:ext>
              </a:extLst>
            </p:cNvPr>
            <p:cNvSpPr/>
            <p:nvPr/>
          </p:nvSpPr>
          <p:spPr>
            <a:xfrm>
              <a:off x="3819929" y="4362687"/>
              <a:ext cx="288000" cy="148311"/>
            </a:xfrm>
            <a:prstGeom prst="ellipse">
              <a:avLst/>
            </a:prstGeom>
            <a:solidFill>
              <a:srgbClr val="FFC000"/>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Maj</a:t>
              </a:r>
            </a:p>
          </p:txBody>
        </p:sp>
      </p:grpSp>
      <p:grpSp>
        <p:nvGrpSpPr>
          <p:cNvPr id="12" name="Groupe 11">
            <a:extLst>
              <a:ext uri="{FF2B5EF4-FFF2-40B4-BE49-F238E27FC236}">
                <a16:creationId xmlns:a16="http://schemas.microsoft.com/office/drawing/2014/main" id="{DBCE2A05-75B4-44F5-ABE7-AB62E825E98F}"/>
              </a:ext>
            </a:extLst>
          </p:cNvPr>
          <p:cNvGrpSpPr/>
          <p:nvPr/>
        </p:nvGrpSpPr>
        <p:grpSpPr>
          <a:xfrm>
            <a:off x="9169607" y="3666790"/>
            <a:ext cx="816548" cy="417311"/>
            <a:chOff x="9026629" y="4692596"/>
            <a:chExt cx="958735" cy="489978"/>
          </a:xfrm>
        </p:grpSpPr>
        <p:grpSp>
          <p:nvGrpSpPr>
            <p:cNvPr id="137" name="Groupe 136">
              <a:extLst>
                <a:ext uri="{FF2B5EF4-FFF2-40B4-BE49-F238E27FC236}">
                  <a16:creationId xmlns:a16="http://schemas.microsoft.com/office/drawing/2014/main" id="{77719526-EF6D-4B77-A309-38DC894F5166}"/>
                </a:ext>
              </a:extLst>
            </p:cNvPr>
            <p:cNvGrpSpPr/>
            <p:nvPr/>
          </p:nvGrpSpPr>
          <p:grpSpPr>
            <a:xfrm>
              <a:off x="9026629" y="4692596"/>
              <a:ext cx="958735" cy="489978"/>
              <a:chOff x="6479175" y="3671036"/>
              <a:chExt cx="958735" cy="363522"/>
            </a:xfrm>
          </p:grpSpPr>
          <p:sp>
            <p:nvSpPr>
              <p:cNvPr id="138" name="ZoneTexte 137">
                <a:extLst>
                  <a:ext uri="{FF2B5EF4-FFF2-40B4-BE49-F238E27FC236}">
                    <a16:creationId xmlns:a16="http://schemas.microsoft.com/office/drawing/2014/main" id="{B59C90CC-87D3-49FB-972F-C75CD08957C5}"/>
                  </a:ext>
                </a:extLst>
              </p:cNvPr>
              <p:cNvSpPr txBox="1"/>
              <p:nvPr/>
            </p:nvSpPr>
            <p:spPr>
              <a:xfrm>
                <a:off x="6479175" y="3671036"/>
                <a:ext cx="958735" cy="363522"/>
              </a:xfrm>
              <a:prstGeom prst="rect">
                <a:avLst/>
              </a:prstGeom>
              <a:noFill/>
              <a:ln>
                <a:solidFill>
                  <a:schemeClr val="accent3">
                    <a:lumMod val="75000"/>
                  </a:schemeClr>
                </a:solidFill>
              </a:ln>
            </p:spPr>
            <p:txBody>
              <a:bodyPr wrap="square" lIns="30661" tIns="30661" rIns="30661" bIns="30661" rtlCol="0" anchor="t" anchorCtr="1">
                <a:noAutofit/>
              </a:bodyPr>
              <a:lstStyle/>
              <a:p>
                <a:pPr algn="ctr" defTabSz="778794" fontAlgn="auto">
                  <a:lnSpc>
                    <a:spcPts val="852"/>
                  </a:lnSpc>
                  <a:spcBef>
                    <a:spcPts val="0"/>
                  </a:spcBef>
                  <a:spcAft>
                    <a:spcPts val="0"/>
                  </a:spcAft>
                </a:pPr>
                <a:r>
                  <a:rPr lang="fr-FR" sz="894" dirty="0">
                    <a:solidFill>
                      <a:prstClr val="black"/>
                    </a:solidFill>
                    <a:latin typeface="Calibri" panose="020F0502020204030204"/>
                    <a:ea typeface="+mn-ea"/>
                  </a:rPr>
                  <a:t>Refonte SUI – </a:t>
                </a:r>
                <a:r>
                  <a:rPr lang="fr-FR" sz="767" b="0" i="1" dirty="0">
                    <a:solidFill>
                      <a:prstClr val="black"/>
                    </a:solidFill>
                    <a:latin typeface="Calibri" panose="020F0502020204030204"/>
                    <a:ea typeface="+mn-ea"/>
                  </a:rPr>
                  <a:t>Suivi paiements</a:t>
                </a:r>
              </a:p>
            </p:txBody>
          </p:sp>
          <p:grpSp>
            <p:nvGrpSpPr>
              <p:cNvPr id="145" name="Groupe 144">
                <a:extLst>
                  <a:ext uri="{FF2B5EF4-FFF2-40B4-BE49-F238E27FC236}">
                    <a16:creationId xmlns:a16="http://schemas.microsoft.com/office/drawing/2014/main" id="{A9BD1266-62F0-46CF-A300-44373E9E354A}"/>
                  </a:ext>
                </a:extLst>
              </p:cNvPr>
              <p:cNvGrpSpPr/>
              <p:nvPr/>
            </p:nvGrpSpPr>
            <p:grpSpPr>
              <a:xfrm>
                <a:off x="6509339" y="3908702"/>
                <a:ext cx="440763" cy="106836"/>
                <a:chOff x="4130012" y="4049582"/>
                <a:chExt cx="440763" cy="106836"/>
              </a:xfrm>
            </p:grpSpPr>
            <p:sp>
              <p:nvSpPr>
                <p:cNvPr id="147" name="ZoneTexte 146">
                  <a:extLst>
                    <a:ext uri="{FF2B5EF4-FFF2-40B4-BE49-F238E27FC236}">
                      <a16:creationId xmlns:a16="http://schemas.microsoft.com/office/drawing/2014/main" id="{292F1A6F-98FD-4D5E-98A6-B96867ACF9C5}"/>
                    </a:ext>
                  </a:extLst>
                </p:cNvPr>
                <p:cNvSpPr txBox="1"/>
                <p:nvPr/>
              </p:nvSpPr>
              <p:spPr>
                <a:xfrm>
                  <a:off x="4130012" y="4049582"/>
                  <a:ext cx="216000" cy="106836"/>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148" name="ZoneTexte 147">
                  <a:extLst>
                    <a:ext uri="{FF2B5EF4-FFF2-40B4-BE49-F238E27FC236}">
                      <a16:creationId xmlns:a16="http://schemas.microsoft.com/office/drawing/2014/main" id="{8D76B27E-641F-426B-8BFC-284C949ECDB7}"/>
                    </a:ext>
                  </a:extLst>
                </p:cNvPr>
                <p:cNvSpPr txBox="1"/>
                <p:nvPr/>
              </p:nvSpPr>
              <p:spPr>
                <a:xfrm>
                  <a:off x="4354775" y="4049582"/>
                  <a:ext cx="216000" cy="106836"/>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grpSp>
        <p:sp>
          <p:nvSpPr>
            <p:cNvPr id="149" name="Ellipse 148">
              <a:extLst>
                <a:ext uri="{FF2B5EF4-FFF2-40B4-BE49-F238E27FC236}">
                  <a16:creationId xmlns:a16="http://schemas.microsoft.com/office/drawing/2014/main" id="{01211149-C0C6-426E-9079-13D50FC03E12}"/>
                </a:ext>
              </a:extLst>
            </p:cNvPr>
            <p:cNvSpPr/>
            <p:nvPr/>
          </p:nvSpPr>
          <p:spPr>
            <a:xfrm>
              <a:off x="9530066" y="4995921"/>
              <a:ext cx="288000" cy="148311"/>
            </a:xfrm>
            <a:prstGeom prst="ellipse">
              <a:avLst/>
            </a:prstGeom>
            <a:solidFill>
              <a:srgbClr val="FFC000"/>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Maj</a:t>
              </a:r>
            </a:p>
          </p:txBody>
        </p:sp>
      </p:grpSp>
      <p:grpSp>
        <p:nvGrpSpPr>
          <p:cNvPr id="158" name="Groupe 157">
            <a:extLst>
              <a:ext uri="{FF2B5EF4-FFF2-40B4-BE49-F238E27FC236}">
                <a16:creationId xmlns:a16="http://schemas.microsoft.com/office/drawing/2014/main" id="{7FFDF5D8-E3B4-4A63-92AB-34E02B3D253E}"/>
              </a:ext>
            </a:extLst>
          </p:cNvPr>
          <p:cNvGrpSpPr/>
          <p:nvPr/>
        </p:nvGrpSpPr>
        <p:grpSpPr>
          <a:xfrm>
            <a:off x="3552984" y="3776295"/>
            <a:ext cx="570642" cy="463918"/>
            <a:chOff x="6479176" y="3617517"/>
            <a:chExt cx="504890" cy="404122"/>
          </a:xfrm>
        </p:grpSpPr>
        <p:sp>
          <p:nvSpPr>
            <p:cNvPr id="160" name="ZoneTexte 159">
              <a:extLst>
                <a:ext uri="{FF2B5EF4-FFF2-40B4-BE49-F238E27FC236}">
                  <a16:creationId xmlns:a16="http://schemas.microsoft.com/office/drawing/2014/main" id="{029AA857-77DE-4BB5-86CB-F9642BD2929B}"/>
                </a:ext>
              </a:extLst>
            </p:cNvPr>
            <p:cNvSpPr txBox="1"/>
            <p:nvPr/>
          </p:nvSpPr>
          <p:spPr>
            <a:xfrm>
              <a:off x="6479176" y="3617517"/>
              <a:ext cx="504890" cy="404122"/>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p>
              <a:pPr algn="ctr" defTabSz="778794" fontAlgn="auto">
                <a:lnSpc>
                  <a:spcPts val="852"/>
                </a:lnSpc>
                <a:spcBef>
                  <a:spcPts val="0"/>
                </a:spcBef>
                <a:spcAft>
                  <a:spcPts val="0"/>
                </a:spcAft>
              </a:pPr>
              <a:endParaRPr lang="fr-FR" sz="894" dirty="0">
                <a:solidFill>
                  <a:prstClr val="black"/>
                </a:solidFill>
                <a:latin typeface="Calibri" panose="020F0502020204030204"/>
                <a:ea typeface="+mn-ea"/>
              </a:endParaRPr>
            </a:p>
            <a:p>
              <a:pPr algn="ctr" defTabSz="778794" fontAlgn="auto">
                <a:lnSpc>
                  <a:spcPts val="852"/>
                </a:lnSpc>
                <a:spcBef>
                  <a:spcPts val="0"/>
                </a:spcBef>
                <a:spcAft>
                  <a:spcPts val="0"/>
                </a:spcAft>
              </a:pPr>
              <a:r>
                <a:rPr lang="fr-FR" sz="894" dirty="0">
                  <a:solidFill>
                    <a:prstClr val="black"/>
                  </a:solidFill>
                  <a:latin typeface="Calibri" panose="020F0502020204030204"/>
                  <a:ea typeface="+mn-ea"/>
                </a:rPr>
                <a:t>Médiation</a:t>
              </a:r>
            </a:p>
          </p:txBody>
        </p:sp>
        <p:grpSp>
          <p:nvGrpSpPr>
            <p:cNvPr id="161" name="Groupe 160">
              <a:extLst>
                <a:ext uri="{FF2B5EF4-FFF2-40B4-BE49-F238E27FC236}">
                  <a16:creationId xmlns:a16="http://schemas.microsoft.com/office/drawing/2014/main" id="{36173EDC-7733-4DF6-B220-0BA6493B6ED2}"/>
                </a:ext>
              </a:extLst>
            </p:cNvPr>
            <p:cNvGrpSpPr/>
            <p:nvPr/>
          </p:nvGrpSpPr>
          <p:grpSpPr>
            <a:xfrm>
              <a:off x="6509339" y="3902241"/>
              <a:ext cx="440763" cy="106836"/>
              <a:chOff x="4130012" y="4043121"/>
              <a:chExt cx="440763" cy="106836"/>
            </a:xfrm>
          </p:grpSpPr>
          <p:sp>
            <p:nvSpPr>
              <p:cNvPr id="162" name="ZoneTexte 161">
                <a:extLst>
                  <a:ext uri="{FF2B5EF4-FFF2-40B4-BE49-F238E27FC236}">
                    <a16:creationId xmlns:a16="http://schemas.microsoft.com/office/drawing/2014/main" id="{D074DEF2-9FA6-416C-8B1E-37D41F00F54A}"/>
                  </a:ext>
                </a:extLst>
              </p:cNvPr>
              <p:cNvSpPr txBox="1"/>
              <p:nvPr/>
            </p:nvSpPr>
            <p:spPr>
              <a:xfrm>
                <a:off x="4130012" y="4043121"/>
                <a:ext cx="216000" cy="106836"/>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163" name="ZoneTexte 162">
                <a:extLst>
                  <a:ext uri="{FF2B5EF4-FFF2-40B4-BE49-F238E27FC236}">
                    <a16:creationId xmlns:a16="http://schemas.microsoft.com/office/drawing/2014/main" id="{52BB6F0D-93A8-464A-BA1E-C8007A961AA9}"/>
                  </a:ext>
                </a:extLst>
              </p:cNvPr>
              <p:cNvSpPr txBox="1"/>
              <p:nvPr/>
            </p:nvSpPr>
            <p:spPr>
              <a:xfrm>
                <a:off x="4354775" y="4043121"/>
                <a:ext cx="216000" cy="106836"/>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grpSp>
      <p:grpSp>
        <p:nvGrpSpPr>
          <p:cNvPr id="24" name="Groupe 23">
            <a:extLst>
              <a:ext uri="{FF2B5EF4-FFF2-40B4-BE49-F238E27FC236}">
                <a16:creationId xmlns:a16="http://schemas.microsoft.com/office/drawing/2014/main" id="{70F94F3C-4668-46CB-BC37-A0499E034856}"/>
              </a:ext>
            </a:extLst>
          </p:cNvPr>
          <p:cNvGrpSpPr/>
          <p:nvPr/>
        </p:nvGrpSpPr>
        <p:grpSpPr>
          <a:xfrm>
            <a:off x="4344815" y="3544636"/>
            <a:ext cx="3469352" cy="928310"/>
            <a:chOff x="3627692" y="2991065"/>
            <a:chExt cx="4073479" cy="1089959"/>
          </a:xfrm>
        </p:grpSpPr>
        <p:sp>
          <p:nvSpPr>
            <p:cNvPr id="204" name="ZoneTexte 203">
              <a:extLst>
                <a:ext uri="{FF2B5EF4-FFF2-40B4-BE49-F238E27FC236}">
                  <a16:creationId xmlns:a16="http://schemas.microsoft.com/office/drawing/2014/main" id="{9001D7EE-3ADC-4175-8087-1B0C5AB8F922}"/>
                </a:ext>
              </a:extLst>
            </p:cNvPr>
            <p:cNvSpPr txBox="1"/>
            <p:nvPr/>
          </p:nvSpPr>
          <p:spPr>
            <a:xfrm>
              <a:off x="3627692" y="2991065"/>
              <a:ext cx="4073479" cy="1089959"/>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OC1 – OCAPI – Calcul paie</a:t>
              </a:r>
            </a:p>
          </p:txBody>
        </p:sp>
        <p:sp>
          <p:nvSpPr>
            <p:cNvPr id="133" name="ZoneTexte 132">
              <a:extLst>
                <a:ext uri="{FF2B5EF4-FFF2-40B4-BE49-F238E27FC236}">
                  <a16:creationId xmlns:a16="http://schemas.microsoft.com/office/drawing/2014/main" id="{8CADB468-A6D7-4780-A227-3A828FA5FC62}"/>
                </a:ext>
              </a:extLst>
            </p:cNvPr>
            <p:cNvSpPr txBox="1"/>
            <p:nvPr/>
          </p:nvSpPr>
          <p:spPr>
            <a:xfrm>
              <a:off x="4237924" y="3686713"/>
              <a:ext cx="560782" cy="274250"/>
            </a:xfrm>
            <a:prstGeom prst="can">
              <a:avLst>
                <a:gd name="adj" fmla="val 11903"/>
              </a:avLst>
            </a:prstGeom>
            <a:solidFill>
              <a:schemeClr val="bg1"/>
            </a:solidFill>
            <a:ln>
              <a:solidFill>
                <a:schemeClr val="accent3">
                  <a:lumMod val="75000"/>
                </a:schemeClr>
              </a:solidFill>
            </a:ln>
          </p:spPr>
          <p:txBody>
            <a:bodyPr wrap="square" lIns="30661" tIns="30661" rIns="30661" bIns="0" rtlCol="0" anchor="b" anchorCtr="1">
              <a:noAutofit/>
            </a:bodyPr>
            <a:lstStyle>
              <a:defPPr>
                <a:defRPr lang="fr-FR"/>
              </a:defPPr>
              <a:lvl1pPr algn="ctr">
                <a:lnSpc>
                  <a:spcPts val="900"/>
                </a:lnSpc>
                <a:defRPr sz="1050"/>
              </a:lvl1pPr>
            </a:lstStyle>
            <a:p>
              <a:pPr defTabSz="778794" fontAlgn="auto">
                <a:lnSpc>
                  <a:spcPts val="596"/>
                </a:lnSpc>
                <a:spcBef>
                  <a:spcPts val="0"/>
                </a:spcBef>
                <a:spcAft>
                  <a:spcPts val="0"/>
                </a:spcAft>
              </a:pPr>
              <a:r>
                <a:rPr lang="fr-FR" sz="767" b="0" dirty="0">
                  <a:solidFill>
                    <a:prstClr val="black"/>
                  </a:solidFill>
                  <a:latin typeface="Calibri" panose="020F0502020204030204"/>
                  <a:ea typeface="+mn-ea"/>
                </a:rPr>
                <a:t>Base OCAPI</a:t>
              </a:r>
            </a:p>
          </p:txBody>
        </p:sp>
        <p:sp>
          <p:nvSpPr>
            <p:cNvPr id="185" name="ZoneTexte 184">
              <a:extLst>
                <a:ext uri="{FF2B5EF4-FFF2-40B4-BE49-F238E27FC236}">
                  <a16:creationId xmlns:a16="http://schemas.microsoft.com/office/drawing/2014/main" id="{CBAE8256-28A8-4D38-8C4D-10C4C7D5CBFA}"/>
                </a:ext>
              </a:extLst>
            </p:cNvPr>
            <p:cNvSpPr txBox="1"/>
            <p:nvPr/>
          </p:nvSpPr>
          <p:spPr>
            <a:xfrm>
              <a:off x="4856271" y="3542884"/>
              <a:ext cx="508689" cy="408283"/>
            </a:xfrm>
            <a:prstGeom prst="flowChartInternalStorage">
              <a:avLst/>
            </a:prstGeom>
            <a:solidFill>
              <a:schemeClr val="bg1"/>
            </a:solidFill>
            <a:ln>
              <a:solidFill>
                <a:schemeClr val="accent3">
                  <a:lumMod val="75000"/>
                </a:schemeClr>
              </a:solidFill>
            </a:ln>
          </p:spPr>
          <p:txBody>
            <a:bodyPr wrap="square" lIns="30661" tIns="30661" rIns="30661" bIns="0" rtlCol="0" anchor="ctr" anchorCtr="1">
              <a:noAutofit/>
            </a:bodyPr>
            <a:lstStyle>
              <a:defPPr>
                <a:defRPr lang="fr-FR"/>
              </a:defPPr>
              <a:lvl1pPr algn="ctr">
                <a:lnSpc>
                  <a:spcPts val="900"/>
                </a:lnSpc>
                <a:defRPr sz="1050"/>
              </a:lvl1pPr>
            </a:lstStyle>
            <a:p>
              <a:pPr defTabSz="778794" fontAlgn="auto">
                <a:lnSpc>
                  <a:spcPts val="767"/>
                </a:lnSpc>
                <a:spcBef>
                  <a:spcPts val="0"/>
                </a:spcBef>
                <a:spcAft>
                  <a:spcPts val="0"/>
                </a:spcAft>
              </a:pPr>
              <a:r>
                <a:rPr lang="fr-FR" sz="767" b="0" dirty="0">
                  <a:solidFill>
                    <a:prstClr val="black"/>
                  </a:solidFill>
                  <a:latin typeface="Calibri" panose="020F0502020204030204"/>
                  <a:ea typeface="+mn-ea"/>
                </a:rPr>
                <a:t>IHM OCAPI gestion</a:t>
              </a:r>
            </a:p>
          </p:txBody>
        </p:sp>
        <p:sp>
          <p:nvSpPr>
            <p:cNvPr id="132" name="ZoneTexte 131">
              <a:extLst>
                <a:ext uri="{FF2B5EF4-FFF2-40B4-BE49-F238E27FC236}">
                  <a16:creationId xmlns:a16="http://schemas.microsoft.com/office/drawing/2014/main" id="{9107BBA8-DD09-4D7E-A1A8-83A70CFFCEA4}"/>
                </a:ext>
              </a:extLst>
            </p:cNvPr>
            <p:cNvSpPr txBox="1"/>
            <p:nvPr/>
          </p:nvSpPr>
          <p:spPr>
            <a:xfrm>
              <a:off x="3660094" y="3901206"/>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135" name="ZoneTexte 134">
              <a:extLst>
                <a:ext uri="{FF2B5EF4-FFF2-40B4-BE49-F238E27FC236}">
                  <a16:creationId xmlns:a16="http://schemas.microsoft.com/office/drawing/2014/main" id="{88635E09-8F79-4C2D-A56C-64B1E069FFA9}"/>
                </a:ext>
              </a:extLst>
            </p:cNvPr>
            <p:cNvSpPr txBox="1"/>
            <p:nvPr/>
          </p:nvSpPr>
          <p:spPr>
            <a:xfrm>
              <a:off x="3884857" y="3901206"/>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grpSp>
        <p:nvGrpSpPr>
          <p:cNvPr id="233" name="Groupe 232">
            <a:extLst>
              <a:ext uri="{FF2B5EF4-FFF2-40B4-BE49-F238E27FC236}">
                <a16:creationId xmlns:a16="http://schemas.microsoft.com/office/drawing/2014/main" id="{32D03E1D-4904-47F1-96C2-9D90DE022F29}"/>
              </a:ext>
            </a:extLst>
          </p:cNvPr>
          <p:cNvGrpSpPr/>
          <p:nvPr/>
        </p:nvGrpSpPr>
        <p:grpSpPr>
          <a:xfrm>
            <a:off x="6516230" y="2568002"/>
            <a:ext cx="663346" cy="428179"/>
            <a:chOff x="-924889" y="4975446"/>
            <a:chExt cx="778856" cy="502739"/>
          </a:xfrm>
        </p:grpSpPr>
        <p:sp>
          <p:nvSpPr>
            <p:cNvPr id="97" name="ZoneTexte 96">
              <a:extLst>
                <a:ext uri="{FF2B5EF4-FFF2-40B4-BE49-F238E27FC236}">
                  <a16:creationId xmlns:a16="http://schemas.microsoft.com/office/drawing/2014/main" id="{976D340C-F5C0-4165-8EF7-2DEB06A686E7}"/>
                </a:ext>
              </a:extLst>
            </p:cNvPr>
            <p:cNvSpPr txBox="1"/>
            <p:nvPr/>
          </p:nvSpPr>
          <p:spPr>
            <a:xfrm>
              <a:off x="-924889" y="4975446"/>
              <a:ext cx="778856" cy="502739"/>
            </a:xfrm>
            <a:prstGeom prst="rect">
              <a:avLst/>
            </a:prstGeom>
            <a:noFill/>
            <a:ln>
              <a:solidFill>
                <a:schemeClr val="accent3">
                  <a:lumMod val="75000"/>
                </a:schemeClr>
              </a:solid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GEO - </a:t>
              </a:r>
              <a:r>
                <a:rPr lang="fr-FR" sz="767" b="0" i="1" dirty="0">
                  <a:solidFill>
                    <a:prstClr val="black"/>
                  </a:solidFill>
                  <a:latin typeface="Calibri" panose="020F0502020204030204"/>
                  <a:ea typeface="+mn-ea"/>
                </a:rPr>
                <a:t>opposition</a:t>
              </a:r>
            </a:p>
          </p:txBody>
        </p:sp>
        <p:sp>
          <p:nvSpPr>
            <p:cNvPr id="168" name="ZoneTexte 167">
              <a:extLst>
                <a:ext uri="{FF2B5EF4-FFF2-40B4-BE49-F238E27FC236}">
                  <a16:creationId xmlns:a16="http://schemas.microsoft.com/office/drawing/2014/main" id="{C94335DF-E674-4DD1-A428-F93B86FFD9EC}"/>
                </a:ext>
              </a:extLst>
            </p:cNvPr>
            <p:cNvSpPr txBox="1"/>
            <p:nvPr/>
          </p:nvSpPr>
          <p:spPr>
            <a:xfrm>
              <a:off x="-893395" y="5308681"/>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186" name="ZoneTexte 185">
              <a:extLst>
                <a:ext uri="{FF2B5EF4-FFF2-40B4-BE49-F238E27FC236}">
                  <a16:creationId xmlns:a16="http://schemas.microsoft.com/office/drawing/2014/main" id="{DBE693BE-D5D0-4B92-95C9-2C094FB20F37}"/>
                </a:ext>
              </a:extLst>
            </p:cNvPr>
            <p:cNvSpPr txBox="1"/>
            <p:nvPr/>
          </p:nvSpPr>
          <p:spPr>
            <a:xfrm>
              <a:off x="-668632" y="5308681"/>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cxnSp>
        <p:nvCxnSpPr>
          <p:cNvPr id="194" name="Connecteur droit avec flèche 122">
            <a:extLst>
              <a:ext uri="{FF2B5EF4-FFF2-40B4-BE49-F238E27FC236}">
                <a16:creationId xmlns:a16="http://schemas.microsoft.com/office/drawing/2014/main" id="{1236D5FC-0191-41B5-B47C-1F6BA5785F1F}"/>
              </a:ext>
            </a:extLst>
          </p:cNvPr>
          <p:cNvCxnSpPr>
            <a:cxnSpLocks/>
            <a:stCxn id="103" idx="1"/>
            <a:endCxn id="203" idx="2"/>
          </p:cNvCxnSpPr>
          <p:nvPr/>
        </p:nvCxnSpPr>
        <p:spPr>
          <a:xfrm rot="10800000">
            <a:off x="7846693" y="4180977"/>
            <a:ext cx="1325321" cy="159542"/>
          </a:xfrm>
          <a:prstGeom prst="bentConnector3">
            <a:avLst>
              <a:gd name="adj1" fmla="val 50000"/>
            </a:avLst>
          </a:prstGeom>
          <a:ln>
            <a:solidFill>
              <a:schemeClr val="bg2">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6" name="Connecteur droit avec flèche 122">
            <a:extLst>
              <a:ext uri="{FF2B5EF4-FFF2-40B4-BE49-F238E27FC236}">
                <a16:creationId xmlns:a16="http://schemas.microsoft.com/office/drawing/2014/main" id="{4B579863-5897-4BE4-A5AF-323DBD3C11F6}"/>
              </a:ext>
            </a:extLst>
          </p:cNvPr>
          <p:cNvCxnSpPr>
            <a:cxnSpLocks/>
            <a:stCxn id="138" idx="1"/>
            <a:endCxn id="205" idx="2"/>
          </p:cNvCxnSpPr>
          <p:nvPr/>
        </p:nvCxnSpPr>
        <p:spPr>
          <a:xfrm rot="10800000" flipV="1">
            <a:off x="7846693" y="3875446"/>
            <a:ext cx="1322915" cy="142748"/>
          </a:xfrm>
          <a:prstGeom prst="bentConnector3">
            <a:avLst>
              <a:gd name="adj1" fmla="val 50000"/>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1" name="Groupe 150">
            <a:extLst>
              <a:ext uri="{FF2B5EF4-FFF2-40B4-BE49-F238E27FC236}">
                <a16:creationId xmlns:a16="http://schemas.microsoft.com/office/drawing/2014/main" id="{74A4E951-8F20-4052-8F4F-AE2BFC864211}"/>
              </a:ext>
            </a:extLst>
          </p:cNvPr>
          <p:cNvGrpSpPr/>
          <p:nvPr/>
        </p:nvGrpSpPr>
        <p:grpSpPr>
          <a:xfrm>
            <a:off x="9169012" y="3102866"/>
            <a:ext cx="817140" cy="412351"/>
            <a:chOff x="6479176" y="3662435"/>
            <a:chExt cx="634952" cy="359202"/>
          </a:xfrm>
        </p:grpSpPr>
        <p:sp>
          <p:nvSpPr>
            <p:cNvPr id="153" name="ZoneTexte 152">
              <a:extLst>
                <a:ext uri="{FF2B5EF4-FFF2-40B4-BE49-F238E27FC236}">
                  <a16:creationId xmlns:a16="http://schemas.microsoft.com/office/drawing/2014/main" id="{044F0323-8621-4603-96BC-18F4FF24FFEE}"/>
                </a:ext>
              </a:extLst>
            </p:cNvPr>
            <p:cNvSpPr txBox="1"/>
            <p:nvPr/>
          </p:nvSpPr>
          <p:spPr>
            <a:xfrm>
              <a:off x="6479176" y="3662435"/>
              <a:ext cx="634952" cy="359202"/>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p>
              <a:pPr algn="ctr" defTabSz="778794" fontAlgn="auto">
                <a:lnSpc>
                  <a:spcPts val="852"/>
                </a:lnSpc>
                <a:spcBef>
                  <a:spcPts val="0"/>
                </a:spcBef>
                <a:spcAft>
                  <a:spcPts val="0"/>
                </a:spcAft>
              </a:pPr>
              <a:r>
                <a:rPr lang="fr-FR" sz="894" dirty="0">
                  <a:solidFill>
                    <a:prstClr val="black"/>
                  </a:solidFill>
                  <a:latin typeface="Calibri" panose="020F0502020204030204"/>
                  <a:ea typeface="+mn-ea"/>
                </a:rPr>
                <a:t>GC11 – </a:t>
              </a:r>
              <a:r>
                <a:rPr lang="fr-FR" sz="767" b="0" i="1" dirty="0">
                  <a:solidFill>
                    <a:prstClr val="black"/>
                  </a:solidFill>
                  <a:latin typeface="Calibri" panose="020F0502020204030204"/>
                  <a:ea typeface="+mn-ea"/>
                </a:rPr>
                <a:t>Gestion recouvrement</a:t>
              </a:r>
            </a:p>
          </p:txBody>
        </p:sp>
        <p:grpSp>
          <p:nvGrpSpPr>
            <p:cNvPr id="154" name="Groupe 153">
              <a:extLst>
                <a:ext uri="{FF2B5EF4-FFF2-40B4-BE49-F238E27FC236}">
                  <a16:creationId xmlns:a16="http://schemas.microsoft.com/office/drawing/2014/main" id="{B64A4D15-81D3-4857-A9E2-CC597642074D}"/>
                </a:ext>
              </a:extLst>
            </p:cNvPr>
            <p:cNvGrpSpPr/>
            <p:nvPr/>
          </p:nvGrpSpPr>
          <p:grpSpPr>
            <a:xfrm>
              <a:off x="6497811" y="3895780"/>
              <a:ext cx="298553" cy="106836"/>
              <a:chOff x="4118484" y="4036660"/>
              <a:chExt cx="298553" cy="106836"/>
            </a:xfrm>
          </p:grpSpPr>
          <p:sp>
            <p:nvSpPr>
              <p:cNvPr id="155" name="ZoneTexte 154">
                <a:extLst>
                  <a:ext uri="{FF2B5EF4-FFF2-40B4-BE49-F238E27FC236}">
                    <a16:creationId xmlns:a16="http://schemas.microsoft.com/office/drawing/2014/main" id="{DBD36205-1C53-4C40-9590-C05904E046F7}"/>
                  </a:ext>
                </a:extLst>
              </p:cNvPr>
              <p:cNvSpPr txBox="1"/>
              <p:nvPr/>
            </p:nvSpPr>
            <p:spPr>
              <a:xfrm>
                <a:off x="4118484" y="4036660"/>
                <a:ext cx="142949" cy="106836"/>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156" name="ZoneTexte 155">
                <a:extLst>
                  <a:ext uri="{FF2B5EF4-FFF2-40B4-BE49-F238E27FC236}">
                    <a16:creationId xmlns:a16="http://schemas.microsoft.com/office/drawing/2014/main" id="{549E4662-B218-4771-A854-3F6155973A11}"/>
                  </a:ext>
                </a:extLst>
              </p:cNvPr>
              <p:cNvSpPr txBox="1"/>
              <p:nvPr/>
            </p:nvSpPr>
            <p:spPr>
              <a:xfrm>
                <a:off x="4274088" y="4036660"/>
                <a:ext cx="142949" cy="106836"/>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grpSp>
      <p:cxnSp>
        <p:nvCxnSpPr>
          <p:cNvPr id="238" name="Connecteur droit avec flèche 237">
            <a:extLst>
              <a:ext uri="{FF2B5EF4-FFF2-40B4-BE49-F238E27FC236}">
                <a16:creationId xmlns:a16="http://schemas.microsoft.com/office/drawing/2014/main" id="{7A34C0D2-7594-458D-BF72-65A64636902B}"/>
              </a:ext>
            </a:extLst>
          </p:cNvPr>
          <p:cNvCxnSpPr>
            <a:cxnSpLocks/>
            <a:stCxn id="133" idx="3"/>
            <a:endCxn id="119" idx="4"/>
          </p:cNvCxnSpPr>
          <p:nvPr/>
        </p:nvCxnSpPr>
        <p:spPr>
          <a:xfrm rot="5400000">
            <a:off x="4361830" y="4360551"/>
            <a:ext cx="731382" cy="751662"/>
          </a:xfrm>
          <a:prstGeom prst="bentConnector2">
            <a:avLst/>
          </a:prstGeom>
          <a:ln>
            <a:solidFill>
              <a:schemeClr val="bg2">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ZoneTexte 135">
            <a:extLst>
              <a:ext uri="{FF2B5EF4-FFF2-40B4-BE49-F238E27FC236}">
                <a16:creationId xmlns:a16="http://schemas.microsoft.com/office/drawing/2014/main" id="{2D577A29-D0BA-49E9-8663-A77561BD965B}"/>
              </a:ext>
            </a:extLst>
          </p:cNvPr>
          <p:cNvSpPr txBox="1"/>
          <p:nvPr/>
        </p:nvSpPr>
        <p:spPr>
          <a:xfrm>
            <a:off x="5671069" y="1943765"/>
            <a:ext cx="625429" cy="213371"/>
          </a:xfrm>
          <a:prstGeom prst="rect">
            <a:avLst/>
          </a:prstGeom>
          <a:solidFill>
            <a:schemeClr val="bg1">
              <a:lumMod val="50000"/>
            </a:schemeClr>
          </a:solidFill>
          <a:ln>
            <a:solidFill>
              <a:schemeClr val="bg1">
                <a:lumMod val="50000"/>
              </a:schemeClr>
            </a:solidFill>
          </a:ln>
        </p:spPr>
        <p:txBody>
          <a:bodyPr wrap="square" lIns="30661" tIns="30661" rIns="30661" bIns="0" rtlCol="0" anchor="ctr" anchorCtr="1">
            <a:noAutofit/>
          </a:bodyPr>
          <a:lstStyle>
            <a:defPPr>
              <a:defRPr lang="fr-FR"/>
            </a:defPPr>
            <a:lvl1pPr algn="ctr">
              <a:lnSpc>
                <a:spcPts val="900"/>
              </a:lnSpc>
              <a:defRPr sz="1050" b="1">
                <a:solidFill>
                  <a:schemeClr val="bg1"/>
                </a:solidFill>
              </a:defRPr>
            </a:lvl1pPr>
          </a:lstStyle>
          <a:p>
            <a:pPr defTabSz="778794" fontAlgn="auto">
              <a:lnSpc>
                <a:spcPts val="767"/>
              </a:lnSpc>
              <a:spcBef>
                <a:spcPts val="0"/>
              </a:spcBef>
              <a:spcAft>
                <a:spcPts val="0"/>
              </a:spcAft>
            </a:pPr>
            <a:r>
              <a:rPr lang="fr-FR" sz="894" dirty="0">
                <a:solidFill>
                  <a:prstClr val="white"/>
                </a:solidFill>
                <a:latin typeface="Calibri" panose="020F0502020204030204"/>
                <a:ea typeface="+mn-ea"/>
              </a:rPr>
              <a:t>mutuelles</a:t>
            </a:r>
          </a:p>
        </p:txBody>
      </p:sp>
      <p:sp>
        <p:nvSpPr>
          <p:cNvPr id="142" name="ZoneTexte 141">
            <a:extLst>
              <a:ext uri="{FF2B5EF4-FFF2-40B4-BE49-F238E27FC236}">
                <a16:creationId xmlns:a16="http://schemas.microsoft.com/office/drawing/2014/main" id="{1D64E571-D2D1-40CB-8F7E-2247986F505A}"/>
              </a:ext>
            </a:extLst>
          </p:cNvPr>
          <p:cNvSpPr txBox="1"/>
          <p:nvPr/>
        </p:nvSpPr>
        <p:spPr>
          <a:xfrm>
            <a:off x="4943355" y="1948375"/>
            <a:ext cx="339460" cy="205540"/>
          </a:xfrm>
          <a:prstGeom prst="rect">
            <a:avLst/>
          </a:prstGeom>
          <a:solidFill>
            <a:schemeClr val="bg1">
              <a:lumMod val="50000"/>
            </a:schemeClr>
          </a:solidFill>
          <a:ln>
            <a:solidFill>
              <a:schemeClr val="bg1">
                <a:lumMod val="50000"/>
              </a:schemeClr>
            </a:solidFill>
          </a:ln>
        </p:spPr>
        <p:txBody>
          <a:bodyPr wrap="square" lIns="30661" tIns="30661" rIns="30661" bIns="0" rtlCol="0" anchor="ctr" anchorCtr="1">
            <a:noAutofit/>
          </a:bodyPr>
          <a:lstStyle>
            <a:defPPr>
              <a:defRPr lang="fr-FR"/>
            </a:defPPr>
            <a:lvl1pPr algn="ctr">
              <a:lnSpc>
                <a:spcPts val="900"/>
              </a:lnSpc>
              <a:defRPr sz="900"/>
            </a:lvl1pPr>
          </a:lstStyle>
          <a:p>
            <a:pPr defTabSz="778794" fontAlgn="auto">
              <a:lnSpc>
                <a:spcPts val="767"/>
              </a:lnSpc>
              <a:spcBef>
                <a:spcPts val="0"/>
              </a:spcBef>
              <a:spcAft>
                <a:spcPts val="0"/>
              </a:spcAft>
            </a:pPr>
            <a:r>
              <a:rPr lang="fr-FR" sz="894" dirty="0">
                <a:solidFill>
                  <a:prstClr val="white"/>
                </a:solidFill>
                <a:latin typeface="Calibri" panose="020F0502020204030204"/>
                <a:ea typeface="+mn-ea"/>
              </a:rPr>
              <a:t>CAF</a:t>
            </a:r>
          </a:p>
        </p:txBody>
      </p:sp>
      <p:cxnSp>
        <p:nvCxnSpPr>
          <p:cNvPr id="198" name="Connecteur droit avec flèche 61">
            <a:extLst>
              <a:ext uri="{FF2B5EF4-FFF2-40B4-BE49-F238E27FC236}">
                <a16:creationId xmlns:a16="http://schemas.microsoft.com/office/drawing/2014/main" id="{37397230-1E28-4C94-A21D-44DF1F4082B6}"/>
              </a:ext>
            </a:extLst>
          </p:cNvPr>
          <p:cNvCxnSpPr>
            <a:cxnSpLocks/>
            <a:stCxn id="187" idx="0"/>
            <a:endCxn id="142" idx="2"/>
          </p:cNvCxnSpPr>
          <p:nvPr/>
        </p:nvCxnSpPr>
        <p:spPr>
          <a:xfrm flipH="1" flipV="1">
            <a:off x="5113085" y="2153914"/>
            <a:ext cx="4575" cy="1360019"/>
          </a:xfrm>
          <a:prstGeom prst="straightConnector1">
            <a:avLst/>
          </a:prstGeom>
          <a:ln>
            <a:solidFill>
              <a:schemeClr val="bg2">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0" name="Groupe 199">
            <a:extLst>
              <a:ext uri="{FF2B5EF4-FFF2-40B4-BE49-F238E27FC236}">
                <a16:creationId xmlns:a16="http://schemas.microsoft.com/office/drawing/2014/main" id="{1CE90550-AA94-467B-B558-F84204C817C7}"/>
              </a:ext>
            </a:extLst>
          </p:cNvPr>
          <p:cNvGrpSpPr/>
          <p:nvPr/>
        </p:nvGrpSpPr>
        <p:grpSpPr>
          <a:xfrm>
            <a:off x="5627384" y="2566662"/>
            <a:ext cx="713246" cy="434508"/>
            <a:chOff x="-1073228" y="4968015"/>
            <a:chExt cx="837445" cy="510170"/>
          </a:xfrm>
        </p:grpSpPr>
        <p:sp>
          <p:nvSpPr>
            <p:cNvPr id="209" name="ZoneTexte 208">
              <a:extLst>
                <a:ext uri="{FF2B5EF4-FFF2-40B4-BE49-F238E27FC236}">
                  <a16:creationId xmlns:a16="http://schemas.microsoft.com/office/drawing/2014/main" id="{EAA2314E-9BA4-4F0A-9338-D9F0D51EE79F}"/>
                </a:ext>
              </a:extLst>
            </p:cNvPr>
            <p:cNvSpPr txBox="1"/>
            <p:nvPr/>
          </p:nvSpPr>
          <p:spPr>
            <a:xfrm>
              <a:off x="-1073228" y="4968015"/>
              <a:ext cx="837445" cy="510170"/>
            </a:xfrm>
            <a:prstGeom prst="rect">
              <a:avLst/>
            </a:prstGeom>
            <a:noFill/>
            <a:ln>
              <a:solidFill>
                <a:schemeClr val="accent3">
                  <a:lumMod val="75000"/>
                </a:schemeClr>
              </a:solid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MU1 – </a:t>
              </a:r>
              <a:r>
                <a:rPr lang="fr-FR" sz="767" b="0" i="1" dirty="0">
                  <a:solidFill>
                    <a:prstClr val="black"/>
                  </a:solidFill>
                  <a:latin typeface="Calibri" panose="020F0502020204030204"/>
                  <a:ea typeface="+mn-ea"/>
                </a:rPr>
                <a:t>cotis. mutuelle</a:t>
              </a:r>
              <a:endParaRPr lang="fr-FR" sz="894" b="0" i="1" dirty="0">
                <a:solidFill>
                  <a:prstClr val="black"/>
                </a:solidFill>
                <a:latin typeface="Calibri" panose="020F0502020204030204"/>
                <a:ea typeface="+mn-ea"/>
              </a:endParaRPr>
            </a:p>
          </p:txBody>
        </p:sp>
        <p:sp>
          <p:nvSpPr>
            <p:cNvPr id="207" name="ZoneTexte 206">
              <a:extLst>
                <a:ext uri="{FF2B5EF4-FFF2-40B4-BE49-F238E27FC236}">
                  <a16:creationId xmlns:a16="http://schemas.microsoft.com/office/drawing/2014/main" id="{E2A99A78-AE2C-4632-978D-7D8732FA0497}"/>
                </a:ext>
              </a:extLst>
            </p:cNvPr>
            <p:cNvSpPr txBox="1"/>
            <p:nvPr/>
          </p:nvSpPr>
          <p:spPr>
            <a:xfrm>
              <a:off x="-1044398" y="5299496"/>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208" name="ZoneTexte 207">
              <a:extLst>
                <a:ext uri="{FF2B5EF4-FFF2-40B4-BE49-F238E27FC236}">
                  <a16:creationId xmlns:a16="http://schemas.microsoft.com/office/drawing/2014/main" id="{9FDBC4DC-BE7E-4518-90D8-DA2DA0726E20}"/>
                </a:ext>
              </a:extLst>
            </p:cNvPr>
            <p:cNvSpPr txBox="1"/>
            <p:nvPr/>
          </p:nvSpPr>
          <p:spPr>
            <a:xfrm>
              <a:off x="-809617" y="5300079"/>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cxnSp>
        <p:nvCxnSpPr>
          <p:cNvPr id="212" name="Connecteur droit avec flèche 61">
            <a:extLst>
              <a:ext uri="{FF2B5EF4-FFF2-40B4-BE49-F238E27FC236}">
                <a16:creationId xmlns:a16="http://schemas.microsoft.com/office/drawing/2014/main" id="{D3134609-4CBB-4809-8B0D-B8B4D2D0E9A0}"/>
              </a:ext>
            </a:extLst>
          </p:cNvPr>
          <p:cNvCxnSpPr>
            <a:cxnSpLocks/>
            <a:stCxn id="211" idx="0"/>
            <a:endCxn id="209" idx="2"/>
          </p:cNvCxnSpPr>
          <p:nvPr/>
        </p:nvCxnSpPr>
        <p:spPr>
          <a:xfrm flipV="1">
            <a:off x="5983784" y="3001171"/>
            <a:ext cx="223" cy="512762"/>
          </a:xfrm>
          <a:prstGeom prst="straightConnector1">
            <a:avLst/>
          </a:prstGeom>
          <a:ln>
            <a:solidFill>
              <a:schemeClr val="bg2">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Connecteur droit avec flèche 61">
            <a:extLst>
              <a:ext uri="{FF2B5EF4-FFF2-40B4-BE49-F238E27FC236}">
                <a16:creationId xmlns:a16="http://schemas.microsoft.com/office/drawing/2014/main" id="{63FE9D3D-789B-4298-A7D3-1604E9E95937}"/>
              </a:ext>
            </a:extLst>
          </p:cNvPr>
          <p:cNvCxnSpPr>
            <a:cxnSpLocks/>
            <a:stCxn id="209" idx="0"/>
          </p:cNvCxnSpPr>
          <p:nvPr/>
        </p:nvCxnSpPr>
        <p:spPr>
          <a:xfrm flipH="1" flipV="1">
            <a:off x="5983784" y="2157137"/>
            <a:ext cx="223" cy="409525"/>
          </a:xfrm>
          <a:prstGeom prst="straightConnector1">
            <a:avLst/>
          </a:prstGeom>
          <a:ln>
            <a:solidFill>
              <a:schemeClr val="bg2">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5" name="Connecteur droit avec flèche 122">
            <a:extLst>
              <a:ext uri="{FF2B5EF4-FFF2-40B4-BE49-F238E27FC236}">
                <a16:creationId xmlns:a16="http://schemas.microsoft.com/office/drawing/2014/main" id="{87803758-405B-418C-A596-05CA5C8078EC}"/>
              </a:ext>
            </a:extLst>
          </p:cNvPr>
          <p:cNvCxnSpPr>
            <a:cxnSpLocks/>
            <a:stCxn id="216" idx="0"/>
            <a:endCxn id="214" idx="0"/>
          </p:cNvCxnSpPr>
          <p:nvPr/>
        </p:nvCxnSpPr>
        <p:spPr>
          <a:xfrm rot="10800000" flipV="1">
            <a:off x="7596242" y="3233593"/>
            <a:ext cx="1539546" cy="280339"/>
          </a:xfrm>
          <a:prstGeom prst="bentConnector2">
            <a:avLst/>
          </a:prstGeom>
          <a:ln>
            <a:solidFill>
              <a:schemeClr val="bg2">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8" name="Rectangle 217">
            <a:extLst>
              <a:ext uri="{FF2B5EF4-FFF2-40B4-BE49-F238E27FC236}">
                <a16:creationId xmlns:a16="http://schemas.microsoft.com/office/drawing/2014/main" id="{F63F090F-150C-4A12-B523-88DD2A5EF853}"/>
              </a:ext>
            </a:extLst>
          </p:cNvPr>
          <p:cNvSpPr/>
          <p:nvPr/>
        </p:nvSpPr>
        <p:spPr>
          <a:xfrm>
            <a:off x="8074865" y="3391334"/>
            <a:ext cx="929235" cy="297838"/>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Dettes &amp; créances  réalisées</a:t>
            </a:r>
          </a:p>
        </p:txBody>
      </p:sp>
      <p:cxnSp>
        <p:nvCxnSpPr>
          <p:cNvPr id="220" name="Connecteur droit avec flèche 61">
            <a:extLst>
              <a:ext uri="{FF2B5EF4-FFF2-40B4-BE49-F238E27FC236}">
                <a16:creationId xmlns:a16="http://schemas.microsoft.com/office/drawing/2014/main" id="{A202A751-3CF5-4598-B874-136443D0E8E1}"/>
              </a:ext>
            </a:extLst>
          </p:cNvPr>
          <p:cNvCxnSpPr>
            <a:cxnSpLocks/>
            <a:stCxn id="219" idx="0"/>
            <a:endCxn id="97" idx="2"/>
          </p:cNvCxnSpPr>
          <p:nvPr/>
        </p:nvCxnSpPr>
        <p:spPr>
          <a:xfrm flipH="1" flipV="1">
            <a:off x="6847903" y="2996181"/>
            <a:ext cx="485" cy="517752"/>
          </a:xfrm>
          <a:prstGeom prst="straightConnector1">
            <a:avLst/>
          </a:prstGeom>
          <a:ln>
            <a:solidFill>
              <a:schemeClr val="bg2">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52F925CE-A51C-4B05-8A2C-468ACB3BCDC6}"/>
              </a:ext>
            </a:extLst>
          </p:cNvPr>
          <p:cNvSpPr/>
          <p:nvPr/>
        </p:nvSpPr>
        <p:spPr>
          <a:xfrm>
            <a:off x="6789829" y="3068915"/>
            <a:ext cx="884961" cy="297838"/>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Précompte opposition</a:t>
            </a:r>
          </a:p>
        </p:txBody>
      </p:sp>
      <p:sp>
        <p:nvSpPr>
          <p:cNvPr id="243" name="Ellipse 242">
            <a:extLst>
              <a:ext uri="{FF2B5EF4-FFF2-40B4-BE49-F238E27FC236}">
                <a16:creationId xmlns:a16="http://schemas.microsoft.com/office/drawing/2014/main" id="{DFD9978F-CF08-4FCF-AB72-6EC10D885397}"/>
              </a:ext>
            </a:extLst>
          </p:cNvPr>
          <p:cNvSpPr/>
          <p:nvPr/>
        </p:nvSpPr>
        <p:spPr>
          <a:xfrm>
            <a:off x="3503854" y="5059499"/>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2</a:t>
            </a:r>
          </a:p>
        </p:txBody>
      </p:sp>
      <p:grpSp>
        <p:nvGrpSpPr>
          <p:cNvPr id="47" name="Groupe 46">
            <a:extLst>
              <a:ext uri="{FF2B5EF4-FFF2-40B4-BE49-F238E27FC236}">
                <a16:creationId xmlns:a16="http://schemas.microsoft.com/office/drawing/2014/main" id="{878AB45E-27A6-452E-AF4A-96041C930CD9}"/>
              </a:ext>
            </a:extLst>
          </p:cNvPr>
          <p:cNvGrpSpPr/>
          <p:nvPr/>
        </p:nvGrpSpPr>
        <p:grpSpPr>
          <a:xfrm>
            <a:off x="2019140" y="2758767"/>
            <a:ext cx="1004209" cy="2503396"/>
            <a:chOff x="351128" y="1895623"/>
            <a:chExt cx="1179074" cy="2939318"/>
          </a:xfrm>
        </p:grpSpPr>
        <p:sp>
          <p:nvSpPr>
            <p:cNvPr id="250" name="ZoneTexte 249">
              <a:extLst>
                <a:ext uri="{FF2B5EF4-FFF2-40B4-BE49-F238E27FC236}">
                  <a16:creationId xmlns:a16="http://schemas.microsoft.com/office/drawing/2014/main" id="{14B0370D-C625-443C-B47B-917F99EAA8DE}"/>
                </a:ext>
              </a:extLst>
            </p:cNvPr>
            <p:cNvSpPr txBox="1"/>
            <p:nvPr/>
          </p:nvSpPr>
          <p:spPr>
            <a:xfrm>
              <a:off x="351128" y="1895623"/>
              <a:ext cx="1179074" cy="2939318"/>
            </a:xfrm>
            <a:prstGeom prst="rect">
              <a:avLst/>
            </a:prstGeom>
            <a:solidFill>
              <a:schemeClr val="accent1">
                <a:lumMod val="20000"/>
                <a:lumOff val="80000"/>
              </a:schemeClr>
            </a:solidFill>
            <a:ln>
              <a:no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Applications de liquidation</a:t>
              </a:r>
            </a:p>
          </p:txBody>
        </p:sp>
        <p:grpSp>
          <p:nvGrpSpPr>
            <p:cNvPr id="111" name="Groupe 110">
              <a:extLst>
                <a:ext uri="{FF2B5EF4-FFF2-40B4-BE49-F238E27FC236}">
                  <a16:creationId xmlns:a16="http://schemas.microsoft.com/office/drawing/2014/main" id="{D7AAA254-99B8-46BB-970A-64336E418633}"/>
                </a:ext>
              </a:extLst>
            </p:cNvPr>
            <p:cNvGrpSpPr/>
            <p:nvPr/>
          </p:nvGrpSpPr>
          <p:grpSpPr>
            <a:xfrm>
              <a:off x="524367" y="3019829"/>
              <a:ext cx="857733" cy="371972"/>
              <a:chOff x="6479175" y="3649664"/>
              <a:chExt cx="857733" cy="371972"/>
            </a:xfrm>
          </p:grpSpPr>
          <p:sp>
            <p:nvSpPr>
              <p:cNvPr id="113" name="ZoneTexte 112">
                <a:extLst>
                  <a:ext uri="{FF2B5EF4-FFF2-40B4-BE49-F238E27FC236}">
                    <a16:creationId xmlns:a16="http://schemas.microsoft.com/office/drawing/2014/main" id="{45445C7C-F94D-4F89-9D19-B7FF7D6F22E1}"/>
                  </a:ext>
                </a:extLst>
              </p:cNvPr>
              <p:cNvSpPr txBox="1"/>
              <p:nvPr/>
            </p:nvSpPr>
            <p:spPr>
              <a:xfrm>
                <a:off x="6479175" y="3649664"/>
                <a:ext cx="857733" cy="371972"/>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GULI - LIQ</a:t>
                </a:r>
              </a:p>
            </p:txBody>
          </p:sp>
          <p:sp>
            <p:nvSpPr>
              <p:cNvPr id="114" name="Ellipse 113">
                <a:extLst>
                  <a:ext uri="{FF2B5EF4-FFF2-40B4-BE49-F238E27FC236}">
                    <a16:creationId xmlns:a16="http://schemas.microsoft.com/office/drawing/2014/main" id="{96786FC3-087B-44EC-84E7-10AD09011CC5}"/>
                  </a:ext>
                </a:extLst>
              </p:cNvPr>
              <p:cNvSpPr/>
              <p:nvPr/>
            </p:nvSpPr>
            <p:spPr>
              <a:xfrm>
                <a:off x="6970941" y="3857711"/>
                <a:ext cx="288000" cy="148311"/>
              </a:xfrm>
              <a:prstGeom prst="ellipse">
                <a:avLst/>
              </a:prstGeom>
              <a:solidFill>
                <a:schemeClr val="accent4">
                  <a:lumMod val="60000"/>
                  <a:lumOff val="40000"/>
                </a:schemeClr>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srgbClr val="E7E6E6">
                        <a:lumMod val="50000"/>
                      </a:srgbClr>
                    </a:solidFill>
                    <a:latin typeface="Calibri" panose="020F0502020204030204"/>
                    <a:ea typeface="+mn-ea"/>
                  </a:rPr>
                  <a:t>New</a:t>
                </a:r>
              </a:p>
            </p:txBody>
          </p:sp>
          <p:grpSp>
            <p:nvGrpSpPr>
              <p:cNvPr id="115" name="Groupe 114">
                <a:extLst>
                  <a:ext uri="{FF2B5EF4-FFF2-40B4-BE49-F238E27FC236}">
                    <a16:creationId xmlns:a16="http://schemas.microsoft.com/office/drawing/2014/main" id="{9C374CD6-7657-4F74-8A2D-ED11789631A3}"/>
                  </a:ext>
                </a:extLst>
              </p:cNvPr>
              <p:cNvGrpSpPr/>
              <p:nvPr/>
            </p:nvGrpSpPr>
            <p:grpSpPr>
              <a:xfrm>
                <a:off x="6509339" y="3850553"/>
                <a:ext cx="440763" cy="144000"/>
                <a:chOff x="4130012" y="3991433"/>
                <a:chExt cx="440763" cy="144000"/>
              </a:xfrm>
            </p:grpSpPr>
            <p:sp>
              <p:nvSpPr>
                <p:cNvPr id="116" name="ZoneTexte 115">
                  <a:extLst>
                    <a:ext uri="{FF2B5EF4-FFF2-40B4-BE49-F238E27FC236}">
                      <a16:creationId xmlns:a16="http://schemas.microsoft.com/office/drawing/2014/main" id="{5EEB582D-D576-45BC-8E20-D079732CC86D}"/>
                    </a:ext>
                  </a:extLst>
                </p:cNvPr>
                <p:cNvSpPr txBox="1"/>
                <p:nvPr/>
              </p:nvSpPr>
              <p:spPr>
                <a:xfrm>
                  <a:off x="4130012" y="3991433"/>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DRS</a:t>
                  </a:r>
                </a:p>
              </p:txBody>
            </p:sp>
            <p:sp>
              <p:nvSpPr>
                <p:cNvPr id="117" name="ZoneTexte 116">
                  <a:extLst>
                    <a:ext uri="{FF2B5EF4-FFF2-40B4-BE49-F238E27FC236}">
                      <a16:creationId xmlns:a16="http://schemas.microsoft.com/office/drawing/2014/main" id="{C887163A-C4D8-420E-8E60-E5F1279D5BEB}"/>
                    </a:ext>
                  </a:extLst>
                </p:cNvPr>
                <p:cNvSpPr txBox="1"/>
                <p:nvPr/>
              </p:nvSpPr>
              <p:spPr>
                <a:xfrm>
                  <a:off x="4354775" y="3991433"/>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SRE</a:t>
                  </a:r>
                </a:p>
              </p:txBody>
            </p:sp>
          </p:grpSp>
        </p:grpSp>
        <p:grpSp>
          <p:nvGrpSpPr>
            <p:cNvPr id="164" name="Groupe 163">
              <a:extLst>
                <a:ext uri="{FF2B5EF4-FFF2-40B4-BE49-F238E27FC236}">
                  <a16:creationId xmlns:a16="http://schemas.microsoft.com/office/drawing/2014/main" id="{DC840D94-F4AD-4E62-9BC3-7CC54049721F}"/>
                </a:ext>
              </a:extLst>
            </p:cNvPr>
            <p:cNvGrpSpPr/>
            <p:nvPr/>
          </p:nvGrpSpPr>
          <p:grpSpPr>
            <a:xfrm>
              <a:off x="524368" y="3437156"/>
              <a:ext cx="857733" cy="382956"/>
              <a:chOff x="6479175" y="3638681"/>
              <a:chExt cx="857733" cy="382956"/>
            </a:xfrm>
          </p:grpSpPr>
          <p:sp>
            <p:nvSpPr>
              <p:cNvPr id="165" name="ZoneTexte 164">
                <a:extLst>
                  <a:ext uri="{FF2B5EF4-FFF2-40B4-BE49-F238E27FC236}">
                    <a16:creationId xmlns:a16="http://schemas.microsoft.com/office/drawing/2014/main" id="{99D94E9D-9367-4B5E-ABC9-99450150E1A7}"/>
                  </a:ext>
                </a:extLst>
              </p:cNvPr>
              <p:cNvSpPr txBox="1"/>
              <p:nvPr/>
            </p:nvSpPr>
            <p:spPr>
              <a:xfrm>
                <a:off x="6479175" y="3638681"/>
                <a:ext cx="857733" cy="382956"/>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p>
                <a:pPr algn="ctr" defTabSz="778794" fontAlgn="auto">
                  <a:lnSpc>
                    <a:spcPts val="852"/>
                  </a:lnSpc>
                  <a:spcBef>
                    <a:spcPts val="0"/>
                  </a:spcBef>
                  <a:spcAft>
                    <a:spcPts val="0"/>
                  </a:spcAft>
                </a:pPr>
                <a:r>
                  <a:rPr lang="fr-FR" sz="894" dirty="0">
                    <a:solidFill>
                      <a:prstClr val="black"/>
                    </a:solidFill>
                    <a:latin typeface="Calibri" panose="020F0502020204030204"/>
                    <a:ea typeface="+mn-ea"/>
                  </a:rPr>
                  <a:t>JPMI – LIQ PMI</a:t>
                </a:r>
              </a:p>
            </p:txBody>
          </p:sp>
          <p:sp>
            <p:nvSpPr>
              <p:cNvPr id="169" name="ZoneTexte 168">
                <a:extLst>
                  <a:ext uri="{FF2B5EF4-FFF2-40B4-BE49-F238E27FC236}">
                    <a16:creationId xmlns:a16="http://schemas.microsoft.com/office/drawing/2014/main" id="{B42FBC2A-2DA5-4D47-B80E-F5347E51B3DF}"/>
                  </a:ext>
                </a:extLst>
              </p:cNvPr>
              <p:cNvSpPr txBox="1"/>
              <p:nvPr/>
            </p:nvSpPr>
            <p:spPr>
              <a:xfrm>
                <a:off x="6509252" y="3850553"/>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SRE</a:t>
                </a:r>
              </a:p>
            </p:txBody>
          </p:sp>
        </p:grpSp>
        <p:grpSp>
          <p:nvGrpSpPr>
            <p:cNvPr id="159" name="Groupe 158">
              <a:extLst>
                <a:ext uri="{FF2B5EF4-FFF2-40B4-BE49-F238E27FC236}">
                  <a16:creationId xmlns:a16="http://schemas.microsoft.com/office/drawing/2014/main" id="{8952C664-2CD7-452B-BD48-1BCDF027D2AC}"/>
                </a:ext>
              </a:extLst>
            </p:cNvPr>
            <p:cNvGrpSpPr/>
            <p:nvPr/>
          </p:nvGrpSpPr>
          <p:grpSpPr>
            <a:xfrm>
              <a:off x="529685" y="3865467"/>
              <a:ext cx="857733" cy="371972"/>
              <a:chOff x="6479175" y="3649665"/>
              <a:chExt cx="857733" cy="371972"/>
            </a:xfrm>
          </p:grpSpPr>
          <p:sp>
            <p:nvSpPr>
              <p:cNvPr id="166" name="ZoneTexte 165">
                <a:extLst>
                  <a:ext uri="{FF2B5EF4-FFF2-40B4-BE49-F238E27FC236}">
                    <a16:creationId xmlns:a16="http://schemas.microsoft.com/office/drawing/2014/main" id="{F74A0776-E1F6-4CDA-8932-B076CD93B7AA}"/>
                  </a:ext>
                </a:extLst>
              </p:cNvPr>
              <p:cNvSpPr txBox="1"/>
              <p:nvPr/>
            </p:nvSpPr>
            <p:spPr>
              <a:xfrm>
                <a:off x="6479175" y="3649665"/>
                <a:ext cx="857733" cy="371972"/>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p>
                <a:pPr algn="ctr" defTabSz="778794" fontAlgn="auto">
                  <a:lnSpc>
                    <a:spcPts val="852"/>
                  </a:lnSpc>
                  <a:spcBef>
                    <a:spcPts val="0"/>
                  </a:spcBef>
                  <a:spcAft>
                    <a:spcPts val="0"/>
                  </a:spcAft>
                </a:pPr>
                <a:r>
                  <a:rPr lang="fr-FR" sz="894" dirty="0">
                    <a:solidFill>
                      <a:prstClr val="black"/>
                    </a:solidFill>
                    <a:latin typeface="Calibri" panose="020F0502020204030204"/>
                    <a:ea typeface="+mn-ea"/>
                  </a:rPr>
                  <a:t>KAPTA </a:t>
                </a:r>
              </a:p>
            </p:txBody>
          </p:sp>
          <p:sp>
            <p:nvSpPr>
              <p:cNvPr id="167" name="ZoneTexte 166">
                <a:extLst>
                  <a:ext uri="{FF2B5EF4-FFF2-40B4-BE49-F238E27FC236}">
                    <a16:creationId xmlns:a16="http://schemas.microsoft.com/office/drawing/2014/main" id="{0AA421DD-79DA-46E8-BFC6-7113947D8020}"/>
                  </a:ext>
                </a:extLst>
              </p:cNvPr>
              <p:cNvSpPr txBox="1"/>
              <p:nvPr/>
            </p:nvSpPr>
            <p:spPr>
              <a:xfrm>
                <a:off x="6509252" y="3850553"/>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SRE</a:t>
                </a:r>
              </a:p>
            </p:txBody>
          </p:sp>
        </p:grpSp>
        <p:grpSp>
          <p:nvGrpSpPr>
            <p:cNvPr id="188" name="Groupe 187">
              <a:extLst>
                <a:ext uri="{FF2B5EF4-FFF2-40B4-BE49-F238E27FC236}">
                  <a16:creationId xmlns:a16="http://schemas.microsoft.com/office/drawing/2014/main" id="{D509A287-25A3-4287-8A65-38A2F0EDDB6E}"/>
                </a:ext>
              </a:extLst>
            </p:cNvPr>
            <p:cNvGrpSpPr/>
            <p:nvPr/>
          </p:nvGrpSpPr>
          <p:grpSpPr>
            <a:xfrm>
              <a:off x="529685" y="4282796"/>
              <a:ext cx="857733" cy="351492"/>
              <a:chOff x="6479175" y="3670145"/>
              <a:chExt cx="857733" cy="351492"/>
            </a:xfrm>
          </p:grpSpPr>
          <p:sp>
            <p:nvSpPr>
              <p:cNvPr id="189" name="ZoneTexte 188">
                <a:extLst>
                  <a:ext uri="{FF2B5EF4-FFF2-40B4-BE49-F238E27FC236}">
                    <a16:creationId xmlns:a16="http://schemas.microsoft.com/office/drawing/2014/main" id="{D512A7FC-4971-4FD9-BB30-C39FBC0772F1}"/>
                  </a:ext>
                </a:extLst>
              </p:cNvPr>
              <p:cNvSpPr txBox="1"/>
              <p:nvPr/>
            </p:nvSpPr>
            <p:spPr>
              <a:xfrm>
                <a:off x="6479175" y="3670145"/>
                <a:ext cx="857733" cy="351492"/>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p>
                <a:pPr algn="ctr" defTabSz="778794" fontAlgn="auto">
                  <a:lnSpc>
                    <a:spcPts val="852"/>
                  </a:lnSpc>
                  <a:spcBef>
                    <a:spcPts val="0"/>
                  </a:spcBef>
                  <a:spcAft>
                    <a:spcPts val="0"/>
                  </a:spcAft>
                </a:pPr>
                <a:r>
                  <a:rPr lang="fr-FR" sz="894" dirty="0">
                    <a:solidFill>
                      <a:prstClr val="black"/>
                    </a:solidFill>
                    <a:latin typeface="Calibri" panose="020F0502020204030204"/>
                    <a:ea typeface="+mn-ea"/>
                  </a:rPr>
                  <a:t>MM et LH</a:t>
                </a:r>
              </a:p>
            </p:txBody>
          </p:sp>
          <p:sp>
            <p:nvSpPr>
              <p:cNvPr id="190" name="ZoneTexte 189">
                <a:extLst>
                  <a:ext uri="{FF2B5EF4-FFF2-40B4-BE49-F238E27FC236}">
                    <a16:creationId xmlns:a16="http://schemas.microsoft.com/office/drawing/2014/main" id="{CF7280D0-6EC7-4718-8970-DEB28F141AE1}"/>
                  </a:ext>
                </a:extLst>
              </p:cNvPr>
              <p:cNvSpPr txBox="1"/>
              <p:nvPr/>
            </p:nvSpPr>
            <p:spPr>
              <a:xfrm>
                <a:off x="6509252" y="3850553"/>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SRE</a:t>
                </a:r>
              </a:p>
            </p:txBody>
          </p:sp>
        </p:grpSp>
        <p:grpSp>
          <p:nvGrpSpPr>
            <p:cNvPr id="16" name="Groupe 15">
              <a:extLst>
                <a:ext uri="{FF2B5EF4-FFF2-40B4-BE49-F238E27FC236}">
                  <a16:creationId xmlns:a16="http://schemas.microsoft.com/office/drawing/2014/main" id="{5F0FC690-6529-45DA-A168-6E105CF43DE5}"/>
                </a:ext>
              </a:extLst>
            </p:cNvPr>
            <p:cNvGrpSpPr/>
            <p:nvPr/>
          </p:nvGrpSpPr>
          <p:grpSpPr>
            <a:xfrm>
              <a:off x="527906" y="2625911"/>
              <a:ext cx="857733" cy="348563"/>
              <a:chOff x="900884" y="2253596"/>
              <a:chExt cx="857733" cy="348563"/>
            </a:xfrm>
          </p:grpSpPr>
          <p:sp>
            <p:nvSpPr>
              <p:cNvPr id="170" name="ZoneTexte 169">
                <a:extLst>
                  <a:ext uri="{FF2B5EF4-FFF2-40B4-BE49-F238E27FC236}">
                    <a16:creationId xmlns:a16="http://schemas.microsoft.com/office/drawing/2014/main" id="{3A07705C-3881-44FE-ABE7-448C9AAC2A15}"/>
                  </a:ext>
                </a:extLst>
              </p:cNvPr>
              <p:cNvSpPr txBox="1"/>
              <p:nvPr/>
            </p:nvSpPr>
            <p:spPr>
              <a:xfrm>
                <a:off x="900884" y="2253596"/>
                <a:ext cx="857733" cy="348563"/>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LR9 - RAFP</a:t>
                </a:r>
              </a:p>
            </p:txBody>
          </p:sp>
          <p:sp>
            <p:nvSpPr>
              <p:cNvPr id="230" name="ZoneTexte 229">
                <a:extLst>
                  <a:ext uri="{FF2B5EF4-FFF2-40B4-BE49-F238E27FC236}">
                    <a16:creationId xmlns:a16="http://schemas.microsoft.com/office/drawing/2014/main" id="{083B9031-BBAB-49BA-8901-709A7FEBCBCA}"/>
                  </a:ext>
                </a:extLst>
              </p:cNvPr>
              <p:cNvSpPr txBox="1"/>
              <p:nvPr/>
            </p:nvSpPr>
            <p:spPr>
              <a:xfrm>
                <a:off x="931048" y="2431077"/>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DRS</a:t>
                </a:r>
              </a:p>
            </p:txBody>
          </p:sp>
        </p:grpSp>
      </p:grpSp>
      <p:sp>
        <p:nvSpPr>
          <p:cNvPr id="246" name="Ellipse 245">
            <a:extLst>
              <a:ext uri="{FF2B5EF4-FFF2-40B4-BE49-F238E27FC236}">
                <a16:creationId xmlns:a16="http://schemas.microsoft.com/office/drawing/2014/main" id="{1D42017A-E874-4716-8882-D155543D1468}"/>
              </a:ext>
            </a:extLst>
          </p:cNvPr>
          <p:cNvSpPr/>
          <p:nvPr/>
        </p:nvSpPr>
        <p:spPr>
          <a:xfrm>
            <a:off x="8873416" y="3785518"/>
            <a:ext cx="108559" cy="142748"/>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3</a:t>
            </a:r>
          </a:p>
        </p:txBody>
      </p:sp>
      <p:sp>
        <p:nvSpPr>
          <p:cNvPr id="248" name="Ellipse 247">
            <a:extLst>
              <a:ext uri="{FF2B5EF4-FFF2-40B4-BE49-F238E27FC236}">
                <a16:creationId xmlns:a16="http://schemas.microsoft.com/office/drawing/2014/main" id="{D331C2C1-FFC5-46FE-9051-867B7C40F862}"/>
              </a:ext>
            </a:extLst>
          </p:cNvPr>
          <p:cNvSpPr/>
          <p:nvPr/>
        </p:nvSpPr>
        <p:spPr>
          <a:xfrm>
            <a:off x="8893094" y="4323555"/>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4</a:t>
            </a:r>
          </a:p>
        </p:txBody>
      </p:sp>
      <p:sp>
        <p:nvSpPr>
          <p:cNvPr id="261" name="ZoneTexte 260">
            <a:extLst>
              <a:ext uri="{FF2B5EF4-FFF2-40B4-BE49-F238E27FC236}">
                <a16:creationId xmlns:a16="http://schemas.microsoft.com/office/drawing/2014/main" id="{3435061D-EC7F-401E-874F-0B6E3834832F}"/>
              </a:ext>
            </a:extLst>
          </p:cNvPr>
          <p:cNvSpPr txBox="1"/>
          <p:nvPr/>
        </p:nvSpPr>
        <p:spPr>
          <a:xfrm>
            <a:off x="5244740" y="4842455"/>
            <a:ext cx="730525" cy="356589"/>
          </a:xfrm>
          <a:prstGeom prst="rect">
            <a:avLst/>
          </a:prstGeom>
          <a:noFill/>
          <a:ln>
            <a:solidFill>
              <a:schemeClr val="accent3">
                <a:lumMod val="75000"/>
              </a:schemeClr>
            </a:solidFill>
          </a:ln>
        </p:spPr>
        <p:txBody>
          <a:bodyPr wrap="square" lIns="30661" tIns="30661" rIns="30661" bIns="30661" rtlCol="0" anchor="t" anchorCtr="1">
            <a:noAutofit/>
          </a:bodyPr>
          <a:lstStyle/>
          <a:p>
            <a:pPr marL="155489" indent="-155489" algn="ctr" defTabSz="778794" fontAlgn="auto">
              <a:lnSpc>
                <a:spcPts val="852"/>
              </a:lnSpc>
              <a:spcBef>
                <a:spcPts val="0"/>
              </a:spcBef>
              <a:spcAft>
                <a:spcPts val="0"/>
              </a:spcAft>
            </a:pPr>
            <a:r>
              <a:rPr lang="fr-FR" sz="894" dirty="0">
                <a:solidFill>
                  <a:prstClr val="black"/>
                </a:solidFill>
                <a:latin typeface="Calibri" panose="020F0502020204030204"/>
                <a:ea typeface="+mn-ea"/>
              </a:rPr>
              <a:t>CF1 – </a:t>
            </a:r>
            <a:r>
              <a:rPr lang="fr-FR" sz="767" b="0" i="1" dirty="0">
                <a:solidFill>
                  <a:prstClr val="black"/>
                </a:solidFill>
                <a:latin typeface="Calibri" panose="020F0502020204030204"/>
                <a:ea typeface="+mn-ea"/>
              </a:rPr>
              <a:t>compta auxiliaire</a:t>
            </a:r>
          </a:p>
        </p:txBody>
      </p:sp>
      <p:sp>
        <p:nvSpPr>
          <p:cNvPr id="263" name="ZoneTexte 262">
            <a:extLst>
              <a:ext uri="{FF2B5EF4-FFF2-40B4-BE49-F238E27FC236}">
                <a16:creationId xmlns:a16="http://schemas.microsoft.com/office/drawing/2014/main" id="{CD774B30-2C38-4962-91A3-BD6C4B6179E1}"/>
              </a:ext>
            </a:extLst>
          </p:cNvPr>
          <p:cNvSpPr txBox="1"/>
          <p:nvPr/>
        </p:nvSpPr>
        <p:spPr>
          <a:xfrm>
            <a:off x="5278688" y="5052965"/>
            <a:ext cx="183966" cy="122644"/>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cxnSp>
        <p:nvCxnSpPr>
          <p:cNvPr id="266" name="Connecteur droit avec flèche 61">
            <a:extLst>
              <a:ext uri="{FF2B5EF4-FFF2-40B4-BE49-F238E27FC236}">
                <a16:creationId xmlns:a16="http://schemas.microsoft.com/office/drawing/2014/main" id="{368F936A-3562-45AF-AC11-FE155206F064}"/>
              </a:ext>
            </a:extLst>
          </p:cNvPr>
          <p:cNvCxnSpPr>
            <a:cxnSpLocks/>
            <a:endCxn id="265" idx="2"/>
          </p:cNvCxnSpPr>
          <p:nvPr/>
        </p:nvCxnSpPr>
        <p:spPr>
          <a:xfrm flipH="1" flipV="1">
            <a:off x="5602313" y="4509256"/>
            <a:ext cx="16466" cy="356716"/>
          </a:xfrm>
          <a:prstGeom prst="straightConnector1">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Connecteur droit avec flèche 61">
            <a:extLst>
              <a:ext uri="{FF2B5EF4-FFF2-40B4-BE49-F238E27FC236}">
                <a16:creationId xmlns:a16="http://schemas.microsoft.com/office/drawing/2014/main" id="{B255B6E3-0C18-4C73-A188-BFE77CB205E4}"/>
              </a:ext>
            </a:extLst>
          </p:cNvPr>
          <p:cNvCxnSpPr>
            <a:cxnSpLocks/>
            <a:stCxn id="298" idx="0"/>
            <a:endCxn id="288" idx="2"/>
          </p:cNvCxnSpPr>
          <p:nvPr/>
        </p:nvCxnSpPr>
        <p:spPr>
          <a:xfrm flipH="1" flipV="1">
            <a:off x="6473793" y="4504493"/>
            <a:ext cx="5499" cy="324248"/>
          </a:xfrm>
          <a:prstGeom prst="straightConnector1">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 name="Groupe 37">
            <a:extLst>
              <a:ext uri="{FF2B5EF4-FFF2-40B4-BE49-F238E27FC236}">
                <a16:creationId xmlns:a16="http://schemas.microsoft.com/office/drawing/2014/main" id="{52284D72-9064-43A3-8353-8619C9E3E27F}"/>
              </a:ext>
            </a:extLst>
          </p:cNvPr>
          <p:cNvGrpSpPr/>
          <p:nvPr/>
        </p:nvGrpSpPr>
        <p:grpSpPr>
          <a:xfrm>
            <a:off x="6114029" y="4828742"/>
            <a:ext cx="730525" cy="356589"/>
            <a:chOff x="6872052" y="4498775"/>
            <a:chExt cx="857733" cy="418683"/>
          </a:xfrm>
        </p:grpSpPr>
        <p:sp>
          <p:nvSpPr>
            <p:cNvPr id="298" name="ZoneTexte 297">
              <a:extLst>
                <a:ext uri="{FF2B5EF4-FFF2-40B4-BE49-F238E27FC236}">
                  <a16:creationId xmlns:a16="http://schemas.microsoft.com/office/drawing/2014/main" id="{105B14A7-43E2-49E7-A2E3-9AD61738BA7F}"/>
                </a:ext>
              </a:extLst>
            </p:cNvPr>
            <p:cNvSpPr txBox="1"/>
            <p:nvPr/>
          </p:nvSpPr>
          <p:spPr>
            <a:xfrm>
              <a:off x="6872052" y="4498775"/>
              <a:ext cx="857733" cy="418683"/>
            </a:xfrm>
            <a:prstGeom prst="rect">
              <a:avLst/>
            </a:prstGeom>
            <a:noFill/>
            <a:ln>
              <a:solidFill>
                <a:schemeClr val="accent3">
                  <a:lumMod val="75000"/>
                </a:schemeClr>
              </a:solidFill>
            </a:ln>
          </p:spPr>
          <p:txBody>
            <a:bodyPr wrap="square" lIns="30661" tIns="30661" rIns="30661" bIns="30661" rtlCol="0" anchor="t" anchorCtr="1">
              <a:noAutofit/>
            </a:bodyPr>
            <a:lstStyle/>
            <a:p>
              <a:pPr marL="378581" indent="-378581" algn="ctr" defTabSz="778794" fontAlgn="auto">
                <a:lnSpc>
                  <a:spcPts val="767"/>
                </a:lnSpc>
                <a:spcBef>
                  <a:spcPts val="0"/>
                </a:spcBef>
                <a:spcAft>
                  <a:spcPts val="0"/>
                </a:spcAft>
              </a:pPr>
              <a:r>
                <a:rPr lang="fr-FR" sz="894" dirty="0">
                  <a:solidFill>
                    <a:prstClr val="black"/>
                  </a:solidFill>
                  <a:latin typeface="Calibri" panose="020F0502020204030204"/>
                  <a:ea typeface="+mn-ea"/>
                </a:rPr>
                <a:t>RPS – </a:t>
              </a:r>
              <a:r>
                <a:rPr lang="fr-FR" sz="767" b="0" i="1" dirty="0">
                  <a:solidFill>
                    <a:prstClr val="black"/>
                  </a:solidFill>
                  <a:latin typeface="Calibri" panose="020F0502020204030204"/>
                  <a:ea typeface="+mn-ea"/>
                </a:rPr>
                <a:t>RNCPS et EIRR</a:t>
              </a:r>
            </a:p>
          </p:txBody>
        </p:sp>
        <p:sp>
          <p:nvSpPr>
            <p:cNvPr id="299" name="ZoneTexte 298">
              <a:extLst>
                <a:ext uri="{FF2B5EF4-FFF2-40B4-BE49-F238E27FC236}">
                  <a16:creationId xmlns:a16="http://schemas.microsoft.com/office/drawing/2014/main" id="{9317C22C-093F-40AC-B7AF-4D49397DFFFB}"/>
                </a:ext>
              </a:extLst>
            </p:cNvPr>
            <p:cNvSpPr txBox="1"/>
            <p:nvPr/>
          </p:nvSpPr>
          <p:spPr>
            <a:xfrm>
              <a:off x="6893507" y="4746225"/>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302" name="ZoneTexte 301">
              <a:extLst>
                <a:ext uri="{FF2B5EF4-FFF2-40B4-BE49-F238E27FC236}">
                  <a16:creationId xmlns:a16="http://schemas.microsoft.com/office/drawing/2014/main" id="{F51DEDF0-96E0-477C-8169-95DB25915B28}"/>
                </a:ext>
              </a:extLst>
            </p:cNvPr>
            <p:cNvSpPr txBox="1"/>
            <p:nvPr/>
          </p:nvSpPr>
          <p:spPr>
            <a:xfrm>
              <a:off x="7123754" y="4746225"/>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grpSp>
        <p:nvGrpSpPr>
          <p:cNvPr id="305" name="Groupe 304">
            <a:extLst>
              <a:ext uri="{FF2B5EF4-FFF2-40B4-BE49-F238E27FC236}">
                <a16:creationId xmlns:a16="http://schemas.microsoft.com/office/drawing/2014/main" id="{E7384EE2-9C0B-4A2D-B79E-A70A67C9AF23}"/>
              </a:ext>
            </a:extLst>
          </p:cNvPr>
          <p:cNvGrpSpPr/>
          <p:nvPr/>
        </p:nvGrpSpPr>
        <p:grpSpPr>
          <a:xfrm>
            <a:off x="6958076" y="4821256"/>
            <a:ext cx="673159" cy="370410"/>
            <a:chOff x="-924890" y="5043275"/>
            <a:chExt cx="790378" cy="434910"/>
          </a:xfrm>
        </p:grpSpPr>
        <p:sp>
          <p:nvSpPr>
            <p:cNvPr id="306" name="ZoneTexte 305">
              <a:extLst>
                <a:ext uri="{FF2B5EF4-FFF2-40B4-BE49-F238E27FC236}">
                  <a16:creationId xmlns:a16="http://schemas.microsoft.com/office/drawing/2014/main" id="{E15AAAAB-BBD5-4F1A-A51D-AF93CF63F4C6}"/>
                </a:ext>
              </a:extLst>
            </p:cNvPr>
            <p:cNvSpPr txBox="1"/>
            <p:nvPr/>
          </p:nvSpPr>
          <p:spPr>
            <a:xfrm>
              <a:off x="-924890" y="5043275"/>
              <a:ext cx="790378" cy="434910"/>
            </a:xfrm>
            <a:prstGeom prst="rect">
              <a:avLst/>
            </a:prstGeom>
            <a:noFill/>
            <a:ln>
              <a:solidFill>
                <a:schemeClr val="accent3">
                  <a:lumMod val="75000"/>
                </a:schemeClr>
              </a:solidFill>
            </a:ln>
          </p:spPr>
          <p:txBody>
            <a:bodyPr wrap="square" lIns="0" tIns="30661" rIns="0" bIns="30661" rtlCol="0" anchor="t" anchorCtr="1">
              <a:noAutofit/>
            </a:bodyPr>
            <a:lstStyle>
              <a:defPPr>
                <a:defRPr lang="fr-FR"/>
              </a:defPPr>
              <a:lvl1pPr algn="ctr">
                <a:lnSpc>
                  <a:spcPts val="1000"/>
                </a:lnSpc>
                <a:defRPr sz="1050" b="1"/>
              </a:lvl1pPr>
            </a:lstStyle>
            <a:p>
              <a:pPr marL="304217" indent="-304217" algn="r" defTabSz="778794" fontAlgn="auto">
                <a:lnSpc>
                  <a:spcPts val="852"/>
                </a:lnSpc>
                <a:spcBef>
                  <a:spcPts val="0"/>
                </a:spcBef>
                <a:spcAft>
                  <a:spcPts val="0"/>
                </a:spcAft>
              </a:pPr>
              <a:r>
                <a:rPr lang="fr-FR" sz="894" dirty="0">
                  <a:solidFill>
                    <a:prstClr val="black"/>
                  </a:solidFill>
                  <a:latin typeface="Calibri" panose="020F0502020204030204"/>
                  <a:ea typeface="+mn-ea"/>
                </a:rPr>
                <a:t>CLX – </a:t>
              </a:r>
              <a:r>
                <a:rPr lang="fr-FR" sz="767" i="1" dirty="0">
                  <a:solidFill>
                    <a:prstClr val="black"/>
                  </a:solidFill>
                  <a:latin typeface="Calibri" panose="020F0502020204030204"/>
                  <a:ea typeface="+mn-ea"/>
                </a:rPr>
                <a:t>suivi affaire</a:t>
              </a:r>
            </a:p>
          </p:txBody>
        </p:sp>
        <p:sp>
          <p:nvSpPr>
            <p:cNvPr id="307" name="ZoneTexte 306">
              <a:extLst>
                <a:ext uri="{FF2B5EF4-FFF2-40B4-BE49-F238E27FC236}">
                  <a16:creationId xmlns:a16="http://schemas.microsoft.com/office/drawing/2014/main" id="{DE758D00-FBC0-425F-95A8-3EA13503A224}"/>
                </a:ext>
              </a:extLst>
            </p:cNvPr>
            <p:cNvSpPr txBox="1"/>
            <p:nvPr/>
          </p:nvSpPr>
          <p:spPr>
            <a:xfrm>
              <a:off x="-893395" y="5308681"/>
              <a:ext cx="216000" cy="144000"/>
            </a:xfrm>
            <a:prstGeom prst="rect">
              <a:avLst/>
            </a:prstGeom>
            <a:solidFill>
              <a:srgbClr val="990099"/>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DRS</a:t>
              </a:r>
            </a:p>
          </p:txBody>
        </p:sp>
        <p:sp>
          <p:nvSpPr>
            <p:cNvPr id="308" name="ZoneTexte 307">
              <a:extLst>
                <a:ext uri="{FF2B5EF4-FFF2-40B4-BE49-F238E27FC236}">
                  <a16:creationId xmlns:a16="http://schemas.microsoft.com/office/drawing/2014/main" id="{400953D6-6A4C-49EB-AE9C-D89D2893A59B}"/>
                </a:ext>
              </a:extLst>
            </p:cNvPr>
            <p:cNvSpPr txBox="1"/>
            <p:nvPr/>
          </p:nvSpPr>
          <p:spPr>
            <a:xfrm>
              <a:off x="-663316" y="5308681"/>
              <a:ext cx="216000" cy="144000"/>
            </a:xfrm>
            <a:prstGeom prst="rect">
              <a:avLst/>
            </a:prstGeom>
            <a:solidFill>
              <a:schemeClr val="accent1">
                <a:lumMod val="50000"/>
              </a:schemeClr>
            </a:solidFill>
            <a:ln>
              <a:noFill/>
            </a:ln>
          </p:spPr>
          <p:txBody>
            <a:bodyPr wrap="square" lIns="15330" tIns="15330" rIns="15330" bIns="15330" rtlCol="0" anchor="ctr">
              <a:noAutofit/>
            </a:bodyPr>
            <a:lstStyle/>
            <a:p>
              <a:pPr algn="ctr" defTabSz="778794" fontAlgn="auto">
                <a:lnSpc>
                  <a:spcPts val="767"/>
                </a:lnSpc>
                <a:spcBef>
                  <a:spcPts val="0"/>
                </a:spcBef>
                <a:spcAft>
                  <a:spcPts val="0"/>
                </a:spcAft>
              </a:pPr>
              <a:r>
                <a:rPr lang="fr-FR" sz="596" b="0" i="1" dirty="0">
                  <a:solidFill>
                    <a:prstClr val="white"/>
                  </a:solidFill>
                  <a:latin typeface="Calibri" panose="020F0502020204030204"/>
                  <a:ea typeface="+mn-ea"/>
                </a:rPr>
                <a:t>SRE</a:t>
              </a:r>
            </a:p>
          </p:txBody>
        </p:sp>
      </p:grpSp>
      <p:cxnSp>
        <p:nvCxnSpPr>
          <p:cNvPr id="310" name="Connecteur droit avec flèche 61">
            <a:extLst>
              <a:ext uri="{FF2B5EF4-FFF2-40B4-BE49-F238E27FC236}">
                <a16:creationId xmlns:a16="http://schemas.microsoft.com/office/drawing/2014/main" id="{4BE862C1-9706-47E4-81F8-66308DE0B94E}"/>
              </a:ext>
            </a:extLst>
          </p:cNvPr>
          <p:cNvCxnSpPr>
            <a:cxnSpLocks/>
            <a:stCxn id="306" idx="0"/>
            <a:endCxn id="309" idx="2"/>
          </p:cNvCxnSpPr>
          <p:nvPr/>
        </p:nvCxnSpPr>
        <p:spPr>
          <a:xfrm flipV="1">
            <a:off x="7294656" y="4509101"/>
            <a:ext cx="2800" cy="312156"/>
          </a:xfrm>
          <a:prstGeom prst="straightConnector1">
            <a:avLst/>
          </a:prstGeom>
          <a:ln>
            <a:solidFill>
              <a:schemeClr val="bg2">
                <a:lumMod val="5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4" name="Rectangle 313">
            <a:extLst>
              <a:ext uri="{FF2B5EF4-FFF2-40B4-BE49-F238E27FC236}">
                <a16:creationId xmlns:a16="http://schemas.microsoft.com/office/drawing/2014/main" id="{BF4C5DBD-9EFF-4345-870F-4699B2F3842D}"/>
              </a:ext>
            </a:extLst>
          </p:cNvPr>
          <p:cNvSpPr/>
          <p:nvPr/>
        </p:nvSpPr>
        <p:spPr>
          <a:xfrm>
            <a:off x="511283" y="1863241"/>
            <a:ext cx="1558710" cy="455460"/>
          </a:xfrm>
          <a:prstGeom prst="rect">
            <a:avLst/>
          </a:prstGeom>
          <a:noFill/>
          <a:ln>
            <a:noFill/>
          </a:ln>
        </p:spPr>
        <p:txBody>
          <a:bodyPr wrap="square" lIns="15330" tIns="15330" rIns="15330" bIns="15330" rtlCol="0" anchor="ctr">
            <a:noAutofit/>
          </a:bodyPr>
          <a:lstStyle/>
          <a:p>
            <a:pPr algn="l" defTabSz="778794" fontAlgn="auto">
              <a:spcBef>
                <a:spcPts val="0"/>
              </a:spcBef>
              <a:spcAft>
                <a:spcPts val="0"/>
              </a:spcAft>
            </a:pPr>
            <a:r>
              <a:rPr lang="fr-FR" sz="681" b="0" i="1" dirty="0">
                <a:solidFill>
                  <a:prstClr val="black">
                    <a:lumMod val="65000"/>
                    <a:lumOff val="35000"/>
                  </a:prstClr>
                </a:solidFill>
                <a:latin typeface="Calibri" panose="020F0502020204030204"/>
                <a:ea typeface="+mn-ea"/>
              </a:rPr>
              <a:t>Impact sur les applications de LIQ SRE JPMI/KAPTA/MM&amp;LH pour envoyer les infos en mode annule et remplace</a:t>
            </a:r>
          </a:p>
          <a:p>
            <a:pPr algn="l" defTabSz="778794" fontAlgn="auto">
              <a:spcBef>
                <a:spcPts val="0"/>
              </a:spcBef>
              <a:spcAft>
                <a:spcPts val="0"/>
              </a:spcAft>
            </a:pPr>
            <a:endParaRPr lang="fr-FR" sz="681" b="0" i="1" dirty="0">
              <a:solidFill>
                <a:prstClr val="black">
                  <a:lumMod val="65000"/>
                  <a:lumOff val="35000"/>
                </a:prstClr>
              </a:solidFill>
              <a:latin typeface="Calibri" panose="020F0502020204030204"/>
              <a:ea typeface="+mn-ea"/>
            </a:endParaRPr>
          </a:p>
        </p:txBody>
      </p:sp>
      <p:sp>
        <p:nvSpPr>
          <p:cNvPr id="317" name="Rectangle 316">
            <a:extLst>
              <a:ext uri="{FF2B5EF4-FFF2-40B4-BE49-F238E27FC236}">
                <a16:creationId xmlns:a16="http://schemas.microsoft.com/office/drawing/2014/main" id="{819E0561-008A-47DF-93E7-A5A732E53EF1}"/>
              </a:ext>
            </a:extLst>
          </p:cNvPr>
          <p:cNvSpPr/>
          <p:nvPr/>
        </p:nvSpPr>
        <p:spPr>
          <a:xfrm>
            <a:off x="529764" y="2196007"/>
            <a:ext cx="1348039" cy="482556"/>
          </a:xfrm>
          <a:prstGeom prst="rect">
            <a:avLst/>
          </a:prstGeom>
          <a:noFill/>
          <a:ln>
            <a:noFill/>
          </a:ln>
        </p:spPr>
        <p:txBody>
          <a:bodyPr wrap="square" lIns="15330" tIns="15330" rIns="15330" bIns="15330" rtlCol="0" anchor="ctr">
            <a:noAutofit/>
          </a:bodyPr>
          <a:lstStyle/>
          <a:p>
            <a:pPr algn="l" defTabSz="778794" fontAlgn="auto">
              <a:spcBef>
                <a:spcPts val="0"/>
              </a:spcBef>
              <a:spcAft>
                <a:spcPts val="0"/>
              </a:spcAft>
            </a:pPr>
            <a:r>
              <a:rPr lang="fr-FR" sz="681" b="0" i="1" dirty="0">
                <a:solidFill>
                  <a:prstClr val="black">
                    <a:lumMod val="65000"/>
                    <a:lumOff val="35000"/>
                  </a:prstClr>
                </a:solidFill>
                <a:latin typeface="Calibri" panose="020F0502020204030204"/>
                <a:ea typeface="+mn-ea"/>
              </a:rPr>
              <a:t>Les pensionnés doivent être connus dans le réf. Client; un contrat de paie unique pour un pensionné SRE de type  </a:t>
            </a:r>
            <a:r>
              <a:rPr lang="fr-FR" sz="681" b="0" i="1" dirty="0" err="1">
                <a:solidFill>
                  <a:prstClr val="black">
                    <a:lumMod val="65000"/>
                    <a:lumOff val="35000"/>
                  </a:prstClr>
                </a:solidFill>
                <a:latin typeface="Calibri" panose="020F0502020204030204"/>
                <a:ea typeface="+mn-ea"/>
              </a:rPr>
              <a:t>NumCGR</a:t>
            </a:r>
            <a:r>
              <a:rPr lang="fr-FR" sz="681" b="0" i="1" dirty="0">
                <a:solidFill>
                  <a:prstClr val="black">
                    <a:lumMod val="65000"/>
                    <a:lumOff val="35000"/>
                  </a:prstClr>
                </a:solidFill>
                <a:latin typeface="Calibri" panose="020F0502020204030204"/>
                <a:ea typeface="+mn-ea"/>
              </a:rPr>
              <a:t>/PAI/</a:t>
            </a:r>
            <a:r>
              <a:rPr lang="fr-FR" sz="681" b="0" i="1" dirty="0" err="1">
                <a:solidFill>
                  <a:prstClr val="black">
                    <a:lumMod val="65000"/>
                    <a:lumOff val="35000"/>
                  </a:prstClr>
                </a:solidFill>
                <a:latin typeface="Calibri" panose="020F0502020204030204"/>
                <a:ea typeface="+mn-ea"/>
              </a:rPr>
              <a:t>Numcontrtat</a:t>
            </a:r>
            <a:r>
              <a:rPr lang="fr-FR" sz="681" b="0" i="1" dirty="0">
                <a:solidFill>
                  <a:prstClr val="black">
                    <a:lumMod val="65000"/>
                    <a:lumOff val="35000"/>
                  </a:prstClr>
                </a:solidFill>
                <a:latin typeface="Calibri" panose="020F0502020204030204"/>
                <a:ea typeface="+mn-ea"/>
              </a:rPr>
              <a:t> </a:t>
            </a:r>
          </a:p>
        </p:txBody>
      </p:sp>
      <p:sp>
        <p:nvSpPr>
          <p:cNvPr id="318" name="Ellipse 317">
            <a:extLst>
              <a:ext uri="{FF2B5EF4-FFF2-40B4-BE49-F238E27FC236}">
                <a16:creationId xmlns:a16="http://schemas.microsoft.com/office/drawing/2014/main" id="{7D1968FE-6A5C-46D1-BE16-357C6A373887}"/>
              </a:ext>
            </a:extLst>
          </p:cNvPr>
          <p:cNvSpPr/>
          <p:nvPr/>
        </p:nvSpPr>
        <p:spPr>
          <a:xfrm>
            <a:off x="257466" y="2259285"/>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2</a:t>
            </a:r>
          </a:p>
        </p:txBody>
      </p:sp>
      <p:sp>
        <p:nvSpPr>
          <p:cNvPr id="326" name="Rectangle 325">
            <a:extLst>
              <a:ext uri="{FF2B5EF4-FFF2-40B4-BE49-F238E27FC236}">
                <a16:creationId xmlns:a16="http://schemas.microsoft.com/office/drawing/2014/main" id="{0BDD47AF-F8CC-42B2-B884-5E65E5FE27A5}"/>
              </a:ext>
            </a:extLst>
          </p:cNvPr>
          <p:cNvSpPr/>
          <p:nvPr/>
        </p:nvSpPr>
        <p:spPr>
          <a:xfrm>
            <a:off x="378834" y="2875921"/>
            <a:ext cx="1352615" cy="668562"/>
          </a:xfrm>
          <a:prstGeom prst="rect">
            <a:avLst/>
          </a:prstGeom>
          <a:noFill/>
          <a:ln>
            <a:noFill/>
          </a:ln>
        </p:spPr>
        <p:txBody>
          <a:bodyPr wrap="square" lIns="15330" tIns="15330" rIns="15330" bIns="15330" rtlCol="0" anchor="ctr">
            <a:noAutofit/>
          </a:bodyPr>
          <a:lstStyle/>
          <a:p>
            <a:pPr algn="l" defTabSz="778794" fontAlgn="auto">
              <a:spcBef>
                <a:spcPts val="0"/>
              </a:spcBef>
              <a:spcAft>
                <a:spcPts val="0"/>
              </a:spcAft>
            </a:pPr>
            <a:endParaRPr lang="fr-FR" sz="681" b="0" i="1" dirty="0">
              <a:solidFill>
                <a:prstClr val="black">
                  <a:lumMod val="65000"/>
                  <a:lumOff val="35000"/>
                </a:prstClr>
              </a:solidFill>
              <a:latin typeface="Calibri" panose="020F0502020204030204"/>
              <a:ea typeface="+mn-ea"/>
            </a:endParaRPr>
          </a:p>
        </p:txBody>
      </p:sp>
      <p:sp>
        <p:nvSpPr>
          <p:cNvPr id="327" name="Ellipse 326">
            <a:extLst>
              <a:ext uri="{FF2B5EF4-FFF2-40B4-BE49-F238E27FC236}">
                <a16:creationId xmlns:a16="http://schemas.microsoft.com/office/drawing/2014/main" id="{0AADAF96-7DB3-46C5-B2B1-A3CCB009A9AF}"/>
              </a:ext>
            </a:extLst>
          </p:cNvPr>
          <p:cNvSpPr/>
          <p:nvPr/>
        </p:nvSpPr>
        <p:spPr>
          <a:xfrm>
            <a:off x="256391" y="2784713"/>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3</a:t>
            </a:r>
          </a:p>
        </p:txBody>
      </p:sp>
      <p:sp>
        <p:nvSpPr>
          <p:cNvPr id="332" name="Rectangle 331">
            <a:extLst>
              <a:ext uri="{FF2B5EF4-FFF2-40B4-BE49-F238E27FC236}">
                <a16:creationId xmlns:a16="http://schemas.microsoft.com/office/drawing/2014/main" id="{A599C41E-A773-439D-8253-F8E001557B57}"/>
              </a:ext>
            </a:extLst>
          </p:cNvPr>
          <p:cNvSpPr/>
          <p:nvPr/>
        </p:nvSpPr>
        <p:spPr>
          <a:xfrm>
            <a:off x="511283" y="3278797"/>
            <a:ext cx="1316577" cy="187583"/>
          </a:xfrm>
          <a:prstGeom prst="rect">
            <a:avLst/>
          </a:prstGeom>
          <a:noFill/>
          <a:ln>
            <a:noFill/>
          </a:ln>
        </p:spPr>
        <p:txBody>
          <a:bodyPr wrap="square" lIns="15330" tIns="15330" rIns="15330" bIns="15330" rtlCol="0" anchor="ctr">
            <a:noAutofit/>
          </a:bodyPr>
          <a:lstStyle/>
          <a:p>
            <a:pPr algn="l" defTabSz="778794" fontAlgn="auto">
              <a:spcBef>
                <a:spcPts val="0"/>
              </a:spcBef>
              <a:spcAft>
                <a:spcPts val="0"/>
              </a:spcAft>
            </a:pPr>
            <a:r>
              <a:rPr lang="fr-FR" sz="681" b="0" i="1" dirty="0">
                <a:solidFill>
                  <a:prstClr val="black">
                    <a:lumMod val="65000"/>
                    <a:lumOff val="35000"/>
                  </a:prstClr>
                </a:solidFill>
                <a:latin typeface="Calibri" panose="020F0502020204030204"/>
                <a:ea typeface="+mn-ea"/>
              </a:rPr>
              <a:t>Déclaration unique par client (un seul fichier DRS/SRE)</a:t>
            </a:r>
          </a:p>
        </p:txBody>
      </p:sp>
      <p:sp>
        <p:nvSpPr>
          <p:cNvPr id="334" name="Ellipse 333">
            <a:extLst>
              <a:ext uri="{FF2B5EF4-FFF2-40B4-BE49-F238E27FC236}">
                <a16:creationId xmlns:a16="http://schemas.microsoft.com/office/drawing/2014/main" id="{ECA02830-0539-4DB6-A990-FA71EEB6DFD9}"/>
              </a:ext>
            </a:extLst>
          </p:cNvPr>
          <p:cNvSpPr/>
          <p:nvPr/>
        </p:nvSpPr>
        <p:spPr>
          <a:xfrm>
            <a:off x="257466" y="3267397"/>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4</a:t>
            </a:r>
          </a:p>
        </p:txBody>
      </p:sp>
      <p:sp>
        <p:nvSpPr>
          <p:cNvPr id="193" name="ZoneTexte 192">
            <a:extLst>
              <a:ext uri="{FF2B5EF4-FFF2-40B4-BE49-F238E27FC236}">
                <a16:creationId xmlns:a16="http://schemas.microsoft.com/office/drawing/2014/main" id="{4E42E778-86E7-4EF6-87FE-F4899D0CE2FE}"/>
              </a:ext>
            </a:extLst>
          </p:cNvPr>
          <p:cNvSpPr txBox="1"/>
          <p:nvPr/>
        </p:nvSpPr>
        <p:spPr>
          <a:xfrm>
            <a:off x="2168369" y="3054366"/>
            <a:ext cx="730525" cy="296869"/>
          </a:xfrm>
          <a:prstGeom prst="rect">
            <a:avLst/>
          </a:prstGeom>
          <a:solidFill>
            <a:schemeClr val="bg1"/>
          </a:solidFill>
          <a:ln>
            <a:solidFill>
              <a:schemeClr val="accent3">
                <a:lumMod val="75000"/>
              </a:schemeClr>
            </a:solidFill>
          </a:ln>
        </p:spPr>
        <p:txBody>
          <a:bodyPr wrap="square" lIns="30661" tIns="30661" rIns="30661" bIns="30661" rtlCol="0" anchor="t" anchorCtr="1">
            <a:noAutofit/>
          </a:bodyPr>
          <a:lstStyle>
            <a:defPPr>
              <a:defRPr lang="fr-FR"/>
            </a:defPPr>
            <a:lvl1pPr algn="ctr">
              <a:lnSpc>
                <a:spcPts val="1000"/>
              </a:lnSpc>
              <a:defRPr sz="1050" b="1"/>
            </a:lvl1pPr>
          </a:lstStyle>
          <a:p>
            <a:pPr defTabSz="778794" fontAlgn="auto">
              <a:lnSpc>
                <a:spcPts val="852"/>
              </a:lnSpc>
              <a:spcBef>
                <a:spcPts val="0"/>
              </a:spcBef>
              <a:spcAft>
                <a:spcPts val="0"/>
              </a:spcAft>
            </a:pPr>
            <a:r>
              <a:rPr lang="fr-FR" sz="894" dirty="0">
                <a:solidFill>
                  <a:prstClr val="black"/>
                </a:solidFill>
                <a:latin typeface="Calibri" panose="020F0502020204030204"/>
                <a:ea typeface="+mn-ea"/>
              </a:rPr>
              <a:t>Autres LIQ</a:t>
            </a:r>
          </a:p>
        </p:txBody>
      </p:sp>
      <p:sp>
        <p:nvSpPr>
          <p:cNvPr id="195" name="ZoneTexte 194">
            <a:extLst>
              <a:ext uri="{FF2B5EF4-FFF2-40B4-BE49-F238E27FC236}">
                <a16:creationId xmlns:a16="http://schemas.microsoft.com/office/drawing/2014/main" id="{43A33598-C5C1-4382-B4E6-94E127CBCF4F}"/>
              </a:ext>
            </a:extLst>
          </p:cNvPr>
          <p:cNvSpPr txBox="1"/>
          <p:nvPr/>
        </p:nvSpPr>
        <p:spPr>
          <a:xfrm>
            <a:off x="2194059" y="3205524"/>
            <a:ext cx="183966" cy="122644"/>
          </a:xfrm>
          <a:prstGeom prst="rect">
            <a:avLst/>
          </a:prstGeom>
          <a:solidFill>
            <a:srgbClr val="990099"/>
          </a:solidFill>
          <a:ln>
            <a:noFill/>
          </a:ln>
        </p:spPr>
        <p:txBody>
          <a:bodyPr wrap="square" lIns="15330" tIns="15330" rIns="15330" bIns="15330" rtlCol="0" anchor="ctr">
            <a:noAutofit/>
          </a:bodyPr>
          <a:lstStyle/>
          <a:p>
            <a:pPr algn="ctr" defTabSz="778794" fontAlgn="auto">
              <a:spcBef>
                <a:spcPts val="0"/>
              </a:spcBef>
              <a:spcAft>
                <a:spcPts val="0"/>
              </a:spcAft>
            </a:pPr>
            <a:r>
              <a:rPr lang="fr-FR" sz="596" b="0" i="1" dirty="0">
                <a:solidFill>
                  <a:prstClr val="white"/>
                </a:solidFill>
                <a:latin typeface="Calibri" panose="020F0502020204030204"/>
                <a:ea typeface="+mn-ea"/>
              </a:rPr>
              <a:t>DRS</a:t>
            </a:r>
          </a:p>
        </p:txBody>
      </p:sp>
      <p:sp>
        <p:nvSpPr>
          <p:cNvPr id="197" name="Rectangle 196">
            <a:extLst>
              <a:ext uri="{FF2B5EF4-FFF2-40B4-BE49-F238E27FC236}">
                <a16:creationId xmlns:a16="http://schemas.microsoft.com/office/drawing/2014/main" id="{C7C9C88B-C89C-4072-AA75-D89B76AC3AEB}"/>
              </a:ext>
            </a:extLst>
          </p:cNvPr>
          <p:cNvSpPr/>
          <p:nvPr/>
        </p:nvSpPr>
        <p:spPr>
          <a:xfrm>
            <a:off x="5088569" y="3183738"/>
            <a:ext cx="698257" cy="195246"/>
          </a:xfrm>
          <a:prstGeom prst="rect">
            <a:avLst/>
          </a:prstGeom>
        </p:spPr>
        <p:txBody>
          <a:bodyPr wrap="square">
            <a:spAutoFit/>
          </a:bodyPr>
          <a:lstStyle/>
          <a:p>
            <a:pPr algn="l" defTabSz="778794" fontAlgn="auto">
              <a:lnSpc>
                <a:spcPts val="767"/>
              </a:lnSpc>
              <a:spcBef>
                <a:spcPts val="0"/>
              </a:spcBef>
              <a:spcAft>
                <a:spcPts val="0"/>
              </a:spcAft>
            </a:pPr>
            <a:r>
              <a:rPr lang="fr-FR" sz="767" b="0" i="1" dirty="0">
                <a:solidFill>
                  <a:srgbClr val="E7E6E6">
                    <a:lumMod val="50000"/>
                  </a:srgbClr>
                </a:solidFill>
                <a:latin typeface="Calibri" panose="020F0502020204030204"/>
                <a:ea typeface="+mn-ea"/>
              </a:rPr>
              <a:t>Ressources</a:t>
            </a:r>
          </a:p>
        </p:txBody>
      </p:sp>
      <p:sp>
        <p:nvSpPr>
          <p:cNvPr id="301" name="Ellipse 300">
            <a:extLst>
              <a:ext uri="{FF2B5EF4-FFF2-40B4-BE49-F238E27FC236}">
                <a16:creationId xmlns:a16="http://schemas.microsoft.com/office/drawing/2014/main" id="{0377C2B6-68E1-450E-8203-59109181CF23}"/>
              </a:ext>
            </a:extLst>
          </p:cNvPr>
          <p:cNvSpPr/>
          <p:nvPr/>
        </p:nvSpPr>
        <p:spPr>
          <a:xfrm>
            <a:off x="6630341" y="5158301"/>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4</a:t>
            </a:r>
          </a:p>
        </p:txBody>
      </p:sp>
      <p:sp>
        <p:nvSpPr>
          <p:cNvPr id="201" name="Rectangle 200">
            <a:extLst>
              <a:ext uri="{FF2B5EF4-FFF2-40B4-BE49-F238E27FC236}">
                <a16:creationId xmlns:a16="http://schemas.microsoft.com/office/drawing/2014/main" id="{20390159-397B-43CA-BFC4-378505D5FB3E}"/>
              </a:ext>
            </a:extLst>
          </p:cNvPr>
          <p:cNvSpPr/>
          <p:nvPr/>
        </p:nvSpPr>
        <p:spPr>
          <a:xfrm>
            <a:off x="6014135" y="3822072"/>
            <a:ext cx="1628097" cy="605615"/>
          </a:xfrm>
          <a:prstGeom prst="rect">
            <a:avLst/>
          </a:prstGeom>
        </p:spPr>
        <p:txBody>
          <a:bodyPr wrap="square">
            <a:spAutoFit/>
          </a:bodyPr>
          <a:lstStyle/>
          <a:p>
            <a:pPr algn="l" defTabSz="778794" fontAlgn="auto">
              <a:lnSpc>
                <a:spcPts val="767"/>
              </a:lnSpc>
              <a:spcBef>
                <a:spcPts val="0"/>
              </a:spcBef>
              <a:spcAft>
                <a:spcPts val="0"/>
              </a:spcAft>
            </a:pPr>
            <a:r>
              <a:rPr lang="fr-FR" sz="767" b="0" dirty="0">
                <a:solidFill>
                  <a:prstClr val="black"/>
                </a:solidFill>
                <a:latin typeface="Calibri" panose="020F0502020204030204"/>
                <a:ea typeface="+mn-ea"/>
              </a:rPr>
              <a:t>Principe existant : calcul paie par fonds / client</a:t>
            </a:r>
          </a:p>
          <a:p>
            <a:pPr algn="l" defTabSz="778794" fontAlgn="auto">
              <a:lnSpc>
                <a:spcPts val="767"/>
              </a:lnSpc>
              <a:spcBef>
                <a:spcPts val="0"/>
              </a:spcBef>
              <a:spcAft>
                <a:spcPts val="0"/>
              </a:spcAft>
            </a:pPr>
            <a:r>
              <a:rPr lang="fr-FR" sz="767" b="0" dirty="0">
                <a:solidFill>
                  <a:prstClr val="black"/>
                </a:solidFill>
                <a:latin typeface="Calibri" panose="020F0502020204030204"/>
                <a:ea typeface="+mn-ea"/>
              </a:rPr>
              <a:t>Pour le SRE : calcul et paiement unique, cumulant tous les fonds par client</a:t>
            </a:r>
          </a:p>
        </p:txBody>
      </p:sp>
      <p:sp>
        <p:nvSpPr>
          <p:cNvPr id="206" name="Ellipse 205">
            <a:extLst>
              <a:ext uri="{FF2B5EF4-FFF2-40B4-BE49-F238E27FC236}">
                <a16:creationId xmlns:a16="http://schemas.microsoft.com/office/drawing/2014/main" id="{CD28C3A0-E0D7-4F67-A9ED-F50D0AC023B9}"/>
              </a:ext>
            </a:extLst>
          </p:cNvPr>
          <p:cNvSpPr/>
          <p:nvPr/>
        </p:nvSpPr>
        <p:spPr>
          <a:xfrm>
            <a:off x="5943426" y="3852691"/>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3</a:t>
            </a:r>
          </a:p>
        </p:txBody>
      </p:sp>
      <p:sp>
        <p:nvSpPr>
          <p:cNvPr id="152" name="Rectangle 151">
            <a:extLst>
              <a:ext uri="{FF2B5EF4-FFF2-40B4-BE49-F238E27FC236}">
                <a16:creationId xmlns:a16="http://schemas.microsoft.com/office/drawing/2014/main" id="{76F928E3-175A-412D-8E55-917699347BEA}"/>
              </a:ext>
            </a:extLst>
          </p:cNvPr>
          <p:cNvSpPr/>
          <p:nvPr/>
        </p:nvSpPr>
        <p:spPr>
          <a:xfrm>
            <a:off x="524793" y="2765814"/>
            <a:ext cx="1426999" cy="354766"/>
          </a:xfrm>
          <a:prstGeom prst="rect">
            <a:avLst/>
          </a:prstGeom>
          <a:noFill/>
          <a:ln>
            <a:noFill/>
          </a:ln>
        </p:spPr>
        <p:txBody>
          <a:bodyPr wrap="square" lIns="15330" tIns="15330" rIns="15330" bIns="15330" rtlCol="0" anchor="ctr">
            <a:noAutofit/>
          </a:bodyPr>
          <a:lstStyle/>
          <a:p>
            <a:pPr algn="l" defTabSz="778794" fontAlgn="auto">
              <a:spcBef>
                <a:spcPts val="0"/>
              </a:spcBef>
              <a:spcAft>
                <a:spcPts val="0"/>
              </a:spcAft>
            </a:pPr>
            <a:r>
              <a:rPr lang="fr-FR" sz="681" b="0" i="1" dirty="0">
                <a:solidFill>
                  <a:prstClr val="black">
                    <a:lumMod val="65000"/>
                    <a:lumOff val="35000"/>
                  </a:prstClr>
                </a:solidFill>
                <a:latin typeface="Calibri" panose="020F0502020204030204"/>
                <a:ea typeface="+mn-ea"/>
              </a:rPr>
              <a:t>En entrée : des données reçues par fonds de retraite ,</a:t>
            </a:r>
          </a:p>
          <a:p>
            <a:pPr algn="l" defTabSz="778794" fontAlgn="auto">
              <a:spcBef>
                <a:spcPts val="0"/>
              </a:spcBef>
              <a:spcAft>
                <a:spcPts val="0"/>
              </a:spcAft>
            </a:pPr>
            <a:r>
              <a:rPr lang="fr-FR" sz="681" b="0" i="1" dirty="0">
                <a:solidFill>
                  <a:prstClr val="black">
                    <a:lumMod val="65000"/>
                    <a:lumOff val="35000"/>
                  </a:prstClr>
                </a:solidFill>
                <a:latin typeface="Calibri" panose="020F0502020204030204"/>
                <a:ea typeface="+mn-ea"/>
              </a:rPr>
              <a:t>En sortie : des données envoyées par  CGR</a:t>
            </a:r>
          </a:p>
        </p:txBody>
      </p:sp>
      <p:sp>
        <p:nvSpPr>
          <p:cNvPr id="157" name="Ellipse 156">
            <a:extLst>
              <a:ext uri="{FF2B5EF4-FFF2-40B4-BE49-F238E27FC236}">
                <a16:creationId xmlns:a16="http://schemas.microsoft.com/office/drawing/2014/main" id="{2FCC2844-76ED-4753-AB4E-15E0669E1647}"/>
              </a:ext>
            </a:extLst>
          </p:cNvPr>
          <p:cNvSpPr/>
          <p:nvPr/>
        </p:nvSpPr>
        <p:spPr>
          <a:xfrm>
            <a:off x="8864327" y="3267397"/>
            <a:ext cx="108559" cy="142748"/>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prstClr val="black">
                    <a:lumMod val="65000"/>
                    <a:lumOff val="35000"/>
                  </a:prstClr>
                </a:solidFill>
                <a:latin typeface="Calibri" panose="020F0502020204030204"/>
                <a:ea typeface="+mn-ea"/>
              </a:rPr>
              <a:t>3</a:t>
            </a:r>
          </a:p>
        </p:txBody>
      </p:sp>
      <p:sp>
        <p:nvSpPr>
          <p:cNvPr id="171" name="Ellipse 170">
            <a:extLst>
              <a:ext uri="{FF2B5EF4-FFF2-40B4-BE49-F238E27FC236}">
                <a16:creationId xmlns:a16="http://schemas.microsoft.com/office/drawing/2014/main" id="{9BC478E2-F8DA-4091-B2D7-7C2D8744FEC9}"/>
              </a:ext>
            </a:extLst>
          </p:cNvPr>
          <p:cNvSpPr/>
          <p:nvPr/>
        </p:nvSpPr>
        <p:spPr>
          <a:xfrm>
            <a:off x="259371" y="1870354"/>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schemeClr val="tx2"/>
                </a:solidFill>
                <a:latin typeface="Calibri" panose="020F0502020204030204"/>
                <a:ea typeface="+mn-ea"/>
              </a:rPr>
              <a:t>1</a:t>
            </a:r>
          </a:p>
        </p:txBody>
      </p:sp>
      <p:sp>
        <p:nvSpPr>
          <p:cNvPr id="173" name="Ellipse 172">
            <a:extLst>
              <a:ext uri="{FF2B5EF4-FFF2-40B4-BE49-F238E27FC236}">
                <a16:creationId xmlns:a16="http://schemas.microsoft.com/office/drawing/2014/main" id="{5B249A7C-BE8C-450F-85BA-83C789A0848B}"/>
              </a:ext>
            </a:extLst>
          </p:cNvPr>
          <p:cNvSpPr/>
          <p:nvPr/>
        </p:nvSpPr>
        <p:spPr>
          <a:xfrm>
            <a:off x="3391719" y="4080857"/>
            <a:ext cx="122644" cy="122644"/>
          </a:xfrm>
          <a:prstGeom prst="ellipse">
            <a:avLst/>
          </a:prstGeom>
          <a:solidFill>
            <a:srgbClr val="FFFF00"/>
          </a:solidFill>
          <a:ln>
            <a:noFill/>
          </a:ln>
        </p:spPr>
        <p:txBody>
          <a:bodyPr wrap="none" lIns="0" tIns="0" rIns="0" bIns="0" anchor="ctr" anchorCtr="1">
            <a:noAutofit/>
          </a:bodyPr>
          <a:lstStyle/>
          <a:p>
            <a:pPr algn="l" defTabSz="778794" fontAlgn="auto">
              <a:lnSpc>
                <a:spcPts val="767"/>
              </a:lnSpc>
              <a:spcBef>
                <a:spcPts val="0"/>
              </a:spcBef>
              <a:spcAft>
                <a:spcPts val="0"/>
              </a:spcAft>
            </a:pPr>
            <a:r>
              <a:rPr lang="fr-FR" sz="681" dirty="0">
                <a:solidFill>
                  <a:schemeClr val="tx2"/>
                </a:solidFill>
                <a:latin typeface="Calibri" panose="020F0502020204030204"/>
                <a:ea typeface="+mn-ea"/>
              </a:rPr>
              <a:t>1</a:t>
            </a:r>
          </a:p>
        </p:txBody>
      </p:sp>
      <p:sp>
        <p:nvSpPr>
          <p:cNvPr id="174" name="Flèche : chevron 173">
            <a:extLst>
              <a:ext uri="{FF2B5EF4-FFF2-40B4-BE49-F238E27FC236}">
                <a16:creationId xmlns:a16="http://schemas.microsoft.com/office/drawing/2014/main" id="{9E96DD73-2567-4CBD-B8F8-CBAE17CCC2C3}"/>
              </a:ext>
            </a:extLst>
          </p:cNvPr>
          <p:cNvSpPr/>
          <p:nvPr/>
        </p:nvSpPr>
        <p:spPr bwMode="auto">
          <a:xfrm rot="10800000">
            <a:off x="8833929" y="84617"/>
            <a:ext cx="1549909" cy="526202"/>
          </a:xfrm>
          <a:prstGeom prst="chevron">
            <a:avLst>
              <a:gd name="adj" fmla="val 35972"/>
            </a:avLst>
          </a:prstGeom>
          <a:solidFill>
            <a:srgbClr val="077CB7"/>
          </a:solidFill>
          <a:ln>
            <a:solidFill>
              <a:schemeClr val="accent1">
                <a:lumMod val="50000"/>
              </a:schemeClr>
            </a:solidFill>
          </a:ln>
        </p:spPr>
        <p:txBody>
          <a:bodyPr vert="horz" wrap="square" lIns="180000" tIns="45720" rIns="91440" bIns="45720" numCol="1" rtlCol="0" anchor="ctr" anchorCtr="0" compatLnSpc="1">
            <a:prstTxWarp prst="textNoShape">
              <a:avLst/>
            </a:prstTxWarp>
          </a:bodyPr>
          <a:lstStyle/>
          <a:p>
            <a:pPr algn="l"/>
            <a:endParaRPr lang="fr-FR" dirty="0">
              <a:solidFill>
                <a:schemeClr val="bg2"/>
              </a:solidFill>
            </a:endParaRPr>
          </a:p>
        </p:txBody>
      </p:sp>
      <p:sp>
        <p:nvSpPr>
          <p:cNvPr id="175" name="Rectangle 174">
            <a:extLst>
              <a:ext uri="{FF2B5EF4-FFF2-40B4-BE49-F238E27FC236}">
                <a16:creationId xmlns:a16="http://schemas.microsoft.com/office/drawing/2014/main" id="{0D031615-FC21-4D50-B8D8-215848CD4155}"/>
              </a:ext>
            </a:extLst>
          </p:cNvPr>
          <p:cNvSpPr/>
          <p:nvPr/>
        </p:nvSpPr>
        <p:spPr bwMode="auto">
          <a:xfrm>
            <a:off x="9048587" y="84618"/>
            <a:ext cx="1335251" cy="526202"/>
          </a:xfrm>
          <a:prstGeom prst="rect">
            <a:avLst/>
          </a:prstGeom>
          <a:solidFill>
            <a:schemeClr val="accent1">
              <a:lumMod val="50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300" b="0" dirty="0">
                <a:solidFill>
                  <a:srgbClr val="FFFFFF"/>
                </a:solidFill>
                <a:latin typeface="Arial" panose="020B0604020202020204"/>
                <a:ea typeface="+mn-ea"/>
              </a:rPr>
              <a:t>I</a:t>
            </a:r>
            <a:r>
              <a:rPr kumimoji="0" lang="fr-FR" altLang="fr-FR" sz="1300" b="0" i="0" u="none" strike="noStrike" kern="1200" cap="none" spc="0" normalizeH="0" baseline="0" noProof="0" dirty="0" err="1">
                <a:ln>
                  <a:noFill/>
                </a:ln>
                <a:solidFill>
                  <a:srgbClr val="FFFFFF"/>
                </a:solidFill>
                <a:effectLst/>
                <a:uLnTx/>
                <a:uFillTx/>
                <a:latin typeface="Arial" panose="020B0604020202020204"/>
                <a:ea typeface="+mn-ea"/>
                <a:cs typeface="+mn-cs"/>
              </a:rPr>
              <a:t>mpacts</a:t>
            </a:r>
            <a:r>
              <a:rPr kumimoji="0" lang="fr-FR" altLang="fr-FR" sz="1300" b="0" i="0" u="none" strike="noStrike" kern="1200" cap="none" spc="0" normalizeH="0" baseline="0" noProof="0" dirty="0">
                <a:ln>
                  <a:noFill/>
                </a:ln>
                <a:solidFill>
                  <a:srgbClr val="FFFFFF"/>
                </a:solidFill>
                <a:effectLst/>
                <a:uLnTx/>
                <a:uFillTx/>
                <a:latin typeface="Arial" panose="020B0604020202020204"/>
                <a:ea typeface="+mn-ea"/>
                <a:cs typeface="+mn-cs"/>
              </a:rPr>
              <a:t> Paie</a:t>
            </a:r>
          </a:p>
        </p:txBody>
      </p:sp>
      <p:sp>
        <p:nvSpPr>
          <p:cNvPr id="11" name="Rectangle 10">
            <a:extLst>
              <a:ext uri="{FF2B5EF4-FFF2-40B4-BE49-F238E27FC236}">
                <a16:creationId xmlns:a16="http://schemas.microsoft.com/office/drawing/2014/main" id="{0ECE35C7-4FAB-421C-A40B-985270F9D6D5}"/>
              </a:ext>
            </a:extLst>
          </p:cNvPr>
          <p:cNvSpPr/>
          <p:nvPr/>
        </p:nvSpPr>
        <p:spPr>
          <a:xfrm>
            <a:off x="1051459" y="5464452"/>
            <a:ext cx="8325500" cy="1788888"/>
          </a:xfrm>
          <a:prstGeom prst="rect">
            <a:avLst/>
          </a:prstGeom>
        </p:spPr>
        <p:txBody>
          <a:bodyPr wrap="square">
            <a:spAutoFit/>
          </a:bodyPr>
          <a:lstStyle/>
          <a:p>
            <a:pPr indent="-466725" algn="l" defTabSz="778794">
              <a:lnSpc>
                <a:spcPts val="1920"/>
              </a:lnSpc>
              <a:spcBef>
                <a:spcPts val="1000"/>
              </a:spcBef>
              <a:buClr>
                <a:schemeClr val="accent4">
                  <a:lumMod val="75000"/>
                </a:schemeClr>
              </a:buClr>
              <a:buSzPct val="116000"/>
              <a:defRPr/>
            </a:pPr>
            <a:r>
              <a:rPr lang="fr-FR" sz="900" b="0" dirty="0">
                <a:solidFill>
                  <a:prstClr val="black"/>
                </a:solidFill>
                <a:cs typeface="Arial" panose="020B0604020202020204" pitchFamily="34" charset="0"/>
              </a:rPr>
              <a:t>1 CGR SRE = 1 Fonds de retraite CDC =&gt; Paramétrage par CGR pour les applications SU7, GEO, GC11, RPS;</a:t>
            </a:r>
          </a:p>
          <a:p>
            <a:pPr algn="l" defTabSz="778794">
              <a:lnSpc>
                <a:spcPts val="1920"/>
              </a:lnSpc>
              <a:spcBef>
                <a:spcPts val="1000"/>
              </a:spcBef>
              <a:buClr>
                <a:schemeClr val="accent4">
                  <a:lumMod val="75000"/>
                </a:schemeClr>
              </a:buClr>
              <a:buSzPct val="116000"/>
              <a:defRPr/>
            </a:pPr>
            <a:r>
              <a:rPr lang="fr-FR" sz="900" b="0" dirty="0">
                <a:solidFill>
                  <a:prstClr val="black"/>
                </a:solidFill>
                <a:cs typeface="Arial" panose="020B0604020202020204" pitchFamily="34" charset="0"/>
              </a:rPr>
              <a:t>Modernisation de la médiation entre liquidation et paie</a:t>
            </a:r>
          </a:p>
          <a:p>
            <a:pPr algn="l" defTabSz="778794">
              <a:lnSpc>
                <a:spcPts val="1920"/>
              </a:lnSpc>
              <a:spcBef>
                <a:spcPts val="1000"/>
              </a:spcBef>
              <a:buClr>
                <a:schemeClr val="accent4">
                  <a:lumMod val="75000"/>
                </a:schemeClr>
              </a:buClr>
              <a:buSzPct val="116000"/>
              <a:defRPr/>
            </a:pPr>
            <a:r>
              <a:rPr lang="fr-FR" sz="900" b="0" dirty="0">
                <a:solidFill>
                  <a:prstClr val="black"/>
                </a:solidFill>
                <a:cs typeface="Arial" panose="020B0604020202020204" pitchFamily="34" charset="0"/>
              </a:rPr>
              <a:t>Création d’une nouvelle brique pour la gestion du contrat de paie unique (positionnement dans le SI DRS à définir), en relation avec le référentiel client</a:t>
            </a:r>
          </a:p>
          <a:p>
            <a:pPr algn="l" defTabSz="778794">
              <a:lnSpc>
                <a:spcPts val="1920"/>
              </a:lnSpc>
              <a:spcBef>
                <a:spcPts val="1000"/>
              </a:spcBef>
              <a:buClr>
                <a:schemeClr val="accent4">
                  <a:lumMod val="75000"/>
                </a:schemeClr>
              </a:buClr>
              <a:buSzPct val="116000"/>
              <a:defRPr/>
            </a:pPr>
            <a:endParaRPr lang="fr-FR" sz="900" b="0" dirty="0">
              <a:solidFill>
                <a:prstClr val="black"/>
              </a:solidFill>
              <a:cs typeface="Arial" panose="020B0604020202020204" pitchFamily="34" charset="0"/>
            </a:endParaRPr>
          </a:p>
          <a:p>
            <a:pPr marL="447675" lvl="2" algn="l" defTabSz="778794">
              <a:lnSpc>
                <a:spcPts val="1920"/>
              </a:lnSpc>
              <a:spcBef>
                <a:spcPts val="1000"/>
              </a:spcBef>
              <a:buClr>
                <a:schemeClr val="accent4">
                  <a:lumMod val="75000"/>
                </a:schemeClr>
              </a:buClr>
              <a:buSzPct val="116000"/>
              <a:defRPr/>
            </a:pPr>
            <a:endParaRPr lang="fr-FR" sz="900" b="0" dirty="0">
              <a:solidFill>
                <a:prstClr val="black"/>
              </a:solidFill>
              <a:cs typeface="Arial" panose="020B0604020202020204" pitchFamily="34" charset="0"/>
            </a:endParaRPr>
          </a:p>
        </p:txBody>
      </p:sp>
      <p:sp>
        <p:nvSpPr>
          <p:cNvPr id="13" name="ZoneTexte 12">
            <a:extLst>
              <a:ext uri="{FF2B5EF4-FFF2-40B4-BE49-F238E27FC236}">
                <a16:creationId xmlns:a16="http://schemas.microsoft.com/office/drawing/2014/main" id="{23A4B6EE-23FC-4835-BB9D-74677F96EAD1}"/>
              </a:ext>
            </a:extLst>
          </p:cNvPr>
          <p:cNvSpPr txBox="1"/>
          <p:nvPr/>
        </p:nvSpPr>
        <p:spPr>
          <a:xfrm>
            <a:off x="71888" y="5417272"/>
            <a:ext cx="1879904" cy="215444"/>
          </a:xfrm>
          <a:prstGeom prst="rect">
            <a:avLst/>
          </a:prstGeom>
          <a:noFill/>
        </p:spPr>
        <p:txBody>
          <a:bodyPr wrap="square" rtlCol="0">
            <a:spAutoFit/>
          </a:bodyPr>
          <a:lstStyle/>
          <a:p>
            <a:pPr algn="l"/>
            <a:r>
              <a:rPr lang="fr-FR" sz="800" dirty="0">
                <a:solidFill>
                  <a:schemeClr val="tx2"/>
                </a:solidFill>
              </a:rPr>
              <a:t>Les principes retenus</a:t>
            </a:r>
          </a:p>
        </p:txBody>
      </p:sp>
    </p:spTree>
    <p:extLst>
      <p:ext uri="{BB962C8B-B14F-4D97-AF65-F5344CB8AC3E}">
        <p14:creationId xmlns:p14="http://schemas.microsoft.com/office/powerpoint/2010/main" val="144100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825528F6-2EFE-41A1-A42F-B3B788A0B11E}"/>
              </a:ext>
            </a:extLst>
          </p:cNvPr>
          <p:cNvSpPr>
            <a:spLocks noGrp="1"/>
          </p:cNvSpPr>
          <p:nvPr>
            <p:ph type="sldNum" sz="quarter" idx="12"/>
          </p:nvPr>
        </p:nvSpPr>
        <p:spPr/>
        <p:txBody>
          <a:bodyPr/>
          <a:lstStyle/>
          <a:p>
            <a:fld id="{53ED0D41-7297-4106-87FE-6A4D1D2D1131}" type="slidenum">
              <a:rPr lang="fr-FR" dirty="0"/>
              <a:t>9</a:t>
            </a:fld>
            <a:endParaRPr lang="fr-FR" dirty="0"/>
          </a:p>
        </p:txBody>
      </p:sp>
      <p:sp>
        <p:nvSpPr>
          <p:cNvPr id="32" name="Rectangle 31">
            <a:extLst>
              <a:ext uri="{FF2B5EF4-FFF2-40B4-BE49-F238E27FC236}">
                <a16:creationId xmlns:a16="http://schemas.microsoft.com/office/drawing/2014/main" id="{A5D7BED6-6635-4E35-B13A-736748509FA0}"/>
              </a:ext>
            </a:extLst>
          </p:cNvPr>
          <p:cNvSpPr/>
          <p:nvPr/>
        </p:nvSpPr>
        <p:spPr>
          <a:xfrm>
            <a:off x="3114701" y="1976239"/>
            <a:ext cx="4000136" cy="3445674"/>
          </a:xfrm>
          <a:prstGeom prst="rect">
            <a:avLst/>
          </a:prstGeom>
          <a:solidFill>
            <a:schemeClr val="bg1"/>
          </a:solid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959" dirty="0"/>
          </a:p>
        </p:txBody>
      </p:sp>
      <p:sp>
        <p:nvSpPr>
          <p:cNvPr id="33" name="Rectangle 32">
            <a:extLst>
              <a:ext uri="{FF2B5EF4-FFF2-40B4-BE49-F238E27FC236}">
                <a16:creationId xmlns:a16="http://schemas.microsoft.com/office/drawing/2014/main" id="{432E9279-F19B-41F7-96EB-1A505A41DD14}"/>
              </a:ext>
            </a:extLst>
          </p:cNvPr>
          <p:cNvSpPr/>
          <p:nvPr/>
        </p:nvSpPr>
        <p:spPr>
          <a:xfrm>
            <a:off x="8708194" y="2665919"/>
            <a:ext cx="807424" cy="9756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fr-FR" sz="1959" dirty="0"/>
              <a:t>OC1</a:t>
            </a:r>
          </a:p>
        </p:txBody>
      </p:sp>
      <p:sp>
        <p:nvSpPr>
          <p:cNvPr id="35" name="Rectangle 34">
            <a:extLst>
              <a:ext uri="{FF2B5EF4-FFF2-40B4-BE49-F238E27FC236}">
                <a16:creationId xmlns:a16="http://schemas.microsoft.com/office/drawing/2014/main" id="{983A77E0-AE8E-4BC5-AD00-021DD2E26B8A}"/>
              </a:ext>
            </a:extLst>
          </p:cNvPr>
          <p:cNvSpPr/>
          <p:nvPr/>
        </p:nvSpPr>
        <p:spPr>
          <a:xfrm>
            <a:off x="8712565" y="1070410"/>
            <a:ext cx="807424" cy="976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r"/>
            <a:r>
              <a:rPr lang="fr-FR" sz="1959" dirty="0"/>
              <a:t>DR1</a:t>
            </a:r>
          </a:p>
        </p:txBody>
      </p:sp>
      <p:sp>
        <p:nvSpPr>
          <p:cNvPr id="38" name="Rectangle 37">
            <a:extLst>
              <a:ext uri="{FF2B5EF4-FFF2-40B4-BE49-F238E27FC236}">
                <a16:creationId xmlns:a16="http://schemas.microsoft.com/office/drawing/2014/main" id="{6BED97A3-CD09-4000-9DD5-BA1420EAD373}"/>
              </a:ext>
            </a:extLst>
          </p:cNvPr>
          <p:cNvSpPr/>
          <p:nvPr/>
        </p:nvSpPr>
        <p:spPr>
          <a:xfrm>
            <a:off x="299941" y="5192984"/>
            <a:ext cx="807424" cy="58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t>Kafka</a:t>
            </a:r>
            <a:endParaRPr lang="fr-FR" sz="1959" dirty="0"/>
          </a:p>
        </p:txBody>
      </p:sp>
      <p:sp>
        <p:nvSpPr>
          <p:cNvPr id="42" name="Rectangle 41">
            <a:extLst>
              <a:ext uri="{FF2B5EF4-FFF2-40B4-BE49-F238E27FC236}">
                <a16:creationId xmlns:a16="http://schemas.microsoft.com/office/drawing/2014/main" id="{B058D299-CF06-4302-B4FD-2CD7311797F4}"/>
              </a:ext>
            </a:extLst>
          </p:cNvPr>
          <p:cNvSpPr/>
          <p:nvPr/>
        </p:nvSpPr>
        <p:spPr>
          <a:xfrm>
            <a:off x="3626647" y="5897265"/>
            <a:ext cx="807424" cy="58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59" dirty="0"/>
              <a:t>CLI</a:t>
            </a:r>
          </a:p>
        </p:txBody>
      </p:sp>
      <p:sp>
        <p:nvSpPr>
          <p:cNvPr id="46" name="Rectangle 45">
            <a:extLst>
              <a:ext uri="{FF2B5EF4-FFF2-40B4-BE49-F238E27FC236}">
                <a16:creationId xmlns:a16="http://schemas.microsoft.com/office/drawing/2014/main" id="{0A94D84B-EFEB-4038-BB75-A2D2AE4E585F}"/>
              </a:ext>
            </a:extLst>
          </p:cNvPr>
          <p:cNvSpPr/>
          <p:nvPr/>
        </p:nvSpPr>
        <p:spPr>
          <a:xfrm>
            <a:off x="5028744" y="2233169"/>
            <a:ext cx="1519440" cy="7730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600" dirty="0" err="1"/>
              <a:t>WebMethods</a:t>
            </a:r>
            <a:endParaRPr lang="fr-FR" sz="1959" dirty="0"/>
          </a:p>
        </p:txBody>
      </p:sp>
      <p:cxnSp>
        <p:nvCxnSpPr>
          <p:cNvPr id="52" name="Connecteur : en angle 51">
            <a:extLst>
              <a:ext uri="{FF2B5EF4-FFF2-40B4-BE49-F238E27FC236}">
                <a16:creationId xmlns:a16="http://schemas.microsoft.com/office/drawing/2014/main" id="{41136FC9-ECC5-4F2D-A8D9-BCAB1FE23DC8}"/>
              </a:ext>
            </a:extLst>
          </p:cNvPr>
          <p:cNvCxnSpPr>
            <a:cxnSpLocks/>
            <a:stCxn id="46" idx="3"/>
            <a:endCxn id="51" idx="2"/>
          </p:cNvCxnSpPr>
          <p:nvPr/>
        </p:nvCxnSpPr>
        <p:spPr>
          <a:xfrm flipV="1">
            <a:off x="6548184" y="1346022"/>
            <a:ext cx="1802936" cy="1273694"/>
          </a:xfrm>
          <a:prstGeom prst="bentConnector3">
            <a:avLst>
              <a:gd name="adj1" fmla="val 5174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eur : en angle 52">
            <a:extLst>
              <a:ext uri="{FF2B5EF4-FFF2-40B4-BE49-F238E27FC236}">
                <a16:creationId xmlns:a16="http://schemas.microsoft.com/office/drawing/2014/main" id="{B2CB2311-587F-4933-ADAF-008CE8D13729}"/>
              </a:ext>
            </a:extLst>
          </p:cNvPr>
          <p:cNvCxnSpPr>
            <a:cxnSpLocks/>
            <a:stCxn id="46" idx="3"/>
            <a:endCxn id="74" idx="2"/>
          </p:cNvCxnSpPr>
          <p:nvPr/>
        </p:nvCxnSpPr>
        <p:spPr>
          <a:xfrm>
            <a:off x="6548184" y="2619715"/>
            <a:ext cx="1866491" cy="237646"/>
          </a:xfrm>
          <a:prstGeom prst="bentConnector3">
            <a:avLst>
              <a:gd name="adj1" fmla="val 5000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ZoneTexte 59">
            <a:extLst>
              <a:ext uri="{FF2B5EF4-FFF2-40B4-BE49-F238E27FC236}">
                <a16:creationId xmlns:a16="http://schemas.microsoft.com/office/drawing/2014/main" id="{6B22B9E7-2615-4403-A8F2-F8EBB550396E}"/>
              </a:ext>
            </a:extLst>
          </p:cNvPr>
          <p:cNvSpPr txBox="1"/>
          <p:nvPr/>
        </p:nvSpPr>
        <p:spPr>
          <a:xfrm>
            <a:off x="6698996" y="2432901"/>
            <a:ext cx="2262230" cy="380745"/>
          </a:xfrm>
          <a:prstGeom prst="rect">
            <a:avLst/>
          </a:prstGeom>
          <a:noFill/>
        </p:spPr>
        <p:txBody>
          <a:bodyPr wrap="square" rtlCol="0">
            <a:spAutoFit/>
          </a:bodyPr>
          <a:lstStyle/>
          <a:p>
            <a:r>
              <a:rPr lang="fr-FR" sz="937" dirty="0"/>
              <a:t>Routage des demandes au format pivot OC1/DR1 (en JDBC)</a:t>
            </a:r>
          </a:p>
        </p:txBody>
      </p:sp>
      <p:cxnSp>
        <p:nvCxnSpPr>
          <p:cNvPr id="61" name="Connecteur droit avec flèche 60">
            <a:extLst>
              <a:ext uri="{FF2B5EF4-FFF2-40B4-BE49-F238E27FC236}">
                <a16:creationId xmlns:a16="http://schemas.microsoft.com/office/drawing/2014/main" id="{4A938E2D-F537-404B-9CD4-B88F3087B84D}"/>
              </a:ext>
            </a:extLst>
          </p:cNvPr>
          <p:cNvCxnSpPr>
            <a:cxnSpLocks/>
            <a:endCxn id="38" idx="0"/>
          </p:cNvCxnSpPr>
          <p:nvPr/>
        </p:nvCxnSpPr>
        <p:spPr>
          <a:xfrm>
            <a:off x="697362" y="4089989"/>
            <a:ext cx="6291" cy="1102996"/>
          </a:xfrm>
          <a:prstGeom prst="straightConnector1">
            <a:avLst/>
          </a:prstGeom>
          <a:ln w="44450">
            <a:prstDash val="sysDash"/>
            <a:tailEnd type="triangle"/>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D046548F-3FAC-44B8-96A7-9FFB83CF4BB9}"/>
              </a:ext>
            </a:extLst>
          </p:cNvPr>
          <p:cNvSpPr txBox="1"/>
          <p:nvPr/>
        </p:nvSpPr>
        <p:spPr>
          <a:xfrm>
            <a:off x="53211" y="4111619"/>
            <a:ext cx="1782523" cy="695319"/>
          </a:xfrm>
          <a:prstGeom prst="rect">
            <a:avLst/>
          </a:prstGeom>
          <a:noFill/>
        </p:spPr>
        <p:txBody>
          <a:bodyPr wrap="square" rtlCol="0">
            <a:spAutoFit/>
          </a:bodyPr>
          <a:lstStyle/>
          <a:p>
            <a:r>
              <a:rPr lang="fr-FR" sz="1959" dirty="0"/>
              <a:t>Demandes de pensions</a:t>
            </a:r>
          </a:p>
        </p:txBody>
      </p:sp>
      <p:sp>
        <p:nvSpPr>
          <p:cNvPr id="79" name="Rectangle 78">
            <a:extLst>
              <a:ext uri="{FF2B5EF4-FFF2-40B4-BE49-F238E27FC236}">
                <a16:creationId xmlns:a16="http://schemas.microsoft.com/office/drawing/2014/main" id="{10563C82-DCC5-40D8-A557-71922E69A46A}"/>
              </a:ext>
            </a:extLst>
          </p:cNvPr>
          <p:cNvSpPr/>
          <p:nvPr/>
        </p:nvSpPr>
        <p:spPr>
          <a:xfrm>
            <a:off x="677555" y="1592489"/>
            <a:ext cx="807423" cy="749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959" dirty="0" err="1"/>
              <a:t>LRx</a:t>
            </a:r>
            <a:endParaRPr lang="fr-FR" sz="1959" dirty="0"/>
          </a:p>
        </p:txBody>
      </p:sp>
      <p:cxnSp>
        <p:nvCxnSpPr>
          <p:cNvPr id="81" name="Connecteur : en angle 80">
            <a:extLst>
              <a:ext uri="{FF2B5EF4-FFF2-40B4-BE49-F238E27FC236}">
                <a16:creationId xmlns:a16="http://schemas.microsoft.com/office/drawing/2014/main" id="{84930BBF-BA21-46AF-B952-4B5508FE10F0}"/>
              </a:ext>
            </a:extLst>
          </p:cNvPr>
          <p:cNvCxnSpPr>
            <a:cxnSpLocks/>
            <a:stCxn id="21" idx="4"/>
            <a:endCxn id="46" idx="0"/>
          </p:cNvCxnSpPr>
          <p:nvPr/>
        </p:nvCxnSpPr>
        <p:spPr>
          <a:xfrm>
            <a:off x="1788327" y="1832961"/>
            <a:ext cx="4000137" cy="400207"/>
          </a:xfrm>
          <a:prstGeom prst="bentConnector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46">
            <a:extLst>
              <a:ext uri="{FF2B5EF4-FFF2-40B4-BE49-F238E27FC236}">
                <a16:creationId xmlns:a16="http://schemas.microsoft.com/office/drawing/2014/main" id="{3C06F415-F36C-4B87-ABEB-5607603D1F80}"/>
              </a:ext>
            </a:extLst>
          </p:cNvPr>
          <p:cNvSpPr/>
          <p:nvPr/>
        </p:nvSpPr>
        <p:spPr>
          <a:xfrm>
            <a:off x="3509304" y="4592281"/>
            <a:ext cx="1519440" cy="706931"/>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022" dirty="0"/>
              <a:t>Intégration des demandes de pension</a:t>
            </a:r>
          </a:p>
        </p:txBody>
      </p:sp>
      <p:cxnSp>
        <p:nvCxnSpPr>
          <p:cNvPr id="76" name="Connecteur : en angle 75">
            <a:extLst>
              <a:ext uri="{FF2B5EF4-FFF2-40B4-BE49-F238E27FC236}">
                <a16:creationId xmlns:a16="http://schemas.microsoft.com/office/drawing/2014/main" id="{C68D3494-A3F4-4884-9BBC-70F6C06A6693}"/>
              </a:ext>
            </a:extLst>
          </p:cNvPr>
          <p:cNvCxnSpPr>
            <a:cxnSpLocks/>
            <a:stCxn id="33" idx="3"/>
            <a:endCxn id="102" idx="3"/>
          </p:cNvCxnSpPr>
          <p:nvPr/>
        </p:nvCxnSpPr>
        <p:spPr>
          <a:xfrm flipH="1">
            <a:off x="1562489" y="3153735"/>
            <a:ext cx="7953129" cy="2391715"/>
          </a:xfrm>
          <a:prstGeom prst="bentConnector3">
            <a:avLst>
              <a:gd name="adj1" fmla="val -2874"/>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ZoneTexte 47">
            <a:extLst>
              <a:ext uri="{FF2B5EF4-FFF2-40B4-BE49-F238E27FC236}">
                <a16:creationId xmlns:a16="http://schemas.microsoft.com/office/drawing/2014/main" id="{83DF0AAB-38CC-413A-B6F7-06C6919245A0}"/>
              </a:ext>
            </a:extLst>
          </p:cNvPr>
          <p:cNvSpPr txBox="1"/>
          <p:nvPr/>
        </p:nvSpPr>
        <p:spPr>
          <a:xfrm>
            <a:off x="2627801" y="1642606"/>
            <a:ext cx="1428583" cy="236540"/>
          </a:xfrm>
          <a:prstGeom prst="rect">
            <a:avLst/>
          </a:prstGeom>
          <a:noFill/>
        </p:spPr>
        <p:txBody>
          <a:bodyPr wrap="square" rtlCol="0">
            <a:spAutoFit/>
          </a:bodyPr>
          <a:lstStyle/>
          <a:p>
            <a:r>
              <a:rPr lang="fr-FR" sz="937" dirty="0"/>
              <a:t>Demande de pension</a:t>
            </a:r>
          </a:p>
        </p:txBody>
      </p:sp>
      <p:grpSp>
        <p:nvGrpSpPr>
          <p:cNvPr id="22" name="Groupe 21">
            <a:extLst>
              <a:ext uri="{FF2B5EF4-FFF2-40B4-BE49-F238E27FC236}">
                <a16:creationId xmlns:a16="http://schemas.microsoft.com/office/drawing/2014/main" id="{F9216F47-E674-4BEF-B647-86C52D320E3A}"/>
              </a:ext>
            </a:extLst>
          </p:cNvPr>
          <p:cNvGrpSpPr/>
          <p:nvPr/>
        </p:nvGrpSpPr>
        <p:grpSpPr>
          <a:xfrm>
            <a:off x="1300895" y="1722140"/>
            <a:ext cx="487433" cy="364922"/>
            <a:chOff x="2061152" y="1520901"/>
            <a:chExt cx="572311" cy="428467"/>
          </a:xfrm>
          <a:solidFill>
            <a:schemeClr val="bg1"/>
          </a:solidFill>
        </p:grpSpPr>
        <p:sp>
          <p:nvSpPr>
            <p:cNvPr id="49" name="Organigramme : Disque magnétique 48">
              <a:extLst>
                <a:ext uri="{FF2B5EF4-FFF2-40B4-BE49-F238E27FC236}">
                  <a16:creationId xmlns:a16="http://schemas.microsoft.com/office/drawing/2014/main" id="{D0854D16-4758-4F5E-8F52-41E54C088753}"/>
                </a:ext>
              </a:extLst>
            </p:cNvPr>
            <p:cNvSpPr/>
            <p:nvPr/>
          </p:nvSpPr>
          <p:spPr bwMode="auto">
            <a:xfrm>
              <a:off x="2061152" y="1689128"/>
              <a:ext cx="569532" cy="260240"/>
            </a:xfrm>
            <a:prstGeom prst="flowChartMagneticDisk">
              <a:avLst/>
            </a:prstGeom>
            <a:grp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sp>
          <p:nvSpPr>
            <p:cNvPr id="21" name="Organigramme : Disque magnétique 20">
              <a:extLst>
                <a:ext uri="{FF2B5EF4-FFF2-40B4-BE49-F238E27FC236}">
                  <a16:creationId xmlns:a16="http://schemas.microsoft.com/office/drawing/2014/main" id="{C40F4D29-7BFA-41A5-AD55-8393A33309D7}"/>
                </a:ext>
              </a:extLst>
            </p:cNvPr>
            <p:cNvSpPr/>
            <p:nvPr/>
          </p:nvSpPr>
          <p:spPr bwMode="auto">
            <a:xfrm>
              <a:off x="2063931" y="1520901"/>
              <a:ext cx="569532" cy="260240"/>
            </a:xfrm>
            <a:prstGeom prst="flowChartMagneticDisk">
              <a:avLst/>
            </a:prstGeom>
            <a:grp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grpSp>
      <p:cxnSp>
        <p:nvCxnSpPr>
          <p:cNvPr id="28" name="Connecteur : en angle 27">
            <a:extLst>
              <a:ext uri="{FF2B5EF4-FFF2-40B4-BE49-F238E27FC236}">
                <a16:creationId xmlns:a16="http://schemas.microsoft.com/office/drawing/2014/main" id="{393B2931-E07C-46F9-B7AC-B1D85F70D866}"/>
              </a:ext>
            </a:extLst>
          </p:cNvPr>
          <p:cNvCxnSpPr>
            <a:cxnSpLocks/>
            <a:endCxn id="49" idx="4"/>
          </p:cNvCxnSpPr>
          <p:nvPr/>
        </p:nvCxnSpPr>
        <p:spPr>
          <a:xfrm rot="10800000">
            <a:off x="1785962" y="1976240"/>
            <a:ext cx="3242783" cy="343366"/>
          </a:xfrm>
          <a:prstGeom prst="bentConnector3">
            <a:avLst>
              <a:gd name="adj1" fmla="val 9026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Organigramme : Disque magnétique 50">
            <a:extLst>
              <a:ext uri="{FF2B5EF4-FFF2-40B4-BE49-F238E27FC236}">
                <a16:creationId xmlns:a16="http://schemas.microsoft.com/office/drawing/2014/main" id="{1D8CCA74-2441-4F62-9248-8EA065D694DF}"/>
              </a:ext>
            </a:extLst>
          </p:cNvPr>
          <p:cNvSpPr/>
          <p:nvPr/>
        </p:nvSpPr>
        <p:spPr bwMode="auto">
          <a:xfrm>
            <a:off x="8351120" y="1218569"/>
            <a:ext cx="510104" cy="254904"/>
          </a:xfrm>
          <a:prstGeom prst="flowChartMagneticDisk">
            <a:avLst/>
          </a:prstGeom>
          <a:solidFill>
            <a:schemeClr val="bg1"/>
          </a:solid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grpSp>
        <p:nvGrpSpPr>
          <p:cNvPr id="72" name="Groupe 71">
            <a:extLst>
              <a:ext uri="{FF2B5EF4-FFF2-40B4-BE49-F238E27FC236}">
                <a16:creationId xmlns:a16="http://schemas.microsoft.com/office/drawing/2014/main" id="{23803AEE-08CF-419B-B2BD-1AD4713CF84D}"/>
              </a:ext>
            </a:extLst>
          </p:cNvPr>
          <p:cNvGrpSpPr/>
          <p:nvPr/>
        </p:nvGrpSpPr>
        <p:grpSpPr>
          <a:xfrm>
            <a:off x="8412309" y="2746539"/>
            <a:ext cx="487433" cy="364922"/>
            <a:chOff x="2061152" y="1520901"/>
            <a:chExt cx="572311" cy="428467"/>
          </a:xfrm>
          <a:solidFill>
            <a:schemeClr val="bg1"/>
          </a:solidFill>
        </p:grpSpPr>
        <p:sp>
          <p:nvSpPr>
            <p:cNvPr id="73" name="Organigramme : Disque magnétique 72">
              <a:extLst>
                <a:ext uri="{FF2B5EF4-FFF2-40B4-BE49-F238E27FC236}">
                  <a16:creationId xmlns:a16="http://schemas.microsoft.com/office/drawing/2014/main" id="{DE291AF8-478F-4D30-AE8E-60951A9F5135}"/>
                </a:ext>
              </a:extLst>
            </p:cNvPr>
            <p:cNvSpPr/>
            <p:nvPr/>
          </p:nvSpPr>
          <p:spPr bwMode="auto">
            <a:xfrm>
              <a:off x="2061152" y="1689128"/>
              <a:ext cx="569532" cy="260240"/>
            </a:xfrm>
            <a:prstGeom prst="flowChartMagneticDisk">
              <a:avLst/>
            </a:prstGeom>
            <a:grp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sp>
          <p:nvSpPr>
            <p:cNvPr id="74" name="Organigramme : Disque magnétique 73">
              <a:extLst>
                <a:ext uri="{FF2B5EF4-FFF2-40B4-BE49-F238E27FC236}">
                  <a16:creationId xmlns:a16="http://schemas.microsoft.com/office/drawing/2014/main" id="{B7A616A6-DF35-4900-891D-03687EE51B8F}"/>
                </a:ext>
              </a:extLst>
            </p:cNvPr>
            <p:cNvSpPr/>
            <p:nvPr/>
          </p:nvSpPr>
          <p:spPr bwMode="auto">
            <a:xfrm>
              <a:off x="2063931" y="1520901"/>
              <a:ext cx="569532" cy="260240"/>
            </a:xfrm>
            <a:prstGeom prst="flowChartMagneticDisk">
              <a:avLst/>
            </a:prstGeom>
            <a:grp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grpSp>
      <p:cxnSp>
        <p:nvCxnSpPr>
          <p:cNvPr id="66" name="Connecteur : en angle 65">
            <a:extLst>
              <a:ext uri="{FF2B5EF4-FFF2-40B4-BE49-F238E27FC236}">
                <a16:creationId xmlns:a16="http://schemas.microsoft.com/office/drawing/2014/main" id="{589D5FA5-2DBC-4E21-B803-9B34E014DDEB}"/>
              </a:ext>
            </a:extLst>
          </p:cNvPr>
          <p:cNvCxnSpPr>
            <a:stCxn id="73" idx="2"/>
            <a:endCxn id="46" idx="2"/>
          </p:cNvCxnSpPr>
          <p:nvPr/>
        </p:nvCxnSpPr>
        <p:spPr>
          <a:xfrm rot="10800000" flipV="1">
            <a:off x="5788465" y="3000638"/>
            <a:ext cx="2623845" cy="5622"/>
          </a:xfrm>
          <a:prstGeom prst="bentConnector4">
            <a:avLst>
              <a:gd name="adj1" fmla="val 7041"/>
              <a:gd name="adj2" fmla="val 4314937"/>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ZoneTexte 81">
            <a:extLst>
              <a:ext uri="{FF2B5EF4-FFF2-40B4-BE49-F238E27FC236}">
                <a16:creationId xmlns:a16="http://schemas.microsoft.com/office/drawing/2014/main" id="{44A4BE08-2750-4735-8B3F-EC81148EEC65}"/>
              </a:ext>
            </a:extLst>
          </p:cNvPr>
          <p:cNvSpPr txBox="1"/>
          <p:nvPr/>
        </p:nvSpPr>
        <p:spPr>
          <a:xfrm>
            <a:off x="6472175" y="3059256"/>
            <a:ext cx="1702925" cy="380745"/>
          </a:xfrm>
          <a:prstGeom prst="rect">
            <a:avLst/>
          </a:prstGeom>
          <a:noFill/>
        </p:spPr>
        <p:txBody>
          <a:bodyPr wrap="square" rtlCol="0">
            <a:spAutoFit/>
          </a:bodyPr>
          <a:lstStyle/>
          <a:p>
            <a:r>
              <a:rPr lang="fr-FR" sz="937" dirty="0"/>
              <a:t>Compte-rendu d’intégration</a:t>
            </a:r>
          </a:p>
        </p:txBody>
      </p:sp>
      <p:sp>
        <p:nvSpPr>
          <p:cNvPr id="83" name="ZoneTexte 82">
            <a:extLst>
              <a:ext uri="{FF2B5EF4-FFF2-40B4-BE49-F238E27FC236}">
                <a16:creationId xmlns:a16="http://schemas.microsoft.com/office/drawing/2014/main" id="{B2DC60B3-C166-4479-9E63-EC1EA3AE8395}"/>
              </a:ext>
            </a:extLst>
          </p:cNvPr>
          <p:cNvSpPr txBox="1"/>
          <p:nvPr/>
        </p:nvSpPr>
        <p:spPr>
          <a:xfrm>
            <a:off x="2244699" y="2143505"/>
            <a:ext cx="1702925" cy="380745"/>
          </a:xfrm>
          <a:prstGeom prst="rect">
            <a:avLst/>
          </a:prstGeom>
          <a:noFill/>
        </p:spPr>
        <p:txBody>
          <a:bodyPr wrap="square" rtlCol="0">
            <a:spAutoFit/>
          </a:bodyPr>
          <a:lstStyle/>
          <a:p>
            <a:r>
              <a:rPr lang="fr-FR" sz="937" dirty="0"/>
              <a:t>Compte-rendu d’intégration</a:t>
            </a:r>
          </a:p>
        </p:txBody>
      </p:sp>
      <p:sp>
        <p:nvSpPr>
          <p:cNvPr id="91" name="Rectangle 90">
            <a:extLst>
              <a:ext uri="{FF2B5EF4-FFF2-40B4-BE49-F238E27FC236}">
                <a16:creationId xmlns:a16="http://schemas.microsoft.com/office/drawing/2014/main" id="{7C29F4B8-54E1-48B6-B474-4CA42C68815F}"/>
              </a:ext>
            </a:extLst>
          </p:cNvPr>
          <p:cNvSpPr/>
          <p:nvPr/>
        </p:nvSpPr>
        <p:spPr>
          <a:xfrm>
            <a:off x="3509305" y="3584205"/>
            <a:ext cx="1519440" cy="611911"/>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022" dirty="0"/>
              <a:t>Récupération/Création du contrat de paiement</a:t>
            </a:r>
          </a:p>
        </p:txBody>
      </p:sp>
      <p:sp>
        <p:nvSpPr>
          <p:cNvPr id="92" name="Rectangle 91">
            <a:extLst>
              <a:ext uri="{FF2B5EF4-FFF2-40B4-BE49-F238E27FC236}">
                <a16:creationId xmlns:a16="http://schemas.microsoft.com/office/drawing/2014/main" id="{3AB2FC3D-CAE6-4E93-B025-A77DD718CA2C}"/>
              </a:ext>
            </a:extLst>
          </p:cNvPr>
          <p:cNvSpPr/>
          <p:nvPr/>
        </p:nvSpPr>
        <p:spPr>
          <a:xfrm>
            <a:off x="4850411" y="5897265"/>
            <a:ext cx="807424" cy="58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Kafka</a:t>
            </a:r>
          </a:p>
        </p:txBody>
      </p:sp>
      <p:cxnSp>
        <p:nvCxnSpPr>
          <p:cNvPr id="90" name="Connecteur droit avec flèche 89">
            <a:extLst>
              <a:ext uri="{FF2B5EF4-FFF2-40B4-BE49-F238E27FC236}">
                <a16:creationId xmlns:a16="http://schemas.microsoft.com/office/drawing/2014/main" id="{3D36DB53-DF38-4FD9-A423-7ABD46F5D87A}"/>
              </a:ext>
            </a:extLst>
          </p:cNvPr>
          <p:cNvCxnSpPr>
            <a:stCxn id="42" idx="3"/>
            <a:endCxn id="92" idx="1"/>
          </p:cNvCxnSpPr>
          <p:nvPr/>
        </p:nvCxnSpPr>
        <p:spPr>
          <a:xfrm>
            <a:off x="4434071" y="6189382"/>
            <a:ext cx="416340" cy="0"/>
          </a:xfrm>
          <a:prstGeom prst="straightConnector1">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Connecteur : en angle 93">
            <a:extLst>
              <a:ext uri="{FF2B5EF4-FFF2-40B4-BE49-F238E27FC236}">
                <a16:creationId xmlns:a16="http://schemas.microsoft.com/office/drawing/2014/main" id="{F5FFC2CE-1F7A-43E8-B2F6-4B82A13AC16A}"/>
              </a:ext>
            </a:extLst>
          </p:cNvPr>
          <p:cNvCxnSpPr>
            <a:cxnSpLocks/>
            <a:stCxn id="92" idx="3"/>
            <a:endCxn id="91" idx="0"/>
          </p:cNvCxnSpPr>
          <p:nvPr/>
        </p:nvCxnSpPr>
        <p:spPr>
          <a:xfrm flipH="1" flipV="1">
            <a:off x="4269025" y="3584205"/>
            <a:ext cx="1388810" cy="2605177"/>
          </a:xfrm>
          <a:prstGeom prst="bentConnector4">
            <a:avLst>
              <a:gd name="adj1" fmla="val -16460"/>
              <a:gd name="adj2" fmla="val 108775"/>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01" name="Organigramme : Document 100">
            <a:extLst>
              <a:ext uri="{FF2B5EF4-FFF2-40B4-BE49-F238E27FC236}">
                <a16:creationId xmlns:a16="http://schemas.microsoft.com/office/drawing/2014/main" id="{83430240-B1ED-4A67-9AFC-BB72FE2FA326}"/>
              </a:ext>
            </a:extLst>
          </p:cNvPr>
          <p:cNvSpPr/>
          <p:nvPr/>
        </p:nvSpPr>
        <p:spPr bwMode="auto">
          <a:xfrm>
            <a:off x="491140" y="4850797"/>
            <a:ext cx="527851" cy="462963"/>
          </a:xfrm>
          <a:prstGeom prst="flowChartDocument">
            <a:avLst/>
          </a:prstGeom>
          <a:no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r>
              <a:rPr lang="fr-FR" sz="1022" dirty="0"/>
              <a:t>File</a:t>
            </a:r>
          </a:p>
          <a:p>
            <a:pPr algn="l"/>
            <a:r>
              <a:rPr lang="fr-FR" sz="1022" dirty="0" err="1"/>
              <a:t>Dde</a:t>
            </a:r>
            <a:endParaRPr lang="fr-FR" sz="1022" dirty="0"/>
          </a:p>
        </p:txBody>
      </p:sp>
      <p:sp>
        <p:nvSpPr>
          <p:cNvPr id="102" name="Organigramme : Document 101">
            <a:extLst>
              <a:ext uri="{FF2B5EF4-FFF2-40B4-BE49-F238E27FC236}">
                <a16:creationId xmlns:a16="http://schemas.microsoft.com/office/drawing/2014/main" id="{E2F64A77-DEF7-4A83-92CA-FA8E18345B4E}"/>
              </a:ext>
            </a:extLst>
          </p:cNvPr>
          <p:cNvSpPr/>
          <p:nvPr/>
        </p:nvSpPr>
        <p:spPr bwMode="auto">
          <a:xfrm>
            <a:off x="1034638" y="5313681"/>
            <a:ext cx="527851" cy="463538"/>
          </a:xfrm>
          <a:prstGeom prst="flowChartDocument">
            <a:avLst/>
          </a:prstGeom>
          <a:no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r>
              <a:rPr lang="fr-FR" sz="1022" dirty="0"/>
              <a:t>File</a:t>
            </a:r>
          </a:p>
          <a:p>
            <a:pPr algn="l"/>
            <a:r>
              <a:rPr lang="fr-FR" sz="1022" dirty="0"/>
              <a:t>CR</a:t>
            </a:r>
          </a:p>
        </p:txBody>
      </p:sp>
      <p:cxnSp>
        <p:nvCxnSpPr>
          <p:cNvPr id="104" name="Connecteur : en angle 103">
            <a:extLst>
              <a:ext uri="{FF2B5EF4-FFF2-40B4-BE49-F238E27FC236}">
                <a16:creationId xmlns:a16="http://schemas.microsoft.com/office/drawing/2014/main" id="{36D60D43-2F70-44D0-B8A0-71046A7D2FF6}"/>
              </a:ext>
            </a:extLst>
          </p:cNvPr>
          <p:cNvCxnSpPr>
            <a:cxnSpLocks/>
            <a:stCxn id="101" idx="3"/>
            <a:endCxn id="47" idx="1"/>
          </p:cNvCxnSpPr>
          <p:nvPr/>
        </p:nvCxnSpPr>
        <p:spPr>
          <a:xfrm flipV="1">
            <a:off x="1018990" y="4945747"/>
            <a:ext cx="2490314" cy="136532"/>
          </a:xfrm>
          <a:prstGeom prst="bentConnector3">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6" name="ZoneTexte 105">
            <a:extLst>
              <a:ext uri="{FF2B5EF4-FFF2-40B4-BE49-F238E27FC236}">
                <a16:creationId xmlns:a16="http://schemas.microsoft.com/office/drawing/2014/main" id="{39D4CF4A-5DD1-4CD1-B2AB-B635143176F2}"/>
              </a:ext>
            </a:extLst>
          </p:cNvPr>
          <p:cNvSpPr txBox="1"/>
          <p:nvPr/>
        </p:nvSpPr>
        <p:spPr>
          <a:xfrm>
            <a:off x="6851721" y="5553511"/>
            <a:ext cx="1702925" cy="380745"/>
          </a:xfrm>
          <a:prstGeom prst="rect">
            <a:avLst/>
          </a:prstGeom>
          <a:noFill/>
        </p:spPr>
        <p:txBody>
          <a:bodyPr wrap="square" rtlCol="0">
            <a:spAutoFit/>
          </a:bodyPr>
          <a:lstStyle/>
          <a:p>
            <a:r>
              <a:rPr lang="fr-FR" sz="937" dirty="0"/>
              <a:t>Compte-rendu d’intégration</a:t>
            </a:r>
          </a:p>
        </p:txBody>
      </p:sp>
      <p:cxnSp>
        <p:nvCxnSpPr>
          <p:cNvPr id="108" name="Connecteur : en angle 107">
            <a:extLst>
              <a:ext uri="{FF2B5EF4-FFF2-40B4-BE49-F238E27FC236}">
                <a16:creationId xmlns:a16="http://schemas.microsoft.com/office/drawing/2014/main" id="{388C1375-54D7-4D63-827A-D69B791326F0}"/>
              </a:ext>
            </a:extLst>
          </p:cNvPr>
          <p:cNvCxnSpPr>
            <a:cxnSpLocks/>
            <a:stCxn id="46" idx="1"/>
          </p:cNvCxnSpPr>
          <p:nvPr/>
        </p:nvCxnSpPr>
        <p:spPr>
          <a:xfrm rot="10800000" flipV="1">
            <a:off x="4474352" y="2619715"/>
            <a:ext cx="554392" cy="978266"/>
          </a:xfrm>
          <a:prstGeom prst="bentConnector2">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0" name="Connecteur : en angle 109">
            <a:extLst>
              <a:ext uri="{FF2B5EF4-FFF2-40B4-BE49-F238E27FC236}">
                <a16:creationId xmlns:a16="http://schemas.microsoft.com/office/drawing/2014/main" id="{A70DE016-CE39-4238-A4BD-C68475EFCB1A}"/>
              </a:ext>
            </a:extLst>
          </p:cNvPr>
          <p:cNvCxnSpPr>
            <a:cxnSpLocks/>
            <a:stCxn id="47" idx="0"/>
            <a:endCxn id="91" idx="2"/>
          </p:cNvCxnSpPr>
          <p:nvPr/>
        </p:nvCxnSpPr>
        <p:spPr>
          <a:xfrm rot="5400000" flipH="1" flipV="1">
            <a:off x="4070941" y="4394198"/>
            <a:ext cx="396165" cy="1"/>
          </a:xfrm>
          <a:prstGeom prst="bentConnector3">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4" name="Rectangle 123">
            <a:extLst>
              <a:ext uri="{FF2B5EF4-FFF2-40B4-BE49-F238E27FC236}">
                <a16:creationId xmlns:a16="http://schemas.microsoft.com/office/drawing/2014/main" id="{AE55BA04-EF5D-46D4-A7F6-D877F275327B}"/>
              </a:ext>
            </a:extLst>
          </p:cNvPr>
          <p:cNvSpPr/>
          <p:nvPr/>
        </p:nvSpPr>
        <p:spPr>
          <a:xfrm>
            <a:off x="8095412" y="4212615"/>
            <a:ext cx="807424" cy="58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Kafka</a:t>
            </a:r>
          </a:p>
        </p:txBody>
      </p:sp>
      <p:sp>
        <p:nvSpPr>
          <p:cNvPr id="125" name="Organigramme : Document 124">
            <a:extLst>
              <a:ext uri="{FF2B5EF4-FFF2-40B4-BE49-F238E27FC236}">
                <a16:creationId xmlns:a16="http://schemas.microsoft.com/office/drawing/2014/main" id="{255A898B-E8C1-4F5D-9620-A537E9A7ED0E}"/>
              </a:ext>
            </a:extLst>
          </p:cNvPr>
          <p:cNvSpPr/>
          <p:nvPr/>
        </p:nvSpPr>
        <p:spPr bwMode="auto">
          <a:xfrm>
            <a:off x="7787376" y="3926028"/>
            <a:ext cx="527851" cy="462963"/>
          </a:xfrm>
          <a:prstGeom prst="flowChartDocument">
            <a:avLst/>
          </a:prstGeom>
          <a:no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r>
              <a:rPr lang="fr-FR" sz="1022" dirty="0"/>
              <a:t>File</a:t>
            </a:r>
          </a:p>
          <a:p>
            <a:pPr algn="l"/>
            <a:r>
              <a:rPr lang="fr-FR" sz="1022" dirty="0"/>
              <a:t>OC1</a:t>
            </a:r>
          </a:p>
        </p:txBody>
      </p:sp>
      <p:sp>
        <p:nvSpPr>
          <p:cNvPr id="126" name="Organigramme : Document 125">
            <a:extLst>
              <a:ext uri="{FF2B5EF4-FFF2-40B4-BE49-F238E27FC236}">
                <a16:creationId xmlns:a16="http://schemas.microsoft.com/office/drawing/2014/main" id="{ED641B9C-C4BD-4E2A-A58B-EE5571DD36FE}"/>
              </a:ext>
            </a:extLst>
          </p:cNvPr>
          <p:cNvSpPr/>
          <p:nvPr/>
        </p:nvSpPr>
        <p:spPr bwMode="auto">
          <a:xfrm>
            <a:off x="7775256" y="4620472"/>
            <a:ext cx="527851" cy="462963"/>
          </a:xfrm>
          <a:prstGeom prst="flowChartDocument">
            <a:avLst/>
          </a:prstGeom>
          <a:no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r>
              <a:rPr lang="fr-FR" sz="1022" dirty="0"/>
              <a:t>File</a:t>
            </a:r>
          </a:p>
          <a:p>
            <a:pPr algn="l"/>
            <a:r>
              <a:rPr lang="fr-FR" sz="1022" dirty="0"/>
              <a:t>DR1</a:t>
            </a:r>
          </a:p>
        </p:txBody>
      </p:sp>
      <p:cxnSp>
        <p:nvCxnSpPr>
          <p:cNvPr id="132" name="Connecteur : en angle 131">
            <a:extLst>
              <a:ext uri="{FF2B5EF4-FFF2-40B4-BE49-F238E27FC236}">
                <a16:creationId xmlns:a16="http://schemas.microsoft.com/office/drawing/2014/main" id="{8F558333-BBB6-47D5-9F72-A651AD5DC7C3}"/>
              </a:ext>
            </a:extLst>
          </p:cNvPr>
          <p:cNvCxnSpPr>
            <a:stCxn id="47" idx="3"/>
            <a:endCxn id="126" idx="1"/>
          </p:cNvCxnSpPr>
          <p:nvPr/>
        </p:nvCxnSpPr>
        <p:spPr>
          <a:xfrm flipV="1">
            <a:off x="5028744" y="4851954"/>
            <a:ext cx="2746511" cy="9379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Connecteur : en angle 133">
            <a:extLst>
              <a:ext uri="{FF2B5EF4-FFF2-40B4-BE49-F238E27FC236}">
                <a16:creationId xmlns:a16="http://schemas.microsoft.com/office/drawing/2014/main" id="{89E3C5B2-4473-43A0-93CF-B5E8A48EFDE2}"/>
              </a:ext>
            </a:extLst>
          </p:cNvPr>
          <p:cNvCxnSpPr>
            <a:stCxn id="47" idx="3"/>
            <a:endCxn id="125" idx="1"/>
          </p:cNvCxnSpPr>
          <p:nvPr/>
        </p:nvCxnSpPr>
        <p:spPr>
          <a:xfrm flipV="1">
            <a:off x="5028744" y="4157510"/>
            <a:ext cx="2758632" cy="7882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Rectangle 136">
            <a:extLst>
              <a:ext uri="{FF2B5EF4-FFF2-40B4-BE49-F238E27FC236}">
                <a16:creationId xmlns:a16="http://schemas.microsoft.com/office/drawing/2014/main" id="{4A83CCA6-3418-432B-A026-9A92E69A8BA3}"/>
              </a:ext>
            </a:extLst>
          </p:cNvPr>
          <p:cNvSpPr/>
          <p:nvPr/>
        </p:nvSpPr>
        <p:spPr>
          <a:xfrm>
            <a:off x="8714911" y="3298344"/>
            <a:ext cx="800706" cy="319933"/>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022" dirty="0"/>
              <a:t>consommateur</a:t>
            </a:r>
          </a:p>
        </p:txBody>
      </p:sp>
      <p:sp>
        <p:nvSpPr>
          <p:cNvPr id="138" name="Rectangle 137">
            <a:extLst>
              <a:ext uri="{FF2B5EF4-FFF2-40B4-BE49-F238E27FC236}">
                <a16:creationId xmlns:a16="http://schemas.microsoft.com/office/drawing/2014/main" id="{8EE95540-22BA-43A8-9CE2-521F701C049F}"/>
              </a:ext>
            </a:extLst>
          </p:cNvPr>
          <p:cNvSpPr/>
          <p:nvPr/>
        </p:nvSpPr>
        <p:spPr>
          <a:xfrm>
            <a:off x="8708194" y="1704620"/>
            <a:ext cx="800706" cy="319933"/>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FR" sz="1022" dirty="0"/>
              <a:t>consommateur</a:t>
            </a:r>
          </a:p>
        </p:txBody>
      </p:sp>
      <p:cxnSp>
        <p:nvCxnSpPr>
          <p:cNvPr id="140" name="Connecteur : en angle 139">
            <a:extLst>
              <a:ext uri="{FF2B5EF4-FFF2-40B4-BE49-F238E27FC236}">
                <a16:creationId xmlns:a16="http://schemas.microsoft.com/office/drawing/2014/main" id="{55605441-F1E0-4327-BFBF-269470DACE30}"/>
              </a:ext>
            </a:extLst>
          </p:cNvPr>
          <p:cNvCxnSpPr>
            <a:cxnSpLocks/>
            <a:stCxn id="138" idx="0"/>
            <a:endCxn id="51" idx="3"/>
          </p:cNvCxnSpPr>
          <p:nvPr/>
        </p:nvCxnSpPr>
        <p:spPr>
          <a:xfrm rot="16200000" flipV="1">
            <a:off x="8741787" y="1337859"/>
            <a:ext cx="231147" cy="502375"/>
          </a:xfrm>
          <a:prstGeom prst="bentConnector3">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3" name="Connecteur : en angle 142">
            <a:extLst>
              <a:ext uri="{FF2B5EF4-FFF2-40B4-BE49-F238E27FC236}">
                <a16:creationId xmlns:a16="http://schemas.microsoft.com/office/drawing/2014/main" id="{FD19937C-86FE-4B54-ABA2-AD4C757DDC81}"/>
              </a:ext>
            </a:extLst>
          </p:cNvPr>
          <p:cNvCxnSpPr>
            <a:cxnSpLocks/>
            <a:stCxn id="137" idx="0"/>
            <a:endCxn id="74" idx="4"/>
          </p:cNvCxnSpPr>
          <p:nvPr/>
        </p:nvCxnSpPr>
        <p:spPr>
          <a:xfrm rot="16200000" flipV="1">
            <a:off x="8787012" y="2970091"/>
            <a:ext cx="440983" cy="215523"/>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5" name="Organigramme : Document 144">
            <a:extLst>
              <a:ext uri="{FF2B5EF4-FFF2-40B4-BE49-F238E27FC236}">
                <a16:creationId xmlns:a16="http://schemas.microsoft.com/office/drawing/2014/main" id="{5324FD7D-9939-437C-97DC-54ECD06A2709}"/>
              </a:ext>
            </a:extLst>
          </p:cNvPr>
          <p:cNvSpPr/>
          <p:nvPr/>
        </p:nvSpPr>
        <p:spPr bwMode="auto">
          <a:xfrm>
            <a:off x="5573627" y="6086736"/>
            <a:ext cx="225412" cy="205292"/>
          </a:xfrm>
          <a:prstGeom prst="flowChartDocument">
            <a:avLst/>
          </a:prstGeom>
          <a:no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sp>
        <p:nvSpPr>
          <p:cNvPr id="147" name="Organigramme : Document 146">
            <a:extLst>
              <a:ext uri="{FF2B5EF4-FFF2-40B4-BE49-F238E27FC236}">
                <a16:creationId xmlns:a16="http://schemas.microsoft.com/office/drawing/2014/main" id="{68150A14-4562-409F-8168-5E6FC8C9FE9B}"/>
              </a:ext>
            </a:extLst>
          </p:cNvPr>
          <p:cNvSpPr/>
          <p:nvPr/>
        </p:nvSpPr>
        <p:spPr bwMode="auto">
          <a:xfrm>
            <a:off x="4735930" y="6090692"/>
            <a:ext cx="225412" cy="205292"/>
          </a:xfrm>
          <a:prstGeom prst="flowChartDocument">
            <a:avLst/>
          </a:prstGeom>
          <a:noFill/>
          <a:ln>
            <a:solidFill>
              <a:schemeClr val="tx1"/>
            </a:solidFill>
          </a:ln>
        </p:spPr>
        <p:txBody>
          <a:bodyPr rot="0" spcFirstLastPara="0" vertOverflow="overflow" horzOverflow="overflow" vert="horz" wrap="square" lIns="77879" tIns="38939" rIns="77879" bIns="38939" numCol="1" spcCol="0" rtlCol="0" fromWordArt="0" anchor="t" anchorCtr="0" forceAA="0" compatLnSpc="1">
            <a:prstTxWarp prst="textNoShape">
              <a:avLst/>
            </a:prstTxWarp>
            <a:noAutofit/>
          </a:bodyPr>
          <a:lstStyle/>
          <a:p>
            <a:pPr algn="l"/>
            <a:endParaRPr lang="fr-FR" sz="1959"/>
          </a:p>
        </p:txBody>
      </p:sp>
      <p:cxnSp>
        <p:nvCxnSpPr>
          <p:cNvPr id="149" name="Connecteur : en angle 148">
            <a:extLst>
              <a:ext uri="{FF2B5EF4-FFF2-40B4-BE49-F238E27FC236}">
                <a16:creationId xmlns:a16="http://schemas.microsoft.com/office/drawing/2014/main" id="{0E331349-1D6D-493D-9921-89890B5CA001}"/>
              </a:ext>
            </a:extLst>
          </p:cNvPr>
          <p:cNvCxnSpPr>
            <a:stCxn id="125" idx="3"/>
            <a:endCxn id="137" idx="2"/>
          </p:cNvCxnSpPr>
          <p:nvPr/>
        </p:nvCxnSpPr>
        <p:spPr>
          <a:xfrm flipV="1">
            <a:off x="8315227" y="3618277"/>
            <a:ext cx="800038" cy="539232"/>
          </a:xfrm>
          <a:prstGeom prst="bentConnector2">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1" name="Connecteur : en angle 150">
            <a:extLst>
              <a:ext uri="{FF2B5EF4-FFF2-40B4-BE49-F238E27FC236}">
                <a16:creationId xmlns:a16="http://schemas.microsoft.com/office/drawing/2014/main" id="{DA6DBF09-A40B-4BF8-9B7A-A1377797B092}"/>
              </a:ext>
            </a:extLst>
          </p:cNvPr>
          <p:cNvCxnSpPr>
            <a:cxnSpLocks/>
            <a:stCxn id="126" idx="3"/>
            <a:endCxn id="138" idx="3"/>
          </p:cNvCxnSpPr>
          <p:nvPr/>
        </p:nvCxnSpPr>
        <p:spPr>
          <a:xfrm flipV="1">
            <a:off x="8303107" y="1864587"/>
            <a:ext cx="1205793" cy="2987368"/>
          </a:xfrm>
          <a:prstGeom prst="bentConnector3">
            <a:avLst>
              <a:gd name="adj1" fmla="val 150724"/>
            </a:avLst>
          </a:pr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6" name="Titre 1">
            <a:extLst>
              <a:ext uri="{FF2B5EF4-FFF2-40B4-BE49-F238E27FC236}">
                <a16:creationId xmlns:a16="http://schemas.microsoft.com/office/drawing/2014/main" id="{6C92FDF9-32E1-441B-85BA-5BC067928D41}"/>
              </a:ext>
            </a:extLst>
          </p:cNvPr>
          <p:cNvSpPr txBox="1">
            <a:spLocks/>
          </p:cNvSpPr>
          <p:nvPr/>
        </p:nvSpPr>
        <p:spPr>
          <a:xfrm>
            <a:off x="128403" y="445490"/>
            <a:ext cx="8891672" cy="495083"/>
          </a:xfrm>
          <a:prstGeom prst="rect">
            <a:avLst/>
          </a:prstGeom>
        </p:spPr>
        <p:txBody>
          <a:bodyPr vert="horz" lIns="91440" tIns="45720" rIns="91440" bIns="45720" rtlCol="0" anchor="t">
            <a:noAutofit/>
          </a:bodyPr>
          <a:lstStyle>
            <a:lvl1pPr algn="l" defTabSz="778794" rtl="0" eaLnBrk="1" latinLnBrk="0" hangingPunct="1">
              <a:lnSpc>
                <a:spcPct val="90000"/>
              </a:lnSpc>
              <a:spcBef>
                <a:spcPct val="0"/>
              </a:spcBef>
              <a:buNone/>
              <a:defRPr sz="2470" b="1" kern="1200">
                <a:solidFill>
                  <a:schemeClr val="tx1"/>
                </a:solidFill>
                <a:latin typeface="+mj-lt"/>
                <a:ea typeface="+mj-ea"/>
                <a:cs typeface="+mj-cs"/>
              </a:defRPr>
            </a:lvl1pPr>
          </a:lstStyle>
          <a:p>
            <a:pPr fontAlgn="auto">
              <a:spcAft>
                <a:spcPts val="0"/>
              </a:spcAft>
            </a:pPr>
            <a:r>
              <a:rPr lang="fr-FR" dirty="0">
                <a:solidFill>
                  <a:srgbClr val="FF0000"/>
                </a:solidFill>
              </a:rPr>
              <a:t>Focus sous couche de médiation</a:t>
            </a:r>
          </a:p>
        </p:txBody>
      </p:sp>
      <p:sp>
        <p:nvSpPr>
          <p:cNvPr id="57" name="Flèche : chevron 56">
            <a:extLst>
              <a:ext uri="{FF2B5EF4-FFF2-40B4-BE49-F238E27FC236}">
                <a16:creationId xmlns:a16="http://schemas.microsoft.com/office/drawing/2014/main" id="{1B4E0F98-F9E6-4A96-AD26-1AC7DCB77361}"/>
              </a:ext>
            </a:extLst>
          </p:cNvPr>
          <p:cNvSpPr/>
          <p:nvPr/>
        </p:nvSpPr>
        <p:spPr bwMode="auto">
          <a:xfrm rot="10800000">
            <a:off x="8833929" y="84617"/>
            <a:ext cx="1549909" cy="526202"/>
          </a:xfrm>
          <a:prstGeom prst="chevron">
            <a:avLst>
              <a:gd name="adj" fmla="val 35972"/>
            </a:avLst>
          </a:prstGeom>
          <a:solidFill>
            <a:srgbClr val="077CB7"/>
          </a:solidFill>
          <a:ln>
            <a:solidFill>
              <a:schemeClr val="accent1">
                <a:lumMod val="50000"/>
              </a:schemeClr>
            </a:solidFill>
          </a:ln>
        </p:spPr>
        <p:txBody>
          <a:bodyPr vert="horz" wrap="square" lIns="180000" tIns="45720" rIns="91440" bIns="45720" numCol="1" rtlCol="0" anchor="ctr" anchorCtr="0" compatLnSpc="1">
            <a:prstTxWarp prst="textNoShape">
              <a:avLst/>
            </a:prstTxWarp>
          </a:bodyPr>
          <a:lstStyle/>
          <a:p>
            <a:pPr algn="l"/>
            <a:endParaRPr lang="fr-FR" dirty="0">
              <a:solidFill>
                <a:schemeClr val="bg2"/>
              </a:solidFill>
            </a:endParaRPr>
          </a:p>
        </p:txBody>
      </p:sp>
      <p:sp>
        <p:nvSpPr>
          <p:cNvPr id="58" name="Rectangle 57">
            <a:extLst>
              <a:ext uri="{FF2B5EF4-FFF2-40B4-BE49-F238E27FC236}">
                <a16:creationId xmlns:a16="http://schemas.microsoft.com/office/drawing/2014/main" id="{B93D133E-2A02-4200-B90F-19AD8A732488}"/>
              </a:ext>
            </a:extLst>
          </p:cNvPr>
          <p:cNvSpPr/>
          <p:nvPr/>
        </p:nvSpPr>
        <p:spPr bwMode="auto">
          <a:xfrm>
            <a:off x="9048587" y="84618"/>
            <a:ext cx="1335251" cy="526202"/>
          </a:xfrm>
          <a:prstGeom prst="rect">
            <a:avLst/>
          </a:prstGeom>
          <a:solidFill>
            <a:schemeClr val="accent1">
              <a:lumMod val="50000"/>
            </a:schemeClr>
          </a:solidFill>
          <a:ln>
            <a:noFill/>
          </a:ln>
        </p:spPr>
        <p:txBody>
          <a:bodyPr vert="horz" wrap="square" lIns="91440" tIns="45720" rIns="91440" bIns="45720" numCol="1" rtlCol="0" anchor="ctr" anchorCtr="0" compatLnSpc="1">
            <a:prstTxWarp prst="textNoShape">
              <a:avLst/>
            </a:prstTxWarp>
          </a:bodyPr>
          <a:lstStyle/>
          <a:p>
            <a:pPr marL="0" marR="0" lvl="0" indent="0" algn="l" defTabSz="914400" rtl="0" eaLnBrk="1" fontAlgn="auto" latinLnBrk="0" hangingPunct="1">
              <a:lnSpc>
                <a:spcPts val="1300"/>
              </a:lnSpc>
              <a:spcBef>
                <a:spcPts val="95"/>
              </a:spcBef>
              <a:spcAft>
                <a:spcPts val="0"/>
              </a:spcAft>
              <a:buClr>
                <a:srgbClr val="F01E1E"/>
              </a:buClr>
              <a:buSzTx/>
              <a:buFontTx/>
              <a:buNone/>
              <a:tabLst/>
              <a:defRPr/>
            </a:pPr>
            <a:r>
              <a:rPr lang="fr-FR" altLang="fr-FR" sz="1300" b="0" dirty="0">
                <a:solidFill>
                  <a:srgbClr val="FFFFFF"/>
                </a:solidFill>
                <a:latin typeface="Arial" panose="020B0604020202020204"/>
                <a:ea typeface="+mn-ea"/>
              </a:rPr>
              <a:t>I</a:t>
            </a:r>
            <a:r>
              <a:rPr kumimoji="0" lang="fr-FR" altLang="fr-FR" sz="1300" b="0" i="0" u="none" strike="noStrike" kern="1200" cap="none" spc="0" normalizeH="0" baseline="0" noProof="0" dirty="0" err="1">
                <a:ln>
                  <a:noFill/>
                </a:ln>
                <a:solidFill>
                  <a:srgbClr val="FFFFFF"/>
                </a:solidFill>
                <a:effectLst/>
                <a:uLnTx/>
                <a:uFillTx/>
                <a:latin typeface="Arial" panose="020B0604020202020204"/>
                <a:ea typeface="+mn-ea"/>
                <a:cs typeface="+mn-cs"/>
              </a:rPr>
              <a:t>mpacts</a:t>
            </a:r>
            <a:r>
              <a:rPr kumimoji="0" lang="fr-FR" altLang="fr-FR" sz="1300" b="0" i="0" u="none" strike="noStrike" kern="1200" cap="none" spc="0" normalizeH="0" baseline="0" noProof="0" dirty="0">
                <a:ln>
                  <a:noFill/>
                </a:ln>
                <a:solidFill>
                  <a:srgbClr val="FFFFFF"/>
                </a:solidFill>
                <a:effectLst/>
                <a:uLnTx/>
                <a:uFillTx/>
                <a:latin typeface="Arial" panose="020B0604020202020204"/>
                <a:ea typeface="+mn-ea"/>
                <a:cs typeface="+mn-cs"/>
              </a:rPr>
              <a:t> Paie</a:t>
            </a:r>
          </a:p>
        </p:txBody>
      </p:sp>
    </p:spTree>
    <p:extLst>
      <p:ext uri="{BB962C8B-B14F-4D97-AF65-F5344CB8AC3E}">
        <p14:creationId xmlns:p14="http://schemas.microsoft.com/office/powerpoint/2010/main" val="626116516"/>
      </p:ext>
    </p:extLst>
  </p:cSld>
  <p:clrMapOvr>
    <a:masterClrMapping/>
  </p:clrMapOvr>
</p:sld>
</file>

<file path=ppt/theme/theme1.xml><?xml version="1.0" encoding="utf-8"?>
<a:theme xmlns:a="http://schemas.openxmlformats.org/drawingml/2006/main" name="Caisse des Dépôts">
  <a:themeElements>
    <a:clrScheme name="Caisse des Dépôts">
      <a:dk1>
        <a:srgbClr val="F01E1E"/>
      </a:dk1>
      <a:lt1>
        <a:srgbClr val="FFFFFF"/>
      </a:lt1>
      <a:dk2>
        <a:srgbClr val="000000"/>
      </a:dk2>
      <a:lt2>
        <a:srgbClr val="FFFFFF"/>
      </a:lt2>
      <a:accent1>
        <a:srgbClr val="82D2FA"/>
      </a:accent1>
      <a:accent2>
        <a:srgbClr val="73C8AA"/>
      </a:accent2>
      <a:accent3>
        <a:srgbClr val="00AFAA"/>
      </a:accent3>
      <a:accent4>
        <a:srgbClr val="00AAFA"/>
      </a:accent4>
      <a:accent5>
        <a:srgbClr val="E60087"/>
      </a:accent5>
      <a:accent6>
        <a:srgbClr val="E6505A"/>
      </a:accent6>
      <a:hlink>
        <a:srgbClr val="8C2896"/>
      </a:hlink>
      <a:folHlink>
        <a:srgbClr val="1E46A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solidFill>
            <a:schemeClr val="tx1"/>
          </a:solidFill>
        </a:ln>
      </a:spPr>
      <a:bodyPr vert="horz" wrap="square" lIns="91440" tIns="45720" rIns="91440" bIns="45720" numCol="1" anchor="t" anchorCtr="0" compatLnSpc="1">
        <a:prstTxWarp prst="textNoShape">
          <a:avLst/>
        </a:prstTxWarp>
      </a:bodyPr>
      <a:lstStyle>
        <a:defPPr algn="l">
          <a:defRPr/>
        </a:defPPr>
      </a:lstStyle>
    </a:spDef>
  </a:objectDefaults>
  <a:extraClrSchemeLst/>
  <a:extLst>
    <a:ext uri="{05A4C25C-085E-4340-85A3-A5531E510DB2}">
      <thm15:themeFamily xmlns:thm15="http://schemas.microsoft.com/office/thememl/2012/main" name="180204_CAISSE_DES_DEPOTS_MASQUE_PPT_2019.potx [Lecture seule]" id="{23872132-B577-460D-935B-09617D132F18}" vid="{D67EC446-D84B-4F47-AF16-4EC5A0B2E0B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11546</TotalTime>
  <Words>2998</Words>
  <Application>Microsoft Office PowerPoint</Application>
  <PresentationFormat>Personnalisé</PresentationFormat>
  <Paragraphs>675</Paragraphs>
  <Slides>20</Slides>
  <Notes>9</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20</vt:i4>
      </vt:variant>
    </vt:vector>
  </HeadingPairs>
  <TitlesOfParts>
    <vt:vector size="31" baseType="lpstr">
      <vt:lpstr>Arial</vt:lpstr>
      <vt:lpstr>Arial Black</vt:lpstr>
      <vt:lpstr>Calibri</vt:lpstr>
      <vt:lpstr>Calibri Light</vt:lpstr>
      <vt:lpstr>Courier New</vt:lpstr>
      <vt:lpstr>Symbol</vt:lpstr>
      <vt:lpstr>Times New Roman</vt:lpstr>
      <vt:lpstr>Wingdings</vt:lpstr>
      <vt:lpstr>ヒラギノ角ゴ Pro W3</vt:lpstr>
      <vt:lpstr>Caisse des Dépôts</vt:lpstr>
      <vt:lpstr>Conception personnalisée</vt:lpstr>
      <vt:lpstr>Présentation PowerPoint</vt:lpstr>
      <vt:lpstr>Sommaire     </vt:lpstr>
      <vt:lpstr> </vt:lpstr>
      <vt:lpstr>Les briques applicatives mutualisées</vt:lpstr>
      <vt:lpstr>Le planning du projet</vt:lpstr>
      <vt:lpstr>Les pensions à traiter par le chantier Paiement</vt:lpstr>
      <vt:lpstr>Différences majeures de fonctionnement</vt:lpstr>
      <vt:lpstr>Architecture applicative Paiement</vt:lpstr>
      <vt:lpstr>Présentation PowerPoint</vt:lpstr>
      <vt:lpstr>Présentation PowerPoint</vt:lpstr>
      <vt:lpstr>Périmètre et rôle sur l’intervention CGI</vt:lpstr>
      <vt:lpstr>Détails des impacts identifiés en sortie de cadrage</vt:lpstr>
      <vt:lpstr>Les livrables attendus</vt:lpstr>
      <vt:lpstr>Points d’attention</vt:lpstr>
      <vt:lpstr>Planning prévisionnel</vt:lpstr>
      <vt:lpstr>Jalons par travaux</vt:lpstr>
      <vt:lpstr>Etats des lieux</vt:lpstr>
      <vt:lpstr>Les intervenants sur le périmètre paiement au 06/10/2020</vt:lpstr>
      <vt:lpstr>Comitologie ICDC / CGI</vt:lpstr>
      <vt:lpstr>Présentation PowerPoint</vt:lpstr>
    </vt:vector>
  </TitlesOfParts>
  <Company>CYRILLE SALMON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Cds.Apsideao-e@caissedesdepots.fr</dc:creator>
  <cp:lastModifiedBy>ROUX, Kénan</cp:lastModifiedBy>
  <cp:revision>898</cp:revision>
  <cp:lastPrinted>2015-07-27T12:16:00Z</cp:lastPrinted>
  <dcterms:created xsi:type="dcterms:W3CDTF">2009-07-13T08:38:35Z</dcterms:created>
  <dcterms:modified xsi:type="dcterms:W3CDTF">2020-10-13T08:41:01Z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d4d14c7-9b06-4ee8-85c1-7512d089eb18_Enabled">
    <vt:lpwstr>True</vt:lpwstr>
  </property>
  <property fmtid="{D5CDD505-2E9C-101B-9397-08002B2CF9AE}" pid="3" name="MSIP_Label_ed4d14c7-9b06-4ee8-85c1-7512d089eb18_SiteId">
    <vt:lpwstr>6eab6365-8194-49c6-a4d0-e2d1a0fbeb74</vt:lpwstr>
  </property>
  <property fmtid="{D5CDD505-2E9C-101B-9397-08002B2CF9AE}" pid="4" name="MSIP_Label_ed4d14c7-9b06-4ee8-85c1-7512d089eb18_Ref">
    <vt:lpwstr>https://api.informationprotection.azure.com/api/6eab6365-8194-49c6-a4d0-e2d1a0fbeb74</vt:lpwstr>
  </property>
  <property fmtid="{D5CDD505-2E9C-101B-9397-08002B2CF9AE}" pid="5" name="MSIP_Label_ed4d14c7-9b06-4ee8-85c1-7512d089eb18_Owner">
    <vt:lpwstr>Alain.Marrot@caissedesdepots.fr</vt:lpwstr>
  </property>
  <property fmtid="{D5CDD505-2E9C-101B-9397-08002B2CF9AE}" pid="6" name="MSIP_Label_ed4d14c7-9b06-4ee8-85c1-7512d089eb18_SetDate">
    <vt:lpwstr>2018-06-21T10:49:24.4103763+02:00</vt:lpwstr>
  </property>
  <property fmtid="{D5CDD505-2E9C-101B-9397-08002B2CF9AE}" pid="7" name="MSIP_Label_ed4d14c7-9b06-4ee8-85c1-7512d089eb18_Name">
    <vt:lpwstr>ICDC-Interne</vt:lpwstr>
  </property>
  <property fmtid="{D5CDD505-2E9C-101B-9397-08002B2CF9AE}" pid="8" name="MSIP_Label_ed4d14c7-9b06-4ee8-85c1-7512d089eb18_Application">
    <vt:lpwstr>Microsoft Azure Information Protection</vt:lpwstr>
  </property>
  <property fmtid="{D5CDD505-2E9C-101B-9397-08002B2CF9AE}" pid="9" name="MSIP_Label_ed4d14c7-9b06-4ee8-85c1-7512d089eb18_Extended_MSFT_Method">
    <vt:lpwstr>Automatic</vt:lpwstr>
  </property>
  <property fmtid="{D5CDD505-2E9C-101B-9397-08002B2CF9AE}" pid="10" name="MSIP_Label_11e6c474-2a83-4997-b5fa-5fe28ed132da_Enabled">
    <vt:lpwstr>True</vt:lpwstr>
  </property>
  <property fmtid="{D5CDD505-2E9C-101B-9397-08002B2CF9AE}" pid="11" name="MSIP_Label_11e6c474-2a83-4997-b5fa-5fe28ed132da_SiteId">
    <vt:lpwstr>6eab6365-8194-49c6-a4d0-e2d1a0fbeb74</vt:lpwstr>
  </property>
  <property fmtid="{D5CDD505-2E9C-101B-9397-08002B2CF9AE}" pid="12" name="MSIP_Label_11e6c474-2a83-4997-b5fa-5fe28ed132da_Ref">
    <vt:lpwstr>https://api.informationprotection.azure.com/api/6eab6365-8194-49c6-a4d0-e2d1a0fbeb74</vt:lpwstr>
  </property>
  <property fmtid="{D5CDD505-2E9C-101B-9397-08002B2CF9AE}" pid="13" name="MSIP_Label_11e6c474-2a83-4997-b5fa-5fe28ed132da_SetDate">
    <vt:lpwstr>2018-06-21T10:49:24.4103763+02:00</vt:lpwstr>
  </property>
  <property fmtid="{D5CDD505-2E9C-101B-9397-08002B2CF9AE}" pid="14" name="MSIP_Label_11e6c474-2a83-4997-b5fa-5fe28ed132da_Name">
    <vt:lpwstr>Avec marquage</vt:lpwstr>
  </property>
  <property fmtid="{D5CDD505-2E9C-101B-9397-08002B2CF9AE}" pid="15" name="MSIP_Label_11e6c474-2a83-4997-b5fa-5fe28ed132da_Extended_MSFT_Method">
    <vt:lpwstr>Automatic</vt:lpwstr>
  </property>
  <property fmtid="{D5CDD505-2E9C-101B-9397-08002B2CF9AE}" pid="16" name="Sensitivity">
    <vt:lpwstr>ICDC-Interne Avec marquage</vt:lpwstr>
  </property>
</Properties>
</file>