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315" r:id="rId6"/>
    <p:sldId id="377" r:id="rId7"/>
    <p:sldId id="376" r:id="rId8"/>
    <p:sldId id="346" r:id="rId9"/>
    <p:sldId id="282" r:id="rId10"/>
    <p:sldId id="379" r:id="rId11"/>
    <p:sldId id="381" r:id="rId12"/>
    <p:sldId id="382" r:id="rId13"/>
    <p:sldId id="364" r:id="rId14"/>
    <p:sldId id="394" r:id="rId15"/>
    <p:sldId id="393" r:id="rId16"/>
    <p:sldId id="396" r:id="rId17"/>
    <p:sldId id="374" r:id="rId18"/>
    <p:sldId id="399" r:id="rId19"/>
    <p:sldId id="257" r:id="rId20"/>
    <p:sldId id="354" r:id="rId21"/>
    <p:sldId id="391" r:id="rId22"/>
    <p:sldId id="392" r:id="rId23"/>
    <p:sldId id="383" r:id="rId24"/>
    <p:sldId id="384" r:id="rId25"/>
    <p:sldId id="385" r:id="rId26"/>
    <p:sldId id="386" r:id="rId27"/>
    <p:sldId id="387" r:id="rId28"/>
    <p:sldId id="388" r:id="rId29"/>
    <p:sldId id="390" r:id="rId30"/>
    <p:sldId id="378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77045" autoAdjust="0"/>
  </p:normalViewPr>
  <p:slideViewPr>
    <p:cSldViewPr snapToGrid="0">
      <p:cViewPr varScale="1">
        <p:scale>
          <a:sx n="115" d="100"/>
          <a:sy n="115" d="100"/>
        </p:scale>
        <p:origin x="264" y="108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0"/>
            </a:pPr>
            <a:r>
              <a:rPr lang="en-GB" sz="1600" b="0" i="0" baseline="0" dirty="0" err="1">
                <a:effectLst/>
              </a:rPr>
              <a:t>Charte</a:t>
            </a:r>
            <a:r>
              <a:rPr lang="en-GB" sz="1600" b="0" i="0" baseline="0" dirty="0">
                <a:effectLst/>
              </a:rPr>
              <a:t> de 6 </a:t>
            </a:r>
            <a:r>
              <a:rPr lang="en-GB" sz="1600" b="0" i="0" baseline="0" dirty="0" err="1">
                <a:effectLst/>
              </a:rPr>
              <a:t>couleurs</a:t>
            </a:r>
            <a:endParaRPr lang="en-GB" sz="1600" dirty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535769724621492"/>
          <c:y val="0.1432378758145558"/>
          <c:w val="0.72842708766335185"/>
          <c:h val="0.50091922332079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31937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F-44A6-898D-E494DA777F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991F3D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F-44A6-898D-E494DA777F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6A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AF-44A6-898D-E494DA777F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rgbClr val="A1C4D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AF-44A6-898D-E494DA777F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rgbClr val="F2A2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F-44A6-898D-E494DA777F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rgbClr val="A5ACB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AF-44A6-898D-E494DA777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5776456"/>
        <c:axId val="675778024"/>
      </c:barChart>
      <c:catAx>
        <c:axId val="675776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8024"/>
        <c:crosses val="autoZero"/>
        <c:auto val="1"/>
        <c:lblAlgn val="ctr"/>
        <c:lblOffset val="100"/>
        <c:noMultiLvlLbl val="0"/>
      </c:catAx>
      <c:valAx>
        <c:axId val="6757780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6456"/>
        <c:crosses val="autoZero"/>
        <c:crossBetween val="between"/>
      </c:valAx>
      <c:spPr>
        <a:ln/>
      </c:spPr>
    </c:plotArea>
    <c:legend>
      <c:legendPos val="b"/>
      <c:layout>
        <c:manualLayout>
          <c:xMode val="edge"/>
          <c:yMode val="edge"/>
          <c:x val="0"/>
          <c:y val="0.79583539677189408"/>
          <c:w val="0.98834432101439629"/>
          <c:h val="0.18279644671673509"/>
        </c:manualLayout>
      </c:layout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0"/>
            </a:pPr>
            <a:r>
              <a:rPr lang="en-GB" sz="1600" b="0" i="0" baseline="0" dirty="0" err="1">
                <a:effectLst/>
              </a:rPr>
              <a:t>Charte</a:t>
            </a:r>
            <a:r>
              <a:rPr lang="en-GB" sz="1600" b="0" i="0" baseline="0" dirty="0">
                <a:effectLst/>
              </a:rPr>
              <a:t> de 12 </a:t>
            </a:r>
            <a:r>
              <a:rPr lang="en-GB" sz="1600" b="0" i="0" baseline="0" dirty="0" err="1">
                <a:effectLst/>
              </a:rPr>
              <a:t>couleurs</a:t>
            </a:r>
            <a:endParaRPr lang="en-GB" sz="1600" dirty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761491695615378"/>
          <c:y val="0.1432378758145558"/>
          <c:w val="0.80478835982441344"/>
          <c:h val="0.46386757629302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31937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E-4CE7-8B69-0023548F3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991F3D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E-4CE7-8B69-0023548F37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6A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E-4CE7-8B69-0023548F37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rgbClr val="A1C4D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BE-4CE7-8B69-0023548F37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rgbClr val="F2A2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BE-4CE7-8B69-0023548F37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rgbClr val="A5ACB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BE-4CE7-8B69-0023548F37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rgbClr val="40708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BE-4CE7-8B69-0023548F37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Série 8</c:v>
                </c:pt>
              </c:strCache>
            </c:strRef>
          </c:tx>
          <c:spPr>
            <a:solidFill>
              <a:srgbClr val="F2E6CE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1BE-4CE7-8B69-0023548F37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Série 9</c:v>
                </c:pt>
              </c:strCache>
            </c:strRef>
          </c:tx>
          <c:spPr>
            <a:solidFill>
              <a:srgbClr val="505659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BE-4CE7-8B69-0023548F378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Série 10</c:v>
                </c:pt>
              </c:strCache>
            </c:strRef>
          </c:tx>
          <c:spPr>
            <a:solidFill>
              <a:srgbClr val="E6DADD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1BE-4CE7-8B69-0023548F378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Série 11</c:v>
                </c:pt>
              </c:strCache>
            </c:strRef>
          </c:tx>
          <c:spPr>
            <a:solidFill>
              <a:srgbClr val="CC8800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BE-4CE7-8B69-0023548F378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Série 12</c:v>
                </c:pt>
              </c:strCache>
            </c:strRef>
          </c:tx>
          <c:spPr>
            <a:solidFill>
              <a:srgbClr val="8C5E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1BE-4CE7-8B69-0023548F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5775280"/>
        <c:axId val="675775672"/>
      </c:barChart>
      <c:catAx>
        <c:axId val="67577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5672"/>
        <c:crosses val="autoZero"/>
        <c:auto val="1"/>
        <c:lblAlgn val="ctr"/>
        <c:lblOffset val="100"/>
        <c:noMultiLvlLbl val="0"/>
      </c:catAx>
      <c:valAx>
        <c:axId val="6757756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5280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2.7692979670713807E-2"/>
          <c:y val="0.73819221512741384"/>
          <c:w val="0.94461369995189226"/>
          <c:h val="0.19090176424697997"/>
        </c:manualLayout>
      </c:layout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17/11/2020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17/11/2020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7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78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36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7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1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9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88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3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2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46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860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24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78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36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3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3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15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44E769B-E19A-4A65-B4D3-DC33CE6A7D5B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31" name="Image 4" descr="EN tagline.emf">
              <a:extLst>
                <a:ext uri="{FF2B5EF4-FFF2-40B4-BE49-F238E27FC236}">
                  <a16:creationId xmlns:a16="http://schemas.microsoft.com/office/drawing/2014/main" id="{8A5FAE73-683F-4F61-9D0E-773AD21243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32" name="Group 4" title="&lt;IGNORE&gt;">
              <a:extLst>
                <a:ext uri="{FF2B5EF4-FFF2-40B4-BE49-F238E27FC236}">
                  <a16:creationId xmlns:a16="http://schemas.microsoft.com/office/drawing/2014/main" id="{3672D2AE-F3D6-4862-BD27-362EA7E9B767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33" name="AutoShape 3">
                <a:extLst>
                  <a:ext uri="{FF2B5EF4-FFF2-40B4-BE49-F238E27FC236}">
                    <a16:creationId xmlns:a16="http://schemas.microsoft.com/office/drawing/2014/main" id="{1D34C6D8-D118-4138-8565-FE8A0DC40F3A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7902288-ADF7-4ABD-8B94-643AC22CD81F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759202E9-7BC7-4E98-8B26-7A4EF5F99490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B573F07-685B-4E50-AB33-F4B6E345D3D4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AFFC943B-EC40-418E-BD95-B14566971C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 userDrawn="1"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E66334-4350-4745-8915-0785040B98F6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168C0A0-FD21-4753-8E4D-AE04CE5B762E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31" name="Image 4" descr="EN tagline.emf">
                <a:extLst>
                  <a:ext uri="{FF2B5EF4-FFF2-40B4-BE49-F238E27FC236}">
                    <a16:creationId xmlns:a16="http://schemas.microsoft.com/office/drawing/2014/main" id="{D8FABFD6-4907-413E-8BAB-DA98B40032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2" name="Group 4" title="&lt;IGNORE&gt;">
                <a:extLst>
                  <a:ext uri="{FF2B5EF4-FFF2-40B4-BE49-F238E27FC236}">
                    <a16:creationId xmlns:a16="http://schemas.microsoft.com/office/drawing/2014/main" id="{FDAE4F12-B583-4619-BB8D-E86193AB73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3" name="AutoShape 3">
                  <a:extLst>
                    <a:ext uri="{FF2B5EF4-FFF2-40B4-BE49-F238E27FC236}">
                      <a16:creationId xmlns:a16="http://schemas.microsoft.com/office/drawing/2014/main" id="{4C7FDB9D-733C-43B3-AEE0-B7B4E243EE20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5">
                  <a:extLst>
                    <a:ext uri="{FF2B5EF4-FFF2-40B4-BE49-F238E27FC236}">
                      <a16:creationId xmlns:a16="http://schemas.microsoft.com/office/drawing/2014/main" id="{4E49EDDF-318C-4DE1-B2A0-13DD8E6FC6EE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C6F2752F-1C61-42D4-8D98-0F9EC6950E6D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FE0FEFDB-5F8B-4A36-8E2C-9100D6592C93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Rectangle 9">
                  <a:extLst>
                    <a:ext uri="{FF2B5EF4-FFF2-40B4-BE49-F238E27FC236}">
                      <a16:creationId xmlns:a16="http://schemas.microsoft.com/office/drawing/2014/main" id="{E10C1261-D459-4EAD-90F9-48B2836C9B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996D36-F66B-4D79-B51D-9E42DE820005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887F4-E81C-42F5-9965-62A91D5FF32C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CB42E4-8FD8-4832-B4B5-048AFB582BBB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2" name="Image 4" descr="EN tagline.emf">
                <a:extLst>
                  <a:ext uri="{FF2B5EF4-FFF2-40B4-BE49-F238E27FC236}">
                    <a16:creationId xmlns:a16="http://schemas.microsoft.com/office/drawing/2014/main" id="{71382411-2A16-41D7-9156-EFE25F71A5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25" name="Group 4" title="&lt;IGNORE&gt;">
                <a:extLst>
                  <a:ext uri="{FF2B5EF4-FFF2-40B4-BE49-F238E27FC236}">
                    <a16:creationId xmlns:a16="http://schemas.microsoft.com/office/drawing/2014/main" id="{20F1A124-6381-4890-82A4-5EDD7E4A16A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E2300582-C935-48C5-813E-B09E50207497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8B78F586-FF2D-4F1C-9EE2-CAC275A502E7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F2D569EB-4F05-4ECB-829A-C347E8763016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BDC53E80-DA99-4D65-ACDC-41D4E6CBE7B2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063D3CA7-D0A3-42EA-B2F5-4BD8EC525B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1ED2C-B1E7-4839-B76B-6B14ECB1B304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C96E25-E431-4FC9-8172-3E2DB54832A9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30B7FE-C562-4508-AFBE-82D40A35A95D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1" name="Image 4" descr="EN tagline.emf">
                <a:extLst>
                  <a:ext uri="{FF2B5EF4-FFF2-40B4-BE49-F238E27FC236}">
                    <a16:creationId xmlns:a16="http://schemas.microsoft.com/office/drawing/2014/main" id="{73735C5E-2274-43AD-BBAD-B6C7FA372C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5" name="Group 4" title="&lt;IGNORE&gt;">
                <a:extLst>
                  <a:ext uri="{FF2B5EF4-FFF2-40B4-BE49-F238E27FC236}">
                    <a16:creationId xmlns:a16="http://schemas.microsoft.com/office/drawing/2014/main" id="{E5C4B45A-D786-483B-BE41-AC0360C957F6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0EB7B6D9-555A-41A4-8439-B9905A117AD2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1C71961A-9873-4673-AF41-5DD6DC85873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4138CAA4-B2A4-4223-A096-1A1EC457A805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2111B165-71C5-485D-961F-6C842C5D7A9A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E4169179-84A4-4E05-A86A-AA90310768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pic>
        <p:nvPicPr>
          <p:cNvPr id="25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3"/>
          <a:stretch/>
        </p:blipFill>
        <p:spPr bwMode="auto">
          <a:xfrm>
            <a:off x="0" y="320868"/>
            <a:ext cx="513188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198914-4D8A-46DE-A5A0-3D77B45DBE09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3E4D7-83B8-41AB-AD67-F352A4E71504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3E5B49-5F01-42A0-B192-6F960DD951B1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2" name="Image 4" descr="EN tagline.emf">
                <a:extLst>
                  <a:ext uri="{FF2B5EF4-FFF2-40B4-BE49-F238E27FC236}">
                    <a16:creationId xmlns:a16="http://schemas.microsoft.com/office/drawing/2014/main" id="{91ECE019-4D69-45AE-BFD8-7CEC63AF90E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5" name="Group 4" title="&lt;IGNORE&gt;">
                <a:extLst>
                  <a:ext uri="{FF2B5EF4-FFF2-40B4-BE49-F238E27FC236}">
                    <a16:creationId xmlns:a16="http://schemas.microsoft.com/office/drawing/2014/main" id="{8CE99DF3-5497-46DE-B962-AA27E55A4B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5D37C5BA-CB35-439E-9713-3178A482C72C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FD21C7ED-45BB-4236-8A1A-AACE78149002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0A15D205-A6D8-4D45-ADC7-C4C0C37355C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71B8DCBE-4AF4-4061-8CD2-75231B91065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0F91EC22-7A8E-4E10-BED7-D56FB2C1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77FD8-A231-4A8A-AD88-2F6CF2F4A656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23" name="Image 4" descr="EN tagline.emf">
              <a:extLst>
                <a:ext uri="{FF2B5EF4-FFF2-40B4-BE49-F238E27FC236}">
                  <a16:creationId xmlns:a16="http://schemas.microsoft.com/office/drawing/2014/main" id="{252B870E-7541-4948-976A-7950715AB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24" name="Group 4" title="&lt;IGNORE&gt;">
              <a:extLst>
                <a:ext uri="{FF2B5EF4-FFF2-40B4-BE49-F238E27FC236}">
                  <a16:creationId xmlns:a16="http://schemas.microsoft.com/office/drawing/2014/main" id="{355566F0-39AF-42EF-B974-C8A2D06CD2B7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25" name="AutoShape 3">
                <a:extLst>
                  <a:ext uri="{FF2B5EF4-FFF2-40B4-BE49-F238E27FC236}">
                    <a16:creationId xmlns:a16="http://schemas.microsoft.com/office/drawing/2014/main" id="{84AC35E0-C627-46E0-97A2-09CC5D12D383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922890C2-8C2D-4358-8928-4AD9879ED76E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8A5BBD3-BD96-4302-A3E6-F595E1416946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B5B7C0E-57AD-401D-9ACD-EC2930BDD1AB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AC137038-5DBD-4675-8F23-A81125B35C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7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9672" b="-1"/>
          <a:stretch/>
        </p:blipFill>
        <p:spPr bwMode="auto">
          <a:xfrm>
            <a:off x="5873036" y="-11151"/>
            <a:ext cx="6315247" cy="33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références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ersonnes-res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Z:\En Cours\CGI\CGI-211 Branding 2017\INFOGRAPHIE\TEMPLATE Microsoft Office 2010\ILLUSTRATIONS\EMFs\CGI Connectors - RGB - contact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0" r="1857"/>
          <a:stretch/>
        </p:blipFill>
        <p:spPr bwMode="auto">
          <a:xfrm>
            <a:off x="788614" y="0"/>
            <a:ext cx="11398624" cy="26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" t="4397" r="-1521" b="-4147"/>
          <a:stretch/>
        </p:blipFill>
        <p:spPr bwMode="auto">
          <a:xfrm>
            <a:off x="3550759" y="-18661"/>
            <a:ext cx="7706697" cy="53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Thank you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DB986A-A9ED-44B3-8A92-BCC66C167A65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22" name="Image 4" descr="EN tagline.emf">
              <a:extLst>
                <a:ext uri="{FF2B5EF4-FFF2-40B4-BE49-F238E27FC236}">
                  <a16:creationId xmlns:a16="http://schemas.microsoft.com/office/drawing/2014/main" id="{6409C753-F147-4DED-8349-04F73A3C0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24" name="Group 4" title="&lt;IGNORE&gt;">
              <a:extLst>
                <a:ext uri="{FF2B5EF4-FFF2-40B4-BE49-F238E27FC236}">
                  <a16:creationId xmlns:a16="http://schemas.microsoft.com/office/drawing/2014/main" id="{15CE788A-04FF-41A8-AFA0-33AF2745FCC2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25" name="AutoShape 3">
                <a:extLst>
                  <a:ext uri="{FF2B5EF4-FFF2-40B4-BE49-F238E27FC236}">
                    <a16:creationId xmlns:a16="http://schemas.microsoft.com/office/drawing/2014/main" id="{92F9B57B-CF31-473B-A7E5-7C9291FD92A0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C2A10DCA-745E-49D2-980F-27301F7FDBA7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81C0C484-632C-4A36-A148-B1A47D13F04E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00EFBC7-7182-40BF-A453-942DB1ACB5D0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AD9B24C3-65BD-4C57-963A-A683937799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pic>
        <p:nvPicPr>
          <p:cNvPr id="30" name="Picture 2" descr="Z:\En Cours\CGI\CGI-211 Branding 2017\INFOGRAPHIE\TEMPLATE Microsoft Office 2010\ILLUSTRATIONS\EMFs\CGI Connectors - RGB - Long document cover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/>
          <a:stretch/>
        </p:blipFill>
        <p:spPr bwMode="auto">
          <a:xfrm>
            <a:off x="-14515" y="368300"/>
            <a:ext cx="6443851" cy="64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202017" y="-13252"/>
            <a:ext cx="4704522" cy="12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smtClean="0"/>
              <a:t>Click to edit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9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0" r="770"/>
          <a:stretch/>
        </p:blipFill>
        <p:spPr bwMode="auto">
          <a:xfrm>
            <a:off x="3322376" y="-1"/>
            <a:ext cx="8864862" cy="33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64101" y="-4797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GB" sz="1000" dirty="0" smtClean="0">
                <a:latin typeface="+mn-lt"/>
              </a:rPr>
              <a:t>© 2020 CGI Inc.</a:t>
            </a:r>
            <a:endParaRPr lang="en-GB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14" name="TextBox 2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Soutenance</a:t>
            </a:r>
            <a:r>
              <a:rPr lang="en-GB" dirty="0" smtClean="0"/>
              <a:t> de </a:t>
            </a:r>
            <a:r>
              <a:rPr lang="en-GB" dirty="0" err="1" smtClean="0"/>
              <a:t>mémoire</a:t>
            </a:r>
            <a:endParaRPr lang="en-GB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61348"/>
          </a:xfrm>
        </p:spPr>
        <p:txBody>
          <a:bodyPr/>
          <a:lstStyle/>
          <a:p>
            <a:pPr lvl="0"/>
            <a:r>
              <a:rPr lang="en-GB" sz="1400" b="0" dirty="0" smtClean="0"/>
              <a:t>Kénan </a:t>
            </a:r>
            <a:r>
              <a:rPr lang="en-GB" sz="1400" b="0" dirty="0" smtClean="0"/>
              <a:t>Roux </a:t>
            </a:r>
          </a:p>
          <a:p>
            <a:pPr lvl="0"/>
            <a:r>
              <a:rPr lang="en-GB" sz="1400" b="0" dirty="0" smtClean="0"/>
              <a:t> </a:t>
            </a:r>
          </a:p>
          <a:p>
            <a:pPr lvl="0"/>
            <a:r>
              <a:rPr lang="en-GB" sz="1400" b="0" dirty="0" err="1" smtClean="0"/>
              <a:t>Novembre</a:t>
            </a:r>
            <a:r>
              <a:rPr lang="en-GB" sz="1400" b="0" dirty="0" smtClean="0"/>
              <a:t> 2020 </a:t>
            </a:r>
            <a:endParaRPr lang="en-GB" sz="1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 smtClean="0"/>
              <a:t>Insérer</a:t>
            </a:r>
            <a:r>
              <a:rPr lang="en-GB" dirty="0" smtClean="0"/>
              <a:t> le </a:t>
            </a:r>
            <a:r>
              <a:rPr lang="en-GB" dirty="0" err="1" smtClean="0"/>
              <a:t>témoignage</a:t>
            </a:r>
            <a:r>
              <a:rPr lang="en-GB" dirty="0" smtClean="0"/>
              <a:t> client </a:t>
            </a:r>
            <a:r>
              <a:rPr lang="en-GB" dirty="0" err="1" smtClean="0"/>
              <a:t>ici</a:t>
            </a:r>
            <a:r>
              <a:rPr lang="en-GB" dirty="0" smtClean="0"/>
              <a:t> au </a:t>
            </a:r>
            <a:r>
              <a:rPr lang="en-GB" dirty="0" err="1" smtClean="0"/>
              <a:t>besoin</a:t>
            </a:r>
            <a:r>
              <a:rPr lang="en-GB" dirty="0" smtClean="0"/>
              <a:t>,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format et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err="1" smtClean="0"/>
              <a:t>taille</a:t>
            </a:r>
            <a:r>
              <a:rPr lang="en-GB" dirty="0" smtClean="0"/>
              <a:t> de police.</a:t>
            </a:r>
          </a:p>
          <a:p>
            <a:pPr lvl="1"/>
            <a:r>
              <a:rPr lang="en-GB" dirty="0" smtClean="0"/>
              <a:t>Nom, titre</a:t>
            </a:r>
          </a:p>
          <a:p>
            <a:pPr lvl="1"/>
            <a:r>
              <a:rPr lang="en-GB" dirty="0" err="1" smtClean="0"/>
              <a:t>Entreprise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b="1" dirty="0" smtClean="0"/>
              <a:t>DÉFIS DES CLIENTS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b="1" dirty="0" err="1" smtClean="0"/>
              <a:t>Pourquoi</a:t>
            </a:r>
            <a:r>
              <a:rPr lang="en-GB" b="1" dirty="0" smtClean="0"/>
              <a:t> </a:t>
            </a:r>
            <a:r>
              <a:rPr lang="en-GB" b="1" dirty="0" err="1" smtClean="0"/>
              <a:t>choisir</a:t>
            </a:r>
            <a:r>
              <a:rPr lang="en-GB" b="1" dirty="0" smtClean="0"/>
              <a:t> CGI?</a:t>
            </a:r>
          </a:p>
          <a:p>
            <a:r>
              <a:rPr lang="en-GB" dirty="0" err="1" smtClean="0"/>
              <a:t>Fournir</a:t>
            </a:r>
            <a:r>
              <a:rPr lang="en-GB" dirty="0" smtClean="0"/>
              <a:t> </a:t>
            </a:r>
            <a:r>
              <a:rPr lang="en-GB" dirty="0" err="1" smtClean="0"/>
              <a:t>quelques</a:t>
            </a:r>
            <a:r>
              <a:rPr lang="en-GB" dirty="0" smtClean="0"/>
              <a:t> phrases </a:t>
            </a:r>
            <a:r>
              <a:rPr lang="en-GB" dirty="0" err="1" smtClean="0"/>
              <a:t>courtes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r>
              <a:rPr lang="en-GB" dirty="0" smtClean="0"/>
              <a:t> pour </a:t>
            </a:r>
            <a:r>
              <a:rPr lang="en-GB" dirty="0" err="1" smtClean="0"/>
              <a:t>décrire</a:t>
            </a:r>
            <a:r>
              <a:rPr lang="en-GB" dirty="0" smtClean="0"/>
              <a:t> le type de relation que nous </a:t>
            </a:r>
            <a:r>
              <a:rPr lang="en-GB" dirty="0" err="1" smtClean="0"/>
              <a:t>entretenons</a:t>
            </a:r>
            <a:r>
              <a:rPr lang="en-GB" dirty="0" smtClean="0"/>
              <a:t> avec le client. </a:t>
            </a:r>
            <a:r>
              <a:rPr lang="en-GB" dirty="0" err="1" smtClean="0"/>
              <a:t>Expliquer</a:t>
            </a:r>
            <a:r>
              <a:rPr lang="en-GB" dirty="0" smtClean="0"/>
              <a:t> </a:t>
            </a:r>
            <a:r>
              <a:rPr lang="en-GB" dirty="0" err="1" smtClean="0"/>
              <a:t>l’engagement</a:t>
            </a:r>
            <a:r>
              <a:rPr lang="en-GB" dirty="0" smtClean="0"/>
              <a:t> </a:t>
            </a:r>
            <a:r>
              <a:rPr lang="en-GB" dirty="0" err="1" smtClean="0"/>
              <a:t>dont</a:t>
            </a:r>
            <a:r>
              <a:rPr lang="en-GB" dirty="0" smtClean="0"/>
              <a:t> nous </a:t>
            </a:r>
            <a:r>
              <a:rPr lang="en-GB" dirty="0" err="1" smtClean="0"/>
              <a:t>avons</a:t>
            </a:r>
            <a:r>
              <a:rPr lang="en-GB" dirty="0" smtClean="0"/>
              <a:t> fait </a:t>
            </a:r>
            <a:r>
              <a:rPr lang="en-GB" dirty="0" err="1" smtClean="0"/>
              <a:t>preuve</a:t>
            </a:r>
            <a:r>
              <a:rPr lang="en-GB" dirty="0" smtClean="0"/>
              <a:t> pour aider </a:t>
            </a:r>
            <a:r>
              <a:rPr lang="en-GB" dirty="0" err="1" smtClean="0"/>
              <a:t>ce</a:t>
            </a:r>
            <a:r>
              <a:rPr lang="en-GB" dirty="0" smtClean="0"/>
              <a:t> client à </a:t>
            </a:r>
            <a:r>
              <a:rPr lang="en-GB" dirty="0" err="1" smtClean="0"/>
              <a:t>surmonter</a:t>
            </a:r>
            <a:r>
              <a:rPr lang="en-GB" dirty="0" smtClean="0"/>
              <a:t>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défis</a:t>
            </a:r>
            <a:r>
              <a:rPr lang="en-GB" dirty="0" smtClean="0"/>
              <a:t> grâce à </a:t>
            </a:r>
            <a:r>
              <a:rPr lang="en-GB" dirty="0" err="1" smtClean="0"/>
              <a:t>notre</a:t>
            </a:r>
            <a:r>
              <a:rPr lang="en-GB" dirty="0" smtClean="0"/>
              <a:t> </a:t>
            </a:r>
            <a:r>
              <a:rPr lang="en-GB" dirty="0" err="1" smtClean="0"/>
              <a:t>approche</a:t>
            </a:r>
            <a:r>
              <a:rPr lang="en-GB" dirty="0" smtClean="0"/>
              <a:t> consultative </a:t>
            </a:r>
            <a:r>
              <a:rPr lang="en-GB" dirty="0" err="1" smtClean="0"/>
              <a:t>misant</a:t>
            </a:r>
            <a:r>
              <a:rPr lang="en-GB" dirty="0" smtClean="0"/>
              <a:t> sur </a:t>
            </a:r>
            <a:r>
              <a:rPr lang="en-GB" dirty="0" err="1" smtClean="0"/>
              <a:t>l’écoute</a:t>
            </a:r>
            <a:r>
              <a:rPr lang="en-GB" dirty="0" smtClean="0"/>
              <a:t> et la </a:t>
            </a:r>
            <a:r>
              <a:rPr lang="en-GB" dirty="0" err="1" smtClean="0"/>
              <a:t>résolution</a:t>
            </a:r>
            <a:r>
              <a:rPr lang="en-GB" dirty="0" smtClean="0"/>
              <a:t> de </a:t>
            </a:r>
            <a:r>
              <a:rPr lang="en-GB" dirty="0" err="1" smtClean="0"/>
              <a:t>problèmes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4367213" y="1292225"/>
            <a:ext cx="3457575" cy="2713038"/>
          </a:xfrm>
        </p:spPr>
        <p:txBody>
          <a:bodyPr/>
          <a:lstStyle/>
          <a:p>
            <a:r>
              <a:rPr lang="en-GB" b="1" dirty="0" smtClean="0"/>
              <a:t>SOLUTIONS DE CGI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112125" y="1292225"/>
            <a:ext cx="3455988" cy="2713038"/>
          </a:xfrm>
        </p:spPr>
        <p:txBody>
          <a:bodyPr/>
          <a:lstStyle/>
          <a:p>
            <a:r>
              <a:rPr lang="en-GB" b="1" dirty="0" smtClean="0"/>
              <a:t>PRINCIPAUX AVANTAGES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DÉFIS DES CLIENTS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SOLUTIONS DE CGI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GB" dirty="0" smtClean="0"/>
              <a:t>PRINCIPAUX AVANTAGES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Notre palette de </a:t>
            </a:r>
            <a:r>
              <a:rPr lang="en-GB" dirty="0" err="1" smtClean="0"/>
              <a:t>couleurs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8333" y="1270797"/>
            <a:ext cx="193506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Couleur</a:t>
            </a:r>
            <a:r>
              <a:rPr lang="en-GB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principale</a:t>
            </a:r>
            <a:endParaRPr lang="en-GB" dirty="0">
              <a:solidFill>
                <a:srgbClr val="991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333" y="2697956"/>
            <a:ext cx="256071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Couleurs</a:t>
            </a:r>
            <a:r>
              <a:rPr lang="en-GB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secondaires</a:t>
            </a:r>
            <a:endParaRPr lang="en-GB" dirty="0">
              <a:solidFill>
                <a:srgbClr val="991F3D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598332" y="1693262"/>
            <a:ext cx="3105922" cy="840038"/>
            <a:chOff x="447675" y="1936740"/>
            <a:chExt cx="2330048" cy="840038"/>
          </a:xfrm>
        </p:grpSpPr>
        <p:sp>
          <p:nvSpPr>
            <p:cNvPr id="10" name="Rectangle 9"/>
            <p:cNvSpPr/>
            <p:nvPr/>
          </p:nvSpPr>
          <p:spPr>
            <a:xfrm>
              <a:off x="447675" y="1936740"/>
              <a:ext cx="766740" cy="766740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8254" y="193674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Rouge CGI (cerise)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227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25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55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598332" y="3150797"/>
            <a:ext cx="3105922" cy="840038"/>
            <a:chOff x="447675" y="3429000"/>
            <a:chExt cx="2330048" cy="840038"/>
          </a:xfrm>
        </p:grpSpPr>
        <p:sp>
          <p:nvSpPr>
            <p:cNvPr id="13" name="Rectangle 12"/>
            <p:cNvSpPr/>
            <p:nvPr/>
          </p:nvSpPr>
          <p:spPr>
            <a:xfrm>
              <a:off x="447675" y="3429000"/>
              <a:ext cx="766740" cy="766740"/>
            </a:xfrm>
            <a:prstGeom prst="rect">
              <a:avLst/>
            </a:prstGeom>
            <a:solidFill>
              <a:srgbClr val="991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8254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Betterave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153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31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61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98332" y="4123347"/>
            <a:ext cx="3105922" cy="840038"/>
            <a:chOff x="447675" y="4436276"/>
            <a:chExt cx="2330048" cy="840038"/>
          </a:xfrm>
        </p:grpSpPr>
        <p:sp>
          <p:nvSpPr>
            <p:cNvPr id="16" name="Rectangle 15"/>
            <p:cNvSpPr/>
            <p:nvPr/>
          </p:nvSpPr>
          <p:spPr>
            <a:xfrm>
              <a:off x="447675" y="4436276"/>
              <a:ext cx="766740" cy="766740"/>
            </a:xfrm>
            <a:prstGeom prst="rect">
              <a:avLst/>
            </a:prstGeom>
            <a:solidFill>
              <a:srgbClr val="FF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8254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Citrouille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255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106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0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8332" y="5095898"/>
            <a:ext cx="3105922" cy="840038"/>
            <a:chOff x="447675" y="5443551"/>
            <a:chExt cx="2330048" cy="840038"/>
          </a:xfrm>
        </p:grpSpPr>
        <p:sp>
          <p:nvSpPr>
            <p:cNvPr id="19" name="Rectangle 18"/>
            <p:cNvSpPr/>
            <p:nvPr/>
          </p:nvSpPr>
          <p:spPr>
            <a:xfrm>
              <a:off x="447675" y="5443551"/>
              <a:ext cx="766740" cy="766740"/>
            </a:xfrm>
            <a:prstGeom prst="rect">
              <a:avLst/>
            </a:prstGeom>
            <a:solidFill>
              <a:srgbClr val="F2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8254" y="5443551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Miel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242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162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0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3365920" y="3165245"/>
            <a:ext cx="3177907" cy="840038"/>
            <a:chOff x="4646613" y="3429000"/>
            <a:chExt cx="2384051" cy="840038"/>
          </a:xfrm>
        </p:grpSpPr>
        <p:sp>
          <p:nvSpPr>
            <p:cNvPr id="22" name="Rectangle 21"/>
            <p:cNvSpPr/>
            <p:nvPr/>
          </p:nvSpPr>
          <p:spPr>
            <a:xfrm>
              <a:off x="4646613" y="3429000"/>
              <a:ext cx="766740" cy="766740"/>
            </a:xfrm>
            <a:prstGeom prst="rect">
              <a:avLst/>
            </a:prstGeom>
            <a:solidFill>
              <a:srgbClr val="A5A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91195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Nuage</a:t>
              </a:r>
              <a:endParaRPr lang="en-GB" sz="1100" b="1" dirty="0" smtClean="0"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165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172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176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>
            <a:off x="3365920" y="4137795"/>
            <a:ext cx="3177907" cy="840038"/>
            <a:chOff x="4646613" y="4436276"/>
            <a:chExt cx="2384051" cy="840038"/>
          </a:xfrm>
        </p:grpSpPr>
        <p:sp>
          <p:nvSpPr>
            <p:cNvPr id="25" name="Rectangle 24"/>
            <p:cNvSpPr/>
            <p:nvPr/>
          </p:nvSpPr>
          <p:spPr>
            <a:xfrm>
              <a:off x="4646613" y="4436276"/>
              <a:ext cx="766740" cy="766740"/>
            </a:xfrm>
            <a:prstGeom prst="rect">
              <a:avLst/>
            </a:prstGeom>
            <a:solidFill>
              <a:srgbClr val="A1C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1195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Glace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161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196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208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Accéder</a:t>
            </a:r>
            <a:r>
              <a:rPr lang="en-GB" dirty="0" smtClean="0"/>
              <a:t> à </a:t>
            </a:r>
            <a:r>
              <a:rPr lang="en-GB" dirty="0" err="1" smtClean="0"/>
              <a:t>notre</a:t>
            </a:r>
            <a:r>
              <a:rPr lang="en-GB" dirty="0" smtClean="0"/>
              <a:t> palette de </a:t>
            </a:r>
            <a:r>
              <a:rPr lang="en-GB" dirty="0" err="1" smtClean="0"/>
              <a:t>couleurs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l="7466" t="958" b="36264"/>
          <a:stretch/>
        </p:blipFill>
        <p:spPr>
          <a:xfrm>
            <a:off x="552000" y="1247802"/>
            <a:ext cx="2864867" cy="39524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6" b="8272"/>
          <a:stretch/>
        </p:blipFill>
        <p:spPr>
          <a:xfrm>
            <a:off x="6688934" y="1698760"/>
            <a:ext cx="4896000" cy="426496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 bwMode="auto">
          <a:xfrm>
            <a:off x="3647999" y="2268533"/>
            <a:ext cx="25048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PPT – </a:t>
            </a:r>
            <a:r>
              <a:rPr lang="en-GB" dirty="0" err="1" smtClean="0"/>
              <a:t>Couleurs</a:t>
            </a:r>
            <a:r>
              <a:rPr lang="en-GB" dirty="0" smtClean="0"/>
              <a:t> de CGI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 bwMode="gray">
          <a:xfrm flipH="1">
            <a:off x="3288000" y="2412533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 bwMode="auto">
          <a:xfrm>
            <a:off x="3647999" y="3581467"/>
            <a:ext cx="2881801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err="1" smtClean="0"/>
              <a:t>Couleurs</a:t>
            </a:r>
            <a:r>
              <a:rPr lang="en-GB" dirty="0" smtClean="0"/>
              <a:t> de CGI – </a:t>
            </a:r>
            <a:r>
              <a:rPr lang="en-GB" dirty="0" err="1" smtClean="0"/>
              <a:t>pâles</a:t>
            </a:r>
            <a:endParaRPr lang="en-GB" dirty="0" smtClean="0"/>
          </a:p>
          <a:p>
            <a:r>
              <a:rPr lang="en-GB" dirty="0" err="1" smtClean="0"/>
              <a:t>Couleurs</a:t>
            </a:r>
            <a:r>
              <a:rPr lang="en-GB" dirty="0" smtClean="0"/>
              <a:t> de CGI</a:t>
            </a:r>
          </a:p>
          <a:p>
            <a:r>
              <a:rPr lang="en-GB" dirty="0" err="1" smtClean="0"/>
              <a:t>Couleurs</a:t>
            </a:r>
            <a:r>
              <a:rPr lang="en-GB" dirty="0" smtClean="0"/>
              <a:t> de CGI – </a:t>
            </a:r>
            <a:r>
              <a:rPr lang="en-GB" dirty="0" err="1" smtClean="0"/>
              <a:t>foncées</a:t>
            </a:r>
            <a:endParaRPr lang="en-GB" dirty="0" smtClean="0"/>
          </a:p>
          <a:p>
            <a:endParaRPr lang="en-GB" dirty="0"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gray">
          <a:xfrm flipH="1">
            <a:off x="3288000" y="4005000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cxnSp>
        <p:nvCxnSpPr>
          <p:cNvPr id="49" name="Straight Connector 48"/>
          <p:cNvCxnSpPr/>
          <p:nvPr/>
        </p:nvCxnSpPr>
        <p:spPr bwMode="gray">
          <a:xfrm>
            <a:off x="3288000" y="3645000"/>
            <a:ext cx="0" cy="1008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51" name="Straight Connector 50"/>
          <p:cNvCxnSpPr/>
          <p:nvPr/>
        </p:nvCxnSpPr>
        <p:spPr bwMode="gray">
          <a:xfrm flipV="1">
            <a:off x="5664000" y="2133000"/>
            <a:ext cx="1440000" cy="1440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52" name="Straight Connector 51"/>
          <p:cNvCxnSpPr/>
          <p:nvPr/>
        </p:nvCxnSpPr>
        <p:spPr bwMode="gray">
          <a:xfrm>
            <a:off x="5664000" y="4365000"/>
            <a:ext cx="1440000" cy="1224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54" name="TextBox 53"/>
          <p:cNvSpPr txBox="1"/>
          <p:nvPr/>
        </p:nvSpPr>
        <p:spPr bwMode="auto">
          <a:xfrm>
            <a:off x="587788" y="5445000"/>
            <a:ext cx="4824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 smtClean="0">
                <a:cs typeface="Arial" pitchFamily="34" charset="0"/>
              </a:rPr>
              <a:t>Les </a:t>
            </a:r>
            <a:r>
              <a:rPr lang="en-GB" sz="1200" dirty="0" err="1" smtClean="0">
                <a:cs typeface="Arial" pitchFamily="34" charset="0"/>
              </a:rPr>
              <a:t>gabarits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WizKit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comprennent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désormais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une</a:t>
            </a:r>
            <a:r>
              <a:rPr lang="en-GB" sz="1200" dirty="0" smtClean="0">
                <a:cs typeface="Arial" pitchFamily="34" charset="0"/>
              </a:rPr>
              <a:t> section « 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personnalisées</a:t>
            </a:r>
            <a:r>
              <a:rPr lang="en-GB" sz="1200" dirty="0" smtClean="0">
                <a:cs typeface="Arial" pitchFamily="34" charset="0"/>
              </a:rPr>
              <a:t> » qui </a:t>
            </a:r>
            <a:r>
              <a:rPr lang="en-GB" sz="1200" dirty="0" err="1" smtClean="0">
                <a:cs typeface="Arial" pitchFamily="34" charset="0"/>
              </a:rPr>
              <a:t>permet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d’accéder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facilement</a:t>
            </a:r>
            <a:r>
              <a:rPr lang="en-GB" sz="1200" dirty="0" smtClean="0">
                <a:cs typeface="Arial" pitchFamily="34" charset="0"/>
              </a:rPr>
              <a:t> à la palette de 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élargie</a:t>
            </a:r>
            <a:r>
              <a:rPr lang="en-GB" sz="1200" dirty="0" smtClean="0">
                <a:cs typeface="Arial" pitchFamily="34" charset="0"/>
              </a:rPr>
              <a:t> de CGI, y </a:t>
            </a:r>
            <a:r>
              <a:rPr lang="en-GB" sz="1200" dirty="0" err="1" smtClean="0">
                <a:cs typeface="Arial" pitchFamily="34" charset="0"/>
              </a:rPr>
              <a:t>compris</a:t>
            </a:r>
            <a:r>
              <a:rPr lang="en-GB" sz="1200" dirty="0" smtClean="0">
                <a:cs typeface="Arial" pitchFamily="34" charset="0"/>
              </a:rPr>
              <a:t> les </a:t>
            </a:r>
            <a:r>
              <a:rPr lang="en-GB" sz="1200" dirty="0" err="1" smtClean="0">
                <a:cs typeface="Arial" pitchFamily="34" charset="0"/>
              </a:rPr>
              <a:t>nouvelles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et </a:t>
            </a:r>
            <a:r>
              <a:rPr lang="en-GB" sz="1200" dirty="0" err="1" smtClean="0">
                <a:cs typeface="Arial" pitchFamily="34" charset="0"/>
              </a:rPr>
              <a:t>teintes</a:t>
            </a:r>
            <a:r>
              <a:rPr lang="en-GB" sz="1200" dirty="0" smtClean="0">
                <a:cs typeface="Arial" pitchFamily="34" charset="0"/>
              </a:rPr>
              <a:t> plus </a:t>
            </a:r>
            <a:r>
              <a:rPr lang="en-GB" sz="1200" dirty="0" err="1" smtClean="0">
                <a:cs typeface="Arial" pitchFamily="34" charset="0"/>
              </a:rPr>
              <a:t>pâles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ou</a:t>
            </a:r>
            <a:r>
              <a:rPr lang="en-GB" sz="1200" dirty="0" smtClean="0">
                <a:cs typeface="Arial" pitchFamily="34" charset="0"/>
              </a:rPr>
              <a:t> plus </a:t>
            </a:r>
            <a:r>
              <a:rPr lang="en-GB" sz="1200" dirty="0" err="1" smtClean="0">
                <a:cs typeface="Arial" pitchFamily="34" charset="0"/>
              </a:rPr>
              <a:t>foncées</a:t>
            </a:r>
            <a:r>
              <a:rPr lang="en-GB" sz="1200" dirty="0" smtClean="0">
                <a:cs typeface="Arial" pitchFamily="34" charset="0"/>
              </a:rPr>
              <a:t>.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648000" y="2700934"/>
            <a:ext cx="2160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err="1" smtClean="0"/>
              <a:t>Teintes</a:t>
            </a:r>
            <a:r>
              <a:rPr lang="en-GB" dirty="0" smtClean="0"/>
              <a:t> Microsoft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gray">
          <a:xfrm flipH="1">
            <a:off x="3288000" y="2853534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gray">
          <a:xfrm>
            <a:off x="3288000" y="2540000"/>
            <a:ext cx="0" cy="736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7382460" y="3174587"/>
            <a:ext cx="431167" cy="397621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- 227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- 25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55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e31937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866270" y="3174587"/>
            <a:ext cx="498438" cy="397621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- 161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- 196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208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a1c4d0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0488915" y="3174587"/>
            <a:ext cx="505519" cy="397621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- 165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- 172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176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a5acb0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Notre palette de </a:t>
            </a:r>
            <a:r>
              <a:rPr lang="en-GB" dirty="0" err="1" smtClean="0"/>
              <a:t>couleurs</a:t>
            </a:r>
            <a:r>
              <a:rPr lang="en-GB" dirty="0" smtClean="0"/>
              <a:t> pour tableaux et </a:t>
            </a:r>
            <a:r>
              <a:rPr lang="en-GB" dirty="0" err="1" smtClean="0"/>
              <a:t>diagrammes</a:t>
            </a:r>
            <a:endParaRPr lang="en-GB" dirty="0"/>
          </a:p>
        </p:txBody>
      </p:sp>
      <p:graphicFrame>
        <p:nvGraphicFramePr>
          <p:cNvPr id="52" name="Content Placeholder 51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796954973"/>
              </p:ext>
            </p:extLst>
          </p:nvPr>
        </p:nvGraphicFramePr>
        <p:xfrm>
          <a:off x="6259465" y="1177879"/>
          <a:ext cx="2109787" cy="356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588963" y="5718645"/>
            <a:ext cx="5218113" cy="323260"/>
            <a:chOff x="121687" y="-167255"/>
            <a:chExt cx="12131271" cy="766740"/>
          </a:xfrm>
        </p:grpSpPr>
        <p:sp>
          <p:nvSpPr>
            <p:cNvPr id="37" name="Rectangle 36"/>
            <p:cNvSpPr/>
            <p:nvPr/>
          </p:nvSpPr>
          <p:spPr bwMode="gray">
            <a:xfrm>
              <a:off x="121687" y="-167255"/>
              <a:ext cx="1022054" cy="766740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1131616" y="-167255"/>
              <a:ext cx="1022054" cy="766740"/>
            </a:xfrm>
            <a:prstGeom prst="rect">
              <a:avLst/>
            </a:prstGeom>
            <a:solidFill>
              <a:srgbClr val="991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2141545" y="-167255"/>
              <a:ext cx="1022054" cy="7667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3151474" y="-167255"/>
              <a:ext cx="1022054" cy="7667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4161403" y="-167255"/>
              <a:ext cx="1022054" cy="7667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5171332" y="-167255"/>
              <a:ext cx="1022054" cy="7667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gray">
            <a:xfrm>
              <a:off x="6181261" y="-167255"/>
              <a:ext cx="1022054" cy="766740"/>
            </a:xfrm>
            <a:prstGeom prst="rect">
              <a:avLst/>
            </a:prstGeom>
            <a:solidFill>
              <a:srgbClr val="407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230904" y="-167255"/>
              <a:ext cx="1022054" cy="766740"/>
            </a:xfrm>
            <a:prstGeom prst="rect">
              <a:avLst/>
            </a:prstGeom>
            <a:solidFill>
              <a:srgbClr val="8C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8201119" y="-167255"/>
              <a:ext cx="1022054" cy="766740"/>
            </a:xfrm>
            <a:prstGeom prst="rect">
              <a:avLst/>
            </a:prstGeom>
            <a:solidFill>
              <a:srgbClr val="50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7191190" y="-167255"/>
              <a:ext cx="1022054" cy="766740"/>
            </a:xfrm>
            <a:prstGeom prst="rect">
              <a:avLst/>
            </a:prstGeom>
            <a:solidFill>
              <a:srgbClr val="F2E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9211048" y="-167255"/>
              <a:ext cx="1022054" cy="766740"/>
            </a:xfrm>
            <a:prstGeom prst="rect">
              <a:avLst/>
            </a:prstGeom>
            <a:solidFill>
              <a:srgbClr val="E6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10208850" y="-167255"/>
              <a:ext cx="1022054" cy="766740"/>
            </a:xfrm>
            <a:prstGeom prst="rect">
              <a:avLst/>
            </a:prstGeom>
            <a:solidFill>
              <a:srgbClr val="CC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</p:grpSp>
      <p:graphicFrame>
        <p:nvGraphicFramePr>
          <p:cNvPr id="22" name="Content Placeholder 5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6650430"/>
              </p:ext>
            </p:extLst>
          </p:nvPr>
        </p:nvGraphicFramePr>
        <p:xfrm>
          <a:off x="8728988" y="1177878"/>
          <a:ext cx="2935076" cy="384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588964" y="5430586"/>
            <a:ext cx="490631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err="1" smtClean="0">
                <a:cs typeface="Arial" pitchFamily="34" charset="0"/>
              </a:rPr>
              <a:t>Séquence</a:t>
            </a:r>
            <a:r>
              <a:rPr lang="en-GB" sz="1600" dirty="0" smtClean="0">
                <a:cs typeface="Arial" pitchFamily="34" charset="0"/>
              </a:rPr>
              <a:t> des 12 </a:t>
            </a:r>
            <a:r>
              <a:rPr lang="en-GB" sz="1600" dirty="0" err="1" smtClean="0">
                <a:cs typeface="Arial" pitchFamily="34" charset="0"/>
              </a:rPr>
              <a:t>couleurs</a:t>
            </a:r>
            <a:r>
              <a:rPr lang="en-GB" sz="1600" dirty="0" smtClean="0">
                <a:cs typeface="Arial" pitchFamily="34" charset="0"/>
              </a:rPr>
              <a:t> de CGI pour les tableaux</a:t>
            </a:r>
            <a:endParaRPr lang="en-GB" sz="1600" dirty="0">
              <a:cs typeface="Arial" pitchFamily="34" charset="0"/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quarter" idx="17"/>
          </p:nvPr>
        </p:nvSpPr>
        <p:spPr>
          <a:xfrm>
            <a:off x="599019" y="1268414"/>
            <a:ext cx="5274734" cy="3574520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smtClean="0"/>
              <a:t>Les tableaux et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peuvent</a:t>
            </a:r>
            <a:r>
              <a:rPr lang="en-GB" dirty="0" smtClean="0"/>
              <a:t> </a:t>
            </a:r>
            <a:r>
              <a:rPr lang="en-GB" dirty="0" err="1" smtClean="0"/>
              <a:t>être</a:t>
            </a:r>
            <a:r>
              <a:rPr lang="en-GB" dirty="0" smtClean="0"/>
              <a:t> </a:t>
            </a:r>
            <a:r>
              <a:rPr lang="en-GB" dirty="0" err="1" smtClean="0"/>
              <a:t>utilisés</a:t>
            </a:r>
            <a:r>
              <a:rPr lang="en-GB" dirty="0" smtClean="0"/>
              <a:t> </a:t>
            </a:r>
            <a:r>
              <a:rPr lang="en-GB" dirty="0" err="1" smtClean="0"/>
              <a:t>partout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la </a:t>
            </a:r>
            <a:r>
              <a:rPr lang="en-GB" dirty="0" err="1" smtClean="0"/>
              <a:t>présentation</a:t>
            </a:r>
            <a:r>
              <a:rPr lang="en-GB" dirty="0" smtClean="0"/>
              <a:t> pour </a:t>
            </a:r>
            <a:r>
              <a:rPr lang="en-GB" dirty="0" err="1" smtClean="0"/>
              <a:t>communiquer</a:t>
            </a:r>
            <a:r>
              <a:rPr lang="en-GB" dirty="0" smtClean="0"/>
              <a:t> des </a:t>
            </a:r>
            <a:r>
              <a:rPr lang="en-GB" dirty="0" err="1" smtClean="0"/>
              <a:t>renseignements</a:t>
            </a:r>
            <a:r>
              <a:rPr lang="en-GB" dirty="0" smtClean="0"/>
              <a:t> </a:t>
            </a:r>
            <a:r>
              <a:rPr lang="en-GB" dirty="0" err="1" smtClean="0"/>
              <a:t>statistiques</a:t>
            </a:r>
            <a:r>
              <a:rPr lang="en-GB" dirty="0" smtClean="0"/>
              <a:t>.</a:t>
            </a:r>
          </a:p>
          <a:p>
            <a:pPr>
              <a:spcAft>
                <a:spcPts val="1000"/>
              </a:spcAft>
            </a:pPr>
            <a:r>
              <a:rPr lang="en-GB" dirty="0" smtClean="0"/>
              <a:t>Si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devez</a:t>
            </a:r>
            <a:r>
              <a:rPr lang="en-GB" dirty="0" smtClean="0"/>
              <a:t> </a:t>
            </a:r>
            <a:r>
              <a:rPr lang="en-GB" dirty="0" err="1" smtClean="0"/>
              <a:t>créer</a:t>
            </a:r>
            <a:r>
              <a:rPr lang="en-GB" dirty="0" smtClean="0"/>
              <a:t> des tableaux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, </a:t>
            </a:r>
            <a:r>
              <a:rPr lang="en-GB" dirty="0" err="1" smtClean="0"/>
              <a:t>utilisez</a:t>
            </a:r>
            <a:r>
              <a:rPr lang="en-GB" dirty="0" smtClean="0"/>
              <a:t> </a:t>
            </a:r>
            <a:r>
              <a:rPr lang="en-GB" dirty="0" err="1" smtClean="0"/>
              <a:t>toujours</a:t>
            </a:r>
            <a:r>
              <a:rPr lang="en-GB" dirty="0" smtClean="0"/>
              <a:t> la palette de </a:t>
            </a:r>
            <a:r>
              <a:rPr lang="en-GB" dirty="0" err="1" smtClean="0"/>
              <a:t>couleurs</a:t>
            </a:r>
            <a:r>
              <a:rPr lang="en-GB" dirty="0" smtClean="0"/>
              <a:t> de CGI, </a:t>
            </a:r>
            <a:r>
              <a:rPr lang="en-GB" dirty="0" err="1" smtClean="0"/>
              <a:t>comme</a:t>
            </a:r>
            <a:r>
              <a:rPr lang="en-GB" dirty="0" smtClean="0"/>
              <a:t> </a:t>
            </a:r>
            <a:r>
              <a:rPr lang="en-GB" dirty="0" err="1" smtClean="0"/>
              <a:t>illustré</a:t>
            </a:r>
            <a:r>
              <a:rPr lang="en-GB" dirty="0" smtClean="0"/>
              <a:t> sur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err="1" smtClean="0"/>
              <a:t>diapositive</a:t>
            </a:r>
            <a:r>
              <a:rPr lang="en-GB" dirty="0" smtClean="0"/>
              <a:t>. </a:t>
            </a:r>
          </a:p>
          <a:p>
            <a:pPr>
              <a:spcAft>
                <a:spcPts val="1000"/>
              </a:spcAft>
            </a:pP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sélection</a:t>
            </a:r>
            <a:r>
              <a:rPr lang="en-GB" dirty="0" smtClean="0"/>
              <a:t> de tableaux et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préformatés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proposée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WizKit</a:t>
            </a:r>
            <a:r>
              <a:rPr lang="en-GB" dirty="0" smtClean="0"/>
              <a:t>, </a:t>
            </a:r>
            <a:r>
              <a:rPr lang="en-GB" dirty="0" err="1" smtClean="0"/>
              <a:t>ainsi</a:t>
            </a:r>
            <a:r>
              <a:rPr lang="en-GB" dirty="0" smtClean="0"/>
              <a:t> que </a:t>
            </a:r>
            <a:r>
              <a:rPr lang="en-GB" dirty="0" err="1" smtClean="0"/>
              <a:t>l’outil</a:t>
            </a:r>
            <a:r>
              <a:rPr lang="en-GB" dirty="0" smtClean="0"/>
              <a:t> « </a:t>
            </a:r>
            <a:r>
              <a:rPr lang="en-GB" dirty="0" err="1" smtClean="0"/>
              <a:t>Appliquer</a:t>
            </a:r>
            <a:r>
              <a:rPr lang="en-GB" dirty="0" smtClean="0"/>
              <a:t> le </a:t>
            </a:r>
            <a:r>
              <a:rPr lang="en-GB" dirty="0" err="1" smtClean="0"/>
              <a:t>thème</a:t>
            </a:r>
            <a:r>
              <a:rPr lang="en-GB" dirty="0" smtClean="0"/>
              <a:t> </a:t>
            </a:r>
            <a:r>
              <a:rPr lang="en-GB" dirty="0" err="1" smtClean="0"/>
              <a:t>graphique</a:t>
            </a:r>
            <a:r>
              <a:rPr lang="en-GB" dirty="0" smtClean="0"/>
              <a:t> ».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1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2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3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4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4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petite image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1" r="13079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Ais</a:t>
            </a:r>
            <a:r>
              <a:rPr lang="en-GB" dirty="0" smtClean="0"/>
              <a:t>-je les </a:t>
            </a:r>
            <a:r>
              <a:rPr lang="en-GB" dirty="0" err="1" smtClean="0"/>
              <a:t>compétences</a:t>
            </a:r>
            <a:r>
              <a:rPr lang="en-GB" dirty="0" smtClean="0"/>
              <a:t> ? </a:t>
            </a:r>
            <a:r>
              <a:rPr lang="en-GB" dirty="0" err="1" smtClean="0"/>
              <a:t>Oui</a:t>
            </a:r>
            <a:r>
              <a:rPr lang="en-GB" dirty="0" smtClean="0"/>
              <a:t>, </a:t>
            </a:r>
            <a:r>
              <a:rPr lang="en-GB" dirty="0" err="1" smtClean="0"/>
              <a:t>saurais</a:t>
            </a:r>
            <a:r>
              <a:rPr lang="en-GB" dirty="0" smtClean="0"/>
              <a:t>-je </a:t>
            </a:r>
            <a:r>
              <a:rPr lang="en-GB" dirty="0" err="1" smtClean="0"/>
              <a:t>vous</a:t>
            </a:r>
            <a:r>
              <a:rPr lang="en-GB" dirty="0" smtClean="0"/>
              <a:t> les </a:t>
            </a:r>
            <a:r>
              <a:rPr lang="en-GB" dirty="0" err="1" smtClean="0"/>
              <a:t>démontrer</a:t>
            </a:r>
            <a:r>
              <a:rPr lang="en-GB" dirty="0" smtClean="0"/>
              <a:t> </a:t>
            </a:r>
            <a:r>
              <a:rPr lang="en-GB" dirty="0" err="1" smtClean="0"/>
              <a:t>lors</a:t>
            </a:r>
            <a:r>
              <a:rPr lang="en-GB" dirty="0" smtClean="0"/>
              <a:t> de </a:t>
            </a:r>
            <a:r>
              <a:rPr lang="en-GB" dirty="0" err="1" smtClean="0"/>
              <a:t>cet</a:t>
            </a:r>
            <a:r>
              <a:rPr lang="en-GB" dirty="0" smtClean="0"/>
              <a:t> </a:t>
            </a:r>
            <a:r>
              <a:rPr lang="en-GB" dirty="0" err="1" smtClean="0"/>
              <a:t>examen</a:t>
            </a:r>
            <a:r>
              <a:rPr lang="en-GB" dirty="0" smtClean="0"/>
              <a:t> ? Bonne question…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-  </a:t>
            </a:r>
            <a:r>
              <a:rPr lang="en-GB" dirty="0" err="1" smtClean="0"/>
              <a:t>Développement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langage</a:t>
            </a:r>
            <a:r>
              <a:rPr lang="en-GB" dirty="0" smtClean="0"/>
              <a:t> objet</a:t>
            </a:r>
          </a:p>
          <a:p>
            <a:r>
              <a:rPr lang="en-GB" dirty="0" smtClean="0"/>
              <a:t>-  </a:t>
            </a:r>
            <a:r>
              <a:rPr lang="en-GB" dirty="0" err="1" smtClean="0"/>
              <a:t>Gestion</a:t>
            </a:r>
            <a:r>
              <a:rPr lang="en-GB" dirty="0" smtClean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données</a:t>
            </a:r>
            <a:endParaRPr lang="en-GB" dirty="0" smtClean="0"/>
          </a:p>
          <a:p>
            <a:r>
              <a:rPr lang="en-GB" dirty="0" smtClean="0"/>
              <a:t>-  </a:t>
            </a:r>
            <a:r>
              <a:rPr lang="en-GB" dirty="0" err="1" smtClean="0"/>
              <a:t>Gestion</a:t>
            </a:r>
            <a:r>
              <a:rPr lang="en-GB" dirty="0" smtClean="0"/>
              <a:t> </a:t>
            </a:r>
            <a:r>
              <a:rPr lang="en-GB" dirty="0" smtClean="0"/>
              <a:t>de </a:t>
            </a:r>
            <a:r>
              <a:rPr lang="en-GB" dirty="0" err="1" smtClean="0"/>
              <a:t>projets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3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comprenant</a:t>
            </a:r>
            <a:r>
              <a:rPr lang="en-GB" dirty="0" smtClean="0"/>
              <a:t> </a:t>
            </a:r>
            <a:r>
              <a:rPr lang="en-GB" dirty="0" err="1" smtClean="0"/>
              <a:t>plusieurs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4" name="Picture Placeholder 13"/>
          <p:cNvPicPr>
            <a:picLocks noGrp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r="21022"/>
          <a:stretch/>
        </p:blipFill>
        <p:spPr>
          <a:prstGeom prst="rect">
            <a:avLst/>
          </a:prstGeom>
        </p:spPr>
      </p:pic>
      <p:pic>
        <p:nvPicPr>
          <p:cNvPr id="16" name="Picture Placeholder 15"/>
          <p:cNvPicPr>
            <a:picLocks noGrp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20500"/>
          <a:stretch/>
        </p:blipFill>
        <p:spPr>
          <a:prstGeom prst="rect">
            <a:avLst/>
          </a:prstGeom>
        </p:spPr>
      </p:pic>
      <p:pic>
        <p:nvPicPr>
          <p:cNvPr id="17" name="Picture Placeholder 16"/>
          <p:cNvPicPr>
            <a:picLocks noGrp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1" r="2062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grande</a:t>
            </a:r>
            <a:r>
              <a:rPr lang="en-GB" dirty="0" smtClean="0"/>
              <a:t> image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Picture Placeholder 8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7" b="2023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Contenu</a:t>
            </a:r>
            <a:r>
              <a:rPr lang="en-GB" dirty="0" smtClean="0"/>
              <a:t> avec image/</a:t>
            </a:r>
            <a:r>
              <a:rPr lang="en-GB" dirty="0" err="1" smtClean="0"/>
              <a:t>graphique</a:t>
            </a:r>
            <a:r>
              <a:rPr lang="en-GB" dirty="0" smtClean="0"/>
              <a:t> de petite </a:t>
            </a:r>
            <a:r>
              <a:rPr lang="en-GB" dirty="0" err="1" smtClean="0"/>
              <a:t>taille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9" r="1636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Contenu</a:t>
            </a:r>
            <a:r>
              <a:rPr lang="en-GB" dirty="0" smtClean="0"/>
              <a:t> avec </a:t>
            </a:r>
            <a:r>
              <a:rPr lang="en-GB" dirty="0" err="1" smtClean="0"/>
              <a:t>plusieurs</a:t>
            </a:r>
            <a:r>
              <a:rPr lang="en-GB" dirty="0" smtClean="0"/>
              <a:t> images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graphiques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2" name="Content Placeholder 9"/>
          <p:cNvPicPr>
            <a:picLocks noGrp="1" noChangeAspect="1"/>
          </p:cNvPicPr>
          <p:nvPr>
            <p:ph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0" r="4325" b="5568"/>
          <a:stretch/>
        </p:blipFill>
        <p:spPr>
          <a:xfrm>
            <a:off x="623338" y="2322513"/>
            <a:ext cx="5196987" cy="4059237"/>
          </a:xfrm>
          <a:prstGeom prst="rect">
            <a:avLst/>
          </a:prstGeom>
        </p:spPr>
      </p:pic>
      <p:pic>
        <p:nvPicPr>
          <p:cNvPr id="23" name="Content Placeholder 9"/>
          <p:cNvPicPr>
            <a:picLocks noGrp="1" noChangeAspect="1"/>
          </p:cNvPicPr>
          <p:nvPr>
            <p:ph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0" r="4325" b="5568"/>
          <a:stretch/>
        </p:blipFill>
        <p:spPr>
          <a:xfrm>
            <a:off x="6346275" y="2322513"/>
            <a:ext cx="519698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Titre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légende</a:t>
            </a:r>
            <a:r>
              <a:rPr lang="en-GB" dirty="0" smtClean="0"/>
              <a:t> de la photo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Photo avec </a:t>
            </a:r>
            <a:r>
              <a:rPr lang="en-GB" dirty="0" err="1" smtClean="0"/>
              <a:t>légende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1076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2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9102684" cy="17303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Notre engagement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Nous </a:t>
            </a:r>
            <a:r>
              <a:rPr lang="en-GB" dirty="0" err="1" smtClean="0">
                <a:solidFill>
                  <a:schemeClr val="tx1"/>
                </a:solidFill>
              </a:rPr>
              <a:t>réalisons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chaque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dans</a:t>
            </a:r>
            <a:r>
              <a:rPr lang="en-GB" dirty="0" smtClean="0">
                <a:solidFill>
                  <a:schemeClr val="tx1"/>
                </a:solidFill>
              </a:rPr>
              <a:t> un </a:t>
            </a:r>
            <a:r>
              <a:rPr lang="en-GB" dirty="0" err="1" smtClean="0">
                <a:solidFill>
                  <a:schemeClr val="tx1"/>
                </a:solidFill>
              </a:rPr>
              <a:t>seul</a:t>
            </a:r>
            <a:r>
              <a:rPr lang="en-GB" dirty="0" smtClean="0">
                <a:solidFill>
                  <a:schemeClr val="tx1"/>
                </a:solidFill>
              </a:rPr>
              <a:t> but :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contribuer</a:t>
            </a:r>
            <a:r>
              <a:rPr lang="en-GB" dirty="0" smtClean="0">
                <a:solidFill>
                  <a:schemeClr val="tx1"/>
                </a:solidFill>
              </a:rPr>
              <a:t> au </a:t>
            </a:r>
            <a:r>
              <a:rPr lang="en-GB" dirty="0" err="1" smtClean="0">
                <a:solidFill>
                  <a:schemeClr val="tx1"/>
                </a:solidFill>
              </a:rPr>
              <a:t>succès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nos</a:t>
            </a:r>
            <a:r>
              <a:rPr lang="en-GB" dirty="0" smtClean="0">
                <a:solidFill>
                  <a:schemeClr val="tx1"/>
                </a:solidFill>
              </a:rPr>
              <a:t> clients.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Communiquez</a:t>
            </a:r>
            <a:r>
              <a:rPr lang="en-GB" dirty="0" smtClean="0"/>
              <a:t> avec nous pour </a:t>
            </a:r>
            <a:r>
              <a:rPr lang="en-GB" dirty="0" err="1" smtClean="0"/>
              <a:t>poursuivre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la conversation.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 smtClean="0"/>
              <a:t>Nom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Titre</a:t>
            </a:r>
          </a:p>
          <a:p>
            <a:r>
              <a:rPr lang="en-GB" dirty="0" smtClean="0"/>
              <a:t>prenom.nom@cgi.com</a:t>
            </a:r>
          </a:p>
          <a:p>
            <a:r>
              <a:rPr lang="en-GB" dirty="0" smtClean="0"/>
              <a:t>+555-555-5555</a:t>
            </a:r>
          </a:p>
          <a:p>
            <a:pPr lvl="1"/>
            <a:r>
              <a:rPr lang="en-GB" dirty="0" smtClean="0"/>
              <a:t> linkedin.com/</a:t>
            </a:r>
            <a:r>
              <a:rPr lang="en-GB" dirty="0" err="1" smtClean="0"/>
              <a:t>nomdelapersonne</a:t>
            </a:r>
            <a:endParaRPr lang="en-GB" dirty="0" smtClean="0"/>
          </a:p>
          <a:p>
            <a:pPr lvl="1"/>
            <a:r>
              <a:rPr lang="en-GB" dirty="0" smtClean="0"/>
              <a:t> @</a:t>
            </a:r>
            <a:r>
              <a:rPr lang="en-GB" dirty="0" err="1" smtClean="0"/>
              <a:t>PrénomNom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GB" b="1" dirty="0" smtClean="0"/>
              <a:t>Nom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Titre</a:t>
            </a:r>
          </a:p>
          <a:p>
            <a:r>
              <a:rPr lang="en-GB" dirty="0" smtClean="0"/>
              <a:t>prenom.nom@cgi.com</a:t>
            </a:r>
          </a:p>
          <a:p>
            <a:r>
              <a:rPr lang="en-GB" dirty="0" smtClean="0"/>
              <a:t>+555-555-5555</a:t>
            </a:r>
          </a:p>
          <a:p>
            <a:pPr lvl="1"/>
            <a:r>
              <a:rPr lang="en-GB" dirty="0" smtClean="0"/>
              <a:t> linkedin.com/</a:t>
            </a:r>
            <a:r>
              <a:rPr lang="en-GB" dirty="0" err="1" smtClean="0"/>
              <a:t>nomdelapersonne</a:t>
            </a:r>
            <a:endParaRPr lang="en-GB" dirty="0" smtClean="0"/>
          </a:p>
          <a:p>
            <a:pPr lvl="1"/>
            <a:r>
              <a:rPr lang="en-GB" dirty="0" smtClean="0"/>
              <a:t> @</a:t>
            </a:r>
            <a:r>
              <a:rPr lang="en-GB" dirty="0" err="1" smtClean="0"/>
              <a:t>PrénomNom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56" name="Group 55"/>
          <p:cNvGrpSpPr/>
          <p:nvPr/>
        </p:nvGrpSpPr>
        <p:grpSpPr>
          <a:xfrm>
            <a:off x="7580597" y="5161511"/>
            <a:ext cx="244947" cy="542711"/>
            <a:chOff x="7580597" y="5161511"/>
            <a:chExt cx="244947" cy="542711"/>
          </a:xfrm>
        </p:grpSpPr>
        <p:pic>
          <p:nvPicPr>
            <p:cNvPr id="34" name="Picture Placeholder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7580597" y="5459422"/>
              <a:ext cx="244947" cy="244800"/>
            </a:xfrm>
            <a:prstGeom prst="ellipse">
              <a:avLst/>
            </a:prstGeom>
            <a:ln>
              <a:noFill/>
            </a:ln>
          </p:spPr>
        </p:pic>
        <p:pic>
          <p:nvPicPr>
            <p:cNvPr id="35" name="Picture Placeholder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7580597" y="5161511"/>
              <a:ext cx="244946" cy="244800"/>
            </a:xfrm>
            <a:prstGeom prst="ellipse">
              <a:avLst/>
            </a:prstGeom>
            <a:ln>
              <a:noFill/>
            </a:ln>
          </p:spPr>
        </p:pic>
      </p:grpSp>
      <p:grpSp>
        <p:nvGrpSpPr>
          <p:cNvPr id="104" name="Group 103"/>
          <p:cNvGrpSpPr/>
          <p:nvPr/>
        </p:nvGrpSpPr>
        <p:grpSpPr>
          <a:xfrm>
            <a:off x="1846369" y="5161511"/>
            <a:ext cx="244947" cy="542711"/>
            <a:chOff x="1846369" y="5161511"/>
            <a:chExt cx="244947" cy="542711"/>
          </a:xfrm>
        </p:grpSpPr>
        <p:pic>
          <p:nvPicPr>
            <p:cNvPr id="38" name="Picture Placeholder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1846369" y="5459422"/>
              <a:ext cx="244947" cy="244800"/>
            </a:xfrm>
            <a:prstGeom prst="ellipse">
              <a:avLst/>
            </a:prstGeom>
            <a:ln>
              <a:noFill/>
            </a:ln>
          </p:spPr>
        </p:pic>
        <p:pic>
          <p:nvPicPr>
            <p:cNvPr id="39" name="Picture Placeholder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1846369" y="5161511"/>
              <a:ext cx="244946" cy="244800"/>
            </a:xfrm>
            <a:prstGeom prst="ellipse">
              <a:avLst/>
            </a:prstGeom>
            <a:ln>
              <a:noFill/>
            </a:ln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Ordre</a:t>
            </a:r>
            <a:r>
              <a:rPr lang="en-GB" dirty="0" smtClean="0"/>
              <a:t> du jour – </a:t>
            </a:r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page 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pPr lvl="1"/>
            <a:r>
              <a:rPr lang="en-GB" dirty="0" smtClean="0"/>
              <a:t>Sous-point </a:t>
            </a:r>
          </a:p>
          <a:p>
            <a:pPr lvl="1"/>
            <a:r>
              <a:rPr lang="en-GB" dirty="0" smtClean="0"/>
              <a:t>Sous-point </a:t>
            </a:r>
          </a:p>
          <a:p>
            <a:pPr lvl="1"/>
            <a:r>
              <a:rPr lang="en-GB" dirty="0" smtClean="0"/>
              <a:t>Sous-point 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standard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 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page sur </a:t>
            </a:r>
            <a:r>
              <a:rPr lang="en-GB" dirty="0" err="1" smtClean="0"/>
              <a:t>deux</a:t>
            </a:r>
            <a:r>
              <a:rPr lang="en-GB" dirty="0" smtClean="0"/>
              <a:t> </a:t>
            </a:r>
            <a:r>
              <a:rPr lang="en-GB" dirty="0" err="1" smtClean="0"/>
              <a:t>colonnes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de titre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contenu</a:t>
            </a:r>
            <a:r>
              <a:rPr lang="en-GB" dirty="0" smtClean="0"/>
              <a:t> de premier </a:t>
            </a:r>
            <a:r>
              <a:rPr lang="en-GB" dirty="0" err="1" smtClean="0"/>
              <a:t>niveau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énoncé</a:t>
            </a:r>
            <a:r>
              <a:rPr lang="en-GB" dirty="0" smtClean="0"/>
              <a:t> </a:t>
            </a:r>
            <a:r>
              <a:rPr lang="en-GB" dirty="0" err="1" smtClean="0"/>
              <a:t>juridique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contenu</a:t>
            </a:r>
            <a:r>
              <a:rPr lang="en-GB" dirty="0" smtClean="0"/>
              <a:t> de premier </a:t>
            </a:r>
            <a:r>
              <a:rPr lang="en-GB" dirty="0" err="1" smtClean="0"/>
              <a:t>niveau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énoncé</a:t>
            </a:r>
            <a:r>
              <a:rPr lang="en-GB" dirty="0" smtClean="0"/>
              <a:t> </a:t>
            </a:r>
            <a:r>
              <a:rPr lang="en-GB" dirty="0" err="1" smtClean="0"/>
              <a:t>juridique</a:t>
            </a:r>
            <a:r>
              <a:rPr lang="en-GB" dirty="0" smtClean="0"/>
              <a:t>) – sur </a:t>
            </a:r>
            <a:r>
              <a:rPr lang="en-GB" dirty="0" err="1" smtClean="0"/>
              <a:t>deux</a:t>
            </a:r>
            <a:r>
              <a:rPr lang="en-GB" dirty="0" smtClean="0"/>
              <a:t> </a:t>
            </a:r>
            <a:r>
              <a:rPr lang="en-GB" dirty="0" err="1" smtClean="0"/>
              <a:t>colonnes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Nous </a:t>
            </a:r>
            <a:r>
              <a:rPr lang="en-GB" dirty="0" err="1" smtClean="0"/>
              <a:t>réalisons</a:t>
            </a:r>
            <a:r>
              <a:rPr lang="en-GB" dirty="0" smtClean="0"/>
              <a:t> </a:t>
            </a:r>
            <a:r>
              <a:rPr lang="en-GB" dirty="0" err="1" smtClean="0"/>
              <a:t>chaque</a:t>
            </a:r>
            <a:r>
              <a:rPr lang="en-GB" dirty="0" smtClean="0"/>
              <a:t> </a:t>
            </a:r>
            <a:r>
              <a:rPr lang="en-GB" dirty="0" err="1" smtClean="0"/>
              <a:t>mandat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seul</a:t>
            </a:r>
            <a:r>
              <a:rPr lang="en-GB" dirty="0" smtClean="0"/>
              <a:t> but : </a:t>
            </a:r>
            <a:br>
              <a:rPr lang="en-GB" dirty="0" smtClean="0"/>
            </a:br>
            <a:r>
              <a:rPr lang="en-GB" dirty="0" err="1" smtClean="0"/>
              <a:t>contribuer</a:t>
            </a:r>
            <a:r>
              <a:rPr lang="en-GB" dirty="0" smtClean="0"/>
              <a:t> au </a:t>
            </a:r>
            <a:r>
              <a:rPr lang="en-GB" dirty="0" err="1" smtClean="0"/>
              <a:t>succès</a:t>
            </a:r>
            <a:r>
              <a:rPr lang="en-GB" dirty="0" smtClean="0"/>
              <a:t> de </a:t>
            </a:r>
            <a:r>
              <a:rPr lang="en-GB" dirty="0" err="1" smtClean="0"/>
              <a:t>nos</a:t>
            </a:r>
            <a:r>
              <a:rPr lang="en-GB" dirty="0" smtClean="0"/>
              <a:t> clients.</a:t>
            </a:r>
          </a:p>
          <a:p>
            <a:pPr lvl="1"/>
            <a:r>
              <a:rPr lang="en-GB" dirty="0" smtClean="0"/>
              <a:t>Nom, titre</a:t>
            </a:r>
          </a:p>
          <a:p>
            <a:pPr lvl="1"/>
            <a:r>
              <a:rPr lang="en-GB" dirty="0" err="1" smtClean="0"/>
              <a:t>Entreprise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err="1" smtClean="0"/>
              <a:t>Fournir</a:t>
            </a:r>
            <a:r>
              <a:rPr lang="en-GB" dirty="0" smtClean="0"/>
              <a:t> </a:t>
            </a:r>
            <a:r>
              <a:rPr lang="en-GB" dirty="0" err="1" smtClean="0"/>
              <a:t>quelques</a:t>
            </a:r>
            <a:r>
              <a:rPr lang="en-GB" dirty="0" smtClean="0"/>
              <a:t> phrases </a:t>
            </a:r>
            <a:r>
              <a:rPr lang="en-GB" dirty="0" err="1" smtClean="0"/>
              <a:t>courtes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r>
              <a:rPr lang="en-GB" dirty="0" smtClean="0"/>
              <a:t> pour </a:t>
            </a:r>
            <a:r>
              <a:rPr lang="en-GB" dirty="0" err="1" smtClean="0"/>
              <a:t>décrire</a:t>
            </a:r>
            <a:r>
              <a:rPr lang="en-GB" dirty="0" smtClean="0"/>
              <a:t> le type de relation que nous </a:t>
            </a:r>
            <a:r>
              <a:rPr lang="en-GB" dirty="0" err="1" smtClean="0"/>
              <a:t>entretenons</a:t>
            </a:r>
            <a:r>
              <a:rPr lang="en-GB" dirty="0" smtClean="0"/>
              <a:t> avec le client. </a:t>
            </a:r>
            <a:r>
              <a:rPr lang="en-GB" dirty="0" err="1" smtClean="0"/>
              <a:t>Expliquer</a:t>
            </a:r>
            <a:r>
              <a:rPr lang="en-GB" dirty="0" smtClean="0"/>
              <a:t> </a:t>
            </a:r>
            <a:r>
              <a:rPr lang="en-GB" dirty="0" err="1" smtClean="0"/>
              <a:t>l’engagement</a:t>
            </a:r>
            <a:r>
              <a:rPr lang="en-GB" dirty="0" smtClean="0"/>
              <a:t> </a:t>
            </a:r>
            <a:r>
              <a:rPr lang="en-GB" dirty="0" err="1" smtClean="0"/>
              <a:t>dont</a:t>
            </a:r>
            <a:r>
              <a:rPr lang="en-GB" dirty="0" smtClean="0"/>
              <a:t> nous </a:t>
            </a:r>
            <a:r>
              <a:rPr lang="en-GB" dirty="0" err="1" smtClean="0"/>
              <a:t>avons</a:t>
            </a:r>
            <a:r>
              <a:rPr lang="en-GB" dirty="0" smtClean="0"/>
              <a:t> fait </a:t>
            </a:r>
            <a:r>
              <a:rPr lang="en-GB" dirty="0" err="1" smtClean="0"/>
              <a:t>preuve</a:t>
            </a:r>
            <a:r>
              <a:rPr lang="en-GB" dirty="0" smtClean="0"/>
              <a:t> pour aider </a:t>
            </a:r>
            <a:r>
              <a:rPr lang="en-GB" dirty="0" err="1" smtClean="0"/>
              <a:t>ce</a:t>
            </a:r>
            <a:r>
              <a:rPr lang="en-GB" dirty="0" smtClean="0"/>
              <a:t> client à </a:t>
            </a:r>
            <a:r>
              <a:rPr lang="en-GB" dirty="0" err="1" smtClean="0"/>
              <a:t>surmonter</a:t>
            </a:r>
            <a:r>
              <a:rPr lang="en-GB" dirty="0" smtClean="0"/>
              <a:t>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défis</a:t>
            </a:r>
            <a:r>
              <a:rPr lang="en-GB" dirty="0" smtClean="0"/>
              <a:t> grâce à </a:t>
            </a:r>
            <a:r>
              <a:rPr lang="en-GB" dirty="0" err="1" smtClean="0"/>
              <a:t>notre</a:t>
            </a:r>
            <a:r>
              <a:rPr lang="en-GB" dirty="0" smtClean="0"/>
              <a:t> </a:t>
            </a:r>
            <a:r>
              <a:rPr lang="en-GB" dirty="0" err="1" smtClean="0"/>
              <a:t>approche</a:t>
            </a:r>
            <a:r>
              <a:rPr lang="en-GB" dirty="0" smtClean="0"/>
              <a:t> consultative </a:t>
            </a:r>
            <a:r>
              <a:rPr lang="en-GB" dirty="0" err="1" smtClean="0"/>
              <a:t>misant</a:t>
            </a:r>
            <a:r>
              <a:rPr lang="en-GB" dirty="0" smtClean="0"/>
              <a:t> sur </a:t>
            </a:r>
            <a:r>
              <a:rPr lang="en-GB" dirty="0" err="1" smtClean="0"/>
              <a:t>l’écoute</a:t>
            </a:r>
            <a:r>
              <a:rPr lang="en-GB" dirty="0" smtClean="0"/>
              <a:t> et la </a:t>
            </a:r>
            <a:r>
              <a:rPr lang="en-GB" dirty="0" err="1" smtClean="0"/>
              <a:t>résolution</a:t>
            </a:r>
            <a:r>
              <a:rPr lang="en-GB" dirty="0" smtClean="0"/>
              <a:t> de </a:t>
            </a:r>
            <a:r>
              <a:rPr lang="en-GB" dirty="0" err="1" smtClean="0"/>
              <a:t>problèmes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anoramique Betterav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GI">
    <a:dk1>
      <a:srgbClr val="363534"/>
    </a:dk1>
    <a:lt1>
      <a:srgbClr val="FFFFFF"/>
    </a:lt1>
    <a:dk2>
      <a:srgbClr val="991F3D"/>
    </a:dk2>
    <a:lt2>
      <a:srgbClr val="FFFFFF"/>
    </a:lt2>
    <a:accent1>
      <a:srgbClr val="E31937"/>
    </a:accent1>
    <a:accent2>
      <a:srgbClr val="991F3D"/>
    </a:accent2>
    <a:accent3>
      <a:srgbClr val="FF6A00"/>
    </a:accent3>
    <a:accent4>
      <a:srgbClr val="A1C4D0"/>
    </a:accent4>
    <a:accent5>
      <a:srgbClr val="F2A200"/>
    </a:accent5>
    <a:accent6>
      <a:srgbClr val="A5ACB0"/>
    </a:accent6>
    <a:hlink>
      <a:srgbClr val="E67386"/>
    </a:hlink>
    <a:folHlink>
      <a:srgbClr val="FFAA99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GI">
    <a:dk1>
      <a:srgbClr val="363534"/>
    </a:dk1>
    <a:lt1>
      <a:srgbClr val="FFFFFF"/>
    </a:lt1>
    <a:dk2>
      <a:srgbClr val="991F3D"/>
    </a:dk2>
    <a:lt2>
      <a:srgbClr val="FFFFFF"/>
    </a:lt2>
    <a:accent1>
      <a:srgbClr val="E31937"/>
    </a:accent1>
    <a:accent2>
      <a:srgbClr val="991F3D"/>
    </a:accent2>
    <a:accent3>
      <a:srgbClr val="FF6A00"/>
    </a:accent3>
    <a:accent4>
      <a:srgbClr val="A1C4D0"/>
    </a:accent4>
    <a:accent5>
      <a:srgbClr val="F2A200"/>
    </a:accent5>
    <a:accent6>
      <a:srgbClr val="A5ACB0"/>
    </a:accent6>
    <a:hlink>
      <a:srgbClr val="E67386"/>
    </a:hlink>
    <a:folHlink>
      <a:srgbClr val="FFAA99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  <CSMeta2010Field xmlns="http://schemas.microsoft.com/sharepoint/v3">06037d10-3fcc-4646-b2d9-d1c5221c32d7;2018-09-05 17:17:10;PENDINGCLASSIFICATION;Topic:|False||PENDINGCLASSIFICATION|2018-09-05 17:17:06|UNDEFINED|943f7bb2-08e4-43c9-b50e-b304fe6606a3;Organization:|False|2018-09-05 17:17:10|MANUALCLASSIFIED|2018-09-05 17:17:10|UNDEFINED|00000000-0000-0000-0000-000000000000;Industry:|False||PENDINGCLASSIFICATION|2018-09-05 17:17:06|UNDEFINED|c5aebc35-b3e8-40e5-912c-276ffe755dcf;Service line:|False||PENDINGCLASSIFICATION|2018-09-05 17:17:06|UNDEFINED|eafb632c-3f5c-40ba-9824-2be6bbd6bb17;Business Practice:|False||PENDINGCLASSIFICATION|2018-09-05 17:17:06|UNDEFINED|b0f7c43c-b32a-4bb9-9696-cc0157e407bc;Intellectual Property:|False||PENDINGCLASSIFICATION|2018-09-05 17:17:06|UNDEFINED|85847c86-b23d-428c-8534-90e0a9abf024;Content Format:|False||PENDINGCLASSIFICATION|2018-09-05 17:17:06|UNDEFINED|ae4bb7bb-5e18-49a3-a75b-9d2ac781ba53;Functions:|False||PENDINGCLASSIFICATION|2018-09-05 17:17:06|UNDEFINED|4bc8ce58-d091-4d5e-9641-963f23cd2adf;Geography:|False||PENDINGCLASSIFICATION|2018-09-05 17:17:06|UNDEFINED|0d9a5f5f-69a8-4d75-ad99-2b5cd341c76b;False</CSMeta2010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138075BFA204DBAA0D1D04058109B" ma:contentTypeVersion="86" ma:contentTypeDescription="Create a new document." ma:contentTypeScope="" ma:versionID="78ddadcaf2c709a3c5d5fa413556659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48d917f09915b624b31beb7256dc34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8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readOnly="fals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readOnly="false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D6FCE7-D93F-4686-9D75-43B058FC9D8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5AC80AF-98AE-450E-AF5B-B8B381DC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1962</TotalTime>
  <Words>1844</Words>
  <Application>Microsoft Office PowerPoint</Application>
  <PresentationFormat>Grand écran</PresentationFormat>
  <Paragraphs>276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Verdana</vt:lpstr>
      <vt:lpstr>CGI Panoramique Betterave</vt:lpstr>
      <vt:lpstr>Soutenance de mémoire</vt:lpstr>
      <vt:lpstr>Ais-je les compétences ? Oui, saurais-je vous les démontrer lors de cet examen ? Bonne question…</vt:lpstr>
      <vt:lpstr>Ordre du jour – Mise en page 2</vt:lpstr>
      <vt:lpstr>Diapositive de texte standard</vt:lpstr>
      <vt:lpstr>Mise en page sur deux colonnes</vt:lpstr>
      <vt:lpstr>Diapositive de titre</vt:lpstr>
      <vt:lpstr>Diapositive avec contenu de premier niveau (ou énoncé juridique)</vt:lpstr>
      <vt:lpstr>Diapositive avec contenu de premier niveau (ou énoncé juridique) – sur deux colonnes</vt:lpstr>
      <vt:lpstr>Pourquoi choisir CGI?</vt:lpstr>
      <vt:lpstr>Pourquoi choisir CGI?</vt:lpstr>
      <vt:lpstr>Pourquoi choisir CGI?</vt:lpstr>
      <vt:lpstr>Notre palette de couleurs</vt:lpstr>
      <vt:lpstr>Accéder à notre palette de couleurs</vt:lpstr>
      <vt:lpstr>Notre palette de couleurs pour tableaux et diagrammes</vt:lpstr>
      <vt:lpstr>Diapositive intercalaire – Option 1</vt:lpstr>
      <vt:lpstr>Diapositive intercalaire – Option 2</vt:lpstr>
      <vt:lpstr>Diapositive intercalaire – Option 3</vt:lpstr>
      <vt:lpstr>Diapositive intercalaire – Option 4</vt:lpstr>
      <vt:lpstr>Diapositive avec petite image</vt:lpstr>
      <vt:lpstr>Diapositive comprenant plusieurs images</vt:lpstr>
      <vt:lpstr>Diapositive avec grande image</vt:lpstr>
      <vt:lpstr>Contenu avec image/graphique de petite taille </vt:lpstr>
      <vt:lpstr>Contenu avec plusieurs images ou graphiques</vt:lpstr>
      <vt:lpstr>Photo avec légende</vt:lpstr>
      <vt:lpstr>Présentation PowerPoint</vt:lpstr>
      <vt:lpstr>Notre engagement Nous réalisons chaque mandat dans un seul but :  contribuer au succès de nos clients.</vt:lpstr>
      <vt:lpstr>Communiquez avec nous pour poursuivre la conversation.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mémoire</dc:title>
  <dc:creator>Kenan Roux</dc:creator>
  <cp:keywords/>
  <cp:lastModifiedBy>ROUX, Kénan</cp:lastModifiedBy>
  <cp:revision>118</cp:revision>
  <dcterms:created xsi:type="dcterms:W3CDTF">2018-03-29T13:37:19Z</dcterms:created>
  <dcterms:modified xsi:type="dcterms:W3CDTF">2020-11-17T19:54:36Z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0x01010087D138075BFA204DBAA0D1D04058109B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AuthorEnsemble">
    <vt:lpwstr>Kenan Roux</vt:lpwstr>
  </property>
  <property fmtid="{D5CDD505-2E9C-101B-9397-08002B2CF9AE}" pid="15" name="Copyright">
    <vt:lpwstr>CGI Inc.</vt:lpwstr>
  </property>
  <property fmtid="{D5CDD505-2E9C-101B-9397-08002B2CF9AE}" pid="16" name="Classification">
    <vt:lpwstr>Public</vt:lpwstr>
  </property>
</Properties>
</file>