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78" r:id="rId7"/>
    <p:sldId id="277" r:id="rId8"/>
    <p:sldId id="269" r:id="rId9"/>
    <p:sldId id="287" r:id="rId10"/>
    <p:sldId id="272" r:id="rId11"/>
    <p:sldId id="279" r:id="rId12"/>
    <p:sldId id="280" r:id="rId13"/>
    <p:sldId id="281" r:id="rId14"/>
    <p:sldId id="282" r:id="rId15"/>
    <p:sldId id="283" r:id="rId16"/>
    <p:sldId id="285" r:id="rId17"/>
    <p:sldId id="286" r:id="rId18"/>
    <p:sldId id="273" r:id="rId19"/>
    <p:sldId id="274" r:id="rId20"/>
    <p:sldId id="275" r:id="rId21"/>
    <p:sldId id="276"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11/6/2023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11/6/2023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11/6/2023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11/6/2023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11/6/2023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11/6/2023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Boneman</a:t>
            </a:r>
            <a:r>
              <a:rPr lang="en-US" dirty="0"/>
              <a:t> Compression System</a:t>
            </a:r>
          </a:p>
        </p:txBody>
      </p:sp>
      <p:sp>
        <p:nvSpPr>
          <p:cNvPr id="5" name="Subtitle 4"/>
          <p:cNvSpPr>
            <a:spLocks noGrp="1"/>
          </p:cNvSpPr>
          <p:nvPr>
            <p:ph type="subTitle" idx="1"/>
          </p:nvPr>
        </p:nvSpPr>
        <p:spPr/>
        <p:txBody>
          <a:bodyPr/>
          <a:lstStyle/>
          <a:p>
            <a:r>
              <a:rPr lang="en-US" dirty="0"/>
              <a:t>A text file compression system implemented with Huffman coding </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dirty="0"/>
              <a:t>Test Case Results in console</a:t>
            </a:r>
          </a:p>
        </p:txBody>
      </p:sp>
      <p:sp>
        <p:nvSpPr>
          <p:cNvPr id="10" name="Text Placeholder 2">
            <a:extLst>
              <a:ext uri="{FF2B5EF4-FFF2-40B4-BE49-F238E27FC236}">
                <a16:creationId xmlns:a16="http://schemas.microsoft.com/office/drawing/2014/main" id="{CA5A9AF4-42D1-7892-C830-566B15C59061}"/>
              </a:ext>
            </a:extLst>
          </p:cNvPr>
          <p:cNvSpPr>
            <a:spLocks noGrp="1"/>
          </p:cNvSpPr>
          <p:nvPr>
            <p:ph type="body" idx="1"/>
          </p:nvPr>
        </p:nvSpPr>
        <p:spPr>
          <a:xfrm>
            <a:off x="1218883" y="1701800"/>
            <a:ext cx="5082740" cy="914400"/>
          </a:xfrm>
        </p:spPr>
        <p:txBody>
          <a:bodyPr/>
          <a:lstStyle/>
          <a:p>
            <a:endParaRPr lang="en-US"/>
          </a:p>
        </p:txBody>
      </p:sp>
      <p:sp>
        <p:nvSpPr>
          <p:cNvPr id="12" name="Text Placeholder 4">
            <a:extLst>
              <a:ext uri="{FF2B5EF4-FFF2-40B4-BE49-F238E27FC236}">
                <a16:creationId xmlns:a16="http://schemas.microsoft.com/office/drawing/2014/main" id="{E3447D43-2FF5-2527-AA89-64057174024D}"/>
              </a:ext>
            </a:extLst>
          </p:cNvPr>
          <p:cNvSpPr>
            <a:spLocks noGrp="1"/>
          </p:cNvSpPr>
          <p:nvPr>
            <p:ph type="body" sz="quarter" idx="3"/>
          </p:nvPr>
        </p:nvSpPr>
        <p:spPr>
          <a:xfrm>
            <a:off x="6496644" y="1701800"/>
            <a:ext cx="5082740" cy="914400"/>
          </a:xfrm>
        </p:spPr>
        <p:txBody>
          <a:bodyPr/>
          <a:lstStyle/>
          <a:p>
            <a:endParaRPr lang="en-US"/>
          </a:p>
        </p:txBody>
      </p:sp>
      <p:sp>
        <p:nvSpPr>
          <p:cNvPr id="3" name="Content Placeholder 2"/>
          <p:cNvSpPr>
            <a:spLocks noGrp="1"/>
          </p:cNvSpPr>
          <p:nvPr>
            <p:ph sz="quarter" idx="4"/>
          </p:nvPr>
        </p:nvSpPr>
        <p:spPr>
          <a:xfrm>
            <a:off x="6500707" y="2717800"/>
            <a:ext cx="5078677" cy="3454400"/>
          </a:xfrm>
        </p:spPr>
        <p:txBody>
          <a:bodyPr>
            <a:normAutofit/>
          </a:bodyPr>
          <a:lstStyle/>
          <a:p>
            <a:pPr algn="l"/>
            <a:r>
              <a:rPr lang="en-US" sz="1600" b="0" i="0" dirty="0">
                <a:solidFill>
                  <a:srgbClr val="D1D5DB"/>
                </a:solidFill>
                <a:effectLst/>
                <a:latin typeface="Söhne"/>
              </a:rPr>
              <a:t>Original Data: "Hello, world!" Huffman Codes:</a:t>
            </a:r>
          </a:p>
          <a:p>
            <a:pPr algn="l"/>
            <a:r>
              <a:rPr lang="en-US" sz="1600" b="0" i="0" dirty="0">
                <a:solidFill>
                  <a:srgbClr val="D1D5DB"/>
                </a:solidFill>
                <a:effectLst/>
                <a:latin typeface="Söhne"/>
              </a:rPr>
              <a:t>Encoded Data: "100111110101001000110010110010100111101101"</a:t>
            </a:r>
          </a:p>
          <a:p>
            <a:pPr algn="l">
              <a:buFont typeface="Arial" panose="020B0604020202020204" pitchFamily="34" charset="0"/>
              <a:buChar char="•"/>
            </a:pPr>
            <a:r>
              <a:rPr lang="en-US" sz="1600" b="0" i="0" dirty="0">
                <a:solidFill>
                  <a:srgbClr val="D1D5DB"/>
                </a:solidFill>
                <a:effectLst/>
                <a:latin typeface="Söhne"/>
              </a:rPr>
              <a:t>The algorithm uses the provided Huffman tree and replaces each character with its corresponding code, resulting in the encoded data.</a:t>
            </a:r>
          </a:p>
          <a:p>
            <a:pPr algn="l">
              <a:buFont typeface="Arial" panose="020B0604020202020204" pitchFamily="34" charset="0"/>
              <a:buChar char="•"/>
            </a:pPr>
            <a:r>
              <a:rPr lang="en-US" sz="1600" dirty="0">
                <a:solidFill>
                  <a:srgbClr val="D1D5DB"/>
                </a:solidFill>
                <a:latin typeface="Söhne"/>
              </a:rPr>
              <a:t>For comparison, “Hello world” has a binary string length of 89 characters. But when “Hello world” is encoded through Huffman coding, it now has a binary string length of 42.</a:t>
            </a:r>
            <a:endParaRPr lang="en-US" sz="1600" b="0" i="0" dirty="0">
              <a:solidFill>
                <a:srgbClr val="D1D5DB"/>
              </a:solidFill>
              <a:effectLst/>
              <a:latin typeface="Söhne"/>
            </a:endParaRPr>
          </a:p>
        </p:txBody>
      </p:sp>
      <p:pic>
        <p:nvPicPr>
          <p:cNvPr id="8" name="Content Placeholder 7">
            <a:extLst>
              <a:ext uri="{FF2B5EF4-FFF2-40B4-BE49-F238E27FC236}">
                <a16:creationId xmlns:a16="http://schemas.microsoft.com/office/drawing/2014/main" id="{1DE0A1D7-4C05-05DD-B0CA-200C9A4D4BB7}"/>
              </a:ext>
            </a:extLst>
          </p:cNvPr>
          <p:cNvPicPr>
            <a:picLocks noGrp="1" noChangeAspect="1"/>
          </p:cNvPicPr>
          <p:nvPr>
            <p:ph sz="half" idx="2"/>
          </p:nvPr>
        </p:nvPicPr>
        <p:blipFill>
          <a:blip r:embed="rId2"/>
          <a:stretch>
            <a:fillRect/>
          </a:stretch>
        </p:blipFill>
        <p:spPr>
          <a:xfrm>
            <a:off x="1370012" y="2717800"/>
            <a:ext cx="4467849" cy="695422"/>
          </a:xfrm>
        </p:spPr>
      </p:pic>
      <p:pic>
        <p:nvPicPr>
          <p:cNvPr id="11" name="Picture 10">
            <a:extLst>
              <a:ext uri="{FF2B5EF4-FFF2-40B4-BE49-F238E27FC236}">
                <a16:creationId xmlns:a16="http://schemas.microsoft.com/office/drawing/2014/main" id="{25B53AEE-E7A4-E3C6-FFAB-8927C2948B93}"/>
              </a:ext>
            </a:extLst>
          </p:cNvPr>
          <p:cNvPicPr>
            <a:picLocks noChangeAspect="1"/>
          </p:cNvPicPr>
          <p:nvPr/>
        </p:nvPicPr>
        <p:blipFill>
          <a:blip r:embed="rId3"/>
          <a:stretch>
            <a:fillRect/>
          </a:stretch>
        </p:blipFill>
        <p:spPr>
          <a:xfrm>
            <a:off x="1361235" y="3516260"/>
            <a:ext cx="3247072" cy="3143731"/>
          </a:xfrm>
          <a:prstGeom prst="rect">
            <a:avLst/>
          </a:prstGeom>
        </p:spPr>
      </p:pic>
    </p:spTree>
    <p:extLst>
      <p:ext uri="{BB962C8B-B14F-4D97-AF65-F5344CB8AC3E}">
        <p14:creationId xmlns:p14="http://schemas.microsoft.com/office/powerpoint/2010/main" val="126363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dirty="0"/>
              <a:t>Test Case Results in Text file compression</a:t>
            </a:r>
          </a:p>
        </p:txBody>
      </p:sp>
      <p:sp>
        <p:nvSpPr>
          <p:cNvPr id="10" name="Text Placeholder 2">
            <a:extLst>
              <a:ext uri="{FF2B5EF4-FFF2-40B4-BE49-F238E27FC236}">
                <a16:creationId xmlns:a16="http://schemas.microsoft.com/office/drawing/2014/main" id="{CA5A9AF4-42D1-7892-C830-566B15C59061}"/>
              </a:ext>
            </a:extLst>
          </p:cNvPr>
          <p:cNvSpPr>
            <a:spLocks noGrp="1"/>
          </p:cNvSpPr>
          <p:nvPr>
            <p:ph type="body" idx="1"/>
          </p:nvPr>
        </p:nvSpPr>
        <p:spPr>
          <a:xfrm>
            <a:off x="1218883" y="1701800"/>
            <a:ext cx="5082740" cy="914400"/>
          </a:xfrm>
        </p:spPr>
        <p:txBody>
          <a:bodyPr/>
          <a:lstStyle/>
          <a:p>
            <a:endParaRPr lang="en-US"/>
          </a:p>
        </p:txBody>
      </p:sp>
      <p:sp>
        <p:nvSpPr>
          <p:cNvPr id="12" name="Text Placeholder 4">
            <a:extLst>
              <a:ext uri="{FF2B5EF4-FFF2-40B4-BE49-F238E27FC236}">
                <a16:creationId xmlns:a16="http://schemas.microsoft.com/office/drawing/2014/main" id="{E3447D43-2FF5-2527-AA89-64057174024D}"/>
              </a:ext>
            </a:extLst>
          </p:cNvPr>
          <p:cNvSpPr>
            <a:spLocks noGrp="1"/>
          </p:cNvSpPr>
          <p:nvPr>
            <p:ph type="body" sz="quarter" idx="3"/>
          </p:nvPr>
        </p:nvSpPr>
        <p:spPr>
          <a:xfrm>
            <a:off x="6496644" y="1701800"/>
            <a:ext cx="5082740" cy="914400"/>
          </a:xfrm>
        </p:spPr>
        <p:txBody>
          <a:bodyPr/>
          <a:lstStyle/>
          <a:p>
            <a:endParaRPr lang="en-US"/>
          </a:p>
        </p:txBody>
      </p:sp>
      <p:sp>
        <p:nvSpPr>
          <p:cNvPr id="3" name="Content Placeholder 2"/>
          <p:cNvSpPr>
            <a:spLocks noGrp="1"/>
          </p:cNvSpPr>
          <p:nvPr>
            <p:ph sz="quarter" idx="4"/>
          </p:nvPr>
        </p:nvSpPr>
        <p:spPr>
          <a:xfrm>
            <a:off x="6500707" y="2717800"/>
            <a:ext cx="5078677" cy="3454400"/>
          </a:xfrm>
        </p:spPr>
        <p:txBody>
          <a:bodyPr>
            <a:normAutofit/>
          </a:bodyPr>
          <a:lstStyle/>
          <a:p>
            <a:pPr algn="l"/>
            <a:r>
              <a:rPr lang="en-US" sz="1600" b="0" i="0" dirty="0">
                <a:solidFill>
                  <a:srgbClr val="D1D5DB"/>
                </a:solidFill>
                <a:effectLst/>
                <a:latin typeface="Söhne"/>
              </a:rPr>
              <a:t>When the "Compress File" button is clicked, the program allows the user to select an input file. It then reads the content of the file, compresses it using the </a:t>
            </a:r>
            <a:r>
              <a:rPr lang="en-US" sz="1600" b="0" i="0" dirty="0" err="1">
                <a:solidFill>
                  <a:srgbClr val="D1D5DB"/>
                </a:solidFill>
                <a:effectLst/>
                <a:latin typeface="Söhne"/>
              </a:rPr>
              <a:t>HuffmanEncoder</a:t>
            </a:r>
            <a:r>
              <a:rPr lang="en-US" sz="1600" b="0" i="0" dirty="0">
                <a:solidFill>
                  <a:srgbClr val="D1D5DB"/>
                </a:solidFill>
                <a:effectLst/>
                <a:latin typeface="Söhne"/>
              </a:rPr>
              <a:t>.</a:t>
            </a:r>
          </a:p>
          <a:p>
            <a:pPr algn="l"/>
            <a:r>
              <a:rPr lang="en-US" sz="1600" b="0" i="0" dirty="0">
                <a:solidFill>
                  <a:srgbClr val="D1D5DB"/>
                </a:solidFill>
                <a:effectLst/>
                <a:latin typeface="Söhne"/>
              </a:rPr>
              <a:t>When the "Decompress File" button is clicked, the program allows the user to select a compressed file. It reads the compressed data, uses the </a:t>
            </a:r>
            <a:r>
              <a:rPr lang="en-US" sz="1600" b="0" i="0" dirty="0" err="1">
                <a:solidFill>
                  <a:srgbClr val="D1D5DB"/>
                </a:solidFill>
                <a:effectLst/>
                <a:latin typeface="Söhne"/>
              </a:rPr>
              <a:t>HuffmanEncoder</a:t>
            </a:r>
            <a:r>
              <a:rPr lang="en-US" sz="1600" b="0" i="0" dirty="0">
                <a:solidFill>
                  <a:srgbClr val="D1D5DB"/>
                </a:solidFill>
                <a:effectLst/>
                <a:latin typeface="Söhne"/>
              </a:rPr>
              <a:t> to decompress it.</a:t>
            </a:r>
          </a:p>
          <a:p>
            <a:pPr algn="l"/>
            <a:r>
              <a:rPr lang="en-US" sz="1600" dirty="0">
                <a:solidFill>
                  <a:srgbClr val="D1D5DB"/>
                </a:solidFill>
                <a:latin typeface="Söhne"/>
              </a:rPr>
              <a:t>As it is a lossless compression system, all the data that was compressed was not lost and still retains the original data.</a:t>
            </a:r>
            <a:endParaRPr lang="en-US" sz="1600" b="0" i="0" dirty="0">
              <a:solidFill>
                <a:srgbClr val="D1D5DB"/>
              </a:solidFill>
              <a:effectLst/>
              <a:latin typeface="Söhne"/>
            </a:endParaRPr>
          </a:p>
          <a:p>
            <a:pPr marL="0" indent="0" algn="l">
              <a:buNone/>
            </a:pPr>
            <a:endParaRPr lang="en-US" sz="1600" b="0" i="0" dirty="0">
              <a:solidFill>
                <a:srgbClr val="D1D5DB"/>
              </a:solidFill>
              <a:effectLst/>
              <a:latin typeface="Söhne"/>
            </a:endParaRPr>
          </a:p>
        </p:txBody>
      </p:sp>
      <p:sp>
        <p:nvSpPr>
          <p:cNvPr id="22" name="Content Placeholder 21">
            <a:extLst>
              <a:ext uri="{FF2B5EF4-FFF2-40B4-BE49-F238E27FC236}">
                <a16:creationId xmlns:a16="http://schemas.microsoft.com/office/drawing/2014/main" id="{354E1814-FE5D-CA91-55B0-94CB0D013A1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26718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B78E57-B4C3-9138-6A6B-306A536D8FE0}"/>
              </a:ext>
            </a:extLst>
          </p:cNvPr>
          <p:cNvPicPr>
            <a:picLocks noChangeAspect="1"/>
          </p:cNvPicPr>
          <p:nvPr/>
        </p:nvPicPr>
        <p:blipFill>
          <a:blip r:embed="rId2"/>
          <a:stretch>
            <a:fillRect/>
          </a:stretch>
        </p:blipFill>
        <p:spPr>
          <a:xfrm>
            <a:off x="3549746" y="762000"/>
            <a:ext cx="5089331" cy="815799"/>
          </a:xfrm>
          <a:prstGeom prst="rect">
            <a:avLst/>
          </a:prstGeom>
        </p:spPr>
      </p:pic>
      <p:pic>
        <p:nvPicPr>
          <p:cNvPr id="5" name="Picture 4">
            <a:extLst>
              <a:ext uri="{FF2B5EF4-FFF2-40B4-BE49-F238E27FC236}">
                <a16:creationId xmlns:a16="http://schemas.microsoft.com/office/drawing/2014/main" id="{E8CC101B-9235-222A-0719-42CBEDC0078F}"/>
              </a:ext>
            </a:extLst>
          </p:cNvPr>
          <p:cNvPicPr>
            <a:picLocks noChangeAspect="1"/>
          </p:cNvPicPr>
          <p:nvPr/>
        </p:nvPicPr>
        <p:blipFill>
          <a:blip r:embed="rId3"/>
          <a:stretch>
            <a:fillRect/>
          </a:stretch>
        </p:blipFill>
        <p:spPr>
          <a:xfrm>
            <a:off x="836612" y="1981200"/>
            <a:ext cx="4340888" cy="4114800"/>
          </a:xfrm>
          <a:prstGeom prst="rect">
            <a:avLst/>
          </a:prstGeom>
        </p:spPr>
      </p:pic>
      <p:pic>
        <p:nvPicPr>
          <p:cNvPr id="7" name="Picture 6">
            <a:extLst>
              <a:ext uri="{FF2B5EF4-FFF2-40B4-BE49-F238E27FC236}">
                <a16:creationId xmlns:a16="http://schemas.microsoft.com/office/drawing/2014/main" id="{8134AA29-F6D6-FB82-EB17-C996CA2B3C06}"/>
              </a:ext>
            </a:extLst>
          </p:cNvPr>
          <p:cNvPicPr>
            <a:picLocks noChangeAspect="1"/>
          </p:cNvPicPr>
          <p:nvPr/>
        </p:nvPicPr>
        <p:blipFill>
          <a:blip r:embed="rId4"/>
          <a:stretch>
            <a:fillRect/>
          </a:stretch>
        </p:blipFill>
        <p:spPr>
          <a:xfrm>
            <a:off x="5161535" y="1975449"/>
            <a:ext cx="3854017" cy="3653287"/>
          </a:xfrm>
          <a:prstGeom prst="rect">
            <a:avLst/>
          </a:prstGeom>
        </p:spPr>
      </p:pic>
      <p:pic>
        <p:nvPicPr>
          <p:cNvPr id="11" name="Picture 10">
            <a:extLst>
              <a:ext uri="{FF2B5EF4-FFF2-40B4-BE49-F238E27FC236}">
                <a16:creationId xmlns:a16="http://schemas.microsoft.com/office/drawing/2014/main" id="{D38E63AA-8B0E-C982-7E30-B1B55575F4D0}"/>
              </a:ext>
            </a:extLst>
          </p:cNvPr>
          <p:cNvPicPr>
            <a:picLocks noChangeAspect="1"/>
          </p:cNvPicPr>
          <p:nvPr/>
        </p:nvPicPr>
        <p:blipFill>
          <a:blip r:embed="rId5"/>
          <a:stretch>
            <a:fillRect/>
          </a:stretch>
        </p:blipFill>
        <p:spPr>
          <a:xfrm>
            <a:off x="9015552" y="1994140"/>
            <a:ext cx="2813538" cy="2667000"/>
          </a:xfrm>
          <a:prstGeom prst="rect">
            <a:avLst/>
          </a:prstGeom>
        </p:spPr>
      </p:pic>
    </p:spTree>
    <p:extLst>
      <p:ext uri="{BB962C8B-B14F-4D97-AF65-F5344CB8AC3E}">
        <p14:creationId xmlns:p14="http://schemas.microsoft.com/office/powerpoint/2010/main" val="105388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sz="half" idx="1"/>
          </p:nvPr>
        </p:nvSpPr>
        <p:spPr/>
        <p:txBody>
          <a:bodyPr>
            <a:normAutofit fontScale="85000" lnSpcReduction="10000"/>
          </a:bodyPr>
          <a:lstStyle/>
          <a:p>
            <a:r>
              <a:rPr lang="en-US" b="0" i="0" dirty="0">
                <a:solidFill>
                  <a:srgbClr val="D1D5DB"/>
                </a:solidFill>
                <a:effectLst/>
                <a:latin typeface="Söhne"/>
              </a:rPr>
              <a:t>Lossless Compression: Huffman coding is a lossless compression technique, which means it can only be used for compressing data where loss of information is not acceptable.</a:t>
            </a:r>
          </a:p>
          <a:p>
            <a:r>
              <a:rPr lang="en-US" b="0" i="0" dirty="0">
                <a:solidFill>
                  <a:srgbClr val="D1D5DB"/>
                </a:solidFill>
                <a:effectLst/>
                <a:latin typeface="Söhne"/>
              </a:rPr>
              <a:t>Inefficiency for Small Data: Huffman coding may be inefficient for very small datasets. The overhead of storing the Huffman tree and codes can outweigh the compression benefits for short input strings. Therefore, making the compressed files bigger than the original.</a:t>
            </a:r>
            <a:endParaRPr lang="en-US" dirty="0"/>
          </a:p>
        </p:txBody>
      </p:sp>
      <p:sp>
        <p:nvSpPr>
          <p:cNvPr id="11" name="Content Placeholder 10">
            <a:extLst>
              <a:ext uri="{FF2B5EF4-FFF2-40B4-BE49-F238E27FC236}">
                <a16:creationId xmlns:a16="http://schemas.microsoft.com/office/drawing/2014/main" id="{31AB2C6D-C2FE-BA04-F675-E33C65BA615C}"/>
              </a:ext>
            </a:extLst>
          </p:cNvPr>
          <p:cNvSpPr>
            <a:spLocks noGrp="1"/>
          </p:cNvSpPr>
          <p:nvPr>
            <p:ph sz="half" idx="2"/>
          </p:nvPr>
        </p:nvSpPr>
        <p:spPr/>
        <p:txBody>
          <a:bodyPr>
            <a:normAutofit fontScale="85000" lnSpcReduction="10000"/>
          </a:bodyPr>
          <a:lstStyle/>
          <a:p>
            <a:endParaRPr lang="en-US" dirty="0"/>
          </a:p>
        </p:txBody>
      </p:sp>
    </p:spTree>
    <p:extLst>
      <p:ext uri="{BB962C8B-B14F-4D97-AF65-F5344CB8AC3E}">
        <p14:creationId xmlns:p14="http://schemas.microsoft.com/office/powerpoint/2010/main" val="397233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improvements</a:t>
            </a:r>
          </a:p>
        </p:txBody>
      </p:sp>
      <p:sp>
        <p:nvSpPr>
          <p:cNvPr id="3" name="Content Placeholder 2"/>
          <p:cNvSpPr>
            <a:spLocks noGrp="1"/>
          </p:cNvSpPr>
          <p:nvPr>
            <p:ph sz="half" idx="1"/>
          </p:nvPr>
        </p:nvSpPr>
        <p:spPr/>
        <p:txBody>
          <a:bodyPr>
            <a:normAutofit/>
          </a:bodyPr>
          <a:lstStyle/>
          <a:p>
            <a:r>
              <a:rPr lang="en-US" dirty="0"/>
              <a:t>Implement support for other file types like image files.</a:t>
            </a:r>
          </a:p>
          <a:p>
            <a:r>
              <a:rPr lang="en-US" dirty="0"/>
              <a:t>Utilize other compression algorithms with Huffman coding to further improve compression like DEFLATE which is a combination of LZ77 and Huffman Coding.</a:t>
            </a:r>
          </a:p>
        </p:txBody>
      </p:sp>
      <p:sp>
        <p:nvSpPr>
          <p:cNvPr id="11" name="Content Placeholder 10">
            <a:extLst>
              <a:ext uri="{FF2B5EF4-FFF2-40B4-BE49-F238E27FC236}">
                <a16:creationId xmlns:a16="http://schemas.microsoft.com/office/drawing/2014/main" id="{31AB2C6D-C2FE-BA04-F675-E33C65BA615C}"/>
              </a:ext>
            </a:extLst>
          </p:cNvPr>
          <p:cNvSpPr>
            <a:spLocks noGrp="1"/>
          </p:cNvSpPr>
          <p:nvPr>
            <p:ph sz="half" idx="2"/>
          </p:nvPr>
        </p:nvSpPr>
        <p:spPr/>
        <p:txBody>
          <a:bodyPr>
            <a:normAutofit/>
          </a:bodyPr>
          <a:lstStyle/>
          <a:p>
            <a:endParaRPr lang="en-US" dirty="0"/>
          </a:p>
        </p:txBody>
      </p:sp>
    </p:spTree>
    <p:extLst>
      <p:ext uri="{BB962C8B-B14F-4D97-AF65-F5344CB8AC3E}">
        <p14:creationId xmlns:p14="http://schemas.microsoft.com/office/powerpoint/2010/main" val="351616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dirty="0"/>
              <a:t>Code </a:t>
            </a:r>
            <a:r>
              <a:rPr lang="en-US" dirty="0" err="1"/>
              <a:t>Explaination</a:t>
            </a:r>
            <a:endParaRPr lang="en-US" dirty="0"/>
          </a:p>
        </p:txBody>
      </p:sp>
      <p:sp>
        <p:nvSpPr>
          <p:cNvPr id="11" name="Text Placeholder 2">
            <a:extLst>
              <a:ext uri="{FF2B5EF4-FFF2-40B4-BE49-F238E27FC236}">
                <a16:creationId xmlns:a16="http://schemas.microsoft.com/office/drawing/2014/main" id="{355371D6-46D2-A661-A7D8-DBA7A848AC98}"/>
              </a:ext>
            </a:extLst>
          </p:cNvPr>
          <p:cNvSpPr>
            <a:spLocks noGrp="1"/>
          </p:cNvSpPr>
          <p:nvPr>
            <p:ph type="body" idx="1"/>
          </p:nvPr>
        </p:nvSpPr>
        <p:spPr>
          <a:xfrm>
            <a:off x="1218883" y="1701800"/>
            <a:ext cx="5082740" cy="914400"/>
          </a:xfrm>
        </p:spPr>
        <p:txBody>
          <a:bodyPr/>
          <a:lstStyle/>
          <a:p>
            <a:endParaRPr lang="en-US"/>
          </a:p>
        </p:txBody>
      </p:sp>
      <p:sp>
        <p:nvSpPr>
          <p:cNvPr id="3" name="Content Placeholder 2"/>
          <p:cNvSpPr>
            <a:spLocks noGrp="1"/>
          </p:cNvSpPr>
          <p:nvPr>
            <p:ph sz="half" idx="2"/>
          </p:nvPr>
        </p:nvSpPr>
        <p:spPr>
          <a:xfrm>
            <a:off x="1218883" y="2717800"/>
            <a:ext cx="5078677" cy="3454400"/>
          </a:xfrm>
        </p:spPr>
        <p:txBody>
          <a:bodyPr>
            <a:normAutofit/>
          </a:bodyPr>
          <a:lstStyle/>
          <a:p>
            <a:r>
              <a:rPr lang="en-US" sz="1800" dirty="0"/>
              <a:t>The core class in the code is </a:t>
            </a:r>
            <a:r>
              <a:rPr lang="en-US" sz="1800" dirty="0" err="1"/>
              <a:t>HuffmanEncoder</a:t>
            </a:r>
            <a:r>
              <a:rPr lang="en-US" sz="1800" dirty="0"/>
              <a:t>, which offers methods for both compression and decompression. In the compression process, the compress method takes a string as input and performs the following steps: it builds a frequency table for each character in the input string, constructs a Huffman tree based on these frequencies, generates a lookup table mapping characters to their Huffman codes, and then uses this table to encode the input data. The result is a </a:t>
            </a:r>
            <a:r>
              <a:rPr lang="en-US" sz="1800" dirty="0" err="1"/>
              <a:t>HuffmanEncodedResult</a:t>
            </a:r>
            <a:r>
              <a:rPr lang="en-US" sz="1800" dirty="0"/>
              <a:t> object containing the encoded data and the root of the Huffman tree.</a:t>
            </a:r>
          </a:p>
        </p:txBody>
      </p:sp>
      <p:sp>
        <p:nvSpPr>
          <p:cNvPr id="13" name="Text Placeholder 4">
            <a:extLst>
              <a:ext uri="{FF2B5EF4-FFF2-40B4-BE49-F238E27FC236}">
                <a16:creationId xmlns:a16="http://schemas.microsoft.com/office/drawing/2014/main" id="{5D589E04-E20C-4CDD-79AD-AD721E1CA6E7}"/>
              </a:ext>
            </a:extLst>
          </p:cNvPr>
          <p:cNvSpPr>
            <a:spLocks noGrp="1"/>
          </p:cNvSpPr>
          <p:nvPr>
            <p:ph type="body" sz="quarter" idx="3"/>
          </p:nvPr>
        </p:nvSpPr>
        <p:spPr>
          <a:xfrm>
            <a:off x="6496644" y="1701800"/>
            <a:ext cx="5082740" cy="914400"/>
          </a:xfrm>
        </p:spPr>
        <p:txBody>
          <a:bodyPr/>
          <a:lstStyle/>
          <a:p>
            <a:endParaRPr lang="en-US"/>
          </a:p>
        </p:txBody>
      </p:sp>
      <p:pic>
        <p:nvPicPr>
          <p:cNvPr id="17" name="Content Placeholder 16">
            <a:extLst>
              <a:ext uri="{FF2B5EF4-FFF2-40B4-BE49-F238E27FC236}">
                <a16:creationId xmlns:a16="http://schemas.microsoft.com/office/drawing/2014/main" id="{5522ACB6-6CB7-419E-1484-B65FD7CF9749}"/>
              </a:ext>
            </a:extLst>
          </p:cNvPr>
          <p:cNvPicPr>
            <a:picLocks noGrp="1" noChangeAspect="1"/>
          </p:cNvPicPr>
          <p:nvPr>
            <p:ph sz="quarter" idx="4"/>
          </p:nvPr>
        </p:nvPicPr>
        <p:blipFill>
          <a:blip r:embed="rId2"/>
          <a:stretch>
            <a:fillRect/>
          </a:stretch>
        </p:blipFill>
        <p:spPr>
          <a:xfrm>
            <a:off x="6500813" y="3889079"/>
            <a:ext cx="5078412" cy="1111841"/>
          </a:xfrm>
        </p:spPr>
      </p:pic>
    </p:spTree>
    <p:extLst>
      <p:ext uri="{BB962C8B-B14F-4D97-AF65-F5344CB8AC3E}">
        <p14:creationId xmlns:p14="http://schemas.microsoft.com/office/powerpoint/2010/main" val="163046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dirty="0"/>
              <a:t>Code </a:t>
            </a:r>
            <a:r>
              <a:rPr lang="en-US" dirty="0" err="1"/>
              <a:t>Explaination</a:t>
            </a:r>
            <a:endParaRPr lang="en-US" dirty="0"/>
          </a:p>
        </p:txBody>
      </p:sp>
      <p:sp>
        <p:nvSpPr>
          <p:cNvPr id="11" name="Text Placeholder 2">
            <a:extLst>
              <a:ext uri="{FF2B5EF4-FFF2-40B4-BE49-F238E27FC236}">
                <a16:creationId xmlns:a16="http://schemas.microsoft.com/office/drawing/2014/main" id="{355371D6-46D2-A661-A7D8-DBA7A848AC98}"/>
              </a:ext>
            </a:extLst>
          </p:cNvPr>
          <p:cNvSpPr>
            <a:spLocks noGrp="1"/>
          </p:cNvSpPr>
          <p:nvPr>
            <p:ph type="body" idx="1"/>
          </p:nvPr>
        </p:nvSpPr>
        <p:spPr>
          <a:xfrm>
            <a:off x="1218883" y="1701800"/>
            <a:ext cx="5082740" cy="914400"/>
          </a:xfrm>
        </p:spPr>
        <p:txBody>
          <a:bodyPr/>
          <a:lstStyle/>
          <a:p>
            <a:endParaRPr lang="en-US"/>
          </a:p>
        </p:txBody>
      </p:sp>
      <p:sp>
        <p:nvSpPr>
          <p:cNvPr id="3" name="Content Placeholder 2"/>
          <p:cNvSpPr>
            <a:spLocks noGrp="1"/>
          </p:cNvSpPr>
          <p:nvPr>
            <p:ph sz="half" idx="2"/>
          </p:nvPr>
        </p:nvSpPr>
        <p:spPr>
          <a:xfrm>
            <a:off x="1218883" y="2717800"/>
            <a:ext cx="5078677" cy="3454400"/>
          </a:xfrm>
        </p:spPr>
        <p:txBody>
          <a:bodyPr>
            <a:normAutofit/>
          </a:bodyPr>
          <a:lstStyle/>
          <a:p>
            <a:r>
              <a:rPr lang="en-US" sz="1800" dirty="0"/>
              <a:t>Conversely, the decompress method takes a </a:t>
            </a:r>
            <a:r>
              <a:rPr lang="en-US" sz="1800" dirty="0" err="1"/>
              <a:t>HuffmanEncodedResult</a:t>
            </a:r>
            <a:r>
              <a:rPr lang="en-US" sz="1800" dirty="0"/>
              <a:t> as input and reverses the encoding process. It iterates through the encoded data bit by bit, following the Huffman tree's path to decode characters, and eventually reconstructs the original string.</a:t>
            </a:r>
          </a:p>
        </p:txBody>
      </p:sp>
      <p:sp>
        <p:nvSpPr>
          <p:cNvPr id="13" name="Text Placeholder 4">
            <a:extLst>
              <a:ext uri="{FF2B5EF4-FFF2-40B4-BE49-F238E27FC236}">
                <a16:creationId xmlns:a16="http://schemas.microsoft.com/office/drawing/2014/main" id="{5D589E04-E20C-4CDD-79AD-AD721E1CA6E7}"/>
              </a:ext>
            </a:extLst>
          </p:cNvPr>
          <p:cNvSpPr>
            <a:spLocks noGrp="1"/>
          </p:cNvSpPr>
          <p:nvPr>
            <p:ph type="body" sz="quarter" idx="3"/>
          </p:nvPr>
        </p:nvSpPr>
        <p:spPr>
          <a:xfrm>
            <a:off x="6496644" y="1701800"/>
            <a:ext cx="5082740" cy="914400"/>
          </a:xfrm>
        </p:spPr>
        <p:txBody>
          <a:bodyPr/>
          <a:lstStyle/>
          <a:p>
            <a:endParaRPr lang="en-US"/>
          </a:p>
        </p:txBody>
      </p:sp>
      <p:pic>
        <p:nvPicPr>
          <p:cNvPr id="10" name="Content Placeholder 9">
            <a:extLst>
              <a:ext uri="{FF2B5EF4-FFF2-40B4-BE49-F238E27FC236}">
                <a16:creationId xmlns:a16="http://schemas.microsoft.com/office/drawing/2014/main" id="{06741499-6C22-A2BC-3556-82B09F4E5C84}"/>
              </a:ext>
            </a:extLst>
          </p:cNvPr>
          <p:cNvPicPr>
            <a:picLocks noGrp="1" noChangeAspect="1"/>
          </p:cNvPicPr>
          <p:nvPr>
            <p:ph sz="quarter" idx="4"/>
          </p:nvPr>
        </p:nvPicPr>
        <p:blipFill>
          <a:blip r:embed="rId2"/>
          <a:stretch>
            <a:fillRect/>
          </a:stretch>
        </p:blipFill>
        <p:spPr>
          <a:xfrm>
            <a:off x="6500813" y="2901892"/>
            <a:ext cx="5078412" cy="3086216"/>
          </a:xfrm>
        </p:spPr>
      </p:pic>
    </p:spTree>
    <p:extLst>
      <p:ext uri="{BB962C8B-B14F-4D97-AF65-F5344CB8AC3E}">
        <p14:creationId xmlns:p14="http://schemas.microsoft.com/office/powerpoint/2010/main" val="300922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dirty="0"/>
              <a:t>Code </a:t>
            </a:r>
            <a:r>
              <a:rPr lang="en-US" dirty="0" err="1"/>
              <a:t>Explaination</a:t>
            </a:r>
            <a:endParaRPr lang="en-US" dirty="0"/>
          </a:p>
        </p:txBody>
      </p:sp>
      <p:sp>
        <p:nvSpPr>
          <p:cNvPr id="11" name="Text Placeholder 2">
            <a:extLst>
              <a:ext uri="{FF2B5EF4-FFF2-40B4-BE49-F238E27FC236}">
                <a16:creationId xmlns:a16="http://schemas.microsoft.com/office/drawing/2014/main" id="{355371D6-46D2-A661-A7D8-DBA7A848AC98}"/>
              </a:ext>
            </a:extLst>
          </p:cNvPr>
          <p:cNvSpPr>
            <a:spLocks noGrp="1"/>
          </p:cNvSpPr>
          <p:nvPr>
            <p:ph type="body" idx="1"/>
          </p:nvPr>
        </p:nvSpPr>
        <p:spPr>
          <a:xfrm>
            <a:off x="1218883" y="1701800"/>
            <a:ext cx="5082740" cy="914400"/>
          </a:xfrm>
        </p:spPr>
        <p:txBody>
          <a:bodyPr/>
          <a:lstStyle/>
          <a:p>
            <a:endParaRPr lang="en-US"/>
          </a:p>
        </p:txBody>
      </p:sp>
      <p:sp>
        <p:nvSpPr>
          <p:cNvPr id="3" name="Content Placeholder 2"/>
          <p:cNvSpPr>
            <a:spLocks noGrp="1"/>
          </p:cNvSpPr>
          <p:nvPr>
            <p:ph sz="half" idx="2"/>
          </p:nvPr>
        </p:nvSpPr>
        <p:spPr>
          <a:xfrm>
            <a:off x="1218883" y="2717800"/>
            <a:ext cx="5078677" cy="3454400"/>
          </a:xfrm>
        </p:spPr>
        <p:txBody>
          <a:bodyPr>
            <a:normAutofit/>
          </a:bodyPr>
          <a:lstStyle/>
          <a:p>
            <a:pPr marL="0" indent="0">
              <a:buNone/>
            </a:pPr>
            <a:endParaRPr lang="en-US" sz="1800" dirty="0"/>
          </a:p>
          <a:p>
            <a:r>
              <a:rPr lang="en-US" sz="1800" dirty="0"/>
              <a:t>Supporting these main methods are utility functions such as </a:t>
            </a:r>
            <a:r>
              <a:rPr lang="en-US" sz="1800" dirty="0" err="1"/>
              <a:t>generateEncodedData</a:t>
            </a:r>
            <a:r>
              <a:rPr lang="en-US" sz="1800" dirty="0"/>
              <a:t>, </a:t>
            </a:r>
            <a:r>
              <a:rPr lang="en-US" sz="1800" dirty="0" err="1"/>
              <a:t>buildLookupTable</a:t>
            </a:r>
            <a:r>
              <a:rPr lang="en-US" sz="1800" dirty="0"/>
              <a:t>, and </a:t>
            </a:r>
            <a:r>
              <a:rPr lang="en-US" sz="1800" dirty="0" err="1"/>
              <a:t>buildFrequencyTable</a:t>
            </a:r>
            <a:r>
              <a:rPr lang="en-US" sz="1800" dirty="0"/>
              <a:t>. The Node class represents nodes of the Huffman tree, holding character information and frequency counts. There's also a </a:t>
            </a:r>
            <a:r>
              <a:rPr lang="en-US" sz="1800" dirty="0" err="1"/>
              <a:t>testEncodingAndDecoding</a:t>
            </a:r>
            <a:r>
              <a:rPr lang="en-US" sz="1800" dirty="0"/>
              <a:t> method inside the Node class, which is used for testing the encoding and decoding process on different input strings to ensure data integrity.</a:t>
            </a:r>
          </a:p>
        </p:txBody>
      </p:sp>
      <p:sp>
        <p:nvSpPr>
          <p:cNvPr id="13" name="Text Placeholder 4">
            <a:extLst>
              <a:ext uri="{FF2B5EF4-FFF2-40B4-BE49-F238E27FC236}">
                <a16:creationId xmlns:a16="http://schemas.microsoft.com/office/drawing/2014/main" id="{5D589E04-E20C-4CDD-79AD-AD721E1CA6E7}"/>
              </a:ext>
            </a:extLst>
          </p:cNvPr>
          <p:cNvSpPr>
            <a:spLocks noGrp="1"/>
          </p:cNvSpPr>
          <p:nvPr>
            <p:ph type="body" sz="quarter" idx="3"/>
          </p:nvPr>
        </p:nvSpPr>
        <p:spPr>
          <a:xfrm>
            <a:off x="6496644" y="1701800"/>
            <a:ext cx="5082740" cy="914400"/>
          </a:xfrm>
        </p:spPr>
        <p:txBody>
          <a:bodyPr/>
          <a:lstStyle/>
          <a:p>
            <a:endParaRPr lang="en-US"/>
          </a:p>
        </p:txBody>
      </p:sp>
      <p:pic>
        <p:nvPicPr>
          <p:cNvPr id="8" name="Content Placeholder 7">
            <a:extLst>
              <a:ext uri="{FF2B5EF4-FFF2-40B4-BE49-F238E27FC236}">
                <a16:creationId xmlns:a16="http://schemas.microsoft.com/office/drawing/2014/main" id="{B2898527-7AC7-3C14-4200-574C7EA3CD63}"/>
              </a:ext>
            </a:extLst>
          </p:cNvPr>
          <p:cNvPicPr>
            <a:picLocks noGrp="1" noChangeAspect="1"/>
          </p:cNvPicPr>
          <p:nvPr>
            <p:ph sz="quarter" idx="4"/>
          </p:nvPr>
        </p:nvPicPr>
        <p:blipFill>
          <a:blip r:embed="rId2"/>
          <a:stretch>
            <a:fillRect/>
          </a:stretch>
        </p:blipFill>
        <p:spPr>
          <a:xfrm>
            <a:off x="6508911" y="2630055"/>
            <a:ext cx="5070473" cy="3881408"/>
          </a:xfrm>
        </p:spPr>
      </p:pic>
    </p:spTree>
    <p:extLst>
      <p:ext uri="{BB962C8B-B14F-4D97-AF65-F5344CB8AC3E}">
        <p14:creationId xmlns:p14="http://schemas.microsoft.com/office/powerpoint/2010/main" val="289041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dirty="0"/>
              <a:t>Code </a:t>
            </a:r>
            <a:r>
              <a:rPr lang="en-US" dirty="0" err="1"/>
              <a:t>Explaination</a:t>
            </a:r>
            <a:endParaRPr lang="en-US" dirty="0"/>
          </a:p>
        </p:txBody>
      </p:sp>
      <p:sp>
        <p:nvSpPr>
          <p:cNvPr id="11" name="Text Placeholder 2">
            <a:extLst>
              <a:ext uri="{FF2B5EF4-FFF2-40B4-BE49-F238E27FC236}">
                <a16:creationId xmlns:a16="http://schemas.microsoft.com/office/drawing/2014/main" id="{355371D6-46D2-A661-A7D8-DBA7A848AC98}"/>
              </a:ext>
            </a:extLst>
          </p:cNvPr>
          <p:cNvSpPr>
            <a:spLocks noGrp="1"/>
          </p:cNvSpPr>
          <p:nvPr>
            <p:ph type="body" idx="1"/>
          </p:nvPr>
        </p:nvSpPr>
        <p:spPr>
          <a:xfrm>
            <a:off x="1218883" y="1701800"/>
            <a:ext cx="5082740" cy="914400"/>
          </a:xfrm>
        </p:spPr>
        <p:txBody>
          <a:bodyPr/>
          <a:lstStyle/>
          <a:p>
            <a:endParaRPr lang="en-US"/>
          </a:p>
        </p:txBody>
      </p:sp>
      <p:sp>
        <p:nvSpPr>
          <p:cNvPr id="3" name="Content Placeholder 2"/>
          <p:cNvSpPr>
            <a:spLocks noGrp="1"/>
          </p:cNvSpPr>
          <p:nvPr>
            <p:ph sz="half" idx="2"/>
          </p:nvPr>
        </p:nvSpPr>
        <p:spPr>
          <a:xfrm>
            <a:off x="1218883" y="2717800"/>
            <a:ext cx="5078677" cy="3454400"/>
          </a:xfrm>
        </p:spPr>
        <p:txBody>
          <a:bodyPr>
            <a:normAutofit/>
          </a:bodyPr>
          <a:lstStyle/>
          <a:p>
            <a:pPr marL="0" indent="0">
              <a:buNone/>
            </a:pPr>
            <a:endParaRPr lang="en-US" sz="1800" dirty="0"/>
          </a:p>
          <a:p>
            <a:r>
              <a:rPr lang="en-US" sz="1800" dirty="0"/>
              <a:t>Supporting these main methods are utility functions such as </a:t>
            </a:r>
            <a:r>
              <a:rPr lang="en-US" sz="1800" dirty="0" err="1"/>
              <a:t>generateEncodedData</a:t>
            </a:r>
            <a:r>
              <a:rPr lang="en-US" sz="1800" dirty="0"/>
              <a:t>, </a:t>
            </a:r>
            <a:r>
              <a:rPr lang="en-US" sz="1800" dirty="0" err="1"/>
              <a:t>buildLookupTable</a:t>
            </a:r>
            <a:r>
              <a:rPr lang="en-US" sz="1800" dirty="0"/>
              <a:t>, and </a:t>
            </a:r>
            <a:r>
              <a:rPr lang="en-US" sz="1800" dirty="0" err="1"/>
              <a:t>buildFrequencyTable</a:t>
            </a:r>
            <a:r>
              <a:rPr lang="en-US" sz="1800" dirty="0"/>
              <a:t>. The Node class represents nodes of the Huffman tree, holding character information and frequency counts. There's also a </a:t>
            </a:r>
            <a:r>
              <a:rPr lang="en-US" sz="1800" dirty="0" err="1"/>
              <a:t>testEncodingAndDecoding</a:t>
            </a:r>
            <a:r>
              <a:rPr lang="en-US" sz="1800" dirty="0"/>
              <a:t> method inside the Node class, which is used for testing the encoding and decoding process on different input strings to ensure data integrity.</a:t>
            </a:r>
          </a:p>
        </p:txBody>
      </p:sp>
      <p:sp>
        <p:nvSpPr>
          <p:cNvPr id="13" name="Text Placeholder 4">
            <a:extLst>
              <a:ext uri="{FF2B5EF4-FFF2-40B4-BE49-F238E27FC236}">
                <a16:creationId xmlns:a16="http://schemas.microsoft.com/office/drawing/2014/main" id="{5D589E04-E20C-4CDD-79AD-AD721E1CA6E7}"/>
              </a:ext>
            </a:extLst>
          </p:cNvPr>
          <p:cNvSpPr>
            <a:spLocks noGrp="1"/>
          </p:cNvSpPr>
          <p:nvPr>
            <p:ph type="body" sz="quarter" idx="3"/>
          </p:nvPr>
        </p:nvSpPr>
        <p:spPr>
          <a:xfrm>
            <a:off x="6496644" y="1701800"/>
            <a:ext cx="5082740" cy="914400"/>
          </a:xfrm>
        </p:spPr>
        <p:txBody>
          <a:bodyPr/>
          <a:lstStyle/>
          <a:p>
            <a:endParaRPr lang="en-US"/>
          </a:p>
        </p:txBody>
      </p:sp>
      <p:pic>
        <p:nvPicPr>
          <p:cNvPr id="7" name="Content Placeholder 6">
            <a:extLst>
              <a:ext uri="{FF2B5EF4-FFF2-40B4-BE49-F238E27FC236}">
                <a16:creationId xmlns:a16="http://schemas.microsoft.com/office/drawing/2014/main" id="{EA706A7E-2135-F18A-1AC9-AD315F06A1D5}"/>
              </a:ext>
            </a:extLst>
          </p:cNvPr>
          <p:cNvPicPr>
            <a:picLocks noGrp="1" noChangeAspect="1"/>
          </p:cNvPicPr>
          <p:nvPr>
            <p:ph sz="quarter" idx="4"/>
          </p:nvPr>
        </p:nvPicPr>
        <p:blipFill>
          <a:blip r:embed="rId2"/>
          <a:stretch>
            <a:fillRect/>
          </a:stretch>
        </p:blipFill>
        <p:spPr>
          <a:xfrm>
            <a:off x="6500813" y="2990701"/>
            <a:ext cx="5078412" cy="2908597"/>
          </a:xfrm>
        </p:spPr>
      </p:pic>
    </p:spTree>
    <p:extLst>
      <p:ext uri="{BB962C8B-B14F-4D97-AF65-F5344CB8AC3E}">
        <p14:creationId xmlns:p14="http://schemas.microsoft.com/office/powerpoint/2010/main" val="383334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Title and Content Layout with List</a:t>
            </a:r>
            <a:endParaRPr lang="en-US" dirty="0"/>
          </a:p>
        </p:txBody>
      </p:sp>
      <p:sp>
        <p:nvSpPr>
          <p:cNvPr id="14" name="Content Placeholder 13"/>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pic>
        <p:nvPicPr>
          <p:cNvPr id="3" name="Picture 2" descr="A clock with numbers and a spiral in the middle&#10;&#10;Description automatically generated">
            <a:extLst>
              <a:ext uri="{FF2B5EF4-FFF2-40B4-BE49-F238E27FC236}">
                <a16:creationId xmlns:a16="http://schemas.microsoft.com/office/drawing/2014/main" id="{0D16076B-7348-3BEF-D746-A5FF9653C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Boneman</a:t>
            </a:r>
            <a:r>
              <a:rPr lang="en-US" dirty="0"/>
              <a:t> Compression System</a:t>
            </a:r>
          </a:p>
        </p:txBody>
      </p:sp>
      <p:sp>
        <p:nvSpPr>
          <p:cNvPr id="5" name="Subtitle 4"/>
          <p:cNvSpPr>
            <a:spLocks noGrp="1"/>
          </p:cNvSpPr>
          <p:nvPr>
            <p:ph type="subTitle" idx="1"/>
          </p:nvPr>
        </p:nvSpPr>
        <p:spPr/>
        <p:txBody>
          <a:bodyPr/>
          <a:lstStyle/>
          <a:p>
            <a:r>
              <a:rPr lang="en-US" dirty="0"/>
              <a:t>Approach and findings</a:t>
            </a:r>
          </a:p>
        </p:txBody>
      </p:sp>
    </p:spTree>
    <p:extLst>
      <p:ext uri="{BB962C8B-B14F-4D97-AF65-F5344CB8AC3E}">
        <p14:creationId xmlns:p14="http://schemas.microsoft.com/office/powerpoint/2010/main" val="20757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p:txBody>
          <a:bodyPr/>
          <a:lstStyle/>
          <a:p>
            <a:pPr algn="l">
              <a:buFont typeface="+mj-lt"/>
              <a:buAutoNum type="arabicPeriod"/>
            </a:pPr>
            <a:r>
              <a:rPr lang="en-US" b="1" i="0" dirty="0">
                <a:solidFill>
                  <a:srgbClr val="D1D5DB"/>
                </a:solidFill>
                <a:effectLst/>
                <a:latin typeface="Söhne"/>
              </a:rPr>
              <a:t>Data Compression</a:t>
            </a:r>
            <a:r>
              <a:rPr lang="en-US" b="0" i="0" dirty="0">
                <a:solidFill>
                  <a:srgbClr val="D1D5DB"/>
                </a:solidFill>
                <a:effectLst/>
                <a:latin typeface="Söhne"/>
              </a:rPr>
              <a:t>: The primary objective is to implement Huffman encoding to compress text files efficiently by encoding the data into a smaller size.</a:t>
            </a:r>
          </a:p>
          <a:p>
            <a:pPr algn="l">
              <a:buFont typeface="+mj-lt"/>
              <a:buAutoNum type="arabicPeriod"/>
            </a:pPr>
            <a:r>
              <a:rPr lang="en-US" b="1" i="0" dirty="0">
                <a:solidFill>
                  <a:srgbClr val="D1D5DB"/>
                </a:solidFill>
                <a:effectLst/>
                <a:latin typeface="Söhne"/>
              </a:rPr>
              <a:t>Decompression</a:t>
            </a:r>
            <a:r>
              <a:rPr lang="en-US" b="0" i="0" dirty="0">
                <a:solidFill>
                  <a:srgbClr val="D1D5DB"/>
                </a:solidFill>
                <a:effectLst/>
                <a:latin typeface="Söhne"/>
              </a:rPr>
              <a:t>: Implement the corresponding decompression functionality to recover the original data from the compressed format. Ensure that the decompression process is lossless, meaning that the original data can be fully recovered from the compressed version.</a:t>
            </a:r>
          </a:p>
          <a:p>
            <a:pPr algn="l">
              <a:buFont typeface="+mj-lt"/>
              <a:buAutoNum type="arabicPeriod"/>
            </a:pPr>
            <a:endParaRPr lang="en-US" b="1" i="0" dirty="0">
              <a:solidFill>
                <a:srgbClr val="D1D5DB"/>
              </a:solidFill>
              <a:effectLst/>
              <a:latin typeface="Söhne"/>
            </a:endParaRPr>
          </a:p>
        </p:txBody>
      </p:sp>
    </p:spTree>
    <p:extLst>
      <p:ext uri="{BB962C8B-B14F-4D97-AF65-F5344CB8AC3E}">
        <p14:creationId xmlns:p14="http://schemas.microsoft.com/office/powerpoint/2010/main" val="104150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Huffman Coding </a:t>
            </a:r>
          </a:p>
        </p:txBody>
      </p:sp>
      <p:sp>
        <p:nvSpPr>
          <p:cNvPr id="3" name="Content Placeholder 2"/>
          <p:cNvSpPr>
            <a:spLocks noGrp="1"/>
          </p:cNvSpPr>
          <p:nvPr>
            <p:ph sz="half" idx="1"/>
          </p:nvPr>
        </p:nvSpPr>
        <p:spPr/>
        <p:txBody>
          <a:bodyPr/>
          <a:lstStyle/>
          <a:p>
            <a:r>
              <a:rPr lang="en-US" dirty="0"/>
              <a:t>Huffman coding is a lossless data compression algorithm. The idea is to assign variable-length codes to input characters, lengths of the assigned codes are based on the frequencies of corresponding characters. </a:t>
            </a:r>
          </a:p>
        </p:txBody>
      </p:sp>
      <p:sp>
        <p:nvSpPr>
          <p:cNvPr id="11" name="Content Placeholder 10">
            <a:extLst>
              <a:ext uri="{FF2B5EF4-FFF2-40B4-BE49-F238E27FC236}">
                <a16:creationId xmlns:a16="http://schemas.microsoft.com/office/drawing/2014/main" id="{31AB2C6D-C2FE-BA04-F675-E33C65BA615C}"/>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Huffman Coding works</a:t>
            </a:r>
          </a:p>
        </p:txBody>
      </p:sp>
      <p:sp>
        <p:nvSpPr>
          <p:cNvPr id="3" name="Content Placeholder 2"/>
          <p:cNvSpPr>
            <a:spLocks noGrp="1"/>
          </p:cNvSpPr>
          <p:nvPr>
            <p:ph sz="half" idx="1"/>
          </p:nvPr>
        </p:nvSpPr>
        <p:spPr/>
        <p:txBody>
          <a:bodyPr>
            <a:normAutofit fontScale="77500" lnSpcReduction="20000"/>
          </a:bodyPr>
          <a:lstStyle/>
          <a:p>
            <a:r>
              <a:rPr lang="en-US" dirty="0"/>
              <a:t>Huffman code is a way to encode information using variable-length strings to represent symbols depending on how frequently they appear. The idea is that symbols that are used more frequently should be shorter, while symbols that appear more rarely can be more extended. This way, the number of bits it takes to encode a given message will be shorter, on average, than if a fixed-length code was used. In messages that include many rare symbols, the string produced by variable-length encoding may be longer than one produced by a fixed-length encoding. </a:t>
            </a:r>
          </a:p>
        </p:txBody>
      </p:sp>
      <p:pic>
        <p:nvPicPr>
          <p:cNvPr id="5" name="Content Placeholder 4">
            <a:extLst>
              <a:ext uri="{FF2B5EF4-FFF2-40B4-BE49-F238E27FC236}">
                <a16:creationId xmlns:a16="http://schemas.microsoft.com/office/drawing/2014/main" id="{0F6EAA09-F34D-5B44-38C1-155CC00BAE81}"/>
              </a:ext>
            </a:extLst>
          </p:cNvPr>
          <p:cNvPicPr>
            <a:picLocks noGrp="1" noChangeAspect="1"/>
          </p:cNvPicPr>
          <p:nvPr>
            <p:ph sz="half" idx="2"/>
          </p:nvPr>
        </p:nvPicPr>
        <p:blipFill>
          <a:blip r:embed="rId2"/>
          <a:stretch>
            <a:fillRect/>
          </a:stretch>
        </p:blipFill>
        <p:spPr>
          <a:xfrm>
            <a:off x="6853726" y="2358011"/>
            <a:ext cx="4372585" cy="3162741"/>
          </a:xfrm>
        </p:spPr>
      </p:pic>
    </p:spTree>
    <p:extLst>
      <p:ext uri="{BB962C8B-B14F-4D97-AF65-F5344CB8AC3E}">
        <p14:creationId xmlns:p14="http://schemas.microsoft.com/office/powerpoint/2010/main" val="3581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Huffman Coding </a:t>
            </a:r>
          </a:p>
        </p:txBody>
      </p:sp>
      <p:sp>
        <p:nvSpPr>
          <p:cNvPr id="3" name="Content Placeholder 2"/>
          <p:cNvSpPr>
            <a:spLocks noGrp="1"/>
          </p:cNvSpPr>
          <p:nvPr>
            <p:ph sz="half" idx="1"/>
          </p:nvPr>
        </p:nvSpPr>
        <p:spPr/>
        <p:txBody>
          <a:bodyPr/>
          <a:lstStyle/>
          <a:p>
            <a:r>
              <a:rPr lang="en-US" dirty="0"/>
              <a:t>The time complexity for encoding each unique character based on its frequency is O(</a:t>
            </a:r>
            <a:r>
              <a:rPr lang="en-US" dirty="0" err="1"/>
              <a:t>nlog</a:t>
            </a:r>
            <a:r>
              <a:rPr lang="en-US" dirty="0"/>
              <a:t> n). N is the number of symbols being coded.</a:t>
            </a:r>
          </a:p>
        </p:txBody>
      </p:sp>
      <p:sp>
        <p:nvSpPr>
          <p:cNvPr id="10" name="Content Placeholder 9">
            <a:extLst>
              <a:ext uri="{FF2B5EF4-FFF2-40B4-BE49-F238E27FC236}">
                <a16:creationId xmlns:a16="http://schemas.microsoft.com/office/drawing/2014/main" id="{589A9D4E-5601-1730-1ED1-0C9D3A57A48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3223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Boneman</a:t>
            </a:r>
            <a:r>
              <a:rPr lang="en-US" dirty="0"/>
              <a:t> Compression System</a:t>
            </a:r>
          </a:p>
        </p:txBody>
      </p:sp>
      <p:sp>
        <p:nvSpPr>
          <p:cNvPr id="5" name="Subtitle 4"/>
          <p:cNvSpPr>
            <a:spLocks noGrp="1"/>
          </p:cNvSpPr>
          <p:nvPr>
            <p:ph type="subTitle" idx="1"/>
          </p:nvPr>
        </p:nvSpPr>
        <p:spPr/>
        <p:txBody>
          <a:bodyPr/>
          <a:lstStyle/>
          <a:p>
            <a:r>
              <a:rPr lang="en-US" dirty="0"/>
              <a:t>Results</a:t>
            </a:r>
          </a:p>
        </p:txBody>
      </p:sp>
    </p:spTree>
    <p:extLst>
      <p:ext uri="{BB962C8B-B14F-4D97-AF65-F5344CB8AC3E}">
        <p14:creationId xmlns:p14="http://schemas.microsoft.com/office/powerpoint/2010/main" val="2518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dirty="0"/>
              <a:t>Test Case Results in console</a:t>
            </a:r>
          </a:p>
        </p:txBody>
      </p:sp>
      <p:sp>
        <p:nvSpPr>
          <p:cNvPr id="10" name="Text Placeholder 2">
            <a:extLst>
              <a:ext uri="{FF2B5EF4-FFF2-40B4-BE49-F238E27FC236}">
                <a16:creationId xmlns:a16="http://schemas.microsoft.com/office/drawing/2014/main" id="{CA5A9AF4-42D1-7892-C830-566B15C59061}"/>
              </a:ext>
            </a:extLst>
          </p:cNvPr>
          <p:cNvSpPr>
            <a:spLocks noGrp="1"/>
          </p:cNvSpPr>
          <p:nvPr>
            <p:ph type="body" idx="1"/>
          </p:nvPr>
        </p:nvSpPr>
        <p:spPr>
          <a:xfrm>
            <a:off x="1218883" y="1701800"/>
            <a:ext cx="5082740" cy="914400"/>
          </a:xfrm>
        </p:spPr>
        <p:txBody>
          <a:bodyPr/>
          <a:lstStyle/>
          <a:p>
            <a:endParaRPr lang="en-US"/>
          </a:p>
        </p:txBody>
      </p:sp>
      <p:pic>
        <p:nvPicPr>
          <p:cNvPr id="5" name="Content Placeholder 4">
            <a:extLst>
              <a:ext uri="{FF2B5EF4-FFF2-40B4-BE49-F238E27FC236}">
                <a16:creationId xmlns:a16="http://schemas.microsoft.com/office/drawing/2014/main" id="{27B34579-C7E4-74E1-6B3B-31D603257B3C}"/>
              </a:ext>
            </a:extLst>
          </p:cNvPr>
          <p:cNvPicPr>
            <a:picLocks noGrp="1" noChangeAspect="1"/>
          </p:cNvPicPr>
          <p:nvPr>
            <p:ph sz="half" idx="2"/>
          </p:nvPr>
        </p:nvPicPr>
        <p:blipFill>
          <a:blip r:embed="rId2"/>
          <a:stretch>
            <a:fillRect/>
          </a:stretch>
        </p:blipFill>
        <p:spPr>
          <a:xfrm>
            <a:off x="1218883" y="3727637"/>
            <a:ext cx="5078677" cy="1434725"/>
          </a:xfrm>
          <a:noFill/>
        </p:spPr>
      </p:pic>
      <p:sp>
        <p:nvSpPr>
          <p:cNvPr id="12" name="Text Placeholder 4">
            <a:extLst>
              <a:ext uri="{FF2B5EF4-FFF2-40B4-BE49-F238E27FC236}">
                <a16:creationId xmlns:a16="http://schemas.microsoft.com/office/drawing/2014/main" id="{E3447D43-2FF5-2527-AA89-64057174024D}"/>
              </a:ext>
            </a:extLst>
          </p:cNvPr>
          <p:cNvSpPr>
            <a:spLocks noGrp="1"/>
          </p:cNvSpPr>
          <p:nvPr>
            <p:ph type="body" sz="quarter" idx="3"/>
          </p:nvPr>
        </p:nvSpPr>
        <p:spPr>
          <a:xfrm>
            <a:off x="6496644" y="1701800"/>
            <a:ext cx="5082740" cy="914400"/>
          </a:xfrm>
        </p:spPr>
        <p:txBody>
          <a:bodyPr/>
          <a:lstStyle/>
          <a:p>
            <a:endParaRPr lang="en-US"/>
          </a:p>
        </p:txBody>
      </p:sp>
      <p:sp>
        <p:nvSpPr>
          <p:cNvPr id="3" name="Content Placeholder 2"/>
          <p:cNvSpPr>
            <a:spLocks noGrp="1"/>
          </p:cNvSpPr>
          <p:nvPr>
            <p:ph sz="quarter" idx="4"/>
          </p:nvPr>
        </p:nvSpPr>
        <p:spPr>
          <a:xfrm>
            <a:off x="6500707" y="2717800"/>
            <a:ext cx="5078677" cy="3454400"/>
          </a:xfrm>
        </p:spPr>
        <p:txBody>
          <a:bodyPr>
            <a:normAutofit/>
          </a:bodyPr>
          <a:lstStyle/>
          <a:p>
            <a:r>
              <a:rPr lang="en-US" sz="2600"/>
              <a:t>In the output of the test cases in the console, it is shown that the string is encoded correctly and compressed. The encoded data is generated based on the Huffman tree structure, ensuring that the Huffman code for each character is unique and can be easily decoded.</a:t>
            </a:r>
          </a:p>
        </p:txBody>
      </p:sp>
    </p:spTree>
    <p:extLst>
      <p:ext uri="{BB962C8B-B14F-4D97-AF65-F5344CB8AC3E}">
        <p14:creationId xmlns:p14="http://schemas.microsoft.com/office/powerpoint/2010/main" val="10027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393</TotalTime>
  <Words>906</Words>
  <Application>Microsoft Office PowerPoint</Application>
  <PresentationFormat>Custom</PresentationFormat>
  <Paragraphs>46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Söhne</vt:lpstr>
      <vt:lpstr>Tech 16x9</vt:lpstr>
      <vt:lpstr>Boneman Compression System</vt:lpstr>
      <vt:lpstr>Title and Content Layout with List</vt:lpstr>
      <vt:lpstr>Boneman Compression System</vt:lpstr>
      <vt:lpstr>Objectives </vt:lpstr>
      <vt:lpstr>What is Huffman Coding </vt:lpstr>
      <vt:lpstr>How Huffman Coding works</vt:lpstr>
      <vt:lpstr>What is Huffman Coding </vt:lpstr>
      <vt:lpstr>Boneman Compression System</vt:lpstr>
      <vt:lpstr>Test Case Results in console</vt:lpstr>
      <vt:lpstr>Test Case Results in console</vt:lpstr>
      <vt:lpstr>Test Case Results in Text file compression</vt:lpstr>
      <vt:lpstr>PowerPoint Presentation</vt:lpstr>
      <vt:lpstr>Limitations</vt:lpstr>
      <vt:lpstr>Further improvements</vt:lpstr>
      <vt:lpstr>Code Explaination</vt:lpstr>
      <vt:lpstr>Code Explaination</vt:lpstr>
      <vt:lpstr>Code Explaination</vt:lpstr>
      <vt:lpstr>Code Explaination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Boneman Compression System</dc:title>
  <dc:creator>Mychel Mende</dc:creator>
  <cp:lastModifiedBy>Mychel Mende</cp:lastModifiedBy>
  <cp:revision>4</cp:revision>
  <dcterms:created xsi:type="dcterms:W3CDTF">2023-10-22T15:05:41Z</dcterms:created>
  <dcterms:modified xsi:type="dcterms:W3CDTF">2023-11-06T02:33:36Z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