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96" r:id="rId19"/>
    <p:sldId id="282" r:id="rId20"/>
    <p:sldId id="283" r:id="rId21"/>
    <p:sldId id="284" r:id="rId22"/>
    <p:sldId id="286" r:id="rId23"/>
    <p:sldId id="285" r:id="rId24"/>
    <p:sldId id="287" r:id="rId25"/>
    <p:sldId id="288" r:id="rId26"/>
    <p:sldId id="289" r:id="rId27"/>
    <p:sldId id="291" r:id="rId28"/>
    <p:sldId id="290" r:id="rId29"/>
    <p:sldId id="293" r:id="rId30"/>
    <p:sldId id="294" r:id="rId31"/>
    <p:sldId id="295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304" r:id="rId41"/>
    <p:sldId id="306" r:id="rId42"/>
    <p:sldId id="308" r:id="rId43"/>
    <p:sldId id="309" r:id="rId44"/>
    <p:sldId id="310" r:id="rId45"/>
    <p:sldId id="311" r:id="rId46"/>
  </p:sldIdLst>
  <p:sldSz cx="9144000" cy="6858000" type="screen4x3"/>
  <p:notesSz cx="9945688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FA00"/>
    <a:srgbClr val="00FF00"/>
    <a:srgbClr val="E7F9FF"/>
    <a:srgbClr val="CCFFFF"/>
    <a:srgbClr val="FFE5F3"/>
    <a:srgbClr val="FFBDE0"/>
    <a:srgbClr val="FFD5EE"/>
    <a:srgbClr val="FFBDBD"/>
    <a:srgbClr val="FFD6D5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7" autoAdjust="0"/>
    <p:restoredTop sz="95372" autoAdjust="0"/>
  </p:normalViewPr>
  <p:slideViewPr>
    <p:cSldViewPr>
      <p:cViewPr>
        <p:scale>
          <a:sx n="66" d="100"/>
          <a:sy n="66" d="100"/>
        </p:scale>
        <p:origin x="-206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722" y="-84"/>
      </p:cViewPr>
      <p:guideLst>
        <p:guide orient="horz" pos="2160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CBCF-39E1-4CCD-8314-A37598DF1CFE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9EA6E-A5DD-4495-8F78-15B53B33C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37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33588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3006-CCE8-4929-86D9-FEEB8538889F}" type="datetimeFigureOut">
              <a:rPr kumimoji="1" lang="ja-JP" altLang="en-US" smtClean="0"/>
              <a:t>2018/1/18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57550" y="514350"/>
            <a:ext cx="3430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84D4-B645-4D05-87D7-3AB1662A20E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70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6256" y="108980"/>
            <a:ext cx="2133600" cy="33193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3105208-E2E2-4F6D-838D-D8C0DE40832D}" type="slidenum">
              <a:rPr lang="es-ES" altLang="ja-JP" smtClean="0"/>
              <a:pPr>
                <a:defRPr/>
              </a:pPr>
              <a:t>‹#›</a:t>
            </a:fld>
            <a:endParaRPr lang="es-ES" altLang="ja-JP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="" xmlns:a16="http://schemas.microsoft.com/office/drawing/2014/main" id="{EA6C621D-41AF-40FE-ABE1-8AEEEE65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511866"/>
            <a:ext cx="396044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="" xmlns:a16="http://schemas.microsoft.com/office/drawing/2014/main" id="{304088E5-E4F8-44B1-A5E2-B0B35F8C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1773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6862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8096" y="-145516"/>
            <a:ext cx="82296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599"/>
          </a:xfrm>
        </p:spPr>
        <p:txBody>
          <a:bodyPr/>
          <a:lstStyle>
            <a:lvl2pPr marL="742950" indent="-28575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1773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627784" y="6511866"/>
            <a:ext cx="396044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="" xmlns:a16="http://schemas.microsoft.com/office/drawing/2014/main" id="{B6599F14-A8DF-4FBB-9DB4-702AFF4C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6256" y="844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‹#›</a:t>
            </a:fld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55305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C35F02A8-7DA4-4FBC-AE71-B50A33AEDA10}" type="slidenum">
              <a:rPr lang="es-ES" altLang="ja-JP" smtClean="0"/>
              <a:pPr>
                <a:defRPr/>
              </a:pPr>
              <a:t>‹#›</a:t>
            </a:fld>
            <a:endParaRPr lang="es-ES" altLang="ja-JP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="" xmlns:a16="http://schemas.microsoft.com/office/drawing/2014/main" id="{F39A00A5-4CFB-43BB-AE5F-B7B2A58D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511866"/>
            <a:ext cx="396044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="" xmlns:a16="http://schemas.microsoft.com/office/drawing/2014/main" id="{60B88FAA-B9B2-4105-B54C-AEA95EA9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1773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4386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8340"/>
            <a:ext cx="4114800" cy="539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0208" y="988340"/>
            <a:ext cx="4172272" cy="539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A0724CB-E080-47EA-9BA8-E84C5804742C}" type="slidenum">
              <a:rPr lang="es-ES" altLang="ja-JP" smtClean="0"/>
              <a:pPr>
                <a:defRPr/>
              </a:pPr>
              <a:t>‹#›</a:t>
            </a:fld>
            <a:endParaRPr lang="es-ES" altLang="ja-JP"/>
          </a:p>
        </p:txBody>
      </p:sp>
      <p:sp>
        <p:nvSpPr>
          <p:cNvPr id="9" name="タイトル 8">
            <a:extLst>
              <a:ext uri="{FF2B5EF4-FFF2-40B4-BE49-F238E27FC236}">
                <a16:creationId xmlns="" xmlns:a16="http://schemas.microsoft.com/office/drawing/2014/main" id="{E53D2749-0EC6-4625-B2BE-4453BB11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1" y="66513"/>
            <a:ext cx="8007423" cy="69164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="" xmlns:a16="http://schemas.microsoft.com/office/drawing/2014/main" id="{A49BC47C-9A0D-4D99-A111-46C53092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511866"/>
            <a:ext cx="396044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10" name="日付プレースホルダー 3">
            <a:extLst>
              <a:ext uri="{FF2B5EF4-FFF2-40B4-BE49-F238E27FC236}">
                <a16:creationId xmlns="" xmlns:a16="http://schemas.microsoft.com/office/drawing/2014/main" id="{78F38DAC-6CD9-4AC5-83C4-E64E7A85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1773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0301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1046"/>
            <a:ext cx="41754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33255" y="1916832"/>
            <a:ext cx="4175447" cy="4392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89041" y="1061046"/>
            <a:ext cx="4175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89041" y="1916832"/>
            <a:ext cx="4175447" cy="4392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02661-A29C-4E53-8CE0-FECF46EB67D6}" type="slidenum">
              <a:rPr lang="es-ES" altLang="ja-JP" smtClean="0"/>
              <a:pPr>
                <a:defRPr/>
              </a:pPr>
              <a:t>‹#›</a:t>
            </a:fld>
            <a:endParaRPr lang="es-ES" altLang="ja-JP"/>
          </a:p>
        </p:txBody>
      </p:sp>
      <p:sp>
        <p:nvSpPr>
          <p:cNvPr id="11" name="タイトル 10">
            <a:extLst>
              <a:ext uri="{FF2B5EF4-FFF2-40B4-BE49-F238E27FC236}">
                <a16:creationId xmlns="" xmlns:a16="http://schemas.microsoft.com/office/drawing/2014/main" id="{44570FCA-AEBB-480F-A240-676351E8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52" y="57502"/>
            <a:ext cx="8229600" cy="70609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="" xmlns:a16="http://schemas.microsoft.com/office/drawing/2014/main" id="{9EF0F74C-0536-4BE2-B7B0-E5833AF2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511866"/>
            <a:ext cx="396044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12" name="日付プレースホルダー 3">
            <a:extLst>
              <a:ext uri="{FF2B5EF4-FFF2-40B4-BE49-F238E27FC236}">
                <a16:creationId xmlns="" xmlns:a16="http://schemas.microsoft.com/office/drawing/2014/main" id="{29178356-7BE1-4AE6-8118-4A39F233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1773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28844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E86E7-8634-4A89-94D2-0147960FA7F1}" type="slidenum">
              <a:rPr lang="es-ES" altLang="ja-JP" smtClean="0"/>
              <a:pPr>
                <a:defRPr/>
              </a:pPr>
              <a:t>‹#›</a:t>
            </a:fld>
            <a:endParaRPr lang="es-ES" altLang="ja-JP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="" xmlns:a16="http://schemas.microsoft.com/office/drawing/2014/main" id="{47EFA5E1-5D8E-45D4-8836-639AD9F1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511866"/>
            <a:ext cx="396044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="" xmlns:a16="http://schemas.microsoft.com/office/drawing/2014/main" id="{84F31B8C-742C-4497-B442-2A4E739A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1773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0354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8096" y="93627"/>
            <a:ext cx="8229600" cy="63408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83FDE-E4F1-49CF-B208-481B6045401C}" type="slidenum">
              <a:rPr lang="es-ES" altLang="ja-JP" smtClean="0"/>
              <a:pPr>
                <a:defRPr/>
              </a:pPr>
              <a:t>‹#›</a:t>
            </a:fld>
            <a:endParaRPr lang="es-ES" altLang="ja-JP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="" xmlns:a16="http://schemas.microsoft.com/office/drawing/2014/main" id="{2448A949-012B-434A-96B0-09328DE0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784" y="6511866"/>
            <a:ext cx="396044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7" name="日付プレースホルダー 3">
            <a:extLst>
              <a:ext uri="{FF2B5EF4-FFF2-40B4-BE49-F238E27FC236}">
                <a16:creationId xmlns="" xmlns:a16="http://schemas.microsoft.com/office/drawing/2014/main" id="{18B39823-558A-4656-BCB5-AADD0002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1773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781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97240" y="102771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5832" y="65019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93552" y="6501971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76256" y="844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‹#›</a:t>
            </a:fld>
            <a:endParaRPr lang="es-E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4C8E1B0-6B2D-466D-B9A0-A48F00387363}"/>
              </a:ext>
            </a:extLst>
          </p:cNvPr>
          <p:cNvSpPr txBox="1"/>
          <p:nvPr userDrawn="1"/>
        </p:nvSpPr>
        <p:spPr>
          <a:xfrm>
            <a:off x="7236296" y="651179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NICO2AI SCHOOL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7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80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Tx/>
        <a:buBlip>
          <a:blip r:embed="rId10"/>
        </a:buBlip>
        <a:defRPr kumimoji="1" sz="2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1"/>
        </a:buBlip>
        <a:defRPr kumimoji="1" sz="2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1" sz="2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alleninstitute.github.io/AllenSDK/connectivity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96944" cy="2880320"/>
          </a:xfrm>
        </p:spPr>
        <p:txBody>
          <a:bodyPr>
            <a:no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ニコニコ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スクール </a:t>
            </a:r>
            <a:r>
              <a:rPr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</a:t>
            </a:r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線形回帰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656184"/>
          </a:xfrm>
        </p:spPr>
        <p:txBody>
          <a:bodyPr/>
          <a:lstStyle/>
          <a:p>
            <a:r>
              <a:rPr kumimoji="1" lang="en-US" altLang="ja-JP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18/01/20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講師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電通国際情報サービス（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ISID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小川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雄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太郎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12BD5812-8808-458A-A61B-D9B116A2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73288E10-9ED4-43CA-BDAB-BD7FFAAC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5208-E2E2-4F6D-838D-D8C0DE40832D}" type="slidenum">
              <a:rPr lang="es-ES" altLang="ja-JP" smtClean="0"/>
              <a:pPr>
                <a:defRPr/>
              </a:pPr>
              <a:t>1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51810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本日の講義概要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10</a:t>
            </a:fld>
            <a:endParaRPr lang="es-E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0" y="1412776"/>
            <a:ext cx="8692336" cy="4464496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021288"/>
            <a:ext cx="8651304" cy="39265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変更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の途中で休憩を入れます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8496944" cy="2880320"/>
          </a:xfrm>
        </p:spPr>
        <p:txBody>
          <a:bodyPr>
            <a:noAutofit/>
          </a:bodyPr>
          <a:lstStyle/>
          <a:p>
            <a:r>
              <a:rPr lang="en-US" altLang="ja-JP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の扱い、線形回帰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12BD5812-8808-458A-A61B-D9B116A2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73288E10-9ED4-43CA-BDAB-BD7FFAAC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5208-E2E2-4F6D-838D-D8C0DE40832D}" type="slidenum">
              <a:rPr lang="es-ES" altLang="ja-JP" smtClean="0"/>
              <a:pPr>
                <a:defRPr/>
              </a:pPr>
              <a:t>11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69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配列の結合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12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の数値計算用のライブラリ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Python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が昨今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、人気の理由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（個人的感想）</a:t>
            </a:r>
          </a:p>
          <a:p>
            <a:pPr marL="35560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PyPI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Packaging Index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）に登録されたライブラリ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を個人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が自由に利用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できる仕組み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Travis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Oliphant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氏が作成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した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ライブラリ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強力（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に行列演算はないが、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が補完。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言語ベースで処理が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高速）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ベースとした、機械学習ライブラリが強力</a:t>
            </a:r>
          </a:p>
          <a:p>
            <a:pPr marL="35560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  <a:r>
              <a:rPr lang="ja-JP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Chainer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9804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配列の結合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13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まで等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間隔にとった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要素からなるベクトル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と、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全要素が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次元のバイアスベクトル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を作成し、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を結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合させて、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×2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列の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配列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を作成して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ください。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→この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クイズが解けるように、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（配列）の結合操作を学習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します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lecture3_1.ipynd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いてくださ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い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方程式を解く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14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の線形代数パッケージ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linalg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）を使用して、線形方程式を解きます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→この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クイズが解けるように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linalg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の操作を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します（の前に・・・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のコード貼り付けを解説）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0" y="3204947"/>
            <a:ext cx="8532376" cy="205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3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でコードを貼る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15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困ったら、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を使いチームで相談してください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コードの貼り方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直に貼るとちょっとでかくて邪魔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``` ```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で囲む（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SHIFT+@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で記号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が出ます）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code or text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snipet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を使う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入門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16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描画ライブラリである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の使い方を学びます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= 3x + 4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を満たす直線と、その直線に平均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標準偏差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のノイズが加わった点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個（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-4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から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を均等）を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プロットせよ。ただし、描画範囲は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 &lt;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する。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→このクイズが解けるように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の操作を学習します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17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0.5 x + 0.2 + σ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※σ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はガウス分布に従うノイズ）で表される式から、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個のデータ点を生成し、データ点から生成元の式を、線形回帰を用いて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推定せよ。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ノイズ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ϵ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は平均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標準偏差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のガウス分布に従うとします。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69" y="3577011"/>
            <a:ext cx="4412966" cy="326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7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18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261938" indent="-261938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Slack</a:t>
            </a:r>
          </a:p>
          <a:p>
            <a:pPr marL="261938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線形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回帰、最小二乗法を実装した事がある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1938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線形回帰、最小二乗法を使った事がある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1938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線形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回帰、最小二乗法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を聞いたことがある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1938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線形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回帰、最小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二乗法は聞いたことがない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634980" y="1448982"/>
            <a:ext cx="628165" cy="2267340"/>
            <a:chOff x="275964" y="2169613"/>
            <a:chExt cx="1190755" cy="429799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27"/>
            <a:stretch/>
          </p:blipFill>
          <p:spPr bwMode="auto">
            <a:xfrm>
              <a:off x="438813" y="2169613"/>
              <a:ext cx="989013" cy="123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1" r="50864"/>
            <a:stretch/>
          </p:blipFill>
          <p:spPr bwMode="auto">
            <a:xfrm>
              <a:off x="323719" y="3156559"/>
              <a:ext cx="1143000" cy="123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5000"/>
            <a:stretch/>
          </p:blipFill>
          <p:spPr bwMode="auto">
            <a:xfrm>
              <a:off x="275964" y="4215791"/>
              <a:ext cx="1162311" cy="123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98"/>
            <a:stretch/>
          </p:blipFill>
          <p:spPr bwMode="auto">
            <a:xfrm>
              <a:off x="284304" y="5236923"/>
              <a:ext cx="1069430" cy="123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5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19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線形回帰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rgbClr val="0070C0"/>
                </a:solidFill>
              </a:rPr>
              <a:t>データ点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（青点）を生み出した生成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モデルを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ja-JP" altLang="en-US" sz="2400" dirty="0">
                <a:solidFill>
                  <a:srgbClr val="FF0000"/>
                </a:solidFill>
              </a:rPr>
              <a:t>最小二乗法で求める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手法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（左）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ax + b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とし、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a, b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を推定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（右）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x, x2,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・・・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x8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までの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線形結合で係数推定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24" y="2708920"/>
            <a:ext cx="6697943" cy="301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アイスブレイク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651304" cy="540059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質問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:Slack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スクール以外で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使用したことがありますか？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はい</a:t>
            </a:r>
            <a:endParaRPr lang="en-US" altLang="ja-JP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いいえ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クイズ（まだ実行しないでください）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でチームごとにチャネル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を作成してください。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チャネル名は、チーム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の場合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team_01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とし、遠隔チームは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team_enkaku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としてください。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上記クイズが解けるよう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lec_3_4_ogawa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作成します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C6501057-27BD-4A46-9B88-51B2097A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</a:t>
            </a:fld>
            <a:endParaRPr lang="es-E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0587" y="1938037"/>
            <a:ext cx="630441" cy="1202932"/>
            <a:chOff x="335509" y="2090683"/>
            <a:chExt cx="1143000" cy="2180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1" r="50864"/>
            <a:stretch/>
          </p:blipFill>
          <p:spPr bwMode="auto">
            <a:xfrm>
              <a:off x="335509" y="3040933"/>
              <a:ext cx="1143000" cy="1230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27"/>
            <a:stretch/>
          </p:blipFill>
          <p:spPr bwMode="auto">
            <a:xfrm>
              <a:off x="438814" y="2090683"/>
              <a:ext cx="989012" cy="1230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917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20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線形回帰</a:t>
            </a:r>
            <a:r>
              <a:rPr lang="ja-JP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って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何が線形なの？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生成モデルが基底関数の線形結合（データ生成モデルが線形関数という意味ではない）　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基底関数が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 x, x2)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の場合、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ja-JP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となり、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係数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たちを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例）こちらは非線形。基底関数の線形結合でない。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sin(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21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どうやって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係数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？その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推定した生成モデルの出力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24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f(x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 q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と、得られたデータ点（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）の二乗誤差の和が、最小と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なる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求める。この文章を式で書くと次の通り。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を誤差関数もしくは損失関数（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 function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）と呼ぶ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Least Square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のこと。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ところで、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f(x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;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 q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って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何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140968"/>
            <a:ext cx="5760639" cy="124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8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22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どうやって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係数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？その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x=(x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ja-JP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ja-JP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とし、基底関数を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f(x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 (1,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f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f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),…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f</a:t>
            </a:r>
            <a:r>
              <a:rPr lang="en-US" altLang="ja-JP" sz="24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係数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1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ja-JP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すると、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組み立てる線形モデルは次のように表される。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例えば、基底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関数が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 x, x</a:t>
            </a:r>
            <a:r>
              <a:rPr lang="en-US" altLang="ja-JP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の場合、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 q</a:t>
            </a:r>
            <a:r>
              <a:rPr lang="en-US" altLang="ja-JP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1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2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ja-JP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となり、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係数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たちを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求める。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77076"/>
              </p:ext>
            </p:extLst>
          </p:nvPr>
        </p:nvGraphicFramePr>
        <p:xfrm>
          <a:off x="876300" y="3084513"/>
          <a:ext cx="40052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数式" r:id="rId3" imgW="1257120" imgH="215640" progId="Equation.3">
                  <p:embed/>
                </p:oleObj>
              </mc:Choice>
              <mc:Fallback>
                <p:oleObj name="数式" r:id="rId3" imgW="1257120" imgH="215640" progId="Equation.3">
                  <p:embed/>
                  <p:pic>
                    <p:nvPicPr>
                      <p:cNvPr id="0" name="オブジェクト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084513"/>
                        <a:ext cx="40052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3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23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どうやって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係数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？その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求めたいのは損失関数を最小とする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で、次のように書く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この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は損失関数を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で偏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微分して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です。式で表すと以下となります。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損失関数の偏微分計算の行列版です。導出は省略するので、時間があるときに調べてみてください）。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639959"/>
              </p:ext>
            </p:extLst>
          </p:nvPr>
        </p:nvGraphicFramePr>
        <p:xfrm>
          <a:off x="755576" y="2204864"/>
          <a:ext cx="4032448" cy="69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数式" r:id="rId3" imgW="1320480" imgH="228600" progId="Equation.3">
                  <p:embed/>
                </p:oleObj>
              </mc:Choice>
              <mc:Fallback>
                <p:oleObj name="数式" r:id="rId3" imgW="1320480" imgH="228600" progId="Equation.3">
                  <p:embed/>
                  <p:pic>
                    <p:nvPicPr>
                      <p:cNvPr id="0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04864"/>
                        <a:ext cx="4032448" cy="69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55463"/>
              </p:ext>
            </p:extLst>
          </p:nvPr>
        </p:nvGraphicFramePr>
        <p:xfrm>
          <a:off x="755576" y="3645024"/>
          <a:ext cx="1602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数式" r:id="rId5" imgW="672840" imgH="393480" progId="Equation.3">
                  <p:embed/>
                </p:oleObj>
              </mc:Choice>
              <mc:Fallback>
                <p:oleObj name="数式" r:id="rId5" imgW="672840" imgH="393480" progId="Equation.3">
                  <p:embed/>
                  <p:pic>
                    <p:nvPicPr>
                      <p:cNvPr id="0" name="オブジェクト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45024"/>
                        <a:ext cx="1602382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50518"/>
              </p:ext>
            </p:extLst>
          </p:nvPr>
        </p:nvGraphicFramePr>
        <p:xfrm>
          <a:off x="755576" y="4797152"/>
          <a:ext cx="4896544" cy="83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数式" r:id="rId7" imgW="1638000" imgH="279360" progId="Equation.3">
                  <p:embed/>
                </p:oleObj>
              </mc:Choice>
              <mc:Fallback>
                <p:oleObj name="数式" r:id="rId7" imgW="1638000" imgH="279360" progId="Equation.3">
                  <p:embed/>
                  <p:pic>
                    <p:nvPicPr>
                      <p:cNvPr id="0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97152"/>
                        <a:ext cx="4896544" cy="833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4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24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演習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の前半が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終わった方？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で質問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半分弱に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なったら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休憩。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少ししてから、演習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追加向けの解説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へ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補助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課題は、授業最後で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25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基底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関数はどうやって決めるの？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ケースバイケース。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次の直線モデルなら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 x)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多項式近似なら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 x, x</a:t>
            </a:r>
            <a:r>
              <a:rPr lang="en-US" altLang="ja-JP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ja-JP" sz="2400" baseline="30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生成メカニズムが分かっている場合もある。ちなみに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をデータ点の数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同じにすると全部のデータ点を通るモデルになる。この場合、過学習と呼ばれ、学習データにはきれいにフィッティングするが、未知の点には適合しない（汎化性能が悪い）。そこで、得られたデータを学習データ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data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）と検証データ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(validation data)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に分けて、学習データでモデルを推定し、検証データによく適合する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を採用する（交差検証法）。</a:t>
            </a:r>
          </a:p>
        </p:txBody>
      </p:sp>
    </p:spTree>
    <p:extLst>
      <p:ext uri="{BB962C8B-B14F-4D97-AF65-F5344CB8AC3E}">
        <p14:creationId xmlns:p14="http://schemas.microsoft.com/office/powerpoint/2010/main" val="2929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26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どうして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乗誤差の和を損失関数と考えるの？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推定したモデルと得られた点の間の誤差は、様々なノイズが組み合わさったものだと想定する。</a:t>
            </a:r>
            <a:b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すると、中心極限定理より誤差はガウス分布に従うと考えられ、データ生成モデルもガウス分布に従うと仮定する（漸近正規性）。ガウス分布に従う生成モデルでデータ点の最尤推定を行うと、対数尤度を求めたときに、ガウス分布の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の中の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乗項が出てきて、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乗誤差の項と一致する。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機械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学習のアルゴリズムは生成モデルの対数尤度を最大化するパラメータを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いう作戦が基本方針となる。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27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どうして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回帰は解析的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に答えが求まるの？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損失関数が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係数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乗までで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表され凸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関数であるから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非線形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回帰の場合や、その他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の機械学習手法では解析的に求まらないので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、ニュートン法や勾配法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で更新し、近似的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求める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（勾配法の詳細はニューラルネットワークの講義にて）</a:t>
            </a:r>
          </a:p>
        </p:txBody>
      </p:sp>
    </p:spTree>
    <p:extLst>
      <p:ext uri="{BB962C8B-B14F-4D97-AF65-F5344CB8AC3E}">
        <p14:creationId xmlns:p14="http://schemas.microsoft.com/office/powerpoint/2010/main" val="3749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28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過学習を防ぐには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その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過学習とは、少ないデータ点で無理にモデルをフィットさせるために、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が真の値にならず、一部の値がとても大きくなる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024" y="3113066"/>
            <a:ext cx="5161951" cy="35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29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過学習を防ぐには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その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過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学習を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防ぐために、損失関数に正則化と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して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正則化係数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と正則化項（今回は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ノルム）を追加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2648"/>
              </p:ext>
            </p:extLst>
          </p:nvPr>
        </p:nvGraphicFramePr>
        <p:xfrm>
          <a:off x="827584" y="2492896"/>
          <a:ext cx="6408711" cy="121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数式" r:id="rId3" imgW="2082600" imgH="393480" progId="Equation.3">
                  <p:embed/>
                </p:oleObj>
              </mc:Choice>
              <mc:Fallback>
                <p:oleObj name="数式" r:id="rId3" imgW="2082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92896"/>
                        <a:ext cx="6408711" cy="121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92" y="3573016"/>
            <a:ext cx="4785815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アイスブレイク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651304" cy="540059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質問:プログラミング経験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などのオブジェクト指向型プログラムを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授業、研究、自学で使用したことがある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Octave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などのプログラミングを授業、研究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、自学で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使用したことがある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を除き、プログラミングはニコニコ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スクールが初の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体験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質問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：チームメンバーの ①研究室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・研究内容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、②科学的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な興味の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対象、③なぜ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スクールに参加したのか、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スクールを通して何ができるようになりたいのか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？④呼び名、を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知っていますか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C6501057-27BD-4A46-9B88-51B2097A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</a:t>
            </a:fld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2357573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30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過学習を防ぐには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その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ノルムのイメージ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00" y="2147482"/>
            <a:ext cx="4560399" cy="433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 txBox="1">
            <a:spLocks/>
          </p:cNvSpPr>
          <p:nvPr/>
        </p:nvSpPr>
        <p:spPr>
          <a:xfrm>
            <a:off x="5975649" y="3212976"/>
            <a:ext cx="3168351" cy="599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kumimoji="1" sz="2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6"/>
              </a:buBlip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FontTx/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altLang="ja-JP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がとても大きい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Tx/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 txBox="1">
            <a:spLocks/>
          </p:cNvSpPr>
          <p:nvPr/>
        </p:nvSpPr>
        <p:spPr>
          <a:xfrm>
            <a:off x="4810157" y="4083124"/>
            <a:ext cx="3528392" cy="599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kumimoji="1" sz="2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6"/>
              </a:buBlip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FontTx/>
              <a:buNone/>
            </a:pPr>
            <a:r>
              <a:rPr lang="en-US" altLang="ja-JP" sz="2400" dirty="0" smtClean="0">
                <a:solidFill>
                  <a:schemeClr val="accent6"/>
                </a:solidFill>
                <a:latin typeface="Symbol" panose="05050102010706020507" pitchFamily="18" charset="2"/>
              </a:rPr>
              <a:t>q</a:t>
            </a:r>
            <a:r>
              <a:rPr lang="ja-JP" altLang="en-US" sz="2400" dirty="0" smtClean="0">
                <a:solidFill>
                  <a:schemeClr val="accent6"/>
                </a:solidFill>
              </a:rPr>
              <a:t>が同じくらいに</a:t>
            </a:r>
            <a:endParaRPr lang="en-US" altLang="ja-JP" sz="2400" dirty="0" smtClean="0">
              <a:solidFill>
                <a:schemeClr val="accent6"/>
              </a:solidFill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Tx/>
              <a:buNone/>
            </a:pPr>
            <a:endParaRPr lang="ja-JP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31</a:t>
            </a:fld>
            <a:endParaRPr lang="es-E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正則化項の係数である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正則化係数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は、どうやって決めれば良いですか？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チームごとに相談して、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lec_3_4_ogawa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にチームの答えを書いてください。（時間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（例）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team_01</a:t>
            </a:r>
            <a:r>
              <a:rPr lang="ja-JP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です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```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○○をして、正則化係数を決めると良いと考えました。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```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3.4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リスト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の加工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32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map,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ラムダ式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reduce, filter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を駆使して、効率的にリスト（配列）を加工する方法を学びます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=[21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34, 35, 46]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の各要素を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で割った余りにしたベクトル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を求めよ。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→このクイズが解けるように、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map,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ラムダ式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reduce, filter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の操作を学習します</a:t>
            </a:r>
          </a:p>
        </p:txBody>
      </p:sp>
    </p:spTree>
    <p:extLst>
      <p:ext uri="{BB962C8B-B14F-4D97-AF65-F5344CB8AC3E}">
        <p14:creationId xmlns:p14="http://schemas.microsoft.com/office/powerpoint/2010/main" val="35032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3.5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リスト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の加工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33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を複数使用し、効率的に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を加工する方法「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Indexing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」を学びます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クイズ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 [10, 20, 40, 60, 50], y = [1, 0, 1, 1, 0]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において、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の要素が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である要素番号の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の総和を求めよ。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→このクイズが解けるよう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Indexing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操作を学習します</a:t>
            </a:r>
          </a:p>
        </p:txBody>
      </p:sp>
    </p:spTree>
    <p:extLst>
      <p:ext uri="{BB962C8B-B14F-4D97-AF65-F5344CB8AC3E}">
        <p14:creationId xmlns:p14="http://schemas.microsoft.com/office/powerpoint/2010/main" val="15300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 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Indexing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ヒストグラム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34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3104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Iris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対し、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Indexing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を使用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して、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花の種類ごと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にがく片と花びらの大きさのヒストグラム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描画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アヤメの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花（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sepetal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がく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片、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petal: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花びら）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Setosa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（檜扇菖蒲：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ひ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おうぎあやめ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Versicolor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（ブルーフラッグ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virginica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Virginia iris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67544" y="565767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www.weblio.jp/content/Iris+setosa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https://en.wikipedia.org/wiki/Iris_versicolor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　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https://en.wikipedia.org/wiki/Iris_virginica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 descr="Iris setos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945" r="10000" b="1945"/>
          <a:stretch/>
        </p:blipFill>
        <p:spPr bwMode="auto">
          <a:xfrm>
            <a:off x="611560" y="4221088"/>
            <a:ext cx="1589934" cy="15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lue Flag, Ottaw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6584" r="7023" b="17484"/>
          <a:stretch/>
        </p:blipFill>
        <p:spPr bwMode="auto">
          <a:xfrm>
            <a:off x="2761095" y="4221088"/>
            <a:ext cx="1755360" cy="15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ris virginic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2"/>
          <a:stretch/>
        </p:blipFill>
        <p:spPr bwMode="auto">
          <a:xfrm>
            <a:off x="5076056" y="4221088"/>
            <a:ext cx="1661925" cy="15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 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Indexing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ヒストグラム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35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3104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は統計・機械学習で、よく使用されるデータセットです。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その理由は知っていますか？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知っている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知らない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な～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467544" y="2015374"/>
            <a:ext cx="630441" cy="1202932"/>
            <a:chOff x="335509" y="2090683"/>
            <a:chExt cx="1143000" cy="218093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1" r="50864"/>
            <a:stretch/>
          </p:blipFill>
          <p:spPr bwMode="auto">
            <a:xfrm>
              <a:off x="335509" y="3040933"/>
              <a:ext cx="1143000" cy="1230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27"/>
            <a:stretch/>
          </p:blipFill>
          <p:spPr bwMode="auto">
            <a:xfrm>
              <a:off x="438814" y="2090683"/>
              <a:ext cx="989012" cy="1230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26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 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Indexing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ヒストグラム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36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3104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Iris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のデータは、分散分析や最尤推定を生み出したロナルド・フィッシャーが論文のなかで使用したデータ・セット（作ったのは別の人）であり、以後統計解析の分野ではよく使用されています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" descr="R. A. Fis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207430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 txBox="1">
            <a:spLocks/>
          </p:cNvSpPr>
          <p:nvPr/>
        </p:nvSpPr>
        <p:spPr>
          <a:xfrm>
            <a:off x="3347864" y="3429000"/>
            <a:ext cx="5472608" cy="2016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kumimoji="1" sz="2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6"/>
              </a:buBlip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サー・ロナルド・エイルマー・フィッシャー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Sir Ronald Aylmer Fisher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1890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1962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）イギリス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の統計学者、進化生物学者、遺伝学者で優生学者である。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39552" y="6093296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https://ja.wikipedia.org/wiki/%E3%83%AD%E3%83%8A%E3%83%AB%E3%83%89%E3%83%BB%E3%83%95%E3%82%A3%E3%83%83%E3%82%B7%E3%83%A3%E3%83%BC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 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Indexing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ヒストグラム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37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3104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Iris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データで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Indexing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を使った描画は理解できましたか？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はい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いいえ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467544" y="1928290"/>
            <a:ext cx="630441" cy="1202932"/>
            <a:chOff x="335509" y="2090683"/>
            <a:chExt cx="1143000" cy="218093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1" r="50864"/>
            <a:stretch/>
          </p:blipFill>
          <p:spPr bwMode="auto">
            <a:xfrm>
              <a:off x="335509" y="3040933"/>
              <a:ext cx="1143000" cy="1230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27"/>
            <a:stretch/>
          </p:blipFill>
          <p:spPr bwMode="auto">
            <a:xfrm>
              <a:off x="438814" y="2090683"/>
              <a:ext cx="989012" cy="1230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35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38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3104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ALLEN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INSTITUTE FOR BRAIN SCIENCE RESOURCES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http://brain-map.org/overview/index.html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今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はアクセスしないでください。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・神経科学に関する様々なデータを公開している組織です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。脳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領域間の結合強度（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connectivity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）の可視化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定量化データも公開されています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。全脳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レベルの結合強度の評価（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connectivity + -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ome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connectome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と呼ばれる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39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3104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Slack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質問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実験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動物を解剖したり、細胞を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取り扱う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サルやマウス等で、行動実験をベースとした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fMRI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や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脳波、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その他疾患系など、人を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対象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した研究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数理をベースと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した理論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神経科学やデータ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解析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その他（神経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倫理学、今は研究はしていない等）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accent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8" y="1499298"/>
            <a:ext cx="607393" cy="26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本日の内容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0" y="1013343"/>
            <a:ext cx="8651304" cy="489654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自己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紹介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本日の講義概要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講義前半：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13:15-15:30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14:30-14:45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休憩）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の扱い、線形回帰」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講義後半：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15:30-16:30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「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リスト操作、脳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で結合強度推定」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（進行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しだいで、オブジェクト指向の解説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質問はチャネル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lec_3_4_ogawa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にバンバン貼ってください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で改行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ALT+ENTER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です。遠隔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の人も同様にお願いします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は履歴が消えて</a:t>
            </a:r>
            <a:r>
              <a:rPr lang="ja-JP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まうの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で・・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C6501057-27BD-4A46-9B88-51B2097A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4</a:t>
            </a:fld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8202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40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3104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Connectome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multiple levels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Microscale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：個々のニューロン、シナプスレベル（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elegans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など）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Macroscale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：拡散テンソル画像（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DTI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）による大域的結合（ヒトなど）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Mesoscale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GFP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発現ウイルスを用いた軸索の可視化など（マウスなど）　</a:t>
            </a:r>
            <a:r>
              <a:rPr lang="ja-JP" altLang="en-US" sz="2400" dirty="0">
                <a:solidFill>
                  <a:schemeClr val="accent2"/>
                </a:solidFill>
              </a:rPr>
              <a:t>今回は</a:t>
            </a:r>
            <a:r>
              <a:rPr lang="ja-JP" altLang="en-US" sz="2400" dirty="0" smtClean="0">
                <a:solidFill>
                  <a:schemeClr val="accent2"/>
                </a:solidFill>
              </a:rPr>
              <a:t>これを使用！！</a:t>
            </a:r>
            <a:endParaRPr lang="ja-JP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41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1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The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Allen Mouse Brain Connectivity Atlas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注入部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(injection)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と射影部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(projection)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の体積を計算し、ある領野からどの領野に注入した蛍光成分が移動したかに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基づいて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領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野間の結合の強さを測定している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全脳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295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の脳領域に分割し、個々の領域に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GFP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発現ウイルスを注入。切片化して顕微鏡撮影。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　　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6" y="3933056"/>
            <a:ext cx="6536990" cy="28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4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42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1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The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Allen Mouse Brain Connectivity Atlas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Oh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Seung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Wook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 al. "A mesoscale connectome of the mouse brain." Nature 508.7495 (2014): 207-214.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://www.nature.com/articles/nature13186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　　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39" y="3429000"/>
            <a:ext cx="3370521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7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43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1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API:The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Allen Mouse Brain Connectivity Atlas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://alleninstitute.github.io/AllenSDK/install.html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://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alleninstitute.github.io/AllenSDK/connectivity.html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download_mouse_connectivity_from_ALLEN.ipynb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を見てください。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3387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44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1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ファイル情報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injected_data.csv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入力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に対応する情報のデータ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列目：実験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列目：注入部位名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列目：注入部位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列目：注入量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・・・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～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の繰り返し</a:t>
            </a:r>
          </a:p>
        </p:txBody>
      </p:sp>
    </p:spTree>
    <p:extLst>
      <p:ext uri="{BB962C8B-B14F-4D97-AF65-F5344CB8AC3E}">
        <p14:creationId xmlns:p14="http://schemas.microsoft.com/office/powerpoint/2010/main" val="3195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実践演習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脳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Atlas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から結合強度の推定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45</a:t>
            </a:fld>
            <a:endParaRPr lang="es-E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1"/>
            <a:ext cx="8712968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ファイル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target_data.csv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出力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に対応する情報のデータ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列：部位情報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行目：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行目：部位名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行目：半球情報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行目～：各実験での発現量</a:t>
            </a:r>
          </a:p>
        </p:txBody>
      </p:sp>
    </p:spTree>
    <p:extLst>
      <p:ext uri="{BB962C8B-B14F-4D97-AF65-F5344CB8AC3E}">
        <p14:creationId xmlns:p14="http://schemas.microsoft.com/office/powerpoint/2010/main" val="29078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自己紹介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93104"/>
            <a:ext cx="8352927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　小川雄太郎（おがわさん、ゆたろさん）　　　　　　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明石高専→東大工学部精密工学科（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→東大新領域（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M,D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）→東大先端研（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　→電通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国際情報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サービス 開発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技術部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神保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・小谷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研究室で、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NIRS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脳波の計測からワーキングメモリ能力の推定、神経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細胞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集団の数理モデルを縮約して同期現象の解析などを研究。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年博士号（科学）を取得。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現在はディープラーニング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をはじめとした機械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学習の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研究開発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・案件支援および社内データ解析に従事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元脳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科学若手の会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代表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(2012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C6501057-27BD-4A46-9B88-51B2097A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5</a:t>
            </a:fld>
            <a:endParaRPr lang="es-ES" altLang="ja-JP" dirty="0"/>
          </a:p>
        </p:txBody>
      </p:sp>
      <p:pic>
        <p:nvPicPr>
          <p:cNvPr id="6" name="Picture 2" descr="画像に含まれている可能性があるもの:1人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r="23573" b="26464"/>
          <a:stretch/>
        </p:blipFill>
        <p:spPr bwMode="auto">
          <a:xfrm>
            <a:off x="611560" y="997485"/>
            <a:ext cx="1595487" cy="20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自己紹介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93104"/>
            <a:ext cx="8352927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興味があれば、いつか見てみてください。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マイナビ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出版の技術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サイト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Manatee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で強化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連載中  </a:t>
            </a:r>
            <a:r>
              <a:rPr lang="en-US" altLang="ja-JP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</a:t>
            </a:r>
            <a:r>
              <a:rPr lang="en-US" altLang="ja-JP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book.mynavi.jp/manatee/series/detail/id=87626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Qiita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https://qiita.com/sugulu/</a:t>
            </a:r>
            <a:endParaRPr lang="en-US" altLang="ja-JP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C6501057-27BD-4A46-9B88-51B2097A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6</a:t>
            </a:fld>
            <a:endParaRPr lang="es-E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9892" r="13597" b="48143"/>
          <a:stretch/>
        </p:blipFill>
        <p:spPr bwMode="auto">
          <a:xfrm>
            <a:off x="620274" y="5588092"/>
            <a:ext cx="3375850" cy="110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4" y="4871749"/>
            <a:ext cx="1586676" cy="61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http://neuro-educator.com/wp-content/uploads/2017/05/shutterstock_387365119-680x45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r="23789"/>
          <a:stretch/>
        </p:blipFill>
        <p:spPr bwMode="auto">
          <a:xfrm>
            <a:off x="3996124" y="4889945"/>
            <a:ext cx="1655995" cy="16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作りながら学ぶ強化学習 -初歩からPyTorchによる深層強化学習まで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40" y="2427809"/>
            <a:ext cx="4323335" cy="14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自己紹介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株式会社電通国際情報サービス（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ISID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1975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年に電通と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のジョイントベンチャーとして設立されて以来、先進的な情報技術をベースに、アイデアとクリエーティビティを掛け合わせたユニークな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専門家集団として成長。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年に東証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部上場。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7</a:t>
            </a:fld>
            <a:endParaRPr lang="es-ES" altLang="ja-JP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4975"/>
            <a:ext cx="2664296" cy="14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https://www.isid.co.jp/news/release/2017/images/img_0808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47749"/>
            <a:ext cx="3084537" cy="182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 txBox="1">
            <a:spLocks/>
          </p:cNvSpPr>
          <p:nvPr/>
        </p:nvSpPr>
        <p:spPr>
          <a:xfrm>
            <a:off x="3923928" y="3761138"/>
            <a:ext cx="5187776" cy="2016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6"/>
              </a:buBlip>
              <a:defRPr kumimoji="1" sz="2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アラヤさんと一緒に、人工知能に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よる画像解析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で養殖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マグロの個体数を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自動カウント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544" y="6120077"/>
            <a:ext cx="383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/>
              <a:t>https://www.isid.co.jp/case/?all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71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本日の講義概要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3104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本日のゴール：以下のことができるようになる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前半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0.5 x + 0.2 +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σ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※σ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はガウス分布に従うノイズ）で表される式から、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個のデータ点を生成し、データ点から生成元の式を、線形回帰を用いて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推定する。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8</a:t>
            </a:fld>
            <a:endParaRPr lang="es-ES" altLang="ja-JP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69" y="3577011"/>
            <a:ext cx="4412966" cy="326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3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27CA06-DDAA-4B12-B2C3-4EC5E16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本日の講義概要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ACFE42F-D525-473B-832A-D835003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91586"/>
            <a:ext cx="8280919" cy="20162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本日のゴール：以下のことができるようになる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後半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Allen Mouse Brain Connectivity Atlas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の蛍光データから、脳部位間の結合強度を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推定する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13FE96C-1230-42CC-85BE-E2E3699E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C9B04B-0ECA-418B-9A85-68AA007D406B}" type="slidenum">
              <a:rPr lang="es-ES" altLang="ja-JP" smtClean="0"/>
              <a:pPr>
                <a:defRPr/>
              </a:pPr>
              <a:t>9</a:t>
            </a:fld>
            <a:endParaRPr lang="es-ES" altLang="ja-JP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01912"/>
            <a:ext cx="4032448" cy="34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72290</TotalTime>
  <Words>2413</Words>
  <Application>Microsoft Office PowerPoint</Application>
  <PresentationFormat>画面に合わせる (4:3)</PresentationFormat>
  <Paragraphs>377</Paragraphs>
  <Slides>45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7" baseType="lpstr">
      <vt:lpstr>Office ​​テーマ</vt:lpstr>
      <vt:lpstr>数式</vt:lpstr>
      <vt:lpstr>ニコニコAIスクール 第3回 線形回帰</vt:lpstr>
      <vt:lpstr>アイスブレイク1</vt:lpstr>
      <vt:lpstr>アイスブレイク2</vt:lpstr>
      <vt:lpstr>本日の内容</vt:lpstr>
      <vt:lpstr>1. 自己紹介</vt:lpstr>
      <vt:lpstr>1. 自己紹介</vt:lpstr>
      <vt:lpstr>1. 自己紹介</vt:lpstr>
      <vt:lpstr>2. 本日の講義概要</vt:lpstr>
      <vt:lpstr>2. 本日の講義概要</vt:lpstr>
      <vt:lpstr>2. 本日の講義概要</vt:lpstr>
      <vt:lpstr>Numpyの扱い、線形回帰</vt:lpstr>
      <vt:lpstr>3.1 Numpy配列の結合</vt:lpstr>
      <vt:lpstr>3.1 Numpy配列の結合</vt:lpstr>
      <vt:lpstr>3.2 方程式を解く</vt:lpstr>
      <vt:lpstr>Slackでコードを貼る</vt:lpstr>
      <vt:lpstr>3.3 Matplotlib入門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実践演習3.1</vt:lpstr>
      <vt:lpstr>3.4 リストの加工</vt:lpstr>
      <vt:lpstr>3.5 リストの加工</vt:lpstr>
      <vt:lpstr>3.5 IrisでAdvanced Indexingとヒストグラム</vt:lpstr>
      <vt:lpstr>3.5 IrisでAdvanced Indexingとヒストグラム</vt:lpstr>
      <vt:lpstr>3.5 IrisでAdvanced Indexingとヒストグラム</vt:lpstr>
      <vt:lpstr>3.5 IrisでAdvanced Indexingとヒストグラム</vt:lpstr>
      <vt:lpstr>実践演習3.2 脳Atlasから結合強度の推定</vt:lpstr>
      <vt:lpstr>実践演習3.2 脳Atlasから結合強度の推定</vt:lpstr>
      <vt:lpstr>実践演習3.2 脳Atlasから結合強度の推定</vt:lpstr>
      <vt:lpstr>実践演習3.2 脳Atlasから結合強度の推定</vt:lpstr>
      <vt:lpstr>実践演習3.2 脳Atlasから結合強度の推定</vt:lpstr>
      <vt:lpstr>実践演習3.2 脳Atlasから結合強度の推定</vt:lpstr>
      <vt:lpstr>実践演習3.2 脳Atlasから結合強度の推定</vt:lpstr>
      <vt:lpstr>実践演習3.2 脳Atlasから結合強度の推定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Mariajose</dc:creator>
  <cp:lastModifiedBy>正規ユーザー</cp:lastModifiedBy>
  <cp:revision>2094</cp:revision>
  <cp:lastPrinted>2016-03-03T18:11:36Z</cp:lastPrinted>
  <dcterms:created xsi:type="dcterms:W3CDTF">2010-05-23T14:28:12Z</dcterms:created>
  <dcterms:modified xsi:type="dcterms:W3CDTF">2018-01-18T09:13:40Z</dcterms:modified>
</cp:coreProperties>
</file>