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c4c58409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c4c58409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4c58409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c4c58409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c4c58409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c4c58409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600">
              <a:solidFill>
                <a:srgbClr val="1F497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c4c58409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c4c58409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497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c4c5840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c4c5840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c4c5840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c4c5840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4c5840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4c5840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c4c58409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c4c5840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Of the 256 possible byte-long opcodes, as of 2015, 202 are in use (~79%), 51 are reserved for future use (~20%), and 3 instructions (~1%) are permanently reserved for JVM implementations to use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c4c58409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c4c58409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c4c58409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c4c58409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edureka.co/blog/java-bytecode" TargetMode="External"/><Relationship Id="rId4" Type="http://schemas.openxmlformats.org/officeDocument/2006/relationships/hyperlink" Target="https://www.oracle.com/br/technical-resources/articles/java/consume-classes-java-in-database.html" TargetMode="External"/><Relationship Id="rId5" Type="http://schemas.openxmlformats.org/officeDocument/2006/relationships/hyperlink" Target="https://www.dca.fee.unicamp.br/cursos/PooJava/javaenv/bytecode.html" TargetMode="External"/><Relationship Id="rId6" Type="http://schemas.openxmlformats.org/officeDocument/2006/relationships/hyperlink" Target="https://www.devmedia.com.br/bytecode-escondendo-e-revelando/12302" TargetMode="External"/><Relationship Id="rId7" Type="http://schemas.openxmlformats.org/officeDocument/2006/relationships/hyperlink" Target="https://www.hardware.com.br/termos/byteco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71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mbria"/>
                <a:ea typeface="Cambria"/>
                <a:cs typeface="Cambria"/>
                <a:sym typeface="Cambria"/>
              </a:rPr>
              <a:t>BYTECODE JAVA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61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mbria"/>
                <a:ea typeface="Cambria"/>
                <a:cs typeface="Cambria"/>
                <a:sym typeface="Cambria"/>
              </a:rPr>
              <a:t>Grupo 5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78800" y="3285050"/>
            <a:ext cx="57864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Bruno Marques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Daniella Lira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Janaina Mai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Lucas Ivan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Vitor Gonçalves</a:t>
            </a:r>
            <a:endParaRPr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5200" y="0"/>
            <a:ext cx="1678800" cy="16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362" y="2353875"/>
            <a:ext cx="5095275" cy="23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838850" y="977475"/>
            <a:ext cx="546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ambria"/>
                <a:ea typeface="Cambria"/>
                <a:cs typeface="Cambria"/>
                <a:sym typeface="Cambria"/>
              </a:rPr>
              <a:t>Obrigado(a) pela atenção!</a:t>
            </a: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82225" y="1699800"/>
            <a:ext cx="85710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https://www.edureka.co/blog/java-bytecode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https://www.oracle.com/br/technical-resources/articles/java/consume-classes-java-in-database.html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https://www.dca.fee.unicamp.br/cursos/PooJava/javaenv/bytecode.html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https://www.devmedia.com.br/bytecode-escondendo-e-revelando/12302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https://www.hardware.com.br/termos/bytecode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768"/>
              <a:buFont typeface="Arial"/>
              <a:buNone/>
            </a:pPr>
            <a:r>
              <a:rPr b="1" lang="pt-BR" sz="2255">
                <a:solidFill>
                  <a:srgbClr val="4A4A4A"/>
                </a:solidFill>
                <a:latin typeface="Cambria"/>
                <a:ea typeface="Cambria"/>
                <a:cs typeface="Cambria"/>
                <a:sym typeface="Cambria"/>
              </a:rPr>
              <a:t>Introdução</a:t>
            </a:r>
            <a:endParaRPr b="1" sz="2255">
              <a:solidFill>
                <a:srgbClr val="4A4A4A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18625" y="1017725"/>
            <a:ext cx="8768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Precisamos entender o que é </a:t>
            </a:r>
            <a:r>
              <a:rPr i="1" lang="pt-BR" sz="19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bytecode </a:t>
            </a:r>
            <a:r>
              <a:rPr lang="pt-BR" sz="19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para saber o que acontece por baixo dos panos quando utilizamos determinados </a:t>
            </a:r>
            <a:r>
              <a:rPr i="1" lang="pt-BR" sz="19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frameworks</a:t>
            </a:r>
            <a:r>
              <a:rPr lang="pt-BR" sz="19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. </a:t>
            </a:r>
            <a:endParaRPr sz="1900"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Existe todo um procedimento entre o programador e a execução do programa. 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Então vamos explicar onde ele está.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63" y="2137575"/>
            <a:ext cx="4763075" cy="16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ilador &#10;JVM &#10;Unix/Solaris &#10;bytecode &#10;JVM &#10;Windows gb 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38" y="1268875"/>
            <a:ext cx="7985124" cy="24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493850" y="4069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909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39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Ao compilar nosso </a:t>
            </a:r>
            <a:r>
              <a:rPr b="1" lang="pt-BR" sz="1639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código-fonte</a:t>
            </a:r>
            <a:r>
              <a:rPr lang="pt-BR" sz="1639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Java, são gerados arquivos com extensão </a:t>
            </a:r>
            <a:r>
              <a:rPr b="1" lang="pt-BR" sz="1639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.class</a:t>
            </a:r>
            <a:r>
              <a:rPr lang="pt-BR" sz="1639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contendo diversos </a:t>
            </a:r>
            <a:r>
              <a:rPr b="1" lang="pt-BR" sz="1639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bytecodes</a:t>
            </a:r>
            <a:r>
              <a:rPr lang="pt-BR" sz="1639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.  </a:t>
            </a:r>
            <a:r>
              <a:rPr lang="pt-BR" sz="1639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O </a:t>
            </a:r>
            <a:r>
              <a:rPr b="1" lang="pt-BR" sz="1639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bytecode </a:t>
            </a:r>
            <a:r>
              <a:rPr lang="pt-BR" sz="1639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é interpretado pela JVM (máquina virtual Java). </a:t>
            </a:r>
            <a:endParaRPr sz="1639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5909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39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5909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39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768"/>
              <a:buFont typeface="Arial"/>
              <a:buNone/>
            </a:pPr>
            <a:r>
              <a:rPr b="1" i="1" lang="pt-BR" sz="2255">
                <a:solidFill>
                  <a:srgbClr val="4A4A4A"/>
                </a:solidFill>
              </a:rPr>
              <a:t>Bytecode </a:t>
            </a:r>
            <a:r>
              <a:rPr b="1" lang="pt-BR" sz="2255">
                <a:solidFill>
                  <a:srgbClr val="4A4A4A"/>
                </a:solidFill>
              </a:rPr>
              <a:t>- Onde se encontra</a:t>
            </a:r>
            <a:endParaRPr b="1" sz="2255">
              <a:solidFill>
                <a:srgbClr val="4A4A4A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102400" y="554575"/>
            <a:ext cx="178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Acontece por “baixo dos panos” </a:t>
            </a:r>
            <a:endParaRPr sz="1300"/>
          </a:p>
        </p:txBody>
      </p:sp>
      <p:sp>
        <p:nvSpPr>
          <p:cNvPr id="73" name="Google Shape;73;p15"/>
          <p:cNvSpPr/>
          <p:nvPr/>
        </p:nvSpPr>
        <p:spPr>
          <a:xfrm>
            <a:off x="6107900" y="1537025"/>
            <a:ext cx="994500" cy="502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539875" y="786575"/>
            <a:ext cx="512400" cy="572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15959" r="0" t="0"/>
          <a:stretch/>
        </p:blipFill>
        <p:spPr>
          <a:xfrm>
            <a:off x="2295100" y="231613"/>
            <a:ext cx="5685800" cy="46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900" y="1004325"/>
            <a:ext cx="2720849" cy="272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000" y="1635675"/>
            <a:ext cx="1873825" cy="18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24275" y="574100"/>
            <a:ext cx="272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mbria"/>
                <a:ea typeface="Cambria"/>
                <a:cs typeface="Cambria"/>
                <a:sym typeface="Cambria"/>
              </a:rPr>
              <a:t>Será que o código vai rodar na minha máquina?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768"/>
              <a:buFont typeface="Arial"/>
              <a:buNone/>
            </a:pPr>
            <a:r>
              <a:rPr b="1" i="1" lang="pt-BR" sz="2255">
                <a:solidFill>
                  <a:srgbClr val="4A4A4A"/>
                </a:solidFill>
              </a:rPr>
              <a:t>Bytecode </a:t>
            </a:r>
            <a:r>
              <a:rPr b="1" lang="pt-BR" sz="2255">
                <a:solidFill>
                  <a:srgbClr val="4A4A4A"/>
                </a:solidFill>
              </a:rPr>
              <a:t>- Características</a:t>
            </a:r>
            <a:endParaRPr b="1" sz="2255">
              <a:solidFill>
                <a:srgbClr val="4A4A4A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512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Char char="●"/>
            </a:pPr>
            <a:r>
              <a:rPr lang="pt-BR">
                <a:solidFill>
                  <a:srgbClr val="4A4A4A"/>
                </a:solidFill>
              </a:rPr>
              <a:t>Ele adiciona portabilidade ao Java, que ressoa com o ditado, “</a:t>
            </a:r>
            <a:r>
              <a:rPr b="1" lang="pt-BR">
                <a:solidFill>
                  <a:srgbClr val="4A4A4A"/>
                </a:solidFill>
              </a:rPr>
              <a:t>escreva uma vez, leia em qualquer lugar</a:t>
            </a:r>
            <a:r>
              <a:rPr lang="pt-BR">
                <a:solidFill>
                  <a:srgbClr val="4A4A4A"/>
                </a:solidFill>
              </a:rPr>
              <a:t>”.</a:t>
            </a:r>
            <a:endParaRPr>
              <a:solidFill>
                <a:srgbClr val="4A4A4A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4A4A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4A4A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A4A4A"/>
              </a:buClr>
              <a:buSzPts val="1800"/>
              <a:buChar char="●"/>
            </a:pPr>
            <a:r>
              <a:rPr lang="pt-BR">
                <a:solidFill>
                  <a:srgbClr val="4A4A4A"/>
                </a:solidFill>
              </a:rPr>
              <a:t>Bytecodes são códigos não executáveis, ou seja, exige o uso da JVM.</a:t>
            </a:r>
            <a:br>
              <a:rPr lang="pt-BR">
                <a:solidFill>
                  <a:srgbClr val="4A4A4A"/>
                </a:solidFill>
              </a:rPr>
            </a:br>
            <a:br>
              <a:rPr lang="pt-BR">
                <a:solidFill>
                  <a:srgbClr val="4A4A4A"/>
                </a:solidFill>
              </a:rPr>
            </a:br>
            <a:endParaRPr>
              <a:solidFill>
                <a:srgbClr val="4A4A4A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4A4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CC0000"/>
                </a:solidFill>
                <a:highlight>
                  <a:srgbClr val="FFFFFF"/>
                </a:highlight>
              </a:rPr>
              <a:t>C</a:t>
            </a:r>
            <a:r>
              <a:rPr b="1" lang="pt-BR" sz="2000">
                <a:solidFill>
                  <a:srgbClr val="CC0000"/>
                </a:solidFill>
                <a:highlight>
                  <a:srgbClr val="FFFFFF"/>
                </a:highlight>
              </a:rPr>
              <a:t>ódigo de máquina</a:t>
            </a:r>
            <a:r>
              <a:rPr b="1" lang="pt-BR" sz="2000">
                <a:solidFill>
                  <a:srgbClr val="4A4A4A"/>
                </a:solidFill>
                <a:highlight>
                  <a:srgbClr val="FFFFFF"/>
                </a:highlight>
              </a:rPr>
              <a:t> vs </a:t>
            </a:r>
            <a:r>
              <a:rPr b="1" lang="pt-BR" sz="2000">
                <a:solidFill>
                  <a:srgbClr val="1155CC"/>
                </a:solidFill>
                <a:highlight>
                  <a:srgbClr val="FFFFFF"/>
                </a:highlight>
              </a:rPr>
              <a:t>Bytecode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CC0000"/>
                </a:solidFill>
              </a:rPr>
              <a:t>código de máquina 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conjunto de instruções em linguagem de máquina ou binária que podem ser executadas diretamente pela CPU.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4A4A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>
                <a:solidFill>
                  <a:srgbClr val="1155CC"/>
                </a:solidFill>
              </a:rPr>
              <a:t>bytecode</a:t>
            </a:r>
            <a:endParaRPr b="1" i="1">
              <a:solidFill>
                <a:srgbClr val="1155CC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código não executável gerado pela compilação de um código-fonte que depende de um interpretador para ser executado.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11700" y="2380900"/>
            <a:ext cx="64494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Comandos divididos em grupos:</a:t>
            </a:r>
            <a:endParaRPr sz="1450"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0675" lvl="0" marL="685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450"/>
              <a:buChar char="➢"/>
            </a:pP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Load and store (e.g.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pt-BR" sz="14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aload_0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pt-BR" sz="14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istore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)</a:t>
            </a:r>
            <a:endParaRPr sz="1450"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067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Char char="➢"/>
            </a:pP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Arithmetic and logic (e.g. </a:t>
            </a:r>
            <a:r>
              <a:rPr lang="pt-BR" sz="14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ladd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pt-BR" sz="14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fcmpl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)</a:t>
            </a:r>
            <a:endParaRPr sz="1450"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067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Char char="➢"/>
            </a:pP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Type conversion (e.g.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pt-BR" sz="14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i2b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pt-BR" sz="14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d2i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)</a:t>
            </a:r>
            <a:endParaRPr sz="1450"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067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Char char="➢"/>
            </a:pP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Object creation and manipulation (</a:t>
            </a:r>
            <a:r>
              <a:rPr lang="pt-BR" sz="14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pt-BR" sz="14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putfield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)</a:t>
            </a:r>
            <a:endParaRPr sz="1450"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067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Char char="➢"/>
            </a:pP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Operand stack management (e.g. </a:t>
            </a:r>
            <a:r>
              <a:rPr lang="pt-BR" sz="14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pt-BR" sz="14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dup2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)</a:t>
            </a:r>
            <a:endParaRPr sz="1450"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067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Char char="➢"/>
            </a:pP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Control transfer (e.g. </a:t>
            </a:r>
            <a:r>
              <a:rPr lang="pt-BR" sz="14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ifeq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pt-BR" sz="14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)</a:t>
            </a:r>
            <a:endParaRPr sz="1450"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067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Char char="➢"/>
            </a:pP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Method invocation and return (e.g. </a:t>
            </a:r>
            <a:r>
              <a:rPr lang="pt-BR" sz="14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invokespecial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pt-BR" sz="14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areturn</a:t>
            </a:r>
            <a:r>
              <a:rPr lang="pt-BR" sz="145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)</a:t>
            </a:r>
            <a:endParaRPr sz="1450">
              <a:solidFill>
                <a:srgbClr val="2021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1208600"/>
            <a:ext cx="58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Cambria"/>
                <a:ea typeface="Cambria"/>
                <a:cs typeface="Cambria"/>
                <a:sym typeface="Cambria"/>
              </a:rPr>
              <a:t>Bytecode </a:t>
            </a:r>
            <a:r>
              <a:rPr lang="pt-BR">
                <a:latin typeface="Cambria"/>
                <a:ea typeface="Cambria"/>
                <a:cs typeface="Cambria"/>
                <a:sym typeface="Cambria"/>
              </a:rPr>
              <a:t>- c</a:t>
            </a:r>
            <a:r>
              <a:rPr lang="pt-BR">
                <a:latin typeface="Cambria"/>
                <a:ea typeface="Cambria"/>
                <a:cs typeface="Cambria"/>
                <a:sym typeface="Cambria"/>
              </a:rPr>
              <a:t>omposto por um </a:t>
            </a:r>
            <a:r>
              <a:rPr i="1" lang="pt-BR">
                <a:latin typeface="Cambria"/>
                <a:ea typeface="Cambria"/>
                <a:cs typeface="Cambria"/>
                <a:sym typeface="Cambria"/>
              </a:rPr>
              <a:t>byte </a:t>
            </a:r>
            <a:r>
              <a:rPr lang="pt-BR">
                <a:latin typeface="Cambria"/>
                <a:ea typeface="Cambria"/>
                <a:cs typeface="Cambria"/>
                <a:sym typeface="Cambria"/>
              </a:rPr>
              <a:t>(8 bits)</a:t>
            </a:r>
            <a:r>
              <a:rPr i="1" lang="pt-BR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>
                <a:latin typeface="Cambria"/>
                <a:ea typeface="Cambria"/>
                <a:cs typeface="Cambria"/>
                <a:sym typeface="Cambria"/>
              </a:rPr>
              <a:t>que representa o </a:t>
            </a:r>
            <a:r>
              <a:rPr i="1" lang="pt-BR">
                <a:latin typeface="Cambria"/>
                <a:ea typeface="Cambria"/>
                <a:cs typeface="Cambria"/>
                <a:sym typeface="Cambria"/>
              </a:rPr>
              <a:t>opcode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1794738"/>
            <a:ext cx="89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mbria"/>
                <a:ea typeface="Cambria"/>
                <a:cs typeface="Cambria"/>
                <a:sym typeface="Cambria"/>
              </a:rPr>
              <a:t>256 possibilidades de </a:t>
            </a:r>
            <a:r>
              <a:rPr i="1" lang="pt-BR">
                <a:latin typeface="Cambria"/>
                <a:ea typeface="Cambria"/>
                <a:cs typeface="Cambria"/>
                <a:sym typeface="Cambria"/>
              </a:rPr>
              <a:t>opcode</a:t>
            </a:r>
            <a:r>
              <a:rPr lang="pt-BR">
                <a:latin typeface="Cambria"/>
                <a:ea typeface="Cambria"/>
                <a:cs typeface="Cambria"/>
                <a:sym typeface="Cambria"/>
              </a:rPr>
              <a:t> -&gt; 205 em uso (em 2015) e 51 “vagos”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1829">
                <a:solidFill>
                  <a:srgbClr val="4A4A4A"/>
                </a:solidFill>
              </a:rPr>
              <a:t>Um “aperitivo” da codificação do </a:t>
            </a:r>
            <a:r>
              <a:rPr b="1" i="1" lang="pt-BR" sz="1829">
                <a:solidFill>
                  <a:srgbClr val="4A4A4A"/>
                </a:solidFill>
              </a:rPr>
              <a:t>bytecode</a:t>
            </a:r>
            <a:endParaRPr b="1" i="1" sz="1829">
              <a:solidFill>
                <a:srgbClr val="4A4A4A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/>
          </a:p>
        </p:txBody>
      </p:sp>
      <p:sp>
        <p:nvSpPr>
          <p:cNvPr id="103" name="Google Shape;103;p19"/>
          <p:cNvSpPr txBox="1"/>
          <p:nvPr/>
        </p:nvSpPr>
        <p:spPr>
          <a:xfrm>
            <a:off x="6232200" y="2326300"/>
            <a:ext cx="2600100" cy="187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Bytecode stream: 03 3b 84 00 01 1a 05 68 3b a7 ff f9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Disassembly: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iconst_0      </a:t>
            </a:r>
            <a:r>
              <a:rPr i="1" lang="pt-B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03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istore_0      </a:t>
            </a:r>
            <a:r>
              <a:rPr i="1" lang="pt-B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3b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iinc </a:t>
            </a:r>
            <a:r>
              <a:rPr lang="pt-BR" sz="10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pt-B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84 00 01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iload_0       </a:t>
            </a:r>
            <a:r>
              <a:rPr i="1" lang="pt-B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1a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iconst_2      </a:t>
            </a:r>
            <a:r>
              <a:rPr i="1" lang="pt-B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05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imul          </a:t>
            </a:r>
            <a:r>
              <a:rPr i="1" lang="pt-B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68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istore_0      </a:t>
            </a:r>
            <a:r>
              <a:rPr i="1" lang="pt-B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3b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t-B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a7 ff f9</a:t>
            </a:r>
            <a:endParaRPr i="1" sz="10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488625" y="1017725"/>
            <a:ext cx="873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021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Muitas instruções têm prefixos e / ou sufixos que se referem aos tipos de operandos nos quais operam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00" y="1564348"/>
            <a:ext cx="2000600" cy="256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64700" y="4127850"/>
            <a:ext cx="34470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Exemplos: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pt-BR" sz="12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 - adiciona dois inteiros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200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pt-BR" sz="12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 - adicio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na dois </a:t>
            </a:r>
            <a:r>
              <a:rPr i="1" lang="pt-BR" sz="1200">
                <a:solidFill>
                  <a:srgbClr val="202122"/>
                </a:solidFill>
                <a:highlight>
                  <a:srgbClr val="FFFFFF"/>
                </a:highlight>
              </a:rPr>
              <a:t>doubles</a:t>
            </a:r>
            <a:r>
              <a:rPr lang="pt-BR" sz="12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1829">
                <a:solidFill>
                  <a:srgbClr val="4A4A4A"/>
                </a:solidFill>
              </a:rPr>
              <a:t>Um “aperitivo” da codificação do </a:t>
            </a:r>
            <a:r>
              <a:rPr b="1" i="1" lang="pt-BR" sz="1829">
                <a:solidFill>
                  <a:srgbClr val="4A4A4A"/>
                </a:solidFill>
              </a:rPr>
              <a:t>bytecode</a:t>
            </a:r>
            <a:endParaRPr b="1" i="1" sz="1829">
              <a:solidFill>
                <a:srgbClr val="4A4A4A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29542" l="4456" r="3851" t="0"/>
          <a:stretch/>
        </p:blipFill>
        <p:spPr>
          <a:xfrm>
            <a:off x="4336850" y="1367675"/>
            <a:ext cx="1755625" cy="362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208775" y="2192175"/>
            <a:ext cx="2904000" cy="1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50" u="sng">
                <a:solidFill>
                  <a:srgbClr val="202122"/>
                </a:solidFill>
                <a:highlight>
                  <a:srgbClr val="FFFFFF"/>
                </a:highlight>
              </a:rPr>
              <a:t>Método:</a:t>
            </a:r>
            <a:endParaRPr sz="1450" u="sng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0A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outer: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050">
                <a:solidFill>
                  <a:srgbClr val="B0004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050">
                <a:solidFill>
                  <a:srgbClr val="B0004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; j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i; j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outer;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System.</a:t>
            </a:r>
            <a:r>
              <a:rPr lang="pt-BR" sz="1050">
                <a:solidFill>
                  <a:srgbClr val="7D9029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7D9029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(i);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8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350100" y="784200"/>
            <a:ext cx="57939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450" u="sng">
                <a:solidFill>
                  <a:srgbClr val="202122"/>
                </a:solidFill>
                <a:highlight>
                  <a:srgbClr val="FFFFFF"/>
                </a:highlight>
              </a:rPr>
              <a:t>Bytecode:</a:t>
            </a:r>
            <a:endParaRPr sz="1450" u="sng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iconst_2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istore_1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iload_1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sipush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if_icmpge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44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iconst_2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istore_2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iload_2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iload_1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if_icmpge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iload_1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iload_2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irem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ifne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38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iinc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A0A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2,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getstatic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5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#84;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0004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0A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0A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java/lang/System.out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050">
                <a:solidFill>
                  <a:srgbClr val="A0A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Ljava/io/PrintStream;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iload_1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invokevirtual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#85</a:t>
            </a:r>
            <a:r>
              <a:rPr i="1" lang="pt-BR" sz="1050">
                <a:solidFill>
                  <a:srgbClr val="40808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; // Method java/io/PrintStream.println:(I)V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38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iinc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A0A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1,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pt-BR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pt-BR" sz="105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b="1" sz="1050">
              <a:solidFill>
                <a:srgbClr val="008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1829">
                <a:solidFill>
                  <a:srgbClr val="4A4A4A"/>
                </a:solidFill>
              </a:rPr>
              <a:t>Um “aperitivo” da codificação do </a:t>
            </a:r>
            <a:r>
              <a:rPr b="1" i="1" lang="pt-BR" sz="1829">
                <a:solidFill>
                  <a:srgbClr val="4A4A4A"/>
                </a:solidFill>
              </a:rPr>
              <a:t>bytecode</a:t>
            </a:r>
            <a:endParaRPr b="1" i="1" sz="1829">
              <a:solidFill>
                <a:srgbClr val="4A4A4A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/>
          </a:p>
        </p:txBody>
      </p:sp>
      <p:sp>
        <p:nvSpPr>
          <p:cNvPr id="120" name="Google Shape;120;p21"/>
          <p:cNvSpPr/>
          <p:nvPr/>
        </p:nvSpPr>
        <p:spPr>
          <a:xfrm>
            <a:off x="1746125" y="1282425"/>
            <a:ext cx="948900" cy="958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