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7ff7f656f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7ff7f656f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ff7f656f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ff7f656f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7ff7f656f_9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7ff7f656f_9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7ff7f656f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7ff7f656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7ff7f656f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7ff7f656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7ff7f656f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7ff7f656f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7ff7f656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7ff7f656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7ff7f656f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7ff7f656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ff7f656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ff7f656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7ff7f656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7ff7f656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7ff7f656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7ff7f656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ff7f656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ff7f656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devmedia.com.br/top-10-linguagens-de-programacao-mais-usadas-no-mercado/3963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penjdk.java.net/jeps/397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31200" y="598400"/>
            <a:ext cx="18522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JDK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25" y="1674500"/>
            <a:ext cx="45148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097875" y="3295025"/>
            <a:ext cx="263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Lato"/>
                <a:ea typeface="Lato"/>
                <a:cs typeface="Lato"/>
                <a:sym typeface="Lato"/>
              </a:rPr>
              <a:t>Time 1: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Lato"/>
                <a:ea typeface="Lato"/>
                <a:cs typeface="Lato"/>
                <a:sym typeface="Lato"/>
              </a:rPr>
              <a:t>Samuel Levi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Lato"/>
                <a:ea typeface="Lato"/>
                <a:cs typeface="Lato"/>
                <a:sym typeface="Lato"/>
              </a:rPr>
              <a:t>Guilherme Ezequiel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Lato"/>
                <a:ea typeface="Lato"/>
                <a:cs typeface="Lato"/>
                <a:sym typeface="Lato"/>
              </a:rPr>
              <a:t>Tharlys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Lato"/>
                <a:ea typeface="Lato"/>
                <a:cs typeface="Lato"/>
                <a:sym typeface="Lato"/>
              </a:rPr>
              <a:t>Vitor Peres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Lato"/>
                <a:ea typeface="Lato"/>
                <a:cs typeface="Lato"/>
                <a:sym typeface="Lato"/>
              </a:rPr>
              <a:t>Enzo Moura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Proway"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675" y="1445888"/>
            <a:ext cx="18097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nior"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525" y="731625"/>
            <a:ext cx="18097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5275" y="598388"/>
            <a:ext cx="1398600" cy="140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550"/>
            <a:ext cx="9144000" cy="46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79225" y="58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79225" y="1712750"/>
            <a:ext cx="3498600" cy="1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</a:rPr>
              <a:t>Kotlin para JVM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Para quais versões do JDK você desenvolve com o Kotlin?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292" y="1712750"/>
            <a:ext cx="4132642" cy="2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1077300" y="3355325"/>
            <a:ext cx="2802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Mesmo após o surgimento do JDK 11, a participação do JDK 8 continua crescendo.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7650" y="62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7650" y="1425900"/>
            <a:ext cx="76887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PACIEVITCH, </a:t>
            </a:r>
            <a:r>
              <a:rPr lang="pt-BR" sz="1100">
                <a:solidFill>
                  <a:srgbClr val="000000"/>
                </a:solidFill>
              </a:rPr>
              <a:t>Yuri. </a:t>
            </a:r>
            <a:r>
              <a:rPr b="1" lang="pt-BR" sz="1100">
                <a:solidFill>
                  <a:srgbClr val="000000"/>
                </a:solidFill>
              </a:rPr>
              <a:t>História do Java</a:t>
            </a:r>
            <a:r>
              <a:rPr lang="pt-BR" sz="1100">
                <a:solidFill>
                  <a:srgbClr val="000000"/>
                </a:solidFill>
              </a:rPr>
              <a:t>. </a:t>
            </a:r>
            <a:r>
              <a:rPr lang="pt-BR" sz="1100">
                <a:solidFill>
                  <a:srgbClr val="000000"/>
                </a:solidFill>
              </a:rPr>
              <a:t>Disponível em: &lt;https://www.infoescola.com/informatica/historia-do-java/&gt;. Acesso em: 07/04/21.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ALVES, </a:t>
            </a:r>
            <a:r>
              <a:rPr lang="pt-BR" sz="1100">
                <a:solidFill>
                  <a:srgbClr val="000000"/>
                </a:solidFill>
              </a:rPr>
              <a:t>Gustavo Furtado de Oliveira. </a:t>
            </a:r>
            <a:r>
              <a:rPr b="1" lang="pt-BR" sz="1100">
                <a:solidFill>
                  <a:srgbClr val="000000"/>
                </a:solidFill>
              </a:rPr>
              <a:t>Qual a diferença entre JDK, JRE e JVM</a:t>
            </a:r>
            <a:r>
              <a:rPr lang="pt-BR" sz="1100">
                <a:solidFill>
                  <a:srgbClr val="000000"/>
                </a:solidFill>
              </a:rPr>
              <a:t>. </a:t>
            </a:r>
            <a:r>
              <a:rPr lang="pt-BR" sz="1100">
                <a:solidFill>
                  <a:srgbClr val="000000"/>
                </a:solidFill>
              </a:rPr>
              <a:t>Disponível em: &lt;https://dicasdejava.com.br/qual-a-diferenca-entre-jdk-jre-e-jvm/&gt;. Acesso em: 07/04/21.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Qual é a diferença entre JDK e JRE?</a:t>
            </a:r>
            <a:r>
              <a:rPr lang="pt-BR" sz="1100">
                <a:solidFill>
                  <a:srgbClr val="000000"/>
                </a:solidFill>
              </a:rPr>
              <a:t>. Disponível em: &lt;https://qastack.com.br/programming/1906445/what-is-the-difference-between-jdk-and-jre&gt;. Acesso em: 07/04/21.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DIONISIO, Edson José</a:t>
            </a:r>
            <a:r>
              <a:rPr lang="pt-BR" sz="1100">
                <a:solidFill>
                  <a:srgbClr val="000000"/>
                </a:solidFill>
              </a:rPr>
              <a:t>. </a:t>
            </a:r>
            <a:r>
              <a:rPr b="1" lang="pt-BR" sz="1100">
                <a:solidFill>
                  <a:srgbClr val="000000"/>
                </a:solidFill>
              </a:rPr>
              <a:t>Introdução ao Java JDK</a:t>
            </a:r>
            <a:r>
              <a:rPr lang="pt-BR" sz="1100">
                <a:solidFill>
                  <a:srgbClr val="000000"/>
                </a:solidFill>
              </a:rPr>
              <a:t>. 2013. </a:t>
            </a:r>
            <a:r>
              <a:rPr lang="pt-BR" sz="1100">
                <a:solidFill>
                  <a:srgbClr val="000000"/>
                </a:solidFill>
              </a:rPr>
              <a:t>Disponível em:&lt;https://www.devmedia.com.br/introducao-ao-java-jdk/28896&gt;. Acesso em: 07/04/21.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MISHRA, </a:t>
            </a:r>
            <a:r>
              <a:rPr lang="pt-BR" sz="1100">
                <a:solidFill>
                  <a:srgbClr val="000000"/>
                </a:solidFill>
              </a:rPr>
              <a:t>Neeraj. </a:t>
            </a:r>
            <a:r>
              <a:rPr b="1" lang="pt-BR" sz="1100">
                <a:solidFill>
                  <a:srgbClr val="000000"/>
                </a:solidFill>
              </a:rPr>
              <a:t>JVM: Java Virtual Machine Architecture and Structure</a:t>
            </a:r>
            <a:r>
              <a:rPr lang="pt-BR" sz="1100">
                <a:solidFill>
                  <a:srgbClr val="000000"/>
                </a:solidFill>
              </a:rPr>
              <a:t>. Disponível em: &lt;</a:t>
            </a:r>
            <a:r>
              <a:rPr lang="pt-BR" sz="1100">
                <a:solidFill>
                  <a:srgbClr val="000000"/>
                </a:solidFill>
              </a:rPr>
              <a:t>https://www.thecrazyprogrammer.com/2014/06/jvm-java-virtual-machine-architecture-and-structure.html</a:t>
            </a:r>
            <a:r>
              <a:rPr lang="pt-BR" sz="1100">
                <a:solidFill>
                  <a:srgbClr val="000000"/>
                </a:solidFill>
              </a:rPr>
              <a:t>&gt;. Acesso em: 07/04/21.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rgbClr val="000000"/>
                </a:solidFill>
              </a:rPr>
              <a:t>Kotlin</a:t>
            </a:r>
            <a:r>
              <a:rPr lang="pt-BR" sz="1100">
                <a:solidFill>
                  <a:srgbClr val="000000"/>
                </a:solidFill>
              </a:rPr>
              <a:t>. Disponível em: &lt;https://www.jetbrains.com/pt-pt/lp/devecosystem-2019/kotlin/&gt;. Acesso em: 07/4/21.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4294967295" type="ctrTitle"/>
          </p:nvPr>
        </p:nvSpPr>
        <p:spPr>
          <a:xfrm>
            <a:off x="659100" y="564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 Java</a:t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subTitle"/>
          </p:nvPr>
        </p:nvSpPr>
        <p:spPr>
          <a:xfrm>
            <a:off x="659100" y="1586400"/>
            <a:ext cx="51612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pt-BR" sz="2000">
                <a:solidFill>
                  <a:srgbClr val="000000"/>
                </a:solidFill>
              </a:rPr>
              <a:t>Sun Microsystems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pt-BR" sz="2000">
                <a:solidFill>
                  <a:srgbClr val="000000"/>
                </a:solidFill>
              </a:rPr>
              <a:t>*7 (StarSeven)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❖"/>
            </a:pPr>
            <a:r>
              <a:rPr lang="pt-BR" sz="2000">
                <a:solidFill>
                  <a:srgbClr val="000000"/>
                </a:solidFill>
              </a:rPr>
              <a:t>Linguagem de programação de Oak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descr="Java - it sure ain't pretty but by god it works Follow @high_programmer for  more... #programming #dev #tech #devhumo… | Programmer humor, Nerd memes,  Computer humor"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300" y="1357800"/>
            <a:ext cx="3110399" cy="30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4294967295" type="ctrTitle"/>
          </p:nvPr>
        </p:nvSpPr>
        <p:spPr>
          <a:xfrm>
            <a:off x="727950" y="586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/>
              <a:t>Java no mercado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4294967295" type="subTitle"/>
          </p:nvPr>
        </p:nvSpPr>
        <p:spPr>
          <a:xfrm>
            <a:off x="727950" y="1896750"/>
            <a:ext cx="4926300" cy="23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pt-BR" sz="1900">
                <a:solidFill>
                  <a:srgbClr val="000000"/>
                </a:solidFill>
              </a:rPr>
              <a:t>Lançado o Java, uma versão do Oak para a internet. (1995)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pt-BR" sz="1900">
                <a:solidFill>
                  <a:srgbClr val="000000"/>
                </a:solidFill>
              </a:rPr>
              <a:t>Licença de Software livre,  disponível sob licença GPL. (2006)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descr="Logo Java Coffee Cup Ícone - Download Grátis, PNG e Vetores"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225" y="2571750"/>
            <a:ext cx="2041600" cy="2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5300" y="55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/>
              <a:t>O que é o JDK (Java Development Kit)?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7650" y="1642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>
                <a:solidFill>
                  <a:srgbClr val="000000"/>
                </a:solidFill>
              </a:rPr>
              <a:t>O JDK, abreviação para Java Development Kit, é um </a:t>
            </a:r>
            <a:r>
              <a:rPr lang="pt-BR" sz="2300">
                <a:solidFill>
                  <a:srgbClr val="FF0000"/>
                </a:solidFill>
              </a:rPr>
              <a:t>conjunto de utilitários</a:t>
            </a:r>
            <a:r>
              <a:rPr lang="pt-BR" sz="2300">
                <a:solidFill>
                  <a:srgbClr val="000000"/>
                </a:solidFill>
              </a:rPr>
              <a:t> cuja a finalidade é a permissão para criação de jogos e programas para a plataforma Java. 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925" y="3101125"/>
            <a:ext cx="4017225" cy="20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 a diferença entre JDK, JRE e JVM - { Dicas de Java }"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825" y="620450"/>
            <a:ext cx="6000749" cy="45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45850" y="1357550"/>
            <a:ext cx="2654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Lato"/>
                <a:ea typeface="Lato"/>
                <a:cs typeface="Lato"/>
                <a:sym typeface="Lato"/>
              </a:rPr>
              <a:t>O Java JDK é composto pelo compilador, pelas bibliotecas (API’s) necessárias para a execução de programas em Java e ferramentas úteis para o desenvolvimento, execução e para testes dos programas escritos por esta </a:t>
            </a:r>
            <a:r>
              <a:rPr lang="pt-BR" sz="17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linguagem de programação</a:t>
            </a:r>
            <a:r>
              <a:rPr lang="pt-BR" sz="17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>
            <p:ph idx="4294967295" type="ctrTitle"/>
          </p:nvPr>
        </p:nvSpPr>
        <p:spPr>
          <a:xfrm>
            <a:off x="745850" y="544250"/>
            <a:ext cx="24081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64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NetBeans e Eclipse, relação com JDK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1621675"/>
            <a:ext cx="4394100" cy="31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NetBeans: vem com suporte embutido para drivers SQL, MySQL e Oracle. Portanto, facilita as coisas para iniciantes.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Eclipse: suporte ao driver JDBC.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Ambos em multiplataforma e disponível gratuitamente.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utilização de cada um varia da preferência do desenvolvedor.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000" y="1439925"/>
            <a:ext cx="3725574" cy="12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000" y="3025050"/>
            <a:ext cx="3725574" cy="11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578750" y="58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entre JDK e JRE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578750" y="1472100"/>
            <a:ext cx="8080800" cy="32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JRE - Java Runtime Environment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pt-BR" sz="1700">
                <a:solidFill>
                  <a:srgbClr val="000000"/>
                </a:solidFill>
              </a:rPr>
              <a:t>Ambiente (SO específica JVM) +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pt-BR" sz="1700">
                <a:solidFill>
                  <a:srgbClr val="000000"/>
                </a:solidFill>
              </a:rPr>
              <a:t>Conjunto de diretórios e pacotes (String, etc)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pt-BR" sz="1700">
                <a:solidFill>
                  <a:srgbClr val="000000"/>
                </a:solidFill>
              </a:rPr>
              <a:t>Executor (java.exe)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</a:rPr>
              <a:t>JDK - Java Development Kit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pt-BR" sz="1700">
                <a:solidFill>
                  <a:srgbClr val="000000"/>
                </a:solidFill>
              </a:rPr>
              <a:t>JRE +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pt-BR" sz="1700">
                <a:solidFill>
                  <a:srgbClr val="000000"/>
                </a:solidFill>
              </a:rPr>
              <a:t>Javac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pt-BR" sz="1700">
                <a:solidFill>
                  <a:srgbClr val="000000"/>
                </a:solidFill>
              </a:rPr>
              <a:t>Ferramentas (javadoc, java debugger)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7650" y="665875"/>
            <a:ext cx="338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JDK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400" y="513475"/>
            <a:ext cx="4679150" cy="4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727650" y="1759063"/>
            <a:ext cx="3385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❖"/>
            </a:pPr>
            <a:r>
              <a:rPr lang="pt-BR" sz="1500">
                <a:latin typeface="Lato"/>
                <a:ea typeface="Lato"/>
                <a:cs typeface="Lato"/>
                <a:sym typeface="Lato"/>
              </a:rPr>
              <a:t>O JDK é Kit que provê ferramentas para o desenvolvimento de programas Java.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❖"/>
            </a:pPr>
            <a:r>
              <a:rPr lang="pt-BR" sz="1500">
                <a:latin typeface="Lato"/>
                <a:ea typeface="Lato"/>
                <a:cs typeface="Lato"/>
                <a:sym typeface="Lato"/>
              </a:rPr>
              <a:t>Programa javac.exe, que compila códigos .java em bytecodes.class.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❖"/>
            </a:pPr>
            <a:r>
              <a:rPr lang="pt-BR" sz="1500">
                <a:latin typeface="Lato"/>
                <a:ea typeface="Lato"/>
                <a:cs typeface="Lato"/>
                <a:sym typeface="Lato"/>
              </a:rPr>
              <a:t>Comando javac SuaClasse.java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2653350" y="4758450"/>
            <a:ext cx="621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https://www.thecrazyprogrammer.com/2014/06/jvm-java-virtual-machine-architecture-and-structure.html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7650" y="58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Notícia atual, JDK 16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7650" y="1557125"/>
            <a:ext cx="37812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Tendo como o objetivo, tornar mais fácil a utilização da linguagem de programação com APIs, microsserviços e outras tecnologias de nuvem. Melhoram assim, como por exemplo o desempenho de um aplicativo, de acordo com a Oracle.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Exemplo: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JEP 397: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Sealed Classes (Second Preview)</a:t>
            </a:r>
            <a:r>
              <a:rPr lang="pt-BR"/>
              <a:t> aprimora a linguagem de programação Java com classes e interfaces seladas.</a:t>
            </a:r>
            <a:endParaRPr/>
          </a:p>
        </p:txBody>
      </p:sp>
      <p:pic>
        <p:nvPicPr>
          <p:cNvPr descr="JDK 16 Arrived : Java 16 Released with New Features | TechGeekNext &gt;&gt;"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875" y="1560738"/>
            <a:ext cx="3606475" cy="20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