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f0925478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f0925478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0925478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f0925478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f0925478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f0925478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f09254786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f09254786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f09254786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f09254786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f09254786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f0925478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0925478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f0925478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0925478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0925478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0925478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f0925478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f0925478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f0925478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0925478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f0925478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0925478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f0925478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0925478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f0925478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0925478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0925478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90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JIT</a:t>
            </a:r>
            <a:endParaRPr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9775" y="2286404"/>
            <a:ext cx="56355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060"/>
              <a:t>Grupo 4:</a:t>
            </a:r>
            <a:endParaRPr sz="206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060"/>
              <a:t>Gabriel Simon</a:t>
            </a:r>
            <a:endParaRPr sz="206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060"/>
              <a:t>Elton Francisco de Oliveira</a:t>
            </a:r>
            <a:endParaRPr sz="206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060"/>
              <a:t>Lorran P. dos Santos </a:t>
            </a:r>
            <a:endParaRPr sz="206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060"/>
              <a:t>Marcelo Schaefer</a:t>
            </a:r>
            <a:endParaRPr sz="206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060"/>
              <a:t>Willian Kenji Nishizawa</a:t>
            </a:r>
            <a:endParaRPr sz="1360"/>
          </a:p>
        </p:txBody>
      </p:sp>
      <p:sp>
        <p:nvSpPr>
          <p:cNvPr id="130" name="Google Shape;130;p13"/>
          <p:cNvSpPr txBox="1"/>
          <p:nvPr>
            <p:ph idx="4294967295" type="title"/>
          </p:nvPr>
        </p:nvSpPr>
        <p:spPr>
          <a:xfrm>
            <a:off x="2984825" y="2286400"/>
            <a:ext cx="336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(Just-in-Time compiler)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669563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</a:t>
            </a:r>
            <a:r>
              <a:rPr lang="pt-BR" sz="1800"/>
              <a:t>inário</a:t>
            </a:r>
            <a:r>
              <a:rPr lang="pt-BR" sz="1800"/>
              <a:t> </a:t>
            </a:r>
            <a:r>
              <a:rPr lang="pt-BR" sz="1800"/>
              <a:t>não</a:t>
            </a:r>
            <a:r>
              <a:rPr lang="pt-BR" sz="1800"/>
              <a:t> </a:t>
            </a:r>
            <a:r>
              <a:rPr lang="pt-BR" sz="1800"/>
              <a:t>altera</a:t>
            </a:r>
            <a:r>
              <a:rPr lang="pt-BR" sz="1800"/>
              <a:t> na plataforma </a:t>
            </a:r>
            <a:r>
              <a:rPr lang="pt-BR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Códigos</a:t>
            </a:r>
            <a:r>
              <a:rPr lang="pt-BR" sz="1800"/>
              <a:t> antigos, agora mais </a:t>
            </a:r>
            <a:r>
              <a:rPr lang="pt-BR" sz="1800"/>
              <a:t>rápidos</a:t>
            </a:r>
            <a:r>
              <a:rPr lang="pt-BR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Sua </a:t>
            </a:r>
            <a:r>
              <a:rPr lang="pt-BR" sz="1800"/>
              <a:t>velocidade</a:t>
            </a:r>
            <a:r>
              <a:rPr lang="pt-BR" sz="1800"/>
              <a:t> de execução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Não executa o que não for </a:t>
            </a:r>
            <a:r>
              <a:rPr lang="pt-BR" sz="1800"/>
              <a:t>necessário</a:t>
            </a:r>
            <a:r>
              <a:rPr lang="pt-BR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rgbClr val="161616"/>
                </a:solidFill>
                <a:highlight>
                  <a:srgbClr val="FFFFFF"/>
                </a:highlight>
              </a:rPr>
              <a:t>Não requer tempo de processador e uso de memória</a:t>
            </a:r>
            <a:endParaRPr sz="18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lang="pt-BR" sz="1800">
                <a:solidFill>
                  <a:srgbClr val="161616"/>
                </a:solidFill>
                <a:highlight>
                  <a:srgbClr val="FFFFFF"/>
                </a:highlight>
              </a:rPr>
              <a:t>Se comunica com a JVM no </a:t>
            </a:r>
            <a:r>
              <a:rPr lang="pt-BR" sz="1800">
                <a:solidFill>
                  <a:srgbClr val="161616"/>
                </a:solidFill>
                <a:highlight>
                  <a:srgbClr val="FFFFFF"/>
                </a:highlight>
              </a:rPr>
              <a:t>código</a:t>
            </a:r>
            <a:r>
              <a:rPr lang="pt-BR" sz="1800">
                <a:solidFill>
                  <a:srgbClr val="161616"/>
                </a:solidFill>
                <a:highlight>
                  <a:srgbClr val="FFFFFF"/>
                </a:highlight>
              </a:rPr>
              <a:t> nativo</a:t>
            </a:r>
            <a:endParaRPr sz="18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 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19150" y="1705650"/>
            <a:ext cx="75057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700"/>
              <a:t>Programas com menos código não se beneficiam da Compilação Just-In-Time.</a:t>
            </a:r>
            <a:endParaRPr sz="17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94117"/>
              <a:buChar char="●"/>
            </a:pPr>
            <a:r>
              <a:rPr lang="pt-BR" sz="1700"/>
              <a:t>Atraso no início da execução do código, tempo necessário para a compilação de algumas instruções</a:t>
            </a:r>
            <a:r>
              <a:rPr lang="pt-BR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63" y="2571750"/>
            <a:ext cx="2152875" cy="21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Mais Frequentes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557125"/>
            <a:ext cx="75057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000"/>
              <a:t>Posso usar qualquer versão do compilador JIT com a JVM?</a:t>
            </a:r>
            <a:endParaRPr sz="4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00"/>
              <a:t>Não. Os dois são acoplados de forma muito forte. Deve-se usar a versão do compilador JIT que é fornecida com o pacote da JVM usado.</a:t>
            </a:r>
            <a:endParaRPr sz="4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4000"/>
              <a:t>Posso controlar dinamicamente o compilador JIT?</a:t>
            </a:r>
            <a:endParaRPr sz="4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00"/>
              <a:t>Não. É possível passar opções para o compilador JIT para modificar o comportamento, mas somente no tempo de inicialização da JVM.  Entretanto, um programa Java™ pode usar a API java.lang.Compiler para ativar e desativar o compilador JIT no tempo de execução.</a:t>
            </a:r>
            <a:endParaRPr sz="4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4000"/>
              <a:t>Quanta memória o cache de código consome?</a:t>
            </a:r>
            <a:endParaRPr sz="4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00"/>
              <a:t>O compilador JIT usa a memória de forma inteligente. Quando o cache de código é inicializado, ele consome relativamente pouca memória. A medida que mais métodos são compilados no código nativo, o cache de código cresce dinamicamente para acomodar as necessidades do programa. O espaço ocupado anteriormente por métodos descartados ou recompilados é recuperado e reutilizado. Quando o tamanho do cache de código atinge um limite máximo </a:t>
            </a:r>
            <a:r>
              <a:rPr lang="pt-BR" sz="4000"/>
              <a:t>pré definido</a:t>
            </a:r>
            <a:r>
              <a:rPr lang="pt-BR" sz="4000"/>
              <a:t>, ele para de crescer. Neste ponto, o compilador JIT para de compilar métodos para evitar esgotar a memória do sistema e afetar a estabilidade do aplicativo ou do sistema operacional.</a:t>
            </a:r>
            <a:endParaRPr sz="4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34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Comparando compiladores - JIT vs Graal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500" y="1602950"/>
            <a:ext cx="4695002" cy="303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19150" y="834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Comparando compiladores - Java JIT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150" y="1788900"/>
            <a:ext cx="5613375" cy="24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19150" y="834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Comparando compiladores - Java JIT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/>
          </a:blip>
          <a:srcRect b="9836" l="0" r="11260" t="0"/>
          <a:stretch/>
        </p:blipFill>
        <p:spPr>
          <a:xfrm>
            <a:off x="1748300" y="1788900"/>
            <a:ext cx="5459351" cy="23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Sigla para </a:t>
            </a:r>
            <a:r>
              <a:rPr lang="pt-BR" sz="1800"/>
              <a:t>Just-In-Time (Bem na hora)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Compiladores normais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Atuação do JIT e onde fica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com o compilador JIT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50775"/>
            <a:ext cx="73152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347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Expressões regulares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Década de 60  - LISP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Década de 80 - Smalltalk / 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Década de 90 - Java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regulares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-1195650" y="2156100"/>
            <a:ext cx="830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</a:t>
            </a:r>
            <a:r>
              <a:rPr lang="pt-BR" sz="4200">
                <a:solidFill>
                  <a:srgbClr val="666666"/>
                </a:solidFill>
                <a:highlight>
                  <a:srgbClr val="F8F9FA"/>
                </a:highlight>
                <a:latin typeface="Comic Sans MS"/>
                <a:ea typeface="Comic Sans MS"/>
                <a:cs typeface="Comic Sans MS"/>
                <a:sym typeface="Comic Sans MS"/>
              </a:rPr>
              <a:t>(?</a:t>
            </a:r>
            <a:r>
              <a:rPr lang="pt-BR" sz="4200">
                <a:highlight>
                  <a:srgbClr val="F8F9FA"/>
                </a:highlight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lang="pt-BR" sz="4200">
                <a:solidFill>
                  <a:srgbClr val="666666"/>
                </a:solidFill>
                <a:highlight>
                  <a:srgbClr val="F8F9FA"/>
                </a:highlight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pt-BR" sz="4200">
                <a:highlight>
                  <a:srgbClr val="F8F9FA"/>
                </a:highlight>
                <a:latin typeface="Comic Sans MS"/>
                <a:ea typeface="Comic Sans MS"/>
                <a:cs typeface="Comic Sans MS"/>
                <a:sym typeface="Comic Sans MS"/>
              </a:rPr>
              <a:t>\</a:t>
            </a:r>
            <a:r>
              <a:rPr lang="pt-BR" sz="4200">
                <a:solidFill>
                  <a:srgbClr val="666666"/>
                </a:solidFill>
                <a:highlight>
                  <a:srgbClr val="F8F9FA"/>
                </a:highlight>
                <a:latin typeface="Comic Sans MS"/>
                <a:ea typeface="Comic Sans MS"/>
                <a:cs typeface="Comic Sans MS"/>
                <a:sym typeface="Comic Sans MS"/>
              </a:rPr>
              <a:t>.)</a:t>
            </a:r>
            <a:r>
              <a:rPr lang="pt-BR" sz="4200">
                <a:solidFill>
                  <a:srgbClr val="BBBBBB"/>
                </a:solidFill>
                <a:highlight>
                  <a:srgbClr val="F8F9FA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BR" sz="4200">
                <a:solidFill>
                  <a:srgbClr val="666666"/>
                </a:solidFill>
                <a:highlight>
                  <a:srgbClr val="F8F9FA"/>
                </a:highlight>
                <a:latin typeface="Comic Sans MS"/>
                <a:ea typeface="Comic Sans MS"/>
                <a:cs typeface="Comic Sans MS"/>
                <a:sym typeface="Comic Sans MS"/>
              </a:rPr>
              <a:t>{2,}(?=</a:t>
            </a:r>
            <a:r>
              <a:rPr lang="pt-BR" sz="4200">
                <a:solidFill>
                  <a:srgbClr val="BA2121"/>
                </a:solidFill>
                <a:highlight>
                  <a:srgbClr val="F8F9FA"/>
                </a:highlight>
                <a:latin typeface="Comic Sans MS"/>
                <a:ea typeface="Comic Sans MS"/>
                <a:cs typeface="Comic Sans MS"/>
                <a:sym typeface="Comic Sans MS"/>
              </a:rPr>
              <a:t>[A-Z]</a:t>
            </a:r>
            <a:r>
              <a:rPr lang="pt-BR" sz="4200">
                <a:solidFill>
                  <a:srgbClr val="666666"/>
                </a:solidFill>
                <a:highlight>
                  <a:srgbClr val="F8F9FA"/>
                </a:highlight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4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regulares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1605000" y="1505725"/>
            <a:ext cx="521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pt-BR" sz="20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(?</a:t>
            </a:r>
            <a:r>
              <a:rPr lang="pt-BR" sz="2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0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pt-BR" sz="20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.)</a:t>
            </a:r>
            <a:r>
              <a:rPr lang="pt-BR" sz="2000">
                <a:solidFill>
                  <a:srgbClr val="BBBBBB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{2,}(?=</a:t>
            </a:r>
            <a:r>
              <a:rPr lang="pt-BR" sz="200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[A-Z]</a:t>
            </a:r>
            <a:r>
              <a:rPr lang="pt-BR" sz="20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949" y="2061050"/>
            <a:ext cx="4084100" cy="23524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Compilação </a:t>
            </a:r>
            <a:r>
              <a:rPr lang="pt-BR"/>
              <a:t>JIT na década de 60~80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4550100" cy="16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primeiro compilador JIT é </a:t>
            </a:r>
            <a:r>
              <a:rPr lang="pt-BR"/>
              <a:t>atribuído</a:t>
            </a:r>
            <a:r>
              <a:rPr lang="pt-BR"/>
              <a:t> a um artigo de John McCarthy em 1960, onde algumas funções da linguagem LISP podiam ser interpretadas em run-time, contrário a convenção calcular </a:t>
            </a:r>
            <a:r>
              <a:rPr lang="pt-BR"/>
              <a:t>e armazenar</a:t>
            </a:r>
            <a:r>
              <a:rPr lang="pt-BR"/>
              <a:t> as saídas em compilação.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75" y="1737400"/>
            <a:ext cx="2333600" cy="2701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19"/>
          <p:cNvSpPr txBox="1"/>
          <p:nvPr/>
        </p:nvSpPr>
        <p:spPr>
          <a:xfrm>
            <a:off x="5857875" y="44387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8F9FA"/>
                </a:highlight>
              </a:rPr>
              <a:t>John McCarthy, 2006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Compilação JIT na década de 60~80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192100" y="1940100"/>
            <a:ext cx="5358300" cy="25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o desenvolvimento das linguagens Smalltalk (1983) e Self (1987) foram desenvolvidos novos aspectos para a compilação JIT. A tradução do código é feita em tempo de execução e seu resultado fica armazenado em memória até o uso. Caso houvesse falta de memória, o sistema era responsável por remover o código armazenado e </a:t>
            </a:r>
            <a:r>
              <a:rPr lang="pt-BR"/>
              <a:t>regenerá</a:t>
            </a:r>
            <a:r>
              <a:rPr lang="pt-BR"/>
              <a:t>-lo quando necessário.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63737">
            <a:off x="841700" y="3655850"/>
            <a:ext cx="2032800" cy="8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77273">
            <a:off x="881550" y="1768900"/>
            <a:ext cx="1286095" cy="1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800200"/>
            <a:ext cx="2260200" cy="25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730150" y="1800200"/>
            <a:ext cx="4173900" cy="16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Após o abandono da linguagem Self, muitas das pesquisas realizadas com ela foram utilizadas no desenvolvimento da linguagem Java, levando para a frente o conceito de compilação em tempo de execução com uma estrutura JIT mista, composta pelo compilador C1 (cliente) e C2 (servidor) dentro da </a:t>
            </a:r>
            <a:r>
              <a:rPr lang="pt-BR" sz="1200">
                <a:solidFill>
                  <a:srgbClr val="4450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JVM Compiler Interface (JVMCI).</a:t>
            </a:r>
            <a:endParaRPr sz="1200">
              <a:solidFill>
                <a:srgbClr val="4450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15704" l="8572" r="53926" t="0"/>
          <a:stretch/>
        </p:blipFill>
        <p:spPr>
          <a:xfrm>
            <a:off x="572350" y="1655775"/>
            <a:ext cx="2901750" cy="28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