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Java_virtual_machine#:~:text=A%20Java%20virtual%20machine%20(JVM)%20is%20a%20virtual%20machine%20that,required%20in%20a%20JVM%20implementation" TargetMode="External"/><Relationship Id="rId3" Type="http://schemas.openxmlformats.org/officeDocument/2006/relationships/hyperlink" Target="https://canaltech.com.br/software/O-que-e-Java-JRE-JVM-e-JDK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https://en.wikipedia.org/wiki/Java_virtual_machine#:~:text=A%20Java%20virtual%20machine%20(JVM)%20is%20a%20virtual%20machine%20that,required%20in%20a%20JVM%20implementation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https://canaltech.com.br/software/O-que-e-Java-JRE-JVM-e-JDK/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52a3e254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52a3e254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52a3e254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52a3e254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52a3e254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52a3e254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52a3e254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52a3e254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52a3e254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52a3e254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52a3e254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52a3e254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52a3e254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52a3e254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52a3e254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52a3e254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52a3e254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52a3e254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java tudo ocorre dentro de Classes/Interfaces, cada uma dessas é compilada em um arquivo .class. Um arquivo .class é transformado em um objeto Class que pode ser acessado no codigo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Java as classes sao carregadas em tempo de execução pelo Class Loader. Na JVM exitem três Class Loaders que sao executados em ordem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- Carrega as classes básicas da plataforma java, incluindo as classes no rt.jar e outros importantes arquivos jar.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- Classes que usam o mecanismo de Extension do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- Classes definidas pelo desenvolvedor, ou carregadas junto ao programa em execução. È o que chamamos de ClassPath, pode incluir biblioteca de terceiros e códig proprietário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JVM lê o conteudo da classe, verifica e inicializa nos processos de Loading, Linking e Initializing. No processo de inicialização, todo bloco </a:t>
            </a:r>
            <a:r>
              <a:rPr lang="en"/>
              <a:t>estático</a:t>
            </a:r>
            <a:r>
              <a:rPr lang="en"/>
              <a:t> de </a:t>
            </a:r>
            <a:r>
              <a:rPr lang="en"/>
              <a:t>código</a:t>
            </a:r>
            <a:r>
              <a:rPr lang="en"/>
              <a:t> e campos </a:t>
            </a:r>
            <a:r>
              <a:rPr lang="en"/>
              <a:t>estáticos</a:t>
            </a:r>
            <a:r>
              <a:rPr lang="en"/>
              <a:t> são alocados na classe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c52a3e254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c52a3e254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52a3e2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52a3e2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Uma das grandes vantagens do Java em relação as linguagens C e C++ é o gerenciamento de Memória! Em C cada byte de memória alocado é de responsabilidade do desenvolvedor, o que pode em muitas vezes ocasionar crashes "aleatórios" muito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difíceis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de serem investigados.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Em Java existe o que é chamado de </a:t>
            </a:r>
            <a:r>
              <a:rPr b="1" i="1" lang="en">
                <a:solidFill>
                  <a:srgbClr val="292929"/>
                </a:solidFill>
                <a:highlight>
                  <a:srgbClr val="FFFFFF"/>
                </a:highlight>
              </a:rPr>
              <a:t>Garbage Collector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. Cada nova alocação dinâmica é referenciada, quando deixa de ser referenciada ela é removida.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Há também uma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hierarquia de memória (Topologia)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que será explicada abaixo.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five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components in JVM memory: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Stack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PC Registers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Native Method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Heap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Heap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are shared, while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Stack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PC Registers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Native Method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unshared.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1 ---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18181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292929"/>
                </a:solidFill>
                <a:highlight>
                  <a:schemeClr val="lt1"/>
                </a:highlight>
              </a:rPr>
              <a:t>Stack Area:</a:t>
            </a:r>
            <a:r>
              <a:rPr lang="en" sz="800">
                <a:solidFill>
                  <a:srgbClr val="292929"/>
                </a:solidFill>
                <a:highlight>
                  <a:schemeClr val="lt1"/>
                </a:highlight>
              </a:rPr>
              <a:t> Sabe o StackOverflowException? Significa que seu código entrou em loop. Aqui são armazanadas algumas informações de execução, como ponteiros para objetos, variáveis primitivas. Qual metodo está em execução e qual foi executado anteriormente. Se chama Stack, pois atua como uma pilha, quando você chama um metodo ele é empilhado na Stack e retorna ao ultimo quando termina a execução.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 time a new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thread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created, JVM creates a separate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Stack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it. The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Stack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consists of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Local Variable Array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Operand Stack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Frame Data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Lato"/>
              <a:buChar char="●"/>
            </a:pP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Local Variable Array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Storing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local variables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method.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Lato"/>
              <a:buChar char="●"/>
            </a:pP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Operand Stack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Storing the intermediate calculation results.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Lato"/>
              <a:buChar char="●"/>
            </a:pP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Frame Data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Containing constant pool and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table.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2 ---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92929"/>
                </a:solidFill>
                <a:highlight>
                  <a:schemeClr val="lt1"/>
                </a:highlight>
              </a:rPr>
              <a:t>PC Registers:</a:t>
            </a:r>
            <a:r>
              <a:rPr lang="en" sz="800">
                <a:solidFill>
                  <a:srgbClr val="292929"/>
                </a:solidFill>
                <a:highlight>
                  <a:schemeClr val="lt1"/>
                </a:highlight>
              </a:rPr>
              <a:t> Registra qual comando da stack está executando no momento.</a:t>
            </a:r>
            <a:endParaRPr sz="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92929"/>
                </a:solidFill>
                <a:highlight>
                  <a:schemeClr val="lt1"/>
                </a:highlight>
              </a:rPr>
              <a:t>3 ---</a:t>
            </a:r>
            <a:endParaRPr sz="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92929"/>
                </a:solidFill>
                <a:highlight>
                  <a:schemeClr val="lt1"/>
                </a:highlight>
              </a:rPr>
              <a:t>Native Stack Method:</a:t>
            </a:r>
            <a:r>
              <a:rPr lang="en" sz="800">
                <a:solidFill>
                  <a:srgbClr val="292929"/>
                </a:solidFill>
                <a:highlight>
                  <a:schemeClr val="lt1"/>
                </a:highlight>
              </a:rPr>
              <a:t> Armazena as informações de execução do código binário em execução.</a:t>
            </a:r>
            <a:endParaRPr sz="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Each thread has separate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Native Method Area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store native method information.</a:t>
            </a:r>
            <a:endParaRPr sz="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4 ---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92929"/>
                </a:solidFill>
                <a:highlight>
                  <a:srgbClr val="FFFFFF"/>
                </a:highlight>
              </a:rPr>
              <a:t>Method Area:</a:t>
            </a: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</a:rPr>
              <a:t> Nessa </a:t>
            </a: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</a:rPr>
              <a:t>área</a:t>
            </a: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</a:rPr>
              <a:t> é onde as informações sobre as classes são armazenadas. Cada .class lido é transformado em um objeto Class e armazenado aqui.</a:t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the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level data including </a:t>
            </a:r>
            <a:r>
              <a:rPr b="1"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static variables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are stored here.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5 ---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92929"/>
                </a:solidFill>
                <a:highlight>
                  <a:srgbClr val="FFFFFF"/>
                </a:highlight>
              </a:rPr>
              <a:t>Heap Area: </a:t>
            </a: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</a:rPr>
              <a:t>Cada novo objeto criado é criado na memoria Heap. Sempre que você executa um </a:t>
            </a:r>
            <a:r>
              <a:rPr b="1" lang="en" sz="800">
                <a:solidFill>
                  <a:srgbClr val="292929"/>
                </a:solidFill>
                <a:highlight>
                  <a:srgbClr val="FFFFFF"/>
                </a:highlight>
              </a:rPr>
              <a:t>new Object(),</a:t>
            </a: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</a:rPr>
              <a:t> uma porção dessa memória é reservada até que não haja nenhuma referência a ela. O Garbage Collector vai atuar especificamente na Heap Area, pois essa é a area que estará mais sucestivel a alocações.</a:t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52a3e254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52a3e254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c52a3e254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c52a3e254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52a3e254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52a3e254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Executando o codigo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qualquer </a:t>
            </a:r>
            <a:r>
              <a:rPr lang="en"/>
              <a:t>máquina</a:t>
            </a:r>
            <a:r>
              <a:rPr lang="en"/>
              <a:t>, a JVM realiza uma operação muito simples: lê a </a:t>
            </a:r>
            <a:r>
              <a:rPr lang="en"/>
              <a:t>próxima</a:t>
            </a:r>
            <a:r>
              <a:rPr lang="en"/>
              <a:t> instrução e a executa. Mas como essa instrução está em Bytecode, há a necessidade de traduzir isso para código binário. A simples tradução do codigo penaliza o tempo de execução do programa, e isso ERA um dos grandes problemas do Java bem no inicio.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resolver esse problema a JVM faz uma compilação em tempo de execução, ou como o nome diz Just-In-Time Compiler. Transformando bytecode em codgo de maquina.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52a3e254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52a3e254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52a3e254_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52a3e254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c52a3e25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c52a3e25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52a3e2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52a3e2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52a3e254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52a3e254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52a3e254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52a3e254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52a3e2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52a3e2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52a3e254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52a3e254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52a3e25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52a3e25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D1515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n.wikipedia.org/wiki/Java_virtual_machine#:~:text=A%20Java%20virtual%20machine%20(JVM)%20is%20a%20virtual%20machine%20that,required%20in%20a%20JVM%20implementation" TargetMode="External"/><Relationship Id="rId4" Type="http://schemas.openxmlformats.org/officeDocument/2006/relationships/hyperlink" Target="https://vepo.medium.com/jvm-por-dentro-553bab89a027" TargetMode="External"/><Relationship Id="rId5" Type="http://schemas.openxmlformats.org/officeDocument/2006/relationships/hyperlink" Target="https://henriquebastos.net/diferencas-entre-linguagem-compilada-e-linguagem-interpretada/#:~:text=Linguagens%20como%20C%20e%20C,diretamente%20em%20linguagem%20de%20m%C3%A1quina.&amp;text=Enquanto%20Java%2C%20C%23%20e%20Python,arquitetura%20da%20linguagem%20de%20programa%C3%A7%C3%A3o" TargetMode="External"/><Relationship Id="rId6" Type="http://schemas.openxmlformats.org/officeDocument/2006/relationships/hyperlink" Target="https://techandetcblog.wordpress.com/2011/02/15/como-funciona-a-jvm-java-virtual-machine-2/" TargetMode="External"/><Relationship Id="rId7" Type="http://schemas.openxmlformats.org/officeDocument/2006/relationships/hyperlink" Target="https://universidadedatecnologia.com.br/implementador-de-linguagens/#:~:text=Linguagens%20compiladas,s%C3%A3o%20exemplos%20de%20linguagens%20compiladas.&amp;text=Portanto%2C%20Java%20pode%20ser%20uma,depende%20do%20m%C3%A9todo%20de%20implementa%C3%A7%C3%A3o" TargetMode="External"/><Relationship Id="rId8" Type="http://schemas.openxmlformats.org/officeDocument/2006/relationships/hyperlink" Target="https://brucehenry.github.io/blog/public/2018/02/07/JVM-Memory-Structu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0" y="4719000"/>
            <a:ext cx="6677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FFFFFF"/>
                </a:solidFill>
              </a:rPr>
              <a:t>Equipe: </a:t>
            </a:r>
            <a:r>
              <a:rPr lang="en" sz="1400">
                <a:solidFill>
                  <a:srgbClr val="FFFFFF"/>
                </a:solidFill>
              </a:rPr>
              <a:t>David Willian, Jonata</a:t>
            </a:r>
            <a:r>
              <a:rPr lang="en" sz="1400">
                <a:solidFill>
                  <a:srgbClr val="FFFFFF"/>
                </a:solidFill>
              </a:rPr>
              <a:t>, Lucas Grijó, </a:t>
            </a:r>
            <a:r>
              <a:rPr lang="en" sz="1400">
                <a:solidFill>
                  <a:srgbClr val="FFFFFF"/>
                </a:solidFill>
              </a:rPr>
              <a:t>Thiago Luiz, Vitor André.</a:t>
            </a: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277251" y="232581"/>
            <a:ext cx="2325180" cy="1325549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4766925" y="1868150"/>
            <a:ext cx="2323021" cy="1325549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2873748" y="232575"/>
            <a:ext cx="2325252" cy="1325549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6587844" y="3503725"/>
            <a:ext cx="2325180" cy="1325549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50" y="88800"/>
            <a:ext cx="1701799" cy="6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625" y="232587"/>
            <a:ext cx="1580850" cy="565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/>
          <p:nvPr>
            <p:ph type="ctrTitle"/>
          </p:nvPr>
        </p:nvSpPr>
        <p:spPr>
          <a:xfrm>
            <a:off x="202575" y="1727325"/>
            <a:ext cx="42195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Apresentação   JVM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Linguagens Interpretadas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667325"/>
            <a:ext cx="82296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Interpretadas dinamicamente sem a necessidade de compilação, por um Interpretador</a:t>
            </a:r>
            <a:r>
              <a:rPr lang="en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Exemplos: PHP, JavaScript;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Prós: Sem necessidade de recompilar código a cada alteração, identificação de erros;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Contras: Velocidade de execução reduzida;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8" y="172500"/>
            <a:ext cx="8639998" cy="4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Linguagens Híbridas</a:t>
            </a:r>
            <a:endParaRPr sz="3000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57200" y="1667325"/>
            <a:ext cx="82296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Traduzidas em código intermediário (“pré-compilação”), então interpretado por uma máquina virtual</a:t>
            </a:r>
            <a:r>
              <a:rPr lang="en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Exemplos: C#, Java;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Meio termo entre a maior velocidade da compilação e a menor da interpretação,</a:t>
            </a:r>
            <a:r>
              <a:rPr lang="en"/>
              <a:t> “agnosticismo” de plataforma devido a máquina virtual (por ex. JVM) - sem necessidade de adaptações.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5" y="212625"/>
            <a:ext cx="8258251" cy="47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42350"/>
            <a:ext cx="8338627" cy="4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457200" y="1325775"/>
            <a:ext cx="75996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- Como a JVM funciona?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457200" y="4375850"/>
            <a:ext cx="8001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 of a Java virtual machine (JVM) </a:t>
            </a:r>
            <a:r>
              <a:rPr b="1" lang="en" sz="1700"/>
              <a:t>architecture </a:t>
            </a:r>
            <a:r>
              <a:rPr lang="en" sz="1700"/>
              <a:t>based on The Java Virtual Machine Specification Java SE 7 Edition</a:t>
            </a:r>
            <a:endParaRPr sz="1700"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62000"/>
            <a:ext cx="6993950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432200" y="411875"/>
            <a:ext cx="8167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Responsabilidades Básicas</a:t>
            </a:r>
            <a:endParaRPr sz="4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588750" y="2432100"/>
            <a:ext cx="796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Interpretar código Java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Gerenciar Memória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Executar código Java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1" type="subTitle"/>
          </p:nvPr>
        </p:nvSpPr>
        <p:spPr>
          <a:xfrm>
            <a:off x="457200" y="381750"/>
            <a:ext cx="845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Interpretando o Código</a:t>
            </a:r>
            <a:endParaRPr b="1" sz="3000"/>
          </a:p>
        </p:txBody>
      </p:sp>
      <p:sp>
        <p:nvSpPr>
          <p:cNvPr id="156" name="Google Shape;156;p30"/>
          <p:cNvSpPr txBox="1"/>
          <p:nvPr/>
        </p:nvSpPr>
        <p:spPr>
          <a:xfrm>
            <a:off x="602750" y="1436575"/>
            <a:ext cx="279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JVM Class Loaders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subTitle"/>
          </p:nvPr>
        </p:nvSpPr>
        <p:spPr>
          <a:xfrm>
            <a:off x="457200" y="4375850"/>
            <a:ext cx="8001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 of a Java virtual machine (JVM) </a:t>
            </a:r>
            <a:r>
              <a:rPr b="1" lang="en" sz="1700"/>
              <a:t>architecture </a:t>
            </a:r>
            <a:r>
              <a:rPr lang="en" sz="1700"/>
              <a:t>based on The Java Virtual Machine Specification Java SE 7 Edition</a:t>
            </a:r>
            <a:endParaRPr sz="1700"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62000"/>
            <a:ext cx="6993950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4394175" y="1575125"/>
            <a:ext cx="3352463" cy="1866959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400000" dist="19050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4573400" y="3442075"/>
            <a:ext cx="54849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Interpretar Código Java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Gerenciar Memória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Executar Código Java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5061875" y="2446650"/>
            <a:ext cx="2559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Funcionamento</a:t>
            </a:r>
            <a:endParaRPr b="0" i="0" sz="30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317250" y="1575125"/>
            <a:ext cx="3432585" cy="1866959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400000" dist="19050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659025" y="3727150"/>
            <a:ext cx="29535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Diferenças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Histórico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Lembrete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Tipos de Linguagens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328512" y="2383491"/>
            <a:ext cx="17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 Que é?</a:t>
            </a:r>
            <a:endParaRPr b="0" i="0" sz="30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457200" y="138625"/>
            <a:ext cx="83982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Gerenciando Memória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457200" y="1456900"/>
            <a:ext cx="75369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Garbage Collector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Topologia da Memória (5 Componentes)</a:t>
            </a:r>
            <a:endParaRPr sz="22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200"/>
              <a:t>Method Area</a:t>
            </a:r>
            <a:endParaRPr sz="22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200"/>
              <a:t>Heap Area</a:t>
            </a:r>
            <a:endParaRPr sz="22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200"/>
              <a:t>Stack Area</a:t>
            </a:r>
            <a:endParaRPr sz="22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200"/>
              <a:t>PC Registers</a:t>
            </a:r>
            <a:endParaRPr sz="22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200"/>
              <a:t>Native Stack Method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457200" y="4375850"/>
            <a:ext cx="8001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 of a Java virtual machine (JVM) </a:t>
            </a:r>
            <a:r>
              <a:rPr b="1" lang="en" sz="1700"/>
              <a:t>architecture </a:t>
            </a:r>
            <a:r>
              <a:rPr lang="en" sz="1700"/>
              <a:t>based on The Java Virtual Machine Specification Java SE 7 Edition</a:t>
            </a:r>
            <a:endParaRPr sz="170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62000"/>
            <a:ext cx="6993950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39500"/>
            <a:ext cx="8961675" cy="453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476950" y="271200"/>
            <a:ext cx="7920900" cy="60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Executando o Código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569400" y="1262500"/>
            <a:ext cx="8005200" cy="347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Como qualquer máquina, a JVM realiza uma operação muito simples: lê a 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próxima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instrução e a executa. Mas como essa instrução está em Bytecode, há a necessidade de traduzir isso para código binário.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simples tradução do código penaliza o tempo de execução do programa, e isso ERA um dos grandes problemas do Java bem no 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início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resolver esse problema a JVM faz uma compilação em tempo de execução, ou como o nome diz Just-In-Time Compiler. Transformando bytecode em código de máquina.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148650" y="336650"/>
            <a:ext cx="8846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635925" y="1019350"/>
            <a:ext cx="782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 como linguagem não apresenta grandes vantagens em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relação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aos seus similares. Mas não estamos falando de apenas uma linguagem, sim uma Plataforma! Algumas dessa features dão uma boa diferença na qualidade do código entregue.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602100" y="2333250"/>
            <a:ext cx="793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Jit Compiler: Mesmo não gerando código binário, não há penalidades em tempo de execução.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Garbage Collector: Você nunca vai ter que se preocupar em deslocar memória.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Só quem já desenvolveu um grande projeto em C, ou C++, sabe o que é esse pesadelo.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ClassPath e Write Once, Run Anywhere: A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gerência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dependências do Java é muito mais simples que qualquer antecessor. Achar dependências corretas em termos de versão e compilação era um pesadelo… Agora você nem se preocupa!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ctrTitle"/>
          </p:nvPr>
        </p:nvSpPr>
        <p:spPr>
          <a:xfrm>
            <a:off x="395750" y="386600"/>
            <a:ext cx="8127000" cy="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boto"/>
                <a:ea typeface="Roboto"/>
                <a:cs typeface="Roboto"/>
                <a:sym typeface="Roboto"/>
              </a:rPr>
              <a:t>Referências</a:t>
            </a:r>
            <a:endParaRPr/>
          </a:p>
        </p:txBody>
      </p:sp>
      <p:sp>
        <p:nvSpPr>
          <p:cNvPr id="198" name="Google Shape;198;p37"/>
          <p:cNvSpPr txBox="1"/>
          <p:nvPr>
            <p:ph idx="1" type="subTitle"/>
          </p:nvPr>
        </p:nvSpPr>
        <p:spPr>
          <a:xfrm>
            <a:off x="395750" y="1167500"/>
            <a:ext cx="83814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https://en.wikipedia.org/wiki/Java_virtual_machine#:~:text=A%20Java%20virtual%20machine%20(JVM)%20is%20a%20virtual%20machine%20that,required%20in%20a%20JVM%20implementation</a:t>
            </a:r>
            <a:r>
              <a:rPr lang="en" sz="1300"/>
              <a:t>. - </a:t>
            </a:r>
            <a:r>
              <a:rPr lang="en" sz="1300"/>
              <a:t>Wikipedia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https://vepo.medium.com/jvm-por-dentro-553bab89a027</a:t>
            </a:r>
            <a:r>
              <a:rPr lang="en" sz="1300"/>
              <a:t> - JVM por dentro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henriquebastos.net/diferencas-entre-linguagem-compilada-e-linguagem-interpretada/#:~:text=Linguagens%20como%20C%20e%20C,diretamente%20em%20linguagem%20de%20m%C3%A1quina.&amp;text=Enquanto%20Java%2C%20C%23%20e%20Python,arquitetura%20da%20linguagem%20de%20programa%C3%A7%C3%A3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https://techandetcblog.wordpress.com/2011/02/15/como-funciona-a-jvm-java-virtual-machine-2/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https://universidadedatecnologia.com.br/implementador-de-linguagens/#:~:text=Linguagens%20compiladas,s%C3%A3o%20exemplos%20de%20linguagens%20compiladas.&amp;text=Portanto%2C%20Java%20pode%20ser%20uma,depende%20do%20m%C3%A9todo%20de%20implementa%C3%A7%C3%A3o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https://brucehenry.github.io/blog/public/2018/02/07/JVM-Memory-Structure/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457200" y="1325775"/>
            <a:ext cx="75996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O que é a JVM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88" y="503975"/>
            <a:ext cx="7607425" cy="4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652175" y="631800"/>
            <a:ext cx="7283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 outras linguagens, por exemplo C.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Cada sistema operacional, necessita de um executável.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Com isso utilizava-se muito o "if" (para cada Sistema Operacional) consequentemente muitas linhas de código.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Era muito difícil desenvolver multiplataformas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>
            <p:ph idx="4294967295" type="title"/>
          </p:nvPr>
        </p:nvSpPr>
        <p:spPr>
          <a:xfrm>
            <a:off x="457200" y="186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Diferenças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33600" y="1160250"/>
            <a:ext cx="7753200" cy="4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Em 1995, o Java ganhou destaque.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 época já existia outras máquinas virtuais, no entanto, foi o Java que disseminou o conceito para o mercado.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/>
              <a:t>O conceito do Java era  “roda em qualquer lugar” (write once, run everywhere).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 JVM (</a:t>
            </a:r>
            <a:r>
              <a:rPr lang="en" sz="2000"/>
              <a:t>Máquina Virtual Java)</a:t>
            </a:r>
            <a:r>
              <a:rPr lang="en" sz="2000">
                <a:solidFill>
                  <a:srgbClr val="FFFFFF"/>
                </a:solidFill>
              </a:rPr>
              <a:t> é quem faz o “meio de campo”.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JVM não sabe ler a linguagem em Java, somente em Byte </a:t>
            </a:r>
            <a:r>
              <a:rPr lang="en" sz="2000"/>
              <a:t>Code.</a:t>
            </a:r>
            <a:r>
              <a:rPr lang="en" sz="2000">
                <a:solidFill>
                  <a:srgbClr val="FFFFFF"/>
                </a:solidFill>
              </a:rPr>
              <a:t> (Executável)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1" name="Google Shape;81;p18"/>
          <p:cNvSpPr txBox="1"/>
          <p:nvPr>
            <p:ph idx="4294967295" type="title"/>
          </p:nvPr>
        </p:nvSpPr>
        <p:spPr>
          <a:xfrm>
            <a:off x="457200" y="186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Histórico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430250" y="1398325"/>
            <a:ext cx="8380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mundo Java você terá sempre o mesmo "executável" ou Bytecode que será executado pela Máquina Virtual Java, totalmente independente do sistema operacional.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é preciso reescrever ou adaptar o código para rodar em um outro sistema operacional. Temos um único executável para todos os sistemas!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186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Lembrete!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Linguagens Compiladas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667325"/>
            <a:ext cx="82296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Traduzidas em código executável binário por um compilador;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Exemplos: C, C++;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Prós: Execução mais rápida, não compila em casos de erros sintáticos;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Contras: Recompilação do código a cada alteração para executar/testar o programa; especificidades de sistemas diferentes (adaptação no código, compiladores distintos);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4" y="152400"/>
            <a:ext cx="8218076" cy="46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FF690A"/>
      </a:accent1>
      <a:accent2>
        <a:srgbClr val="FF0A0A"/>
      </a:accent2>
      <a:accent3>
        <a:srgbClr val="FD1FC5"/>
      </a:accent3>
      <a:accent4>
        <a:srgbClr val="BC5DFF"/>
      </a:accent4>
      <a:accent5>
        <a:srgbClr val="5493FF"/>
      </a:accent5>
      <a:accent6>
        <a:srgbClr val="41FFAE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