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Book Antiqua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IRvwdhHNoY7KPVMBT+97ieIV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BookAntiqu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ookAntiqua-italic.fntdata"/><Relationship Id="rId14" Type="http://schemas.openxmlformats.org/officeDocument/2006/relationships/font" Target="fonts/BookAntiqua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BookAntiqua-bold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efa1635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cefa1635fd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efa163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cefa1635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4369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Book Antiqua"/>
              <a:buNone/>
            </a:pPr>
            <a:r>
              <a:rPr lang="pt-BR">
                <a:solidFill>
                  <a:srgbClr val="3A3838"/>
                </a:solidFill>
                <a:latin typeface="Book Antiqua"/>
                <a:ea typeface="Book Antiqua"/>
                <a:cs typeface="Book Antiqua"/>
                <a:sym typeface="Book Antiqua"/>
              </a:rPr>
              <a:t>Java SE e Java EE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01229" y="5535813"/>
            <a:ext cx="351784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</a:pPr>
            <a:r>
              <a:rPr b="1" lang="pt-BR" sz="2000">
                <a:solidFill>
                  <a:srgbClr val="3A3838"/>
                </a:solidFill>
              </a:rPr>
              <a:t>Equipe 6: </a:t>
            </a:r>
            <a:r>
              <a:rPr lang="pt-BR" sz="2000">
                <a:solidFill>
                  <a:srgbClr val="3A3838"/>
                </a:solidFill>
              </a:rPr>
              <a:t>Leonardo Pereira, Lucas Walim, Sarah, Sabrina e Vanderlei.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525" y="2384132"/>
            <a:ext cx="5545834" cy="2089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2131596"/>
            <a:ext cx="3836448" cy="2594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1009650" y="2698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Java Standard Edition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95441" y="1978024"/>
            <a:ext cx="6086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06033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o"/>
            </a:pPr>
            <a:r>
              <a:rPr lang="pt-BR" sz="3717">
                <a:latin typeface="Arial"/>
                <a:ea typeface="Arial"/>
                <a:cs typeface="Arial"/>
                <a:sym typeface="Arial"/>
              </a:rPr>
              <a:t>Versão atual: 16;</a:t>
            </a:r>
            <a:endParaRPr sz="3717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17">
              <a:latin typeface="Arial"/>
              <a:ea typeface="Arial"/>
              <a:cs typeface="Arial"/>
              <a:sym typeface="Arial"/>
            </a:endParaRPr>
          </a:p>
          <a:p>
            <a:pPr indent="-206033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o"/>
            </a:pPr>
            <a:r>
              <a:rPr lang="pt-BR" sz="3717">
                <a:latin typeface="Arial"/>
                <a:ea typeface="Arial"/>
                <a:cs typeface="Arial"/>
                <a:sym typeface="Arial"/>
              </a:rPr>
              <a:t>Principal ambiente de programação Java, engloba as bibliotecas básicas e APIs;</a:t>
            </a:r>
            <a:endParaRPr sz="3717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717">
              <a:latin typeface="Arial"/>
              <a:ea typeface="Arial"/>
              <a:cs typeface="Arial"/>
              <a:sym typeface="Arial"/>
            </a:endParaRPr>
          </a:p>
          <a:p>
            <a:pPr indent="-206033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o"/>
            </a:pPr>
            <a:r>
              <a:rPr i="0" lang="pt-BR" sz="3717">
                <a:latin typeface="Arial"/>
                <a:ea typeface="Arial"/>
                <a:cs typeface="Arial"/>
                <a:sym typeface="Arial"/>
              </a:rPr>
              <a:t>Kit de desenvolvimento de software;</a:t>
            </a:r>
            <a:endParaRPr i="0" sz="3717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717">
              <a:latin typeface="Arial"/>
              <a:ea typeface="Arial"/>
              <a:cs typeface="Arial"/>
              <a:sym typeface="Arial"/>
            </a:endParaRPr>
          </a:p>
          <a:p>
            <a:pPr indent="-206033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o"/>
            </a:pPr>
            <a:r>
              <a:rPr lang="pt-BR" sz="3717">
                <a:latin typeface="Arial"/>
                <a:ea typeface="Arial"/>
                <a:cs typeface="Arial"/>
                <a:sym typeface="Arial"/>
              </a:rPr>
              <a:t>Desenvolve e implementa aplicativos Java em desktops e servidores;</a:t>
            </a:r>
            <a:endParaRPr sz="3717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717">
              <a:latin typeface="Arial"/>
              <a:ea typeface="Arial"/>
              <a:cs typeface="Arial"/>
              <a:sym typeface="Arial"/>
            </a:endParaRPr>
          </a:p>
          <a:p>
            <a:pPr indent="-206033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o"/>
            </a:pPr>
            <a:r>
              <a:rPr lang="pt-BR" sz="3717">
                <a:latin typeface="Arial"/>
                <a:ea typeface="Arial"/>
                <a:cs typeface="Arial"/>
                <a:sym typeface="Arial"/>
              </a:rPr>
              <a:t>Disponibilizado para download gratuitamente;</a:t>
            </a:r>
            <a:endParaRPr sz="41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4296" y="2131596"/>
            <a:ext cx="3836448" cy="259480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-769144" y="269875"/>
            <a:ext cx="1328738" cy="1179511"/>
          </a:xfrm>
          <a:prstGeom prst="ellipse">
            <a:avLst/>
          </a:prstGeom>
          <a:solidFill>
            <a:srgbClr val="E570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-104775" y="6415088"/>
            <a:ext cx="695325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afé"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5767388"/>
            <a:ext cx="647699" cy="64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971550" y="2698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Java Standard Edition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6999" y="1930400"/>
            <a:ext cx="692976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226612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o"/>
            </a:pPr>
            <a:r>
              <a:rPr i="0" lang="pt-BR" sz="4921">
                <a:latin typeface="Arial"/>
                <a:ea typeface="Arial"/>
                <a:cs typeface="Arial"/>
                <a:sym typeface="Arial"/>
              </a:rPr>
              <a:t>Fornece a funcionalidade central da linguagem de programação Java;</a:t>
            </a:r>
            <a:endParaRPr i="0" sz="4921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21">
              <a:latin typeface="Arial"/>
              <a:ea typeface="Arial"/>
              <a:cs typeface="Arial"/>
              <a:sym typeface="Arial"/>
            </a:endParaRPr>
          </a:p>
          <a:p>
            <a:pPr indent="-226612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o"/>
            </a:pPr>
            <a:r>
              <a:rPr lang="pt-BR" sz="4921">
                <a:latin typeface="Arial"/>
                <a:ea typeface="Arial"/>
                <a:cs typeface="Arial"/>
                <a:sym typeface="Arial"/>
              </a:rPr>
              <a:t>D</a:t>
            </a:r>
            <a:r>
              <a:rPr i="0" lang="pt-BR" sz="4921">
                <a:latin typeface="Arial"/>
                <a:ea typeface="Arial"/>
                <a:cs typeface="Arial"/>
                <a:sym typeface="Arial"/>
              </a:rPr>
              <a:t>efine tudo, desde os tipos e objetos básicos da linguagem de programação Java até classes de alto nível que serão usadas para rede, segurança, acesso a banco de dados, desenvolvimento de interface gráfica com o usuário (GUI) e análise XML;</a:t>
            </a:r>
            <a:endParaRPr i="0" sz="492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921">
              <a:latin typeface="Arial"/>
              <a:ea typeface="Arial"/>
              <a:cs typeface="Arial"/>
              <a:sym typeface="Arial"/>
            </a:endParaRPr>
          </a:p>
          <a:p>
            <a:pPr indent="-226612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o"/>
            </a:pPr>
            <a:r>
              <a:rPr lang="pt-BR" sz="492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0" lang="pt-BR" sz="4921">
                <a:latin typeface="Arial"/>
                <a:ea typeface="Arial"/>
                <a:cs typeface="Arial"/>
                <a:sym typeface="Arial"/>
              </a:rPr>
              <a:t>onsiste em uma máquina virtual, ferramentas de desenvolvimento, tecnologias de implantação e outras bibliotecas de classes e kits de ferramentas comumente usados ​​em aplicativos de tecnologia Java.</a:t>
            </a:r>
            <a:endParaRPr sz="3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0121" y="2053536"/>
            <a:ext cx="3836448" cy="259480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-769144" y="269875"/>
            <a:ext cx="1328738" cy="1179511"/>
          </a:xfrm>
          <a:prstGeom prst="ellipse">
            <a:avLst/>
          </a:prstGeom>
          <a:solidFill>
            <a:srgbClr val="E570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>
            <a:off x="-104775" y="6415088"/>
            <a:ext cx="695325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afé"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5767388"/>
            <a:ext cx="647699" cy="64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933450" y="2698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Java Enterprise Edition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595438"/>
            <a:ext cx="7613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o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0" lang="pt-BR" sz="2400">
                <a:latin typeface="Arial"/>
                <a:ea typeface="Arial"/>
                <a:cs typeface="Arial"/>
                <a:sym typeface="Arial"/>
              </a:rPr>
              <a:t>onsiste em um conjunto de servidores APIs e protocolos que fornecem a funcionalidade para desenvolver aplicativos multicamadas com base na Web;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o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Principais implementações: Web, servidores e serviços;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o"/>
            </a:pPr>
            <a:r>
              <a:rPr i="0" lang="pt-BR" sz="2400">
                <a:latin typeface="Arial"/>
                <a:ea typeface="Arial"/>
                <a:cs typeface="Arial"/>
                <a:sym typeface="Arial"/>
              </a:rPr>
              <a:t>Conjunto de especificações para implementar novas</a:t>
            </a:r>
            <a:r>
              <a:rPr i="0" lang="pt-BR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pt-BR" sz="2400">
                <a:latin typeface="Arial"/>
                <a:ea typeface="Arial"/>
                <a:cs typeface="Arial"/>
                <a:sym typeface="Arial"/>
              </a:rPr>
              <a:t>funcionalidades: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o"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Principais Frameworks: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- JSP (Java Server Pages) – de maneira geral, executa Java em sua página;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- JPA (Java Persistence API) – padrões de persistência de dados;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- JSF (Java Server Faces) – responsável pela camada de visão, indicado para quem utiliza o padrão MVC.</a:t>
            </a:r>
            <a:endParaRPr i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8301" y="2766218"/>
            <a:ext cx="3517840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-769144" y="269875"/>
            <a:ext cx="1328738" cy="1179511"/>
          </a:xfrm>
          <a:prstGeom prst="ellipse">
            <a:avLst/>
          </a:prstGeom>
          <a:solidFill>
            <a:srgbClr val="E570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-104775" y="6415088"/>
            <a:ext cx="695325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afé"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5767388"/>
            <a:ext cx="647699" cy="64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2063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Java Enterprise Edition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2073275"/>
            <a:ext cx="657465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Java não se interessou em continuar o Java EE, estava disponível para a comunidade em código </a:t>
            </a:r>
            <a:r>
              <a:rPr i="1" lang="pt-BR" sz="2000">
                <a:latin typeface="Arial"/>
                <a:ea typeface="Arial"/>
                <a:cs typeface="Arial"/>
                <a:sym typeface="Arial"/>
              </a:rPr>
              <a:t>opensource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e, em 2019, o Eclipse Foundation assumiu a evolução do código quando se tornou o Jakarta;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o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Versão atual: 9;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o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0" lang="pt-BR" sz="2000">
                <a:latin typeface="Arial"/>
                <a:ea typeface="Arial"/>
                <a:cs typeface="Arial"/>
                <a:sym typeface="Arial"/>
              </a:rPr>
              <a:t>ria e implementa aplicativos corporativos baseados na Web on-line;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o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0" lang="pt-BR" sz="2000">
                <a:latin typeface="Arial"/>
                <a:ea typeface="Arial"/>
                <a:cs typeface="Arial"/>
                <a:sym typeface="Arial"/>
              </a:rPr>
              <a:t>nclui componentes do Java Standard Edition (Java SE).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-769144" y="269875"/>
            <a:ext cx="1328738" cy="1179511"/>
          </a:xfrm>
          <a:prstGeom prst="ellipse">
            <a:avLst/>
          </a:prstGeom>
          <a:solidFill>
            <a:srgbClr val="E570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5"/>
          <p:cNvCxnSpPr/>
          <p:nvPr/>
        </p:nvCxnSpPr>
        <p:spPr>
          <a:xfrm>
            <a:off x="-104775" y="6415088"/>
            <a:ext cx="695325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afé"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25" y="5767388"/>
            <a:ext cx="647699" cy="64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5626" y="2073272"/>
            <a:ext cx="3164700" cy="32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efa1635fd_0_16"/>
          <p:cNvSpPr txBox="1"/>
          <p:nvPr>
            <p:ph type="title"/>
          </p:nvPr>
        </p:nvSpPr>
        <p:spPr>
          <a:xfrm>
            <a:off x="1009650" y="204275"/>
            <a:ext cx="7386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Java SE </a:t>
            </a:r>
            <a:r>
              <a:rPr b="1" i="1" lang="pt-BR"/>
              <a:t>versus</a:t>
            </a:r>
            <a:r>
              <a:rPr b="1" lang="pt-BR"/>
              <a:t> Java EE:</a:t>
            </a:r>
            <a:endParaRPr/>
          </a:p>
        </p:txBody>
      </p:sp>
      <p:sp>
        <p:nvSpPr>
          <p:cNvPr id="133" name="Google Shape;133;gcefa1635fd_0_16"/>
          <p:cNvSpPr txBox="1"/>
          <p:nvPr>
            <p:ph idx="1" type="body"/>
          </p:nvPr>
        </p:nvSpPr>
        <p:spPr>
          <a:xfrm>
            <a:off x="1009650" y="1690702"/>
            <a:ext cx="39198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Java SE (Standard Edition):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Criação de aplicativos para </a:t>
            </a:r>
            <a:r>
              <a:rPr i="1" lang="pt-BR" sz="1800">
                <a:latin typeface="Arial"/>
                <a:ea typeface="Arial"/>
                <a:cs typeface="Arial"/>
                <a:sym typeface="Arial"/>
              </a:rPr>
              <a:t>desktop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e servidores;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Kit básico de bibliotecas e padrões para desenvolver em Java;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É instalado na máquina do desenvolvedor.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cefa1635fd_0_16"/>
          <p:cNvSpPr/>
          <p:nvPr/>
        </p:nvSpPr>
        <p:spPr>
          <a:xfrm>
            <a:off x="-769144" y="269875"/>
            <a:ext cx="1328700" cy="1179600"/>
          </a:xfrm>
          <a:prstGeom prst="ellipse">
            <a:avLst/>
          </a:prstGeom>
          <a:solidFill>
            <a:srgbClr val="E570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cefa1635fd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6120" y="4492390"/>
            <a:ext cx="2961784" cy="111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cefa1635fd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522" y="4006014"/>
            <a:ext cx="2604209" cy="176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cefa1635fd_0_16"/>
          <p:cNvCxnSpPr/>
          <p:nvPr/>
        </p:nvCxnSpPr>
        <p:spPr>
          <a:xfrm>
            <a:off x="-104775" y="6512742"/>
            <a:ext cx="695310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afé" id="138" name="Google Shape;138;gcefa1635fd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4125" y="5865043"/>
            <a:ext cx="647699" cy="64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cefa1635fd_0_16"/>
          <p:cNvSpPr txBox="1"/>
          <p:nvPr/>
        </p:nvSpPr>
        <p:spPr>
          <a:xfrm>
            <a:off x="6578844" y="1690688"/>
            <a:ext cx="44364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</a:rPr>
              <a:t>Java EE (Enterprise Edition):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i="0" lang="pt-BR" sz="1800" u="none" cap="none" strike="noStrike">
                <a:solidFill>
                  <a:schemeClr val="dk1"/>
                </a:solidFill>
              </a:rPr>
              <a:t>Destina-se ao desenvolvimento de aplicativos 	baseados na Web;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i="0" lang="pt-BR" sz="1800" u="none" cap="none" strike="noStrike">
                <a:solidFill>
                  <a:schemeClr val="dk1"/>
                </a:solidFill>
              </a:rPr>
              <a:t>Engloba muitas funcionalidades do SE;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i="0" lang="pt-BR" sz="1800" u="none" cap="none" strike="noStrike">
                <a:solidFill>
                  <a:schemeClr val="dk1"/>
                </a:solidFill>
              </a:rPr>
              <a:t>Desenvolvimento de aplicativos multicamadas e 	escaláveis para 	Web;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i="0" lang="pt-BR" sz="1800" u="none" cap="none" strike="noStrike">
                <a:solidFill>
                  <a:schemeClr val="dk1"/>
                </a:solidFill>
              </a:rPr>
              <a:t>Conjunto de especificações, é abstrato</a:t>
            </a:r>
            <a:r>
              <a:rPr i="0" lang="pt-BR" sz="1800" u="none" cap="none" strike="noStrike">
                <a:solidFill>
                  <a:srgbClr val="3F3F3F"/>
                </a:solidFill>
              </a:rPr>
              <a:t>.</a:t>
            </a:r>
            <a:endParaRPr/>
          </a:p>
        </p:txBody>
      </p:sp>
      <p:sp>
        <p:nvSpPr>
          <p:cNvPr id="140" name="Google Shape;140;gcefa1635fd_0_16"/>
          <p:cNvSpPr txBox="1"/>
          <p:nvPr/>
        </p:nvSpPr>
        <p:spPr>
          <a:xfrm>
            <a:off x="5527921" y="2516470"/>
            <a:ext cx="4524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1009650" y="204275"/>
            <a:ext cx="7386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4200"/>
              <a:t>Java SE </a:t>
            </a:r>
            <a:r>
              <a:rPr b="1" i="1" lang="pt-BR" sz="4200"/>
              <a:t>versus</a:t>
            </a:r>
            <a:r>
              <a:rPr b="1" lang="pt-BR" sz="4200"/>
              <a:t> Java EE:</a:t>
            </a:r>
            <a:endParaRPr sz="4200"/>
          </a:p>
        </p:txBody>
      </p:sp>
      <p:sp>
        <p:nvSpPr>
          <p:cNvPr id="146" name="Google Shape;146;p6"/>
          <p:cNvSpPr/>
          <p:nvPr/>
        </p:nvSpPr>
        <p:spPr>
          <a:xfrm>
            <a:off x="-769144" y="269875"/>
            <a:ext cx="1328738" cy="1179511"/>
          </a:xfrm>
          <a:prstGeom prst="ellipse">
            <a:avLst/>
          </a:prstGeom>
          <a:solidFill>
            <a:srgbClr val="E570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6"/>
          <p:cNvCxnSpPr/>
          <p:nvPr/>
        </p:nvCxnSpPr>
        <p:spPr>
          <a:xfrm>
            <a:off x="-104775" y="6512742"/>
            <a:ext cx="695325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afé"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25" y="5865043"/>
            <a:ext cx="647699" cy="64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40951" l="0" r="0" t="-1334"/>
          <a:stretch/>
        </p:blipFill>
        <p:spPr>
          <a:xfrm>
            <a:off x="1832938" y="1341650"/>
            <a:ext cx="3227862" cy="470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5">
            <a:alphaModFix/>
          </a:blip>
          <a:srcRect b="0" l="0" r="0" t="58602"/>
          <a:stretch/>
        </p:blipFill>
        <p:spPr>
          <a:xfrm>
            <a:off x="6657975" y="2017254"/>
            <a:ext cx="3548100" cy="3543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/>
          <p:nvPr/>
        </p:nvSpPr>
        <p:spPr>
          <a:xfrm>
            <a:off x="4951450" y="3421275"/>
            <a:ext cx="1714500" cy="753225"/>
          </a:xfrm>
          <a:custGeom>
            <a:rect b="b" l="l" r="r" t="t"/>
            <a:pathLst>
              <a:path extrusionOk="0" h="30129" w="68580">
                <a:moveTo>
                  <a:pt x="0" y="8255"/>
                </a:moveTo>
                <a:cubicBezTo>
                  <a:pt x="3281" y="9102"/>
                  <a:pt x="12065" y="9737"/>
                  <a:pt x="19685" y="13335"/>
                </a:cubicBezTo>
                <a:cubicBezTo>
                  <a:pt x="27305" y="16933"/>
                  <a:pt x="37571" y="32068"/>
                  <a:pt x="45720" y="29845"/>
                </a:cubicBezTo>
                <a:cubicBezTo>
                  <a:pt x="53869" y="27623"/>
                  <a:pt x="64770" y="4974"/>
                  <a:pt x="68580" y="0"/>
                </a:cubicBezTo>
              </a:path>
            </a:pathLst>
          </a:cu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fa1635fd_0_0"/>
          <p:cNvSpPr txBox="1"/>
          <p:nvPr>
            <p:ph type="title"/>
          </p:nvPr>
        </p:nvSpPr>
        <p:spPr>
          <a:xfrm>
            <a:off x="1009650" y="204276"/>
            <a:ext cx="532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Referências:</a:t>
            </a:r>
            <a:endParaRPr/>
          </a:p>
        </p:txBody>
      </p:sp>
      <p:sp>
        <p:nvSpPr>
          <p:cNvPr id="157" name="Google Shape;157;gcefa1635fd_0_0"/>
          <p:cNvSpPr txBox="1"/>
          <p:nvPr>
            <p:ph idx="1" type="body"/>
          </p:nvPr>
        </p:nvSpPr>
        <p:spPr>
          <a:xfrm>
            <a:off x="1009650" y="1355350"/>
            <a:ext cx="9926700" cy="4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DEVMEDIA. Introdução às plataformas Java. Disponível em: https://www.devmedia.com.br/introducao-as-plataformas-java/29544. Acesso em: 07 abr. 2021.</a:t>
            </a:r>
            <a:endParaRPr sz="1375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DEVMEDIA. </a:t>
            </a:r>
            <a:r>
              <a:rPr b="1"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Jakarta EE, o futuro do Java EE</a:t>
            </a:r>
            <a:r>
              <a:rPr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Disponível em: https://www.devmedia.com.br/jakarta-ee-o-futuro-do-java-ee/40322. Acesso em: 07 abr. 2021.</a:t>
            </a:r>
            <a:endParaRPr sz="1375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70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GRAN CURSOS. </a:t>
            </a:r>
            <a:r>
              <a:rPr b="1"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Java: O que é essa tecnologia?</a:t>
            </a:r>
            <a:r>
              <a:rPr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Disponível em: https://blog.grancursosonline.com.br/java-o-que-e-essa-tecnologia/. Acesso em: 07 abr. 2021.</a:t>
            </a:r>
            <a:endParaRPr sz="1375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75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70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JAVA. </a:t>
            </a:r>
            <a:r>
              <a:rPr b="1"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Onde posso obter informações técnicas sobre o Java?</a:t>
            </a:r>
            <a:r>
              <a:rPr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Disponível em: https://www.java.com/pt-BR/download/help/techinfo_pt-br.html. Acesso em: 07 abr. 2021.</a:t>
            </a:r>
            <a:endParaRPr sz="1375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75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ORACLE. </a:t>
            </a:r>
            <a:r>
              <a:rPr b="1"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Differences between Java EE and Java SE</a:t>
            </a:r>
            <a:r>
              <a:rPr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Disponível em: https://docs.oracle.com/javaee/6/firstcup/doc/gkhoy.html. Acesso em: 07 abr. 2021. </a:t>
            </a:r>
            <a:endParaRPr sz="1375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75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buSzPts val="935"/>
              <a:buNone/>
            </a:pPr>
            <a:r>
              <a:rPr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STACK OVERFLOW. </a:t>
            </a:r>
            <a:r>
              <a:rPr b="1"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 EE Web Profile vs Java EE Full Platform</a:t>
            </a:r>
            <a:r>
              <a:rPr lang="pt-BR" sz="137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Disponível em: https://stackoverflow.com/questions/24239978/java-ee-web-profile-vs-java-ee-full-platform. Acesso em: 17 abr. 2021.</a:t>
            </a:r>
            <a:endParaRPr sz="1629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cefa1635fd_0_0"/>
          <p:cNvSpPr/>
          <p:nvPr/>
        </p:nvSpPr>
        <p:spPr>
          <a:xfrm>
            <a:off x="-769144" y="269875"/>
            <a:ext cx="1328700" cy="1179600"/>
          </a:xfrm>
          <a:prstGeom prst="ellipse">
            <a:avLst/>
          </a:prstGeom>
          <a:solidFill>
            <a:srgbClr val="E570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gcefa1635fd_0_0"/>
          <p:cNvCxnSpPr/>
          <p:nvPr/>
        </p:nvCxnSpPr>
        <p:spPr>
          <a:xfrm>
            <a:off x="-104775" y="6512742"/>
            <a:ext cx="695310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afé" id="160" name="Google Shape;160;gcefa1635f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25" y="5865043"/>
            <a:ext cx="647699" cy="64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2021-04-07T16:28:14Z</dcterms:created>
  <dc:creator>SENIOR</dc:creator>
</cp:coreProperties>
</file>