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35"/>
  </p:notesMasterIdLst>
  <p:handoutMasterIdLst>
    <p:handoutMasterId r:id="rId36"/>
  </p:handoutMasterIdLst>
  <p:sldIdLst>
    <p:sldId id="1859" r:id="rId6"/>
    <p:sldId id="1857" r:id="rId7"/>
    <p:sldId id="1864" r:id="rId8"/>
    <p:sldId id="1872" r:id="rId9"/>
    <p:sldId id="1529" r:id="rId10"/>
    <p:sldId id="1660" r:id="rId11"/>
    <p:sldId id="1871" r:id="rId12"/>
    <p:sldId id="1870" r:id="rId13"/>
    <p:sldId id="1884" r:id="rId14"/>
    <p:sldId id="1873" r:id="rId15"/>
    <p:sldId id="1874" r:id="rId16"/>
    <p:sldId id="1885" r:id="rId17"/>
    <p:sldId id="1875" r:id="rId18"/>
    <p:sldId id="1876" r:id="rId19"/>
    <p:sldId id="1878" r:id="rId20"/>
    <p:sldId id="1877" r:id="rId21"/>
    <p:sldId id="1886" r:id="rId22"/>
    <p:sldId id="1880" r:id="rId23"/>
    <p:sldId id="1887" r:id="rId24"/>
    <p:sldId id="1867" r:id="rId25"/>
    <p:sldId id="1888" r:id="rId26"/>
    <p:sldId id="1881" r:id="rId27"/>
    <p:sldId id="1889" r:id="rId28"/>
    <p:sldId id="1882" r:id="rId29"/>
    <p:sldId id="1890" r:id="rId30"/>
    <p:sldId id="1883" r:id="rId31"/>
    <p:sldId id="1866" r:id="rId32"/>
    <p:sldId id="1530" r:id="rId33"/>
    <p:sldId id="1531" r:id="rId3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Light Template" id="{A073DAE3-B461-442F-A3D3-6642BD875E45}">
          <p14:sldIdLst>
            <p14:sldId id="1859"/>
            <p14:sldId id="1857"/>
            <p14:sldId id="1864"/>
            <p14:sldId id="1872"/>
            <p14:sldId id="1529"/>
            <p14:sldId id="1660"/>
            <p14:sldId id="1871"/>
            <p14:sldId id="1870"/>
            <p14:sldId id="1884"/>
            <p14:sldId id="1873"/>
            <p14:sldId id="1874"/>
            <p14:sldId id="1885"/>
            <p14:sldId id="1875"/>
            <p14:sldId id="1876"/>
            <p14:sldId id="1878"/>
            <p14:sldId id="1877"/>
            <p14:sldId id="1886"/>
            <p14:sldId id="1880"/>
            <p14:sldId id="1887"/>
            <p14:sldId id="1867"/>
            <p14:sldId id="1888"/>
            <p14:sldId id="1881"/>
            <p14:sldId id="1889"/>
            <p14:sldId id="1882"/>
            <p14:sldId id="1890"/>
            <p14:sldId id="1883"/>
            <p14:sldId id="1866"/>
            <p14:sldId id="1530"/>
            <p14:sldId id="1531"/>
          </p14:sldIdLst>
        </p14:section>
        <p14:section name="Dark template" id="{888AB95E-1B7E-4E95-8F39-C5D0E8372BC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2F2F2F"/>
    <a:srgbClr val="F2F2F2"/>
    <a:srgbClr val="D2D2D2"/>
    <a:srgbClr val="5C2D91"/>
    <a:srgbClr val="00BCF2"/>
    <a:srgbClr val="0078D4"/>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58" autoAdjust="0"/>
    <p:restoredTop sz="92133" autoAdjust="0"/>
  </p:normalViewPr>
  <p:slideViewPr>
    <p:cSldViewPr snapToGrid="0">
      <p:cViewPr varScale="1">
        <p:scale>
          <a:sx n="72" d="100"/>
          <a:sy n="72" d="100"/>
        </p:scale>
        <p:origin x="684" y="78"/>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12/18/2022 4:54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12/18/2022 4:49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12/18/2022 4:49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3687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12/18/2022 5:04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614747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12/18/2022 5:09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126772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12/18/2022 5:32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011677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12/18/2022 5:13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29240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12/18/2022 5:17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264049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12/18/2022 5:20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002516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12/18/2022 5:19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553080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12/18/2022 5:32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239480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12/18/2022 5:23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684708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12/18/2022 5:33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560464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12/18/2022 4:49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7812497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12/18/2022 4:49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109588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12/18/2022 5:48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186071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12/18/2022 5:24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9283748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12/18/2022 5:49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5043843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12/18/2022 5:26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5564075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12/18/2022 5:49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2713784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12/18/2022 5:27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8377634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12/18/2022 4:49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046237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12/18/2022 4:49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47942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12/18/2022 4:49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815076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072DC8-D49D-432C-9D46-A7718B5F5490}" type="datetime8">
              <a:rPr lang="en-US" smtClean="0"/>
              <a:t>12/18/2022 4:49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821887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12/18/2022 4:49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548236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12/18/2022 4:49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12/18/2022 4:49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050352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12/18/2022 4:49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050193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12/18/2022 5:31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7185969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432847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solutions</a:t>
            </a:r>
          </a:p>
        </p:txBody>
      </p:sp>
      <p:sp>
        <p:nvSpPr>
          <p:cNvPr id="6" name="Text Placeholder 5"/>
          <p:cNvSpPr>
            <a:spLocks noGrp="1"/>
          </p:cNvSpPr>
          <p:nvPr>
            <p:ph type="body" sz="quarter" idx="10"/>
          </p:nvPr>
        </p:nvSpPr>
        <p:spPr>
          <a:xfrm>
            <a:off x="586390" y="1434370"/>
            <a:ext cx="11018520" cy="861774"/>
          </a:xfrm>
        </p:spPr>
        <p:txBody>
          <a:bodyPr/>
          <a:lstStyle/>
          <a:p>
            <a:r>
              <a:rPr lang="en-US" dirty="0"/>
              <a:t>Creating “</a:t>
            </a:r>
            <a:r>
              <a:rPr lang="en-US" dirty="0" err="1"/>
              <a:t>DiaBot</a:t>
            </a:r>
            <a:r>
              <a:rPr lang="en-US" dirty="0"/>
              <a:t>”: a chatbot that provides assistance to diabetes </a:t>
            </a:r>
            <a:r>
              <a:rPr lang="en-US" sz="2800" dirty="0"/>
              <a:t>as an improved </a:t>
            </a:r>
            <a:r>
              <a:rPr lang="fr-FR" sz="2800" i="0" dirty="0" err="1">
                <a:effectLst/>
              </a:rPr>
              <a:t>Diabetes</a:t>
            </a:r>
            <a:r>
              <a:rPr lang="fr-FR" sz="2800" i="0" dirty="0">
                <a:effectLst/>
              </a:rPr>
              <a:t> management apps </a:t>
            </a:r>
            <a:r>
              <a:rPr lang="en-US" sz="2800" dirty="0"/>
              <a:t>with better features</a:t>
            </a:r>
            <a:endParaRPr lang="en-US" dirty="0"/>
          </a:p>
        </p:txBody>
      </p:sp>
    </p:spTree>
    <p:extLst>
      <p:ext uri="{BB962C8B-B14F-4D97-AF65-F5344CB8AC3E}">
        <p14:creationId xmlns:p14="http://schemas.microsoft.com/office/powerpoint/2010/main" val="465090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solutions</a:t>
            </a:r>
          </a:p>
        </p:txBody>
      </p:sp>
      <p:sp>
        <p:nvSpPr>
          <p:cNvPr id="6" name="Text Placeholder 5"/>
          <p:cNvSpPr>
            <a:spLocks noGrp="1"/>
          </p:cNvSpPr>
          <p:nvPr>
            <p:ph type="body" sz="quarter" idx="10"/>
          </p:nvPr>
        </p:nvSpPr>
        <p:spPr>
          <a:xfrm>
            <a:off x="586390" y="1434370"/>
            <a:ext cx="11018520" cy="1809726"/>
          </a:xfrm>
        </p:spPr>
        <p:txBody>
          <a:bodyPr/>
          <a:lstStyle/>
          <a:p>
            <a:r>
              <a:rPr lang="en-US" dirty="0"/>
              <a:t>Creating “</a:t>
            </a:r>
            <a:r>
              <a:rPr lang="en-US" dirty="0" err="1"/>
              <a:t>DiaBot</a:t>
            </a:r>
            <a:r>
              <a:rPr lang="en-US" dirty="0"/>
              <a:t>”: a chatbot that provides assistance to diabetes </a:t>
            </a:r>
            <a:r>
              <a:rPr lang="en-US" sz="2800" dirty="0"/>
              <a:t>as an improved </a:t>
            </a:r>
            <a:r>
              <a:rPr lang="fr-FR" sz="2800" i="0" dirty="0" err="1">
                <a:effectLst/>
              </a:rPr>
              <a:t>Diabetes</a:t>
            </a:r>
            <a:r>
              <a:rPr lang="fr-FR" sz="2800" i="0" dirty="0">
                <a:effectLst/>
              </a:rPr>
              <a:t> management apps </a:t>
            </a:r>
            <a:r>
              <a:rPr lang="en-US" sz="2800" dirty="0"/>
              <a:t>with better features,</a:t>
            </a:r>
          </a:p>
          <a:p>
            <a:r>
              <a:rPr lang="en-US" sz="2800" b="1" i="0" u="sng" dirty="0">
                <a:effectLst>
                  <a:outerShdw blurRad="38100" dist="38100" dir="2700000" algn="tl">
                    <a:srgbClr val="000000">
                      <a:alpha val="43137"/>
                    </a:srgbClr>
                  </a:outerShdw>
                </a:effectLst>
              </a:rPr>
              <a:t>Tools and technologies </a:t>
            </a:r>
            <a:r>
              <a:rPr lang="en-US" sz="2800" b="1" i="0" dirty="0">
                <a:effectLst/>
              </a:rPr>
              <a:t>:</a:t>
            </a:r>
            <a:r>
              <a:rPr lang="en-US" dirty="0"/>
              <a:t>As for starter, we thought about  using </a:t>
            </a:r>
            <a:r>
              <a:rPr lang="en-US" sz="2800" b="0" i="0" dirty="0">
                <a:effectLst/>
              </a:rPr>
              <a:t>Azure ML, Azure DB, Azure </a:t>
            </a:r>
            <a:r>
              <a:rPr lang="en-US" sz="2800" b="0" i="0" dirty="0" err="1">
                <a:effectLst/>
              </a:rPr>
              <a:t>Bots,Azure</a:t>
            </a:r>
            <a:r>
              <a:rPr lang="en-US" sz="2800" b="0" i="0" dirty="0">
                <a:effectLst/>
              </a:rPr>
              <a:t> </a:t>
            </a:r>
            <a:r>
              <a:rPr lang="en-US" sz="2800" b="0" i="0" dirty="0" err="1">
                <a:effectLst/>
              </a:rPr>
              <a:t>Maps,Azure</a:t>
            </a:r>
            <a:r>
              <a:rPr lang="en-US" sz="2800" b="0" i="0" dirty="0">
                <a:effectLst/>
              </a:rPr>
              <a:t> IoT</a:t>
            </a:r>
          </a:p>
        </p:txBody>
      </p:sp>
    </p:spTree>
    <p:extLst>
      <p:ext uri="{BB962C8B-B14F-4D97-AF65-F5344CB8AC3E}">
        <p14:creationId xmlns:p14="http://schemas.microsoft.com/office/powerpoint/2010/main" val="4182879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a:t>
            </a:r>
          </a:p>
        </p:txBody>
      </p:sp>
    </p:spTree>
    <p:extLst>
      <p:ext uri="{BB962C8B-B14F-4D97-AF65-F5344CB8AC3E}">
        <p14:creationId xmlns:p14="http://schemas.microsoft.com/office/powerpoint/2010/main" val="15515552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How?</a:t>
            </a:r>
          </a:p>
        </p:txBody>
      </p:sp>
      <p:sp>
        <p:nvSpPr>
          <p:cNvPr id="6" name="Text Placeholder 5"/>
          <p:cNvSpPr>
            <a:spLocks noGrp="1"/>
          </p:cNvSpPr>
          <p:nvPr>
            <p:ph type="body" sz="quarter" idx="10"/>
          </p:nvPr>
        </p:nvSpPr>
        <p:spPr>
          <a:xfrm>
            <a:off x="586390" y="1038681"/>
            <a:ext cx="11018520" cy="861774"/>
          </a:xfrm>
        </p:spPr>
        <p:txBody>
          <a:bodyPr/>
          <a:lstStyle/>
          <a:p>
            <a:pPr marL="457200" indent="-457200" algn="l">
              <a:buFont typeface="Arial" panose="020B0604020202020204" pitchFamily="34" charset="0"/>
              <a:buChar char="•"/>
            </a:pPr>
            <a:r>
              <a:rPr lang="en-US" sz="2800" b="0" i="0" dirty="0">
                <a:effectLst/>
              </a:rPr>
              <a:t>Using Azure ML to fine tune the predicted glucose level to the person, retrain the model periodically with user data</a:t>
            </a:r>
          </a:p>
        </p:txBody>
      </p:sp>
      <p:sp>
        <p:nvSpPr>
          <p:cNvPr id="2" name="ZoneTexte 1">
            <a:extLst>
              <a:ext uri="{FF2B5EF4-FFF2-40B4-BE49-F238E27FC236}">
                <a16:creationId xmlns:a16="http://schemas.microsoft.com/office/drawing/2014/main" id="{141B027D-73C0-BBA4-1247-5E32BA41985F}"/>
              </a:ext>
            </a:extLst>
          </p:cNvPr>
          <p:cNvSpPr txBox="1"/>
          <p:nvPr/>
        </p:nvSpPr>
        <p:spPr>
          <a:xfrm>
            <a:off x="586390" y="1931193"/>
            <a:ext cx="10808607" cy="1292662"/>
          </a:xfrm>
          <a:prstGeom prst="rect">
            <a:avLst/>
          </a:prstGeom>
          <a:noFill/>
        </p:spPr>
        <p:txBody>
          <a:bodyPr wrap="square" lIns="0" tIns="0" rIns="0" bIns="0" rtlCol="0">
            <a:spAutoFit/>
          </a:bodyPr>
          <a:lstStyle/>
          <a:p>
            <a:pPr marL="457200" indent="-457200">
              <a:buFont typeface="Arial" panose="020B0604020202020204" pitchFamily="34" charset="0"/>
              <a:buChar char="•"/>
            </a:pPr>
            <a:r>
              <a:rPr lang="en-US" sz="2800" b="0" i="0" dirty="0">
                <a:effectLst/>
                <a:latin typeface="Segoe UI Semilight" panose="020B0402040204020203" pitchFamily="34" charset="0"/>
                <a:cs typeface="Segoe UI Semilight" panose="020B0402040204020203" pitchFamily="34" charset="0"/>
              </a:rPr>
              <a:t>Using Azure ML to fine tune the insulin delivery plan (how often to inject), retrain it periodically with user data</a:t>
            </a:r>
          </a:p>
          <a:p>
            <a:pPr algn="l"/>
            <a:endParaRPr lang="fr-FR" sz="2800" dirty="0" err="1">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
        <p:nvSpPr>
          <p:cNvPr id="3" name="ZoneTexte 2">
            <a:extLst>
              <a:ext uri="{FF2B5EF4-FFF2-40B4-BE49-F238E27FC236}">
                <a16:creationId xmlns:a16="http://schemas.microsoft.com/office/drawing/2014/main" id="{39B97650-0927-E270-8968-DD7FAF373F98}"/>
              </a:ext>
            </a:extLst>
          </p:cNvPr>
          <p:cNvSpPr txBox="1"/>
          <p:nvPr/>
        </p:nvSpPr>
        <p:spPr>
          <a:xfrm>
            <a:off x="602937" y="2766137"/>
            <a:ext cx="10084904" cy="1292662"/>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800" b="0" i="0" dirty="0">
                <a:effectLst/>
                <a:latin typeface="Segoe UI Semilight" panose="020B0402040204020203" pitchFamily="34" charset="0"/>
                <a:cs typeface="Segoe UI Semilight" panose="020B0402040204020203" pitchFamily="34" charset="0"/>
              </a:rPr>
              <a:t>Using Azure Computer Vision to identify fast, medium and slow carbs from food pictures</a:t>
            </a:r>
          </a:p>
          <a:p>
            <a:pPr marL="342900" indent="-342900" algn="l">
              <a:buFont typeface="Arial" panose="020B0604020202020204" pitchFamily="34" charset="0"/>
              <a:buChar char="•"/>
            </a:pPr>
            <a:endParaRPr lang="fr-FR" sz="2800" dirty="0" err="1">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
        <p:nvSpPr>
          <p:cNvPr id="4" name="ZoneTexte 3">
            <a:extLst>
              <a:ext uri="{FF2B5EF4-FFF2-40B4-BE49-F238E27FC236}">
                <a16:creationId xmlns:a16="http://schemas.microsoft.com/office/drawing/2014/main" id="{91B77532-594B-CC49-3E38-83E0DF7A07EF}"/>
              </a:ext>
            </a:extLst>
          </p:cNvPr>
          <p:cNvSpPr txBox="1"/>
          <p:nvPr/>
        </p:nvSpPr>
        <p:spPr>
          <a:xfrm>
            <a:off x="629443" y="3627912"/>
            <a:ext cx="10217427" cy="861774"/>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US" sz="2800" b="0" i="0" dirty="0">
                <a:effectLst/>
                <a:latin typeface="Segoe UI Semilight" panose="020B0402040204020203" pitchFamily="34" charset="0"/>
                <a:cs typeface="Segoe UI Semilight" panose="020B0402040204020203" pitchFamily="34" charset="0"/>
              </a:rPr>
              <a:t>Using Azure DB to store commonly used recipes for carb planning</a:t>
            </a:r>
            <a:endParaRPr lang="fr-FR" sz="2800" dirty="0" err="1">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
        <p:nvSpPr>
          <p:cNvPr id="5" name="ZoneTexte 4">
            <a:extLst>
              <a:ext uri="{FF2B5EF4-FFF2-40B4-BE49-F238E27FC236}">
                <a16:creationId xmlns:a16="http://schemas.microsoft.com/office/drawing/2014/main" id="{50988AF2-D8B4-C546-32B8-0BB328A56D9F}"/>
              </a:ext>
            </a:extLst>
          </p:cNvPr>
          <p:cNvSpPr txBox="1"/>
          <p:nvPr/>
        </p:nvSpPr>
        <p:spPr>
          <a:xfrm>
            <a:off x="619484" y="4482779"/>
            <a:ext cx="9978887" cy="1292662"/>
          </a:xfrm>
          <a:prstGeom prst="rect">
            <a:avLst/>
          </a:prstGeom>
          <a:noFill/>
        </p:spPr>
        <p:txBody>
          <a:bodyPr wrap="square" lIns="0" tIns="0" rIns="0" bIns="0" rtlCol="0">
            <a:spAutoFit/>
          </a:bodyPr>
          <a:lstStyle/>
          <a:p>
            <a:pPr marL="457200" indent="-457200">
              <a:buFont typeface="Arial" panose="020B0604020202020204" pitchFamily="34" charset="0"/>
              <a:buChar char="•"/>
            </a:pPr>
            <a:r>
              <a:rPr lang="en-US" sz="2800" b="0" i="0" dirty="0">
                <a:effectLst/>
                <a:latin typeface="Segoe UI Semilight" panose="020B0402040204020203" pitchFamily="34" charset="0"/>
                <a:cs typeface="Segoe UI Semilight" panose="020B0402040204020203" pitchFamily="34" charset="0"/>
              </a:rPr>
              <a:t>Using Azure Bots to interact with the app, summarize charts, add carbs </a:t>
            </a:r>
            <a:r>
              <a:rPr lang="en-US" sz="2800" b="0" i="0" dirty="0" err="1">
                <a:effectLst/>
                <a:latin typeface="Segoe UI Semilight" panose="020B0402040204020203" pitchFamily="34" charset="0"/>
                <a:cs typeface="Segoe UI Semilight" panose="020B0402040204020203" pitchFamily="34" charset="0"/>
              </a:rPr>
              <a:t>etc</a:t>
            </a:r>
            <a:endParaRPr lang="en-US" sz="2800" b="0" i="0" dirty="0">
              <a:effectLst/>
              <a:latin typeface="Segoe UI Semilight" panose="020B0402040204020203" pitchFamily="34" charset="0"/>
              <a:cs typeface="Segoe UI Semilight" panose="020B0402040204020203" pitchFamily="34" charset="0"/>
            </a:endParaRPr>
          </a:p>
          <a:p>
            <a:pPr marL="457200" indent="-457200" algn="l">
              <a:buFont typeface="Arial" panose="020B0604020202020204" pitchFamily="34" charset="0"/>
              <a:buChar char="•"/>
            </a:pPr>
            <a:endParaRPr lang="fr-FR" sz="2800" dirty="0" err="1">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
        <p:nvSpPr>
          <p:cNvPr id="7" name="ZoneTexte 6">
            <a:extLst>
              <a:ext uri="{FF2B5EF4-FFF2-40B4-BE49-F238E27FC236}">
                <a16:creationId xmlns:a16="http://schemas.microsoft.com/office/drawing/2014/main" id="{05577823-4943-D88D-C719-832BC5EFA812}"/>
              </a:ext>
            </a:extLst>
          </p:cNvPr>
          <p:cNvSpPr txBox="1"/>
          <p:nvPr/>
        </p:nvSpPr>
        <p:spPr>
          <a:xfrm>
            <a:off x="632737" y="5313776"/>
            <a:ext cx="11135193" cy="1292662"/>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800" b="0" i="0" dirty="0">
                <a:effectLst/>
                <a:latin typeface="Segoe UI Semilight" panose="020B0402040204020203" pitchFamily="34" charset="0"/>
                <a:cs typeface="Segoe UI Semilight" panose="020B0402040204020203" pitchFamily="34" charset="0"/>
              </a:rPr>
              <a:t>Using Azure Maps to remind users to record carbs (for example, when it detects that you are in a gym, it reminds you </a:t>
            </a:r>
            <a:r>
              <a:rPr lang="en-US" sz="2800" b="0" i="0" dirty="0" err="1">
                <a:effectLst/>
                <a:latin typeface="Segoe UI Semilight" panose="020B0402040204020203" pitchFamily="34" charset="0"/>
                <a:cs typeface="Segoe UI Semilight" panose="020B0402040204020203" pitchFamily="34" charset="0"/>
              </a:rPr>
              <a:t>etc</a:t>
            </a:r>
            <a:r>
              <a:rPr lang="en-US" sz="2800" b="0" i="0" dirty="0">
                <a:effectLst/>
                <a:latin typeface="Segoe UI Semilight" panose="020B0402040204020203" pitchFamily="34" charset="0"/>
                <a:cs typeface="Segoe UI Semilight" panose="020B0402040204020203" pitchFamily="34" charset="0"/>
              </a:rPr>
              <a:t>)</a:t>
            </a:r>
          </a:p>
          <a:p>
            <a:pPr marL="342900" indent="-342900" algn="l">
              <a:buFont typeface="Arial" panose="020B0604020202020204" pitchFamily="34" charset="0"/>
              <a:buChar char="•"/>
            </a:pPr>
            <a:endParaRPr lang="fr-FR" sz="2800" dirty="0" err="1">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
        <p:nvSpPr>
          <p:cNvPr id="8" name="ZoneTexte 7">
            <a:extLst>
              <a:ext uri="{FF2B5EF4-FFF2-40B4-BE49-F238E27FC236}">
                <a16:creationId xmlns:a16="http://schemas.microsoft.com/office/drawing/2014/main" id="{C74AD558-2D35-FD1D-7406-4F57AF04F4BE}"/>
              </a:ext>
            </a:extLst>
          </p:cNvPr>
          <p:cNvSpPr txBox="1"/>
          <p:nvPr/>
        </p:nvSpPr>
        <p:spPr>
          <a:xfrm>
            <a:off x="6944139" y="5682972"/>
            <a:ext cx="4333461" cy="1231106"/>
          </a:xfrm>
          <a:prstGeom prst="rect">
            <a:avLst/>
          </a:prstGeom>
          <a:noFill/>
        </p:spPr>
        <p:txBody>
          <a:bodyPr wrap="square" lIns="0" tIns="0" rIns="0" bIns="0" rtlCol="0">
            <a:spAutoFit/>
          </a:bodyPr>
          <a:lstStyle/>
          <a:p>
            <a:r>
              <a:rPr lang="en-US" sz="2000" b="0" i="0" dirty="0">
                <a:effectLst/>
                <a:latin typeface="-apple-system"/>
              </a:rPr>
              <a:t>Adding an Azure IoT interface towards continuous glucose monitors and insulin pumps</a:t>
            </a:r>
          </a:p>
          <a:p>
            <a:pPr algn="l"/>
            <a:endParaRPr lang="fr-FR" sz="20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0977690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How?</a:t>
            </a:r>
          </a:p>
        </p:txBody>
      </p:sp>
      <p:sp>
        <p:nvSpPr>
          <p:cNvPr id="6" name="Text Placeholder 5"/>
          <p:cNvSpPr>
            <a:spLocks noGrp="1"/>
          </p:cNvSpPr>
          <p:nvPr>
            <p:ph type="body" sz="quarter" idx="10"/>
          </p:nvPr>
        </p:nvSpPr>
        <p:spPr>
          <a:xfrm>
            <a:off x="586390" y="1336120"/>
            <a:ext cx="11018520" cy="861774"/>
          </a:xfrm>
        </p:spPr>
        <p:txBody>
          <a:bodyPr/>
          <a:lstStyle/>
          <a:p>
            <a:pPr marL="342900" indent="-342900">
              <a:buFont typeface="Arial" panose="020B0604020202020204" pitchFamily="34" charset="0"/>
              <a:buChar char="•"/>
            </a:pPr>
            <a:r>
              <a:rPr lang="en-US" sz="2800" b="0" i="0" dirty="0">
                <a:effectLst/>
                <a:latin typeface="Segoe UI Semilight" panose="020B0402040204020203" pitchFamily="34" charset="0"/>
                <a:cs typeface="Segoe UI Semilight" panose="020B0402040204020203" pitchFamily="34" charset="0"/>
              </a:rPr>
              <a:t>Using Azure Maps to remind users to record carbs (for example, when it detects that you are in a gym, it reminds you </a:t>
            </a:r>
            <a:r>
              <a:rPr lang="en-US" sz="2800" b="0" i="0" dirty="0" err="1">
                <a:effectLst/>
                <a:latin typeface="Segoe UI Semilight" panose="020B0402040204020203" pitchFamily="34" charset="0"/>
                <a:cs typeface="Segoe UI Semilight" panose="020B0402040204020203" pitchFamily="34" charset="0"/>
              </a:rPr>
              <a:t>etc</a:t>
            </a:r>
            <a:r>
              <a:rPr lang="en-US" sz="2800" b="0" i="0" dirty="0">
                <a:effectLst/>
                <a:latin typeface="Segoe UI Semilight" panose="020B0402040204020203" pitchFamily="34" charset="0"/>
                <a:cs typeface="Segoe UI Semilight" panose="020B0402040204020203" pitchFamily="34" charset="0"/>
              </a:rPr>
              <a:t>)</a:t>
            </a:r>
          </a:p>
        </p:txBody>
      </p:sp>
      <p:sp>
        <p:nvSpPr>
          <p:cNvPr id="8" name="ZoneTexte 7">
            <a:extLst>
              <a:ext uri="{FF2B5EF4-FFF2-40B4-BE49-F238E27FC236}">
                <a16:creationId xmlns:a16="http://schemas.microsoft.com/office/drawing/2014/main" id="{C74AD558-2D35-FD1D-7406-4F57AF04F4BE}"/>
              </a:ext>
            </a:extLst>
          </p:cNvPr>
          <p:cNvSpPr txBox="1"/>
          <p:nvPr/>
        </p:nvSpPr>
        <p:spPr>
          <a:xfrm>
            <a:off x="586390" y="2197894"/>
            <a:ext cx="11018520" cy="1292662"/>
          </a:xfrm>
          <a:prstGeom prst="rect">
            <a:avLst/>
          </a:prstGeom>
          <a:noFill/>
        </p:spPr>
        <p:txBody>
          <a:bodyPr wrap="square" lIns="0" tIns="0" rIns="0" bIns="0" rtlCol="0">
            <a:spAutoFit/>
          </a:bodyPr>
          <a:lstStyle/>
          <a:p>
            <a:pPr marL="457200" indent="-457200">
              <a:buFont typeface="Arial" panose="020B0604020202020204" pitchFamily="34" charset="0"/>
              <a:buChar char="•"/>
            </a:pPr>
            <a:r>
              <a:rPr lang="en-US" sz="2800" b="0" i="0" dirty="0">
                <a:effectLst/>
                <a:latin typeface="Segoe UI Semilight" panose="020B0402040204020203" pitchFamily="34" charset="0"/>
                <a:cs typeface="Segoe UI Semilight" panose="020B0402040204020203" pitchFamily="34" charset="0"/>
              </a:rPr>
              <a:t>Adding an Azure IoT interface towards continuous glucose monitors and insulin pumps</a:t>
            </a:r>
          </a:p>
          <a:p>
            <a:pPr marL="457200" indent="-457200" algn="l">
              <a:buFont typeface="Arial" panose="020B0604020202020204" pitchFamily="34" charset="0"/>
              <a:buChar char="•"/>
            </a:pPr>
            <a:endParaRPr lang="fr-FR" sz="2800" dirty="0" err="1">
              <a:gradFill>
                <a:gsLst>
                  <a:gs pos="2917">
                    <a:schemeClr val="tx1"/>
                  </a:gs>
                  <a:gs pos="3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4660321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How? (more details)</a:t>
            </a:r>
          </a:p>
        </p:txBody>
      </p:sp>
      <p:sp>
        <p:nvSpPr>
          <p:cNvPr id="6" name="Text Placeholder 5"/>
          <p:cNvSpPr>
            <a:spLocks noGrp="1"/>
          </p:cNvSpPr>
          <p:nvPr>
            <p:ph type="body" sz="quarter" idx="10"/>
          </p:nvPr>
        </p:nvSpPr>
        <p:spPr>
          <a:xfrm>
            <a:off x="586740" y="1505756"/>
            <a:ext cx="11018520" cy="3964162"/>
          </a:xfrm>
        </p:spPr>
        <p:txBody>
          <a:bodyPr/>
          <a:lstStyle/>
          <a:p>
            <a:pPr algn="l"/>
            <a:r>
              <a:rPr lang="en-US" b="0" i="0" dirty="0">
                <a:effectLst/>
              </a:rPr>
              <a:t>Azure Machine Learning (ML) can be used to fine-tune the predicted glucose levels for individual users and retrain the model periodically with user data. This can help improve the accuracy of the predictions and make the insulin delivery plan more personalized and effective.</a:t>
            </a:r>
          </a:p>
          <a:p>
            <a:pPr algn="l"/>
            <a:r>
              <a:rPr lang="en-US" b="0" i="0" dirty="0">
                <a:effectLst/>
              </a:rPr>
              <a:t>In addition, Azure Computer Vision can be used to identify the types of carbohydrates in food pictures, which can be useful for carb planning. Azure Database can be used to store commonly used recipes, and Azure Bots can be used to interact with the app and provide summaries and other information to users.</a:t>
            </a:r>
          </a:p>
        </p:txBody>
      </p:sp>
    </p:spTree>
    <p:extLst>
      <p:ext uri="{BB962C8B-B14F-4D97-AF65-F5344CB8AC3E}">
        <p14:creationId xmlns:p14="http://schemas.microsoft.com/office/powerpoint/2010/main" val="20351754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How?(more details)</a:t>
            </a:r>
          </a:p>
        </p:txBody>
      </p:sp>
      <p:sp>
        <p:nvSpPr>
          <p:cNvPr id="6" name="Text Placeholder 5"/>
          <p:cNvSpPr>
            <a:spLocks noGrp="1"/>
          </p:cNvSpPr>
          <p:nvPr>
            <p:ph type="body" sz="quarter" idx="10"/>
          </p:nvPr>
        </p:nvSpPr>
        <p:spPr>
          <a:xfrm>
            <a:off x="586740" y="1505756"/>
            <a:ext cx="11018520" cy="3102388"/>
          </a:xfrm>
        </p:spPr>
        <p:txBody>
          <a:bodyPr/>
          <a:lstStyle/>
          <a:p>
            <a:pPr algn="l"/>
            <a:r>
              <a:rPr lang="en-US" sz="2800" b="0" i="0" dirty="0">
                <a:effectLst/>
              </a:rPr>
              <a:t>Azure Maps can also be integrated into the app to remind users to record their carbohydrate intake and provide other helpful reminders, such as when they are in a gym or other location where they may be more likely to need to manage their diabetes.</a:t>
            </a:r>
          </a:p>
          <a:p>
            <a:pPr algn="l"/>
            <a:r>
              <a:rPr lang="en-US" sz="2800" b="0" i="0" dirty="0">
                <a:effectLst/>
              </a:rPr>
              <a:t>Finally, an Azure IoT interface can be added to connect the app to continuous glucose monitors and insulin pumps, allowing for even more accurate and personalized management of diabetes.</a:t>
            </a:r>
          </a:p>
        </p:txBody>
      </p:sp>
    </p:spTree>
    <p:extLst>
      <p:ext uri="{BB962C8B-B14F-4D97-AF65-F5344CB8AC3E}">
        <p14:creationId xmlns:p14="http://schemas.microsoft.com/office/powerpoint/2010/main" val="18093032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implemented in </a:t>
            </a:r>
            <a:r>
              <a:rPr lang="en-US" dirty="0" err="1"/>
              <a:t>Diabots</a:t>
            </a:r>
            <a:endParaRPr lang="en-US" dirty="0"/>
          </a:p>
        </p:txBody>
      </p:sp>
    </p:spTree>
    <p:extLst>
      <p:ext uri="{BB962C8B-B14F-4D97-AF65-F5344CB8AC3E}">
        <p14:creationId xmlns:p14="http://schemas.microsoft.com/office/powerpoint/2010/main" val="28947170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Features implemented in </a:t>
            </a:r>
            <a:r>
              <a:rPr lang="en-US" dirty="0" err="1"/>
              <a:t>Diabots</a:t>
            </a:r>
            <a:endParaRPr lang="en-US" dirty="0"/>
          </a:p>
        </p:txBody>
      </p:sp>
      <p:sp>
        <p:nvSpPr>
          <p:cNvPr id="6" name="Text Placeholder 5"/>
          <p:cNvSpPr>
            <a:spLocks noGrp="1"/>
          </p:cNvSpPr>
          <p:nvPr>
            <p:ph type="body" sz="quarter" idx="10"/>
          </p:nvPr>
        </p:nvSpPr>
        <p:spPr>
          <a:xfrm>
            <a:off x="586740" y="1678034"/>
            <a:ext cx="11018520" cy="430887"/>
          </a:xfrm>
        </p:spPr>
        <p:txBody>
          <a:bodyPr/>
          <a:lstStyle/>
          <a:p>
            <a:pPr algn="l"/>
            <a:r>
              <a:rPr lang="en-US" sz="2800" b="0" i="0" dirty="0">
                <a:effectLst/>
              </a:rPr>
              <a:t>We chose to implement,,,</a:t>
            </a:r>
          </a:p>
        </p:txBody>
      </p:sp>
    </p:spTree>
    <p:extLst>
      <p:ext uri="{BB962C8B-B14F-4D97-AF65-F5344CB8AC3E}">
        <p14:creationId xmlns:p14="http://schemas.microsoft.com/office/powerpoint/2010/main" val="29265012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of the app</a:t>
            </a:r>
          </a:p>
        </p:txBody>
      </p:sp>
    </p:spTree>
    <p:extLst>
      <p:ext uri="{BB962C8B-B14F-4D97-AF65-F5344CB8AC3E}">
        <p14:creationId xmlns:p14="http://schemas.microsoft.com/office/powerpoint/2010/main" val="30780621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986482"/>
            <a:ext cx="10995736" cy="553998"/>
          </a:xfrm>
        </p:spPr>
        <p:txBody>
          <a:bodyPr/>
          <a:lstStyle/>
          <a:p>
            <a:r>
              <a:rPr lang="en-US" dirty="0"/>
              <a:t>Social Impact League project</a:t>
            </a:r>
          </a:p>
        </p:txBody>
      </p:sp>
      <p:sp>
        <p:nvSpPr>
          <p:cNvPr id="5" name="Text Placeholder 4"/>
          <p:cNvSpPr>
            <a:spLocks noGrp="1"/>
          </p:cNvSpPr>
          <p:nvPr>
            <p:ph type="body" sz="quarter" idx="4294967295"/>
          </p:nvPr>
        </p:nvSpPr>
        <p:spPr>
          <a:xfrm>
            <a:off x="584200" y="3654623"/>
            <a:ext cx="11025188" cy="307777"/>
          </a:xfrm>
        </p:spPr>
        <p:txBody>
          <a:bodyPr/>
          <a:lstStyle/>
          <a:p>
            <a:r>
              <a:rPr lang="en-US" dirty="0"/>
              <a:t>Subtitle or speaker name</a:t>
            </a:r>
          </a:p>
        </p:txBody>
      </p:sp>
    </p:spTree>
    <p:extLst>
      <p:ext uri="{BB962C8B-B14F-4D97-AF65-F5344CB8AC3E}">
        <p14:creationId xmlns:p14="http://schemas.microsoft.com/office/powerpoint/2010/main" val="405641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Demo of the app:</a:t>
            </a:r>
          </a:p>
        </p:txBody>
      </p:sp>
      <p:sp>
        <p:nvSpPr>
          <p:cNvPr id="6" name="Text Placeholder 5"/>
          <p:cNvSpPr>
            <a:spLocks noGrp="1"/>
          </p:cNvSpPr>
          <p:nvPr>
            <p:ph type="body" sz="quarter" idx="10"/>
          </p:nvPr>
        </p:nvSpPr>
        <p:spPr>
          <a:xfrm>
            <a:off x="586390" y="1434370"/>
            <a:ext cx="11446584" cy="430887"/>
          </a:xfrm>
        </p:spPr>
        <p:txBody>
          <a:bodyPr/>
          <a:lstStyle/>
          <a:p>
            <a:pPr algn="l"/>
            <a:r>
              <a:rPr lang="en-US" b="0" i="0" dirty="0">
                <a:effectLst/>
                <a:latin typeface="-apple-system"/>
              </a:rPr>
              <a:t>We put here Screenshots or videos of the app</a:t>
            </a:r>
          </a:p>
        </p:txBody>
      </p:sp>
    </p:spTree>
    <p:extLst>
      <p:ext uri="{BB962C8B-B14F-4D97-AF65-F5344CB8AC3E}">
        <p14:creationId xmlns:p14="http://schemas.microsoft.com/office/powerpoint/2010/main" val="175221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2537210"/>
            <a:ext cx="7048036" cy="997196"/>
          </a:xfrm>
        </p:spPr>
        <p:txBody>
          <a:bodyPr/>
          <a:lstStyle/>
          <a:p>
            <a:r>
              <a:rPr lang="en-US" sz="3600" b="0" i="0" dirty="0">
                <a:effectLst/>
                <a:cs typeface="Segoe UI Semilight" panose="020B0402040204020203" pitchFamily="34" charset="0"/>
              </a:rPr>
              <a:t>Challenges faces throughout social league project</a:t>
            </a:r>
            <a:endParaRPr lang="en-US" dirty="0"/>
          </a:p>
        </p:txBody>
      </p:sp>
    </p:spTree>
    <p:extLst>
      <p:ext uri="{BB962C8B-B14F-4D97-AF65-F5344CB8AC3E}">
        <p14:creationId xmlns:p14="http://schemas.microsoft.com/office/powerpoint/2010/main" val="1951674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z="3600" b="0" i="0" dirty="0">
                <a:effectLst/>
                <a:cs typeface="Segoe UI Semilight" panose="020B0402040204020203" pitchFamily="34" charset="0"/>
              </a:rPr>
              <a:t>Challenges faces throughout social league project</a:t>
            </a:r>
          </a:p>
        </p:txBody>
      </p:sp>
      <p:sp>
        <p:nvSpPr>
          <p:cNvPr id="6" name="Text Placeholder 5"/>
          <p:cNvSpPr>
            <a:spLocks noGrp="1"/>
          </p:cNvSpPr>
          <p:nvPr>
            <p:ph type="body" sz="quarter" idx="10"/>
          </p:nvPr>
        </p:nvSpPr>
        <p:spPr>
          <a:xfrm>
            <a:off x="588263" y="1492504"/>
            <a:ext cx="11018520" cy="2757678"/>
          </a:xfrm>
        </p:spPr>
        <p:txBody>
          <a:bodyPr/>
          <a:lstStyle/>
          <a:p>
            <a:pPr marL="457200" indent="-457200">
              <a:buFont typeface="Arial" panose="020B0604020202020204" pitchFamily="34" charset="0"/>
              <a:buChar char="•"/>
            </a:pPr>
            <a:r>
              <a:rPr lang="en-US" sz="2800" dirty="0"/>
              <a:t>Settle on an idea that is useful , can be implemented and appeals to all group members</a:t>
            </a:r>
            <a:endParaRPr lang="en-US" dirty="0"/>
          </a:p>
          <a:p>
            <a:pPr marL="457200" indent="-457200">
              <a:buFont typeface="Arial" panose="020B0604020202020204" pitchFamily="34" charset="0"/>
              <a:buChar char="•"/>
            </a:pPr>
            <a:r>
              <a:rPr lang="en-US" sz="2800" dirty="0"/>
              <a:t>Choosing tech tools with time and skill limit factors: meaning  </a:t>
            </a:r>
            <a:r>
              <a:rPr lang="en-US" sz="2800" dirty="0" err="1"/>
              <a:t>chosing</a:t>
            </a:r>
            <a:r>
              <a:rPr lang="en-US" sz="2800" dirty="0"/>
              <a:t> tools that can provide us the feature expected as an output and can be learnt without exceeding time limits</a:t>
            </a:r>
          </a:p>
          <a:p>
            <a:endParaRPr lang="en-US" sz="2800" dirty="0"/>
          </a:p>
        </p:txBody>
      </p:sp>
    </p:spTree>
    <p:extLst>
      <p:ext uri="{BB962C8B-B14F-4D97-AF65-F5344CB8AC3E}">
        <p14:creationId xmlns:p14="http://schemas.microsoft.com/office/powerpoint/2010/main" val="13826066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2537210"/>
            <a:ext cx="9144000" cy="997196"/>
          </a:xfrm>
        </p:spPr>
        <p:txBody>
          <a:bodyPr/>
          <a:lstStyle/>
          <a:p>
            <a:r>
              <a:rPr lang="en-US" sz="3600" b="1" dirty="0">
                <a:gradFill>
                  <a:gsLst>
                    <a:gs pos="2917">
                      <a:schemeClr val="tx1"/>
                    </a:gs>
                    <a:gs pos="30000">
                      <a:schemeClr val="tx1"/>
                    </a:gs>
                  </a:gsLst>
                  <a:lin ang="5400000" scaled="0"/>
                </a:gradFill>
                <a:cs typeface="Segoe UI Semilight" panose="020B0402040204020203" pitchFamily="34" charset="0"/>
              </a:rPr>
              <a:t>Solutions that helped us overcome these obstacles</a:t>
            </a:r>
            <a:endParaRPr lang="en-US" dirty="0"/>
          </a:p>
        </p:txBody>
      </p:sp>
    </p:spTree>
    <p:extLst>
      <p:ext uri="{BB962C8B-B14F-4D97-AF65-F5344CB8AC3E}">
        <p14:creationId xmlns:p14="http://schemas.microsoft.com/office/powerpoint/2010/main" val="15352993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z="3600" b="1" dirty="0">
                <a:gradFill>
                  <a:gsLst>
                    <a:gs pos="2917">
                      <a:schemeClr val="tx1"/>
                    </a:gs>
                    <a:gs pos="30000">
                      <a:schemeClr val="tx1"/>
                    </a:gs>
                  </a:gsLst>
                  <a:lin ang="5400000" scaled="0"/>
                </a:gradFill>
                <a:cs typeface="Segoe UI Semilight" panose="020B0402040204020203" pitchFamily="34" charset="0"/>
              </a:rPr>
              <a:t>Solutions that helped us overcome these obstacles</a:t>
            </a:r>
          </a:p>
        </p:txBody>
      </p:sp>
      <p:sp>
        <p:nvSpPr>
          <p:cNvPr id="6" name="Text Placeholder 5"/>
          <p:cNvSpPr>
            <a:spLocks noGrp="1"/>
          </p:cNvSpPr>
          <p:nvPr>
            <p:ph type="body" sz="quarter" idx="10"/>
          </p:nvPr>
        </p:nvSpPr>
        <p:spPr>
          <a:xfrm>
            <a:off x="588263" y="1492504"/>
            <a:ext cx="11018520" cy="1809726"/>
          </a:xfrm>
        </p:spPr>
        <p:txBody>
          <a:bodyPr/>
          <a:lstStyle/>
          <a:p>
            <a:pPr marL="457200" indent="-457200">
              <a:buFont typeface="Arial" panose="020B0604020202020204" pitchFamily="34" charset="0"/>
              <a:buChar char="•"/>
            </a:pPr>
            <a:r>
              <a:rPr lang="en-US" sz="2800" dirty="0">
                <a:gradFill>
                  <a:gsLst>
                    <a:gs pos="2917">
                      <a:schemeClr val="tx1"/>
                    </a:gs>
                    <a:gs pos="30000">
                      <a:schemeClr val="tx1"/>
                    </a:gs>
                  </a:gsLst>
                  <a:lin ang="5400000" scaled="0"/>
                </a:gradFill>
              </a:rPr>
              <a:t>Communication between group members , being open to other’s ideas and ready for any sudden change at any minute if plan A go wrong </a:t>
            </a:r>
          </a:p>
          <a:p>
            <a:pPr marL="457200" indent="-457200">
              <a:buFont typeface="Arial" panose="020B0604020202020204" pitchFamily="34" charset="0"/>
              <a:buChar char="•"/>
            </a:pPr>
            <a:r>
              <a:rPr lang="en-US" sz="2800" dirty="0">
                <a:gradFill>
                  <a:gsLst>
                    <a:gs pos="2917">
                      <a:schemeClr val="tx1"/>
                    </a:gs>
                    <a:gs pos="30000">
                      <a:schemeClr val="tx1"/>
                    </a:gs>
                  </a:gsLst>
                  <a:lin ang="5400000" scaled="0"/>
                </a:gradFill>
              </a:rPr>
              <a:t>Being patient and open to work , committed to the project</a:t>
            </a:r>
          </a:p>
        </p:txBody>
      </p:sp>
    </p:spTree>
    <p:extLst>
      <p:ext uri="{BB962C8B-B14F-4D97-AF65-F5344CB8AC3E}">
        <p14:creationId xmlns:p14="http://schemas.microsoft.com/office/powerpoint/2010/main" val="42120621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216" y="2537210"/>
            <a:ext cx="9144000" cy="997196"/>
          </a:xfrm>
        </p:spPr>
        <p:txBody>
          <a:bodyPr/>
          <a:lstStyle/>
          <a:p>
            <a:r>
              <a:rPr lang="en-US" sz="3600" b="0" i="0" dirty="0">
                <a:effectLst/>
              </a:rPr>
              <a:t>Recommendations you have for future teams of ambassadors working on projects</a:t>
            </a:r>
            <a:endParaRPr lang="en-US" dirty="0"/>
          </a:p>
        </p:txBody>
      </p:sp>
    </p:spTree>
    <p:extLst>
      <p:ext uri="{BB962C8B-B14F-4D97-AF65-F5344CB8AC3E}">
        <p14:creationId xmlns:p14="http://schemas.microsoft.com/office/powerpoint/2010/main" val="35273162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0662833" cy="1107996"/>
          </a:xfrm>
        </p:spPr>
        <p:txBody>
          <a:bodyPr/>
          <a:lstStyle/>
          <a:p>
            <a:pPr algn="l"/>
            <a:r>
              <a:rPr lang="en-US" sz="3600" b="0" i="0" dirty="0">
                <a:effectLst/>
              </a:rPr>
              <a:t>Recommendations you have for future teams of ambassadors working on projects</a:t>
            </a:r>
          </a:p>
        </p:txBody>
      </p:sp>
      <p:sp>
        <p:nvSpPr>
          <p:cNvPr id="6" name="Text Placeholder 5"/>
          <p:cNvSpPr>
            <a:spLocks noGrp="1"/>
          </p:cNvSpPr>
          <p:nvPr>
            <p:ph type="body" sz="quarter" idx="10"/>
          </p:nvPr>
        </p:nvSpPr>
        <p:spPr>
          <a:xfrm>
            <a:off x="588263" y="2287635"/>
            <a:ext cx="11018520" cy="2240613"/>
          </a:xfrm>
        </p:spPr>
        <p:txBody>
          <a:bodyPr/>
          <a:lstStyle/>
          <a:p>
            <a:pPr marL="342900" indent="-342900" algn="l">
              <a:buFont typeface="Arial" panose="020B0604020202020204" pitchFamily="34" charset="0"/>
              <a:buChar char="•"/>
            </a:pPr>
            <a:r>
              <a:rPr lang="fr-FR" sz="2800" dirty="0">
                <a:gradFill>
                  <a:gsLst>
                    <a:gs pos="2917">
                      <a:schemeClr val="tx1"/>
                    </a:gs>
                    <a:gs pos="30000">
                      <a:schemeClr val="tx1"/>
                    </a:gs>
                  </a:gsLst>
                  <a:lin ang="5400000" scaled="0"/>
                </a:gradFill>
              </a:rPr>
              <a:t>Communication and coordination </a:t>
            </a:r>
            <a:r>
              <a:rPr lang="fr-FR" sz="2800" dirty="0" err="1">
                <a:gradFill>
                  <a:gsLst>
                    <a:gs pos="2917">
                      <a:schemeClr val="tx1"/>
                    </a:gs>
                    <a:gs pos="30000">
                      <a:schemeClr val="tx1"/>
                    </a:gs>
                  </a:gsLst>
                  <a:lin ang="5400000" scaled="0"/>
                </a:gradFill>
              </a:rPr>
              <a:t>is</a:t>
            </a:r>
            <a:r>
              <a:rPr lang="fr-FR" sz="2800" dirty="0">
                <a:gradFill>
                  <a:gsLst>
                    <a:gs pos="2917">
                      <a:schemeClr val="tx1"/>
                    </a:gs>
                    <a:gs pos="30000">
                      <a:schemeClr val="tx1"/>
                    </a:gs>
                  </a:gsLst>
                  <a:lin ang="5400000" scaled="0"/>
                </a:gradFill>
              </a:rPr>
              <a:t> the key to </a:t>
            </a:r>
            <a:r>
              <a:rPr lang="fr-FR" sz="2800" dirty="0" err="1">
                <a:gradFill>
                  <a:gsLst>
                    <a:gs pos="2917">
                      <a:schemeClr val="tx1"/>
                    </a:gs>
                    <a:gs pos="30000">
                      <a:schemeClr val="tx1"/>
                    </a:gs>
                  </a:gsLst>
                  <a:lin ang="5400000" scaled="0"/>
                </a:gradFill>
              </a:rPr>
              <a:t>success</a:t>
            </a:r>
            <a:r>
              <a:rPr lang="fr-FR" sz="2800" dirty="0">
                <a:gradFill>
                  <a:gsLst>
                    <a:gs pos="2917">
                      <a:schemeClr val="tx1"/>
                    </a:gs>
                    <a:gs pos="30000">
                      <a:schemeClr val="tx1"/>
                    </a:gs>
                  </a:gsLst>
                  <a:lin ang="5400000" scaled="0"/>
                </a:gradFill>
              </a:rPr>
              <a:t> of </a:t>
            </a:r>
            <a:r>
              <a:rPr lang="fr-FR" sz="2800" dirty="0" err="1">
                <a:gradFill>
                  <a:gsLst>
                    <a:gs pos="2917">
                      <a:schemeClr val="tx1"/>
                    </a:gs>
                    <a:gs pos="30000">
                      <a:schemeClr val="tx1"/>
                    </a:gs>
                  </a:gsLst>
                  <a:lin ang="5400000" scaled="0"/>
                </a:gradFill>
              </a:rPr>
              <a:t>this</a:t>
            </a:r>
            <a:r>
              <a:rPr lang="fr-FR" sz="2800" dirty="0">
                <a:gradFill>
                  <a:gsLst>
                    <a:gs pos="2917">
                      <a:schemeClr val="tx1"/>
                    </a:gs>
                    <a:gs pos="30000">
                      <a:schemeClr val="tx1"/>
                    </a:gs>
                  </a:gsLst>
                  <a:lin ang="5400000" scaled="0"/>
                </a:gradFill>
              </a:rPr>
              <a:t> </a:t>
            </a:r>
            <a:r>
              <a:rPr lang="fr-FR" sz="2800" dirty="0" err="1">
                <a:gradFill>
                  <a:gsLst>
                    <a:gs pos="2917">
                      <a:schemeClr val="tx1"/>
                    </a:gs>
                    <a:gs pos="30000">
                      <a:schemeClr val="tx1"/>
                    </a:gs>
                  </a:gsLst>
                  <a:lin ang="5400000" scaled="0"/>
                </a:gradFill>
              </a:rPr>
              <a:t>project</a:t>
            </a:r>
            <a:endParaRPr lang="fr-FR" dirty="0">
              <a:gradFill>
                <a:gsLst>
                  <a:gs pos="2917">
                    <a:schemeClr val="tx1"/>
                  </a:gs>
                  <a:gs pos="30000">
                    <a:schemeClr val="tx1"/>
                  </a:gs>
                </a:gsLst>
                <a:lin ang="5400000" scaled="0"/>
              </a:gradFill>
            </a:endParaRPr>
          </a:p>
          <a:p>
            <a:pPr marL="342900" indent="-342900" algn="l">
              <a:buFont typeface="Arial" panose="020B0604020202020204" pitchFamily="34" charset="0"/>
              <a:buChar char="•"/>
            </a:pPr>
            <a:r>
              <a:rPr lang="fr-FR" sz="2800" dirty="0">
                <a:gradFill>
                  <a:gsLst>
                    <a:gs pos="2917">
                      <a:schemeClr val="tx1"/>
                    </a:gs>
                    <a:gs pos="30000">
                      <a:schemeClr val="tx1"/>
                    </a:gs>
                  </a:gsLst>
                  <a:lin ang="5400000" scaled="0"/>
                </a:gradFill>
              </a:rPr>
              <a:t>Always do </a:t>
            </a:r>
            <a:r>
              <a:rPr lang="fr-FR" sz="2800" dirty="0" err="1">
                <a:gradFill>
                  <a:gsLst>
                    <a:gs pos="2917">
                      <a:schemeClr val="tx1"/>
                    </a:gs>
                    <a:gs pos="30000">
                      <a:schemeClr val="tx1"/>
                    </a:gs>
                  </a:gsLst>
                  <a:lin ang="5400000" scaled="0"/>
                </a:gradFill>
              </a:rPr>
              <a:t>researches</a:t>
            </a:r>
            <a:r>
              <a:rPr lang="fr-FR" sz="2800" dirty="0">
                <a:gradFill>
                  <a:gsLst>
                    <a:gs pos="2917">
                      <a:schemeClr val="tx1"/>
                    </a:gs>
                    <a:gs pos="30000">
                      <a:schemeClr val="tx1"/>
                    </a:gs>
                  </a:gsLst>
                  <a:lin ang="5400000" scaled="0"/>
                </a:gradFill>
              </a:rPr>
              <a:t> and </a:t>
            </a:r>
            <a:r>
              <a:rPr lang="fr-FR" sz="2800" dirty="0" err="1">
                <a:gradFill>
                  <a:gsLst>
                    <a:gs pos="2917">
                      <a:schemeClr val="tx1"/>
                    </a:gs>
                    <a:gs pos="30000">
                      <a:schemeClr val="tx1"/>
                    </a:gs>
                  </a:gsLst>
                  <a:lin ang="5400000" scaled="0"/>
                </a:gradFill>
              </a:rPr>
              <a:t>debates</a:t>
            </a:r>
            <a:r>
              <a:rPr lang="fr-FR" sz="2800" dirty="0">
                <a:gradFill>
                  <a:gsLst>
                    <a:gs pos="2917">
                      <a:schemeClr val="tx1"/>
                    </a:gs>
                    <a:gs pos="30000">
                      <a:schemeClr val="tx1"/>
                    </a:gs>
                  </a:gsLst>
                  <a:lin ang="5400000" scaled="0"/>
                </a:gradFill>
              </a:rPr>
              <a:t> </a:t>
            </a:r>
            <a:r>
              <a:rPr lang="fr-FR" sz="2800" dirty="0" err="1">
                <a:gradFill>
                  <a:gsLst>
                    <a:gs pos="2917">
                      <a:schemeClr val="tx1"/>
                    </a:gs>
                    <a:gs pos="30000">
                      <a:schemeClr val="tx1"/>
                    </a:gs>
                  </a:gsLst>
                  <a:lin ang="5400000" scaled="0"/>
                </a:gradFill>
              </a:rPr>
              <a:t>before</a:t>
            </a:r>
            <a:r>
              <a:rPr lang="fr-FR" sz="2800" dirty="0">
                <a:gradFill>
                  <a:gsLst>
                    <a:gs pos="2917">
                      <a:schemeClr val="tx1"/>
                    </a:gs>
                    <a:gs pos="30000">
                      <a:schemeClr val="tx1"/>
                    </a:gs>
                  </a:gsLst>
                  <a:lin ang="5400000" scaled="0"/>
                </a:gradFill>
              </a:rPr>
              <a:t> </a:t>
            </a:r>
            <a:r>
              <a:rPr lang="fr-FR" sz="2800" dirty="0" err="1">
                <a:gradFill>
                  <a:gsLst>
                    <a:gs pos="2917">
                      <a:schemeClr val="tx1"/>
                    </a:gs>
                    <a:gs pos="30000">
                      <a:schemeClr val="tx1"/>
                    </a:gs>
                  </a:gsLst>
                  <a:lin ang="5400000" scaled="0"/>
                </a:gradFill>
              </a:rPr>
              <a:t>settling</a:t>
            </a:r>
            <a:r>
              <a:rPr lang="fr-FR" sz="2800" dirty="0">
                <a:gradFill>
                  <a:gsLst>
                    <a:gs pos="2917">
                      <a:schemeClr val="tx1"/>
                    </a:gs>
                    <a:gs pos="30000">
                      <a:schemeClr val="tx1"/>
                    </a:gs>
                  </a:gsLst>
                  <a:lin ang="5400000" scaled="0"/>
                </a:gradFill>
              </a:rPr>
              <a:t> down for a </a:t>
            </a:r>
            <a:r>
              <a:rPr lang="fr-FR" sz="2800" dirty="0" err="1">
                <a:gradFill>
                  <a:gsLst>
                    <a:gs pos="2917">
                      <a:schemeClr val="tx1"/>
                    </a:gs>
                    <a:gs pos="30000">
                      <a:schemeClr val="tx1"/>
                    </a:gs>
                  </a:gsLst>
                  <a:lin ang="5400000" scaled="0"/>
                </a:gradFill>
              </a:rPr>
              <a:t>decision</a:t>
            </a:r>
            <a:r>
              <a:rPr lang="fr-FR" sz="2800" dirty="0">
                <a:gradFill>
                  <a:gsLst>
                    <a:gs pos="2917">
                      <a:schemeClr val="tx1"/>
                    </a:gs>
                    <a:gs pos="30000">
                      <a:schemeClr val="tx1"/>
                    </a:gs>
                  </a:gsLst>
                  <a:lin ang="5400000" scaled="0"/>
                </a:gradFill>
              </a:rPr>
              <a:t> in group </a:t>
            </a:r>
            <a:r>
              <a:rPr lang="fr-FR" sz="2800" dirty="0" err="1">
                <a:gradFill>
                  <a:gsLst>
                    <a:gs pos="2917">
                      <a:schemeClr val="tx1"/>
                    </a:gs>
                    <a:gs pos="30000">
                      <a:schemeClr val="tx1"/>
                    </a:gs>
                  </a:gsLst>
                  <a:lin ang="5400000" scaled="0"/>
                </a:gradFill>
              </a:rPr>
              <a:t>because</a:t>
            </a:r>
            <a:r>
              <a:rPr lang="fr-FR" sz="2800" dirty="0">
                <a:gradFill>
                  <a:gsLst>
                    <a:gs pos="2917">
                      <a:schemeClr val="tx1"/>
                    </a:gs>
                    <a:gs pos="30000">
                      <a:schemeClr val="tx1"/>
                    </a:gs>
                  </a:gsLst>
                  <a:lin ang="5400000" scaled="0"/>
                </a:gradFill>
              </a:rPr>
              <a:t> </a:t>
            </a:r>
            <a:r>
              <a:rPr lang="fr-FR" sz="2800" dirty="0" err="1">
                <a:gradFill>
                  <a:gsLst>
                    <a:gs pos="2917">
                      <a:schemeClr val="tx1"/>
                    </a:gs>
                    <a:gs pos="30000">
                      <a:schemeClr val="tx1"/>
                    </a:gs>
                  </a:gsLst>
                  <a:lin ang="5400000" scaled="0"/>
                </a:gradFill>
              </a:rPr>
              <a:t>sudden</a:t>
            </a:r>
            <a:r>
              <a:rPr lang="fr-FR" sz="2800" dirty="0">
                <a:gradFill>
                  <a:gsLst>
                    <a:gs pos="2917">
                      <a:schemeClr val="tx1"/>
                    </a:gs>
                    <a:gs pos="30000">
                      <a:schemeClr val="tx1"/>
                    </a:gs>
                  </a:gsLst>
                  <a:lin ang="5400000" scaled="0"/>
                </a:gradFill>
              </a:rPr>
              <a:t> </a:t>
            </a:r>
            <a:r>
              <a:rPr lang="fr-FR" sz="2800" dirty="0" err="1">
                <a:gradFill>
                  <a:gsLst>
                    <a:gs pos="2917">
                      <a:schemeClr val="tx1"/>
                    </a:gs>
                    <a:gs pos="30000">
                      <a:schemeClr val="tx1"/>
                    </a:gs>
                  </a:gsLst>
                  <a:lin ang="5400000" scaled="0"/>
                </a:gradFill>
              </a:rPr>
              <a:t>failures</a:t>
            </a:r>
            <a:r>
              <a:rPr lang="fr-FR" sz="2800" dirty="0">
                <a:gradFill>
                  <a:gsLst>
                    <a:gs pos="2917">
                      <a:schemeClr val="tx1"/>
                    </a:gs>
                    <a:gs pos="30000">
                      <a:schemeClr val="tx1"/>
                    </a:gs>
                  </a:gsLst>
                  <a:lin ang="5400000" scaled="0"/>
                </a:gradFill>
              </a:rPr>
              <a:t> of plan A can </a:t>
            </a:r>
            <a:r>
              <a:rPr lang="fr-FR" sz="2800" dirty="0" err="1">
                <a:gradFill>
                  <a:gsLst>
                    <a:gs pos="2917">
                      <a:schemeClr val="tx1"/>
                    </a:gs>
                    <a:gs pos="30000">
                      <a:schemeClr val="tx1"/>
                    </a:gs>
                  </a:gsLst>
                  <a:lin ang="5400000" scaled="0"/>
                </a:gradFill>
              </a:rPr>
              <a:t>be</a:t>
            </a:r>
            <a:r>
              <a:rPr lang="fr-FR" sz="2800" dirty="0">
                <a:gradFill>
                  <a:gsLst>
                    <a:gs pos="2917">
                      <a:schemeClr val="tx1"/>
                    </a:gs>
                    <a:gs pos="30000">
                      <a:schemeClr val="tx1"/>
                    </a:gs>
                  </a:gsLst>
                  <a:lin ang="5400000" scaled="0"/>
                </a:gradFill>
              </a:rPr>
              <a:t> </a:t>
            </a:r>
            <a:r>
              <a:rPr lang="fr-FR" sz="2800" dirty="0" err="1">
                <a:gradFill>
                  <a:gsLst>
                    <a:gs pos="2917">
                      <a:schemeClr val="tx1"/>
                    </a:gs>
                    <a:gs pos="30000">
                      <a:schemeClr val="tx1"/>
                    </a:gs>
                  </a:gsLst>
                  <a:lin ang="5400000" scaled="0"/>
                </a:gradFill>
              </a:rPr>
              <a:t>disturbing</a:t>
            </a:r>
            <a:r>
              <a:rPr lang="fr-FR" sz="2800" dirty="0">
                <a:gradFill>
                  <a:gsLst>
                    <a:gs pos="2917">
                      <a:schemeClr val="tx1"/>
                    </a:gs>
                    <a:gs pos="30000">
                      <a:schemeClr val="tx1"/>
                    </a:gs>
                  </a:gsLst>
                  <a:lin ang="5400000" scaled="0"/>
                </a:gradFill>
              </a:rPr>
              <a:t> </a:t>
            </a:r>
            <a:r>
              <a:rPr lang="fr-FR" sz="2800" dirty="0" err="1">
                <a:gradFill>
                  <a:gsLst>
                    <a:gs pos="2917">
                      <a:schemeClr val="tx1"/>
                    </a:gs>
                    <a:gs pos="30000">
                      <a:schemeClr val="tx1"/>
                    </a:gs>
                  </a:gsLst>
                  <a:lin ang="5400000" scaled="0"/>
                </a:gradFill>
              </a:rPr>
              <a:t>sometimes</a:t>
            </a:r>
            <a:r>
              <a:rPr lang="fr-FR" sz="2800" dirty="0">
                <a:gradFill>
                  <a:gsLst>
                    <a:gs pos="2917">
                      <a:schemeClr val="tx1"/>
                    </a:gs>
                    <a:gs pos="30000">
                      <a:schemeClr val="tx1"/>
                    </a:gs>
                  </a:gsLst>
                  <a:lin ang="5400000" scaled="0"/>
                </a:gradFill>
              </a:rPr>
              <a:t> , </a:t>
            </a:r>
            <a:r>
              <a:rPr lang="fr-FR" sz="2800" dirty="0" err="1">
                <a:gradFill>
                  <a:gsLst>
                    <a:gs pos="2917">
                      <a:schemeClr val="tx1"/>
                    </a:gs>
                    <a:gs pos="30000">
                      <a:schemeClr val="tx1"/>
                    </a:gs>
                  </a:gsLst>
                  <a:lin ang="5400000" scaled="0"/>
                </a:gradFill>
              </a:rPr>
              <a:t>it</a:t>
            </a:r>
            <a:r>
              <a:rPr lang="fr-FR" sz="2800" dirty="0">
                <a:gradFill>
                  <a:gsLst>
                    <a:gs pos="2917">
                      <a:schemeClr val="tx1"/>
                    </a:gs>
                    <a:gs pos="30000">
                      <a:schemeClr val="tx1"/>
                    </a:gs>
                  </a:gsLst>
                  <a:lin ang="5400000" scaled="0"/>
                </a:gradFill>
              </a:rPr>
              <a:t> s </a:t>
            </a:r>
            <a:r>
              <a:rPr lang="fr-FR" sz="2800" dirty="0" err="1">
                <a:gradFill>
                  <a:gsLst>
                    <a:gs pos="2917">
                      <a:schemeClr val="tx1"/>
                    </a:gs>
                    <a:gs pos="30000">
                      <a:schemeClr val="tx1"/>
                    </a:gs>
                  </a:gsLst>
                  <a:lin ang="5400000" scaled="0"/>
                </a:gradFill>
              </a:rPr>
              <a:t>better</a:t>
            </a:r>
            <a:r>
              <a:rPr lang="fr-FR" sz="2800" dirty="0">
                <a:gradFill>
                  <a:gsLst>
                    <a:gs pos="2917">
                      <a:schemeClr val="tx1"/>
                    </a:gs>
                    <a:gs pos="30000">
                      <a:schemeClr val="tx1"/>
                    </a:gs>
                  </a:gsLst>
                  <a:lin ang="5400000" scaled="0"/>
                </a:gradFill>
              </a:rPr>
              <a:t> to </a:t>
            </a:r>
            <a:r>
              <a:rPr lang="fr-FR" sz="2800" dirty="0" err="1">
                <a:gradFill>
                  <a:gsLst>
                    <a:gs pos="2917">
                      <a:schemeClr val="tx1"/>
                    </a:gs>
                    <a:gs pos="30000">
                      <a:schemeClr val="tx1"/>
                    </a:gs>
                  </a:gsLst>
                  <a:lin ang="5400000" scaled="0"/>
                </a:gradFill>
              </a:rPr>
              <a:t>think</a:t>
            </a:r>
            <a:r>
              <a:rPr lang="fr-FR" sz="2800" dirty="0">
                <a:gradFill>
                  <a:gsLst>
                    <a:gs pos="2917">
                      <a:schemeClr val="tx1"/>
                    </a:gs>
                    <a:gs pos="30000">
                      <a:schemeClr val="tx1"/>
                    </a:gs>
                  </a:gsLst>
                  <a:lin ang="5400000" scaled="0"/>
                </a:gradFill>
              </a:rPr>
              <a:t> more in </a:t>
            </a:r>
            <a:r>
              <a:rPr lang="fr-FR" sz="2800" dirty="0" err="1">
                <a:gradFill>
                  <a:gsLst>
                    <a:gs pos="2917">
                      <a:schemeClr val="tx1"/>
                    </a:gs>
                    <a:gs pos="30000">
                      <a:schemeClr val="tx1"/>
                    </a:gs>
                  </a:gsLst>
                  <a:lin ang="5400000" scaled="0"/>
                </a:gradFill>
              </a:rPr>
              <a:t>order</a:t>
            </a:r>
            <a:r>
              <a:rPr lang="fr-FR" sz="2800" dirty="0">
                <a:gradFill>
                  <a:gsLst>
                    <a:gs pos="2917">
                      <a:schemeClr val="tx1"/>
                    </a:gs>
                    <a:gs pos="30000">
                      <a:schemeClr val="tx1"/>
                    </a:gs>
                  </a:gsLst>
                  <a:lin ang="5400000" scaled="0"/>
                </a:gradFill>
              </a:rPr>
              <a:t> to </a:t>
            </a:r>
            <a:r>
              <a:rPr lang="fr-FR" sz="2800" dirty="0" err="1">
                <a:gradFill>
                  <a:gsLst>
                    <a:gs pos="2917">
                      <a:schemeClr val="tx1"/>
                    </a:gs>
                    <a:gs pos="30000">
                      <a:schemeClr val="tx1"/>
                    </a:gs>
                  </a:gsLst>
                  <a:lin ang="5400000" scaled="0"/>
                </a:gradFill>
              </a:rPr>
              <a:t>reduce</a:t>
            </a:r>
            <a:r>
              <a:rPr lang="fr-FR" sz="2800" dirty="0">
                <a:gradFill>
                  <a:gsLst>
                    <a:gs pos="2917">
                      <a:schemeClr val="tx1"/>
                    </a:gs>
                    <a:gs pos="30000">
                      <a:schemeClr val="tx1"/>
                    </a:gs>
                  </a:gsLst>
                  <a:lin ang="5400000" scaled="0"/>
                </a:gradFill>
              </a:rPr>
              <a:t> the rate of </a:t>
            </a:r>
            <a:r>
              <a:rPr lang="fr-FR" sz="2800" dirty="0" err="1">
                <a:gradFill>
                  <a:gsLst>
                    <a:gs pos="2917">
                      <a:schemeClr val="tx1"/>
                    </a:gs>
                    <a:gs pos="30000">
                      <a:schemeClr val="tx1"/>
                    </a:gs>
                  </a:gsLst>
                  <a:lin ang="5400000" scaled="0"/>
                </a:gradFill>
              </a:rPr>
              <a:t>its</a:t>
            </a:r>
            <a:r>
              <a:rPr lang="fr-FR" sz="2800" dirty="0">
                <a:gradFill>
                  <a:gsLst>
                    <a:gs pos="2917">
                      <a:schemeClr val="tx1"/>
                    </a:gs>
                    <a:gs pos="30000">
                      <a:schemeClr val="tx1"/>
                    </a:gs>
                  </a:gsLst>
                  <a:lin ang="5400000" scaled="0"/>
                </a:gradFill>
              </a:rPr>
              <a:t> </a:t>
            </a:r>
            <a:r>
              <a:rPr lang="fr-FR" sz="2800" dirty="0" err="1">
                <a:gradFill>
                  <a:gsLst>
                    <a:gs pos="2917">
                      <a:schemeClr val="tx1"/>
                    </a:gs>
                    <a:gs pos="30000">
                      <a:schemeClr val="tx1"/>
                    </a:gs>
                  </a:gsLst>
                  <a:lin ang="5400000" scaled="0"/>
                </a:gradFill>
              </a:rPr>
              <a:t>failure</a:t>
            </a:r>
            <a:r>
              <a:rPr lang="fr-FR" sz="2800" dirty="0">
                <a:gradFill>
                  <a:gsLst>
                    <a:gs pos="2917">
                      <a:schemeClr val="tx1"/>
                    </a:gs>
                    <a:gs pos="30000">
                      <a:schemeClr val="tx1"/>
                    </a:gs>
                  </a:gsLst>
                  <a:lin ang="5400000" scaled="0"/>
                </a:gradFill>
              </a:rPr>
              <a:t> </a:t>
            </a:r>
          </a:p>
        </p:txBody>
      </p:sp>
    </p:spTree>
    <p:extLst>
      <p:ext uri="{BB962C8B-B14F-4D97-AF65-F5344CB8AC3E}">
        <p14:creationId xmlns:p14="http://schemas.microsoft.com/office/powerpoint/2010/main" val="38867440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0322E37-D7F9-45CA-8755-69DA47610FE6}"/>
              </a:ext>
            </a:extLst>
          </p:cNvPr>
          <p:cNvSpPr>
            <a:spLocks noGrp="1"/>
          </p:cNvSpPr>
          <p:nvPr>
            <p:ph type="title"/>
          </p:nvPr>
        </p:nvSpPr>
        <p:spPr/>
        <p:txBody>
          <a:bodyPr/>
          <a:lstStyle/>
          <a:p>
            <a:r>
              <a:rPr lang="en-US" dirty="0"/>
              <a:t>The end</a:t>
            </a:r>
          </a:p>
        </p:txBody>
      </p:sp>
    </p:spTree>
    <p:extLst>
      <p:ext uri="{BB962C8B-B14F-4D97-AF65-F5344CB8AC3E}">
        <p14:creationId xmlns:p14="http://schemas.microsoft.com/office/powerpoint/2010/main" val="257184857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Software code slide</a:t>
            </a:r>
            <a:endParaRPr lang="en-US" dirty="0"/>
          </a:p>
        </p:txBody>
      </p:sp>
      <p:sp>
        <p:nvSpPr>
          <p:cNvPr id="5" name="Text Placeholder 4"/>
          <p:cNvSpPr>
            <a:spLocks noGrp="1"/>
          </p:cNvSpPr>
          <p:nvPr>
            <p:ph type="body" sz="quarter" idx="10"/>
          </p:nvPr>
        </p:nvSpPr>
        <p:spPr/>
        <p:txBody>
          <a:bodyPr/>
          <a:lstStyle/>
          <a:p>
            <a:r>
              <a:rPr lang="en-US"/>
              <a:t>This slide layout uses Consolas, a monotype font which is ideal for showing software code. </a:t>
            </a:r>
            <a:endParaRPr lang="en-US" dirty="0"/>
          </a:p>
        </p:txBody>
      </p:sp>
    </p:spTree>
    <p:extLst>
      <p:ext uri="{BB962C8B-B14F-4D97-AF65-F5344CB8AC3E}">
        <p14:creationId xmlns:p14="http://schemas.microsoft.com/office/powerpoint/2010/main" val="104102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Notes (hidden)</a:t>
            </a:r>
            <a:endParaRPr lang="en-US" dirty="0"/>
          </a:p>
        </p:txBody>
      </p:sp>
      <p:sp>
        <p:nvSpPr>
          <p:cNvPr id="6" name="Text Placeholder 5"/>
          <p:cNvSpPr>
            <a:spLocks noGrp="1"/>
          </p:cNvSpPr>
          <p:nvPr>
            <p:ph type="body" sz="quarter" idx="12"/>
          </p:nvPr>
        </p:nvSpPr>
        <p:spPr/>
        <p:txBody>
          <a:bodyPr/>
          <a:lstStyle/>
          <a:p>
            <a:r>
              <a:rPr lang="en-US"/>
              <a:t>Some speakers at Microsoft like to use this slide for hidden “notes slides”. </a:t>
            </a:r>
          </a:p>
          <a:p>
            <a:r>
              <a:rPr lang="en-US"/>
              <a:t>Delete it if you don’t want to use it.</a:t>
            </a:r>
            <a:endParaRPr lang="en-US" dirty="0"/>
          </a:p>
        </p:txBody>
      </p:sp>
      <p:sp>
        <p:nvSpPr>
          <p:cNvPr id="7" name="Text Placeholder 6"/>
          <p:cNvSpPr>
            <a:spLocks noGrp="1"/>
          </p:cNvSpPr>
          <p:nvPr>
            <p:ph type="body" sz="quarter" idx="11"/>
          </p:nvPr>
        </p:nvSpPr>
        <p:spPr/>
        <p:txBody>
          <a:bodyPr/>
          <a:lstStyle/>
          <a:p>
            <a:r>
              <a:rPr lang="en-US"/>
              <a:t>NEXT: &lt;next slide title&gt;</a:t>
            </a:r>
            <a:endParaRPr lang="en-US" dirty="0"/>
          </a:p>
        </p:txBody>
      </p:sp>
    </p:spTree>
    <p:extLst>
      <p:ext uri="{BB962C8B-B14F-4D97-AF65-F5344CB8AC3E}">
        <p14:creationId xmlns:p14="http://schemas.microsoft.com/office/powerpoint/2010/main" val="1789865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Social Impact League project</a:t>
            </a:r>
          </a:p>
        </p:txBody>
      </p:sp>
      <p:sp>
        <p:nvSpPr>
          <p:cNvPr id="5" name="Text Placeholder 4"/>
          <p:cNvSpPr>
            <a:spLocks noGrp="1"/>
          </p:cNvSpPr>
          <p:nvPr>
            <p:ph type="body" sz="quarter" idx="12"/>
          </p:nvPr>
        </p:nvSpPr>
        <p:spPr/>
        <p:txBody>
          <a:bodyPr/>
          <a:lstStyle/>
          <a:p>
            <a:r>
              <a:rPr lang="en-US" dirty="0">
                <a:effectLst>
                  <a:outerShdw blurRad="38100" dist="38100" dir="2700000" algn="tl">
                    <a:srgbClr val="000000">
                      <a:alpha val="43137"/>
                    </a:srgbClr>
                  </a:outerShdw>
                </a:effectLst>
              </a:rPr>
              <a:t>Prototype sprint : Healthcare</a:t>
            </a:r>
          </a:p>
        </p:txBody>
      </p:sp>
    </p:spTree>
    <p:extLst>
      <p:ext uri="{BB962C8B-B14F-4D97-AF65-F5344CB8AC3E}">
        <p14:creationId xmlns:p14="http://schemas.microsoft.com/office/powerpoint/2010/main" val="242681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Team members:</a:t>
            </a:r>
          </a:p>
        </p:txBody>
      </p:sp>
      <p:sp>
        <p:nvSpPr>
          <p:cNvPr id="5" name="Text Placeholder 4"/>
          <p:cNvSpPr>
            <a:spLocks noGrp="1"/>
          </p:cNvSpPr>
          <p:nvPr>
            <p:ph type="body" sz="quarter" idx="12"/>
          </p:nvPr>
        </p:nvSpPr>
        <p:spPr>
          <a:xfrm>
            <a:off x="584200" y="3543143"/>
            <a:ext cx="6655646" cy="615553"/>
          </a:xfrm>
        </p:spPr>
        <p:txBody>
          <a:bodyPr/>
          <a:lstStyle/>
          <a:p>
            <a:r>
              <a:rPr lang="en-US" dirty="0"/>
              <a:t>   Kenji </a:t>
            </a:r>
            <a:r>
              <a:rPr lang="en-US" dirty="0" err="1"/>
              <a:t>Phang</a:t>
            </a:r>
            <a:r>
              <a:rPr lang="en-US" dirty="0"/>
              <a:t>               Eleonora </a:t>
            </a:r>
            <a:r>
              <a:rPr lang="en-US" dirty="0" err="1"/>
              <a:t>Criscione</a:t>
            </a:r>
            <a:endParaRPr lang="en-US" dirty="0"/>
          </a:p>
          <a:p>
            <a:r>
              <a:rPr lang="en-US" dirty="0"/>
              <a:t>   Javeria Ehsan             Maryem Ben Ali</a:t>
            </a:r>
          </a:p>
        </p:txBody>
      </p:sp>
    </p:spTree>
    <p:extLst>
      <p:ext uri="{BB962C8B-B14F-4D97-AF65-F5344CB8AC3E}">
        <p14:creationId xmlns:p14="http://schemas.microsoft.com/office/powerpoint/2010/main" val="197006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Starter point of the project</a:t>
            </a:r>
          </a:p>
        </p:txBody>
      </p:sp>
    </p:spTree>
    <p:extLst>
      <p:ext uri="{BB962C8B-B14F-4D97-AF65-F5344CB8AC3E}">
        <p14:creationId xmlns:p14="http://schemas.microsoft.com/office/powerpoint/2010/main" val="324949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Starter point of the project</a:t>
            </a:r>
          </a:p>
        </p:txBody>
      </p:sp>
      <p:sp>
        <p:nvSpPr>
          <p:cNvPr id="6" name="Text Placeholder 5"/>
          <p:cNvSpPr>
            <a:spLocks noGrp="1"/>
          </p:cNvSpPr>
          <p:nvPr>
            <p:ph type="body" sz="quarter" idx="10"/>
          </p:nvPr>
        </p:nvSpPr>
        <p:spPr>
          <a:xfrm>
            <a:off x="586740" y="1407865"/>
            <a:ext cx="11018520" cy="2326791"/>
          </a:xfrm>
        </p:spPr>
        <p:txBody>
          <a:bodyPr/>
          <a:lstStyle/>
          <a:p>
            <a:r>
              <a:rPr lang="en-US" dirty="0"/>
              <a:t>Diabetes management apps can be a useful tool for people with diabetes to help them manage their health situation and assist them throughout the process of cohabiting with it,</a:t>
            </a:r>
          </a:p>
          <a:p>
            <a:r>
              <a:rPr lang="en-US" dirty="0"/>
              <a:t>But , these apps  may have their limitations ,</a:t>
            </a:r>
          </a:p>
          <a:p>
            <a:r>
              <a:rPr lang="en-US" dirty="0"/>
              <a:t>Some of these potential limits can consist of:</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Starter point of the project</a:t>
            </a:r>
          </a:p>
        </p:txBody>
      </p:sp>
      <p:sp>
        <p:nvSpPr>
          <p:cNvPr id="2" name="ZoneTexte 1">
            <a:extLst>
              <a:ext uri="{FF2B5EF4-FFF2-40B4-BE49-F238E27FC236}">
                <a16:creationId xmlns:a16="http://schemas.microsoft.com/office/drawing/2014/main" id="{991237D7-A028-D0F5-2E3A-CE1416FC50F0}"/>
              </a:ext>
            </a:extLst>
          </p:cNvPr>
          <p:cNvSpPr txBox="1"/>
          <p:nvPr/>
        </p:nvSpPr>
        <p:spPr>
          <a:xfrm>
            <a:off x="586390" y="1449623"/>
            <a:ext cx="7142922" cy="2462213"/>
          </a:xfrm>
          <a:prstGeom prst="rect">
            <a:avLst/>
          </a:prstGeom>
          <a:noFill/>
        </p:spPr>
        <p:txBody>
          <a:bodyPr wrap="square" lIns="0" tIns="0" rIns="0" bIns="0" rtlCol="0">
            <a:spAutoFit/>
          </a:bodyPr>
          <a:lstStyle/>
          <a:p>
            <a:pPr marL="457200" indent="-457200">
              <a:buFont typeface="Arial" panose="020B0604020202020204" pitchFamily="34" charset="0"/>
              <a:buChar char="•"/>
            </a:pPr>
            <a:r>
              <a:rPr lang="en-US" sz="2800" b="0" i="0" dirty="0">
                <a:effectLst/>
                <a:latin typeface="-apple-system"/>
              </a:rPr>
              <a:t>Limited functionality:</a:t>
            </a:r>
          </a:p>
          <a:p>
            <a:pPr lvl="2"/>
            <a:r>
              <a:rPr lang="en-US" sz="1600" b="0" i="0" dirty="0">
                <a:effectLst/>
                <a:latin typeface="-apple-system"/>
              </a:rPr>
              <a:t>These apps may not offer all of the features and functionality that users need to effectively manage their diabetes. For example, some apps may only track blood sugar levels, while others may not provide tools for tracking or managing other important aspects of diabetes management, such as medication or exercise. As a result, users may need to use multiple apps to fully manage their condition, which can be inconvenient and time-consuming.</a:t>
            </a:r>
            <a:endParaRPr lang="en-US" dirty="0"/>
          </a:p>
          <a:p>
            <a:pPr algn="l"/>
            <a:endParaRPr lang="fr-FR" sz="20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6855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Starter point of the project</a:t>
            </a:r>
          </a:p>
        </p:txBody>
      </p:sp>
      <p:sp>
        <p:nvSpPr>
          <p:cNvPr id="6" name="Text Placeholder 5"/>
          <p:cNvSpPr>
            <a:spLocks noGrp="1"/>
          </p:cNvSpPr>
          <p:nvPr>
            <p:ph type="body" sz="quarter" idx="10"/>
          </p:nvPr>
        </p:nvSpPr>
        <p:spPr>
          <a:xfrm>
            <a:off x="586390" y="1434369"/>
            <a:ext cx="9246723" cy="972574"/>
          </a:xfrm>
        </p:spPr>
        <p:txBody>
          <a:bodyPr/>
          <a:lstStyle/>
          <a:p>
            <a:pPr marL="457200" indent="-457200">
              <a:buFont typeface="Arial" panose="020B0604020202020204" pitchFamily="34" charset="0"/>
              <a:buChar char="•"/>
            </a:pPr>
            <a:r>
              <a:rPr lang="fr-FR" sz="2800" dirty="0" err="1"/>
              <a:t>Difficult</a:t>
            </a:r>
            <a:r>
              <a:rPr lang="fr-FR" sz="2800" dirty="0"/>
              <a:t> use of the </a:t>
            </a:r>
            <a:r>
              <a:rPr lang="fr-FR" sz="2800" dirty="0" err="1"/>
              <a:t>app’s</a:t>
            </a:r>
            <a:r>
              <a:rPr lang="fr-FR" sz="2800" dirty="0"/>
              <a:t> interface:</a:t>
            </a:r>
            <a:endParaRPr lang="en-US" dirty="0"/>
          </a:p>
          <a:p>
            <a:pPr algn="l"/>
            <a:r>
              <a:rPr lang="fr-FR" sz="1600" b="0" i="0" dirty="0" err="1">
                <a:effectLst/>
                <a:latin typeface="-apple-system"/>
              </a:rPr>
              <a:t>diabetes</a:t>
            </a:r>
            <a:r>
              <a:rPr lang="fr-FR" sz="1600" b="0" i="0" dirty="0">
                <a:effectLst/>
                <a:latin typeface="-apple-system"/>
              </a:rPr>
              <a:t> management apps </a:t>
            </a:r>
            <a:r>
              <a:rPr lang="en-US" sz="1600" b="0" i="0" dirty="0">
                <a:effectLst/>
                <a:latin typeface="-apple-system"/>
              </a:rPr>
              <a:t>may have a poorly designed user interface that is difficult to navigate, or view their data and  that may affect their diabetes management.</a:t>
            </a:r>
          </a:p>
        </p:txBody>
      </p:sp>
    </p:spTree>
    <p:extLst>
      <p:ext uri="{BB962C8B-B14F-4D97-AF65-F5344CB8AC3E}">
        <p14:creationId xmlns:p14="http://schemas.microsoft.com/office/powerpoint/2010/main" val="2902664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Tree>
    <p:extLst>
      <p:ext uri="{BB962C8B-B14F-4D97-AF65-F5344CB8AC3E}">
        <p14:creationId xmlns:p14="http://schemas.microsoft.com/office/powerpoint/2010/main" val="3740934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B78FCE4F94D941B32D6B6061C29C09" ma:contentTypeVersion="6" ma:contentTypeDescription="Create a new document." ma:contentTypeScope="" ma:versionID="e60c1c03b30260006a1d1ff9f7138066">
  <xsd:schema xmlns:xsd="http://www.w3.org/2001/XMLSchema" xmlns:xs="http://www.w3.org/2001/XMLSchema" xmlns:p="http://schemas.microsoft.com/office/2006/metadata/properties" xmlns:ns2="976fdccd-ca8b-4477-a16f-3129ac8e5ee5" xmlns:ns3="6d3b3f7c-4b71-40c9-8fff-4f7fb96ddea0" targetNamespace="http://schemas.microsoft.com/office/2006/metadata/properties" ma:root="true" ma:fieldsID="36db65670a08b7ac857e594ec6bc08a7" ns2:_="" ns3:_="">
    <xsd:import namespace="976fdccd-ca8b-4477-a16f-3129ac8e5ee5"/>
    <xsd:import namespace="6d3b3f7c-4b71-40c9-8fff-4f7fb96dde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6fdccd-ca8b-4477-a16f-3129ac8e5e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d3b3f7c-4b71-40c9-8fff-4f7fb96dde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6d3b3f7c-4b71-40c9-8fff-4f7fb96ddea0" xsi:nil="true"/>
  </documentManagement>
</p:properties>
</file>

<file path=customXml/itemProps1.xml><?xml version="1.0" encoding="utf-8"?>
<ds:datastoreItem xmlns:ds="http://schemas.openxmlformats.org/officeDocument/2006/customXml" ds:itemID="{22B300F8-02BB-451A-A12F-025F0CFD59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76fdccd-ca8b-4477-a16f-3129ac8e5ee5"/>
    <ds:schemaRef ds:uri="6d3b3f7c-4b71-40c9-8fff-4f7fb96dde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http://purl.org/dc/terms/"/>
    <ds:schemaRef ds:uri="http://schemas.microsoft.com/office/infopath/2007/PartnerControls"/>
    <ds:schemaRef ds:uri="965de625-df5b-42e9-a277-2113da4f1195"/>
    <ds:schemaRef ds:uri="dcf5ddc1-fb1d-440f-849a-6450bddbaed7"/>
    <ds:schemaRef ds:uri="6d3b3f7c-4b71-40c9-8fff-4f7fb96ddea0"/>
  </ds:schemaRefs>
</ds:datastoreItem>
</file>

<file path=docProps/app.xml><?xml version="1.0" encoding="utf-8"?>
<Properties xmlns="http://schemas.openxmlformats.org/officeDocument/2006/extended-properties" xmlns:vt="http://schemas.openxmlformats.org/officeDocument/2006/docPropsVTypes">
  <Template>WHITE TEMPLATE</Template>
  <TotalTime>822</TotalTime>
  <Words>1732</Words>
  <Application>Microsoft Office PowerPoint</Application>
  <PresentationFormat>Grand écran</PresentationFormat>
  <Paragraphs>151</Paragraphs>
  <Slides>29</Slides>
  <Notes>28</Notes>
  <HiddenSlides>1</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29</vt:i4>
      </vt:variant>
    </vt:vector>
  </HeadingPairs>
  <TitlesOfParts>
    <vt:vector size="39" baseType="lpstr">
      <vt:lpstr>-apple-system</vt:lpstr>
      <vt:lpstr>Arial</vt:lpstr>
      <vt:lpstr>Consolas</vt:lpstr>
      <vt:lpstr>Segoe UI</vt:lpstr>
      <vt:lpstr>Segoe UI Light</vt:lpstr>
      <vt:lpstr>Segoe UI Semibold</vt:lpstr>
      <vt:lpstr>Segoe UI Semilight</vt:lpstr>
      <vt:lpstr>Wingdings</vt:lpstr>
      <vt:lpstr>WHITE TEMPLATE</vt:lpstr>
      <vt:lpstr>SOFT BLACK TEMPLATE</vt:lpstr>
      <vt:lpstr>Présentation PowerPoint</vt:lpstr>
      <vt:lpstr>Social Impact League project</vt:lpstr>
      <vt:lpstr>Social Impact League project</vt:lpstr>
      <vt:lpstr>Team members:</vt:lpstr>
      <vt:lpstr>Starter point of the project</vt:lpstr>
      <vt:lpstr>Starter point of the project</vt:lpstr>
      <vt:lpstr>Starter point of the project</vt:lpstr>
      <vt:lpstr>Starter point of the project</vt:lpstr>
      <vt:lpstr>Solutions</vt:lpstr>
      <vt:lpstr>solutions</vt:lpstr>
      <vt:lpstr>solutions</vt:lpstr>
      <vt:lpstr>How?</vt:lpstr>
      <vt:lpstr>How?</vt:lpstr>
      <vt:lpstr>How?</vt:lpstr>
      <vt:lpstr>How? (more details)</vt:lpstr>
      <vt:lpstr>How?(more details)</vt:lpstr>
      <vt:lpstr>Features implemented in Diabots</vt:lpstr>
      <vt:lpstr>Features implemented in Diabots</vt:lpstr>
      <vt:lpstr>Demo of the app</vt:lpstr>
      <vt:lpstr>Demo of the app:</vt:lpstr>
      <vt:lpstr>Challenges faces throughout social league project</vt:lpstr>
      <vt:lpstr>Challenges faces throughout social league project</vt:lpstr>
      <vt:lpstr>Solutions that helped us overcome these obstacles</vt:lpstr>
      <vt:lpstr>Solutions that helped us overcome these obstacles</vt:lpstr>
      <vt:lpstr>Recommendations you have for future teams of ambassadors working on projects</vt:lpstr>
      <vt:lpstr>Recommendations you have for future teams of ambassadors working on projects</vt:lpstr>
      <vt:lpstr>The end</vt:lpstr>
      <vt:lpstr>Software code slide</vt:lpstr>
      <vt:lpstr>Notes (hidden)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maryem ben alu</cp:lastModifiedBy>
  <cp:revision>61</cp:revision>
  <dcterms:created xsi:type="dcterms:W3CDTF">2019-03-28T18:40:02Z</dcterms:created>
  <dcterms:modified xsi:type="dcterms:W3CDTF">2022-12-18T16:50:29Z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0x010100F6B78FCE4F94D941B32D6B6061C29C09</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