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63" r:id="rId7"/>
    <p:sldId id="258" r:id="rId8"/>
    <p:sldId id="264" r:id="rId9"/>
    <p:sldId id="266" r:id="rId10"/>
    <p:sldId id="259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4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B147-355D-4339-93DE-A7F9F87D6426}" type="datetimeFigureOut">
              <a:rPr lang="en-US" smtClean="0"/>
              <a:t>18/01/2021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061D-5E2C-4CA0-9EBA-D9A7E864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B147-355D-4339-93DE-A7F9F87D6426}" type="datetimeFigureOut">
              <a:rPr lang="en-US" smtClean="0"/>
              <a:t>18/01/2021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061D-5E2C-4CA0-9EBA-D9A7E864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B147-355D-4339-93DE-A7F9F87D6426}" type="datetimeFigureOut">
              <a:rPr lang="en-US" smtClean="0"/>
              <a:t>18/01/2021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061D-5E2C-4CA0-9EBA-D9A7E864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B147-355D-4339-93DE-A7F9F87D6426}" type="datetimeFigureOut">
              <a:rPr lang="en-US" smtClean="0"/>
              <a:t>18/01/2021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061D-5E2C-4CA0-9EBA-D9A7E864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B147-355D-4339-93DE-A7F9F87D6426}" type="datetimeFigureOut">
              <a:rPr lang="en-US" smtClean="0"/>
              <a:t>18/01/2021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061D-5E2C-4CA0-9EBA-D9A7E864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1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B147-355D-4339-93DE-A7F9F87D6426}" type="datetimeFigureOut">
              <a:rPr lang="en-US" smtClean="0"/>
              <a:t>18/01/2021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061D-5E2C-4CA0-9EBA-D9A7E864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B147-355D-4339-93DE-A7F9F87D6426}" type="datetimeFigureOut">
              <a:rPr lang="en-US" smtClean="0"/>
              <a:t>18/01/2021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061D-5E2C-4CA0-9EBA-D9A7E864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B147-355D-4339-93DE-A7F9F87D6426}" type="datetimeFigureOut">
              <a:rPr lang="en-US" smtClean="0"/>
              <a:t>18/01/2021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061D-5E2C-4CA0-9EBA-D9A7E864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4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B147-355D-4339-93DE-A7F9F87D6426}" type="datetimeFigureOut">
              <a:rPr lang="en-US" smtClean="0"/>
              <a:t>18/01/2021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061D-5E2C-4CA0-9EBA-D9A7E864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9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B147-355D-4339-93DE-A7F9F87D6426}" type="datetimeFigureOut">
              <a:rPr lang="en-US" smtClean="0"/>
              <a:t>18/01/2021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061D-5E2C-4CA0-9EBA-D9A7E864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B147-355D-4339-93DE-A7F9F87D6426}" type="datetimeFigureOut">
              <a:rPr lang="en-US" smtClean="0"/>
              <a:t>18/01/2021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061D-5E2C-4CA0-9EBA-D9A7E864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7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5B147-355D-4339-93DE-A7F9F87D6426}" type="datetimeFigureOut">
              <a:rPr lang="en-US" smtClean="0"/>
              <a:t>18/01/2021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1061D-5E2C-4CA0-9EBA-D9A7E864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3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Bibliometrics</a:t>
            </a:r>
            <a:r>
              <a:rPr lang="en-US" dirty="0" smtClean="0"/>
              <a:t> Indicators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Tom Kwanya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Co-authorship</a:t>
            </a:r>
          </a:p>
          <a:p>
            <a:r>
              <a:rPr lang="en-US" dirty="0" smtClean="0"/>
              <a:t>Number of authors per publication</a:t>
            </a:r>
          </a:p>
          <a:p>
            <a:r>
              <a:rPr lang="en-US" dirty="0" smtClean="0"/>
              <a:t>Number of affiliations per publication</a:t>
            </a:r>
          </a:p>
          <a:p>
            <a:r>
              <a:rPr lang="en-US" dirty="0" smtClean="0"/>
              <a:t>Number of countries per publication</a:t>
            </a:r>
          </a:p>
          <a:p>
            <a:r>
              <a:rPr lang="en-US" dirty="0" smtClean="0"/>
              <a:t>Number of fields (disciplines) per publication</a:t>
            </a:r>
          </a:p>
          <a:p>
            <a:r>
              <a:rPr lang="en-US" dirty="0" smtClean="0"/>
              <a:t>Co-delivery of </a:t>
            </a:r>
            <a:r>
              <a:rPr lang="en-US" dirty="0" err="1" smtClean="0"/>
              <a:t>programmes</a:t>
            </a:r>
            <a:endParaRPr lang="en-US" dirty="0" smtClean="0"/>
          </a:p>
          <a:p>
            <a:r>
              <a:rPr lang="en-US" dirty="0" smtClean="0"/>
              <a:t>Collaborative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factor - </a:t>
            </a:r>
            <a:r>
              <a:rPr lang="en-US" dirty="0"/>
              <a:t>the </a:t>
            </a:r>
            <a:r>
              <a:rPr lang="en-US" dirty="0" smtClean="0"/>
              <a:t>average number </a:t>
            </a:r>
            <a:r>
              <a:rPr lang="en-US" dirty="0"/>
              <a:t>of citations a publication in a specific journal has </a:t>
            </a:r>
            <a:r>
              <a:rPr lang="en-US" dirty="0" smtClean="0"/>
              <a:t>received during </a:t>
            </a:r>
            <a:r>
              <a:rPr lang="en-US" dirty="0"/>
              <a:t>the two years following </a:t>
            </a:r>
            <a:r>
              <a:rPr lang="en-US" dirty="0" smtClean="0"/>
              <a:t>its publication.</a:t>
            </a:r>
          </a:p>
          <a:p>
            <a:r>
              <a:rPr lang="en-US" dirty="0" smtClean="0"/>
              <a:t>Normalized journal impact</a:t>
            </a:r>
          </a:p>
          <a:p>
            <a:pPr lvl="1"/>
            <a:r>
              <a:rPr lang="en-US" dirty="0"/>
              <a:t>the relative number of citations </a:t>
            </a:r>
            <a:r>
              <a:rPr lang="en-US" dirty="0" smtClean="0"/>
              <a:t>to publications </a:t>
            </a:r>
            <a:r>
              <a:rPr lang="en-US" dirty="0"/>
              <a:t>in one specific journal, compared to the world </a:t>
            </a:r>
            <a:r>
              <a:rPr lang="en-US" dirty="0" smtClean="0"/>
              <a:t>average of </a:t>
            </a:r>
            <a:r>
              <a:rPr lang="en-US" dirty="0"/>
              <a:t>citations to publications of the same document type, age </a:t>
            </a:r>
            <a:r>
              <a:rPr lang="en-US" dirty="0" smtClean="0"/>
              <a:t>and subject </a:t>
            </a:r>
            <a:r>
              <a:rPr lang="en-US" dirty="0"/>
              <a:t>area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of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Bibliometric</a:t>
            </a:r>
            <a:r>
              <a:rPr lang="en-US" dirty="0" smtClean="0"/>
              <a:t> indicators are quantitative measures used in </a:t>
            </a:r>
            <a:r>
              <a:rPr lang="en-US" dirty="0" err="1" smtClean="0"/>
              <a:t>bibliometrics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Indicators which compare the quantity, quality and visibility of research implemented by various individuals or institutions.</a:t>
            </a:r>
          </a:p>
          <a:p>
            <a:r>
              <a:rPr lang="en-US" dirty="0" err="1" smtClean="0"/>
              <a:t>Bibliometrics</a:t>
            </a:r>
            <a:r>
              <a:rPr lang="en-US" dirty="0" smtClean="0"/>
              <a:t> indicators are metrics used to gauge </a:t>
            </a:r>
            <a:r>
              <a:rPr lang="en-US" dirty="0" err="1" smtClean="0"/>
              <a:t>bibliometrics</a:t>
            </a:r>
            <a:r>
              <a:rPr lang="en-US" dirty="0" smtClean="0"/>
              <a:t> measures – focusing on quantity, quality and visibility of research.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Bibliometrics</a:t>
            </a:r>
            <a:r>
              <a:rPr lang="en-US" dirty="0" smtClean="0"/>
              <a:t> indicators are used to quantify diverse aspects of production, use and impact of scientific publications.</a:t>
            </a:r>
          </a:p>
          <a:p>
            <a:r>
              <a:rPr lang="en-US" dirty="0" err="1" smtClean="0"/>
              <a:t>Bibliometrics</a:t>
            </a:r>
            <a:r>
              <a:rPr lang="en-US" dirty="0" smtClean="0"/>
              <a:t> indicators can be used to evaluate research excellence for individual researchers, research teams and institutions.</a:t>
            </a:r>
          </a:p>
          <a:p>
            <a:r>
              <a:rPr lang="en-US" dirty="0" err="1" smtClean="0"/>
              <a:t>Bibliometrics</a:t>
            </a:r>
            <a:r>
              <a:rPr lang="en-US" dirty="0" smtClean="0"/>
              <a:t> indicators can also be used to measure research contribution of countries.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Direct indicators </a:t>
            </a:r>
            <a:r>
              <a:rPr lang="en-US" dirty="0" smtClean="0"/>
              <a:t>– these are indicators which are objective and are found directly on the documents (e.g. number of publications).</a:t>
            </a:r>
          </a:p>
          <a:p>
            <a:r>
              <a:rPr lang="en-US" b="1" dirty="0" smtClean="0"/>
              <a:t>Derived indicators </a:t>
            </a:r>
            <a:r>
              <a:rPr lang="en-US" dirty="0" smtClean="0"/>
              <a:t>– these are calculated based on an analysis of documents (e.g. citations).</a:t>
            </a:r>
          </a:p>
          <a:p>
            <a:r>
              <a:rPr lang="en-US" b="1" dirty="0" smtClean="0"/>
              <a:t>Assigned indicators </a:t>
            </a:r>
            <a:r>
              <a:rPr lang="en-US" dirty="0" smtClean="0"/>
              <a:t>– based on external assessments e.g. peer judgment, reputation.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number of publications</a:t>
            </a:r>
          </a:p>
          <a:p>
            <a:r>
              <a:rPr lang="en-US" dirty="0" smtClean="0"/>
              <a:t>Number of indexed publications</a:t>
            </a:r>
          </a:p>
          <a:p>
            <a:r>
              <a:rPr lang="en-US" dirty="0" smtClean="0"/>
              <a:t>Number of publications in high impact journals</a:t>
            </a:r>
          </a:p>
          <a:p>
            <a:r>
              <a:rPr lang="en-US" dirty="0" smtClean="0"/>
              <a:t>Number of works per channel of publication</a:t>
            </a:r>
          </a:p>
          <a:p>
            <a:r>
              <a:rPr lang="en-US" dirty="0" smtClean="0"/>
              <a:t>Number of papers in local, regional or international channels of publication</a:t>
            </a:r>
          </a:p>
          <a:p>
            <a:r>
              <a:rPr lang="en-US" dirty="0" smtClean="0"/>
              <a:t>Publications per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Count…</a:t>
            </a:r>
            <a:r>
              <a:rPr lang="en-US" dirty="0" err="1" smtClean="0"/>
              <a:t>Ctd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activity index (unit’s world share)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analysed</a:t>
            </a:r>
            <a:r>
              <a:rPr lang="en-US" dirty="0"/>
              <a:t> unit’s world share of publications in a given </a:t>
            </a:r>
            <a:r>
              <a:rPr lang="en-US" dirty="0" smtClean="0"/>
              <a:t>field divided </a:t>
            </a:r>
            <a:r>
              <a:rPr lang="en-US" dirty="0"/>
              <a:t>by the unit’s world share of publications overall.</a:t>
            </a:r>
            <a:endParaRPr lang="en-US" dirty="0" smtClean="0"/>
          </a:p>
          <a:p>
            <a:r>
              <a:rPr lang="en-US" dirty="0" smtClean="0"/>
              <a:t>Relative </a:t>
            </a:r>
            <a:r>
              <a:rPr lang="en-US" dirty="0" err="1" smtClean="0"/>
              <a:t>specialisation</a:t>
            </a:r>
            <a:r>
              <a:rPr lang="en-US" dirty="0" smtClean="0"/>
              <a:t> index (how active a unit is in a specified field)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value of </a:t>
            </a:r>
            <a:r>
              <a:rPr lang="en-US" dirty="0"/>
              <a:t>-1 indicates a completely idle research field and a value of 1 </a:t>
            </a:r>
            <a:r>
              <a:rPr lang="en-US" dirty="0" smtClean="0"/>
              <a:t>if all </a:t>
            </a:r>
            <a:r>
              <a:rPr lang="en-US" dirty="0"/>
              <a:t>publications from the unit are in one field.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8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citations</a:t>
            </a:r>
          </a:p>
          <a:p>
            <a:r>
              <a:rPr lang="en-US" dirty="0" smtClean="0"/>
              <a:t>Number of citations per publication</a:t>
            </a:r>
          </a:p>
          <a:p>
            <a:r>
              <a:rPr lang="en-US" dirty="0" err="1" smtClean="0"/>
              <a:t>Normalised</a:t>
            </a:r>
            <a:r>
              <a:rPr lang="en-US" dirty="0" smtClean="0"/>
              <a:t> citation score (</a:t>
            </a:r>
            <a:r>
              <a:rPr lang="en-US" dirty="0"/>
              <a:t>the relative number of citations </a:t>
            </a:r>
            <a:r>
              <a:rPr lang="en-US" dirty="0" smtClean="0"/>
              <a:t>to publications </a:t>
            </a:r>
            <a:r>
              <a:rPr lang="en-US" dirty="0"/>
              <a:t>from a specific unit, compared to the world </a:t>
            </a:r>
            <a:r>
              <a:rPr lang="en-US" dirty="0" smtClean="0"/>
              <a:t>average)</a:t>
            </a:r>
          </a:p>
          <a:p>
            <a:r>
              <a:rPr lang="en-US" dirty="0" smtClean="0"/>
              <a:t>Hirsch (h) index</a:t>
            </a:r>
          </a:p>
          <a:p>
            <a:r>
              <a:rPr lang="en-US" dirty="0" smtClean="0"/>
              <a:t>Self citations</a:t>
            </a:r>
          </a:p>
          <a:p>
            <a:r>
              <a:rPr lang="en-US" dirty="0" err="1" smtClean="0"/>
              <a:t>Uncitedness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0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Citations…</a:t>
            </a:r>
            <a:r>
              <a:rPr lang="en-US" dirty="0" err="1" smtClean="0"/>
              <a:t>Ctd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Average percentile (</a:t>
            </a:r>
            <a:r>
              <a:rPr lang="en-US" dirty="0"/>
              <a:t>The average of shares of publications within the same types, </a:t>
            </a:r>
            <a:r>
              <a:rPr lang="en-US" dirty="0" smtClean="0"/>
              <a:t>ages and </a:t>
            </a:r>
            <a:r>
              <a:rPr lang="en-US" dirty="0"/>
              <a:t>subject areas that have fewer citations than the </a:t>
            </a:r>
            <a:r>
              <a:rPr lang="en-US" dirty="0" smtClean="0"/>
              <a:t>analyzed publications.)</a:t>
            </a:r>
          </a:p>
          <a:p>
            <a:r>
              <a:rPr lang="en-US" dirty="0"/>
              <a:t>Top 5% </a:t>
            </a:r>
            <a:r>
              <a:rPr lang="en-US" dirty="0" smtClean="0"/>
              <a:t>- shows </a:t>
            </a:r>
            <a:r>
              <a:rPr lang="en-US" dirty="0"/>
              <a:t>the share of publications attributed to a unit </a:t>
            </a:r>
            <a:r>
              <a:rPr lang="en-US" dirty="0" smtClean="0"/>
              <a:t>that belong </a:t>
            </a:r>
            <a:r>
              <a:rPr lang="en-US" dirty="0"/>
              <a:t>to the 5% most highly cited publications in the </a:t>
            </a:r>
            <a:r>
              <a:rPr lang="en-US" dirty="0" smtClean="0"/>
              <a:t>world from </a:t>
            </a:r>
            <a:r>
              <a:rPr lang="en-US" dirty="0"/>
              <a:t>the same year, in the same subject and of the </a:t>
            </a:r>
            <a:r>
              <a:rPr lang="en-US" dirty="0" smtClean="0"/>
              <a:t>same document </a:t>
            </a:r>
            <a:r>
              <a:rPr lang="en-US" dirty="0"/>
              <a:t>type.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11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Citations…</a:t>
            </a:r>
            <a:r>
              <a:rPr lang="en-US" dirty="0" err="1" smtClean="0"/>
              <a:t>Ctd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Co-citation analysis</a:t>
            </a:r>
          </a:p>
          <a:p>
            <a:pPr lvl="1"/>
            <a:r>
              <a:rPr lang="en-US" dirty="0" smtClean="0"/>
              <a:t>monitors the number of times (two) papers are cited together in single articles or patents in a particular field</a:t>
            </a:r>
          </a:p>
          <a:p>
            <a:r>
              <a:rPr lang="en-US" dirty="0" smtClean="0"/>
              <a:t>Co-word analysis</a:t>
            </a:r>
          </a:p>
          <a:p>
            <a:pPr lvl="1"/>
            <a:r>
              <a:rPr lang="en-US" dirty="0" smtClean="0"/>
              <a:t>monitors the number of times key words are mentioned together in publications or patents in a particular field</a:t>
            </a:r>
          </a:p>
        </p:txBody>
      </p:sp>
    </p:spTree>
    <p:extLst>
      <p:ext uri="{BB962C8B-B14F-4D97-AF65-F5344CB8AC3E}">
        <p14:creationId xmlns:p14="http://schemas.microsoft.com/office/powerpoint/2010/main" val="37445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520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Bibliometrics Indicators</vt:lpstr>
      <vt:lpstr>Definitions of Indicators</vt:lpstr>
      <vt:lpstr>Purpose of Indicators</vt:lpstr>
      <vt:lpstr>Types of Indicators</vt:lpstr>
      <vt:lpstr>Publication Count</vt:lpstr>
      <vt:lpstr>Publication Count…Ctd</vt:lpstr>
      <vt:lpstr>Citations</vt:lpstr>
      <vt:lpstr>Citations…Ctd</vt:lpstr>
      <vt:lpstr>Citations…Ctd</vt:lpstr>
      <vt:lpstr>Collaboration</vt:lpstr>
      <vt:lpstr>Journal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Bibliometrics Indicators</dc:title>
  <dc:creator>Prof. Tom Kwanya</dc:creator>
  <cp:lastModifiedBy>Prof. Tom Kwanya</cp:lastModifiedBy>
  <cp:revision>6</cp:revision>
  <dcterms:created xsi:type="dcterms:W3CDTF">2019-10-03T09:45:06Z</dcterms:created>
  <dcterms:modified xsi:type="dcterms:W3CDTF">2021-01-18T11:35:42Z</dcterms:modified>
</cp:coreProperties>
</file>