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9" r:id="rId9"/>
    <p:sldId id="264" r:id="rId10"/>
    <p:sldId id="265" r:id="rId11"/>
    <p:sldId id="270" r:id="rId12"/>
    <p:sldId id="271" r:id="rId13"/>
    <p:sldId id="259" r:id="rId14"/>
    <p:sldId id="266" r:id="rId15"/>
    <p:sldId id="272" r:id="rId16"/>
    <p:sldId id="27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8A7A-6DFD-47AB-A754-5AFCE9C189D0}" type="datetimeFigureOut">
              <a:rPr lang="en-US" smtClean="0"/>
              <a:t>23/01/2021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CC60-133C-42EA-8D36-1A63F9973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Bibliometrics</a:t>
            </a:r>
            <a:r>
              <a:rPr lang="en-US" dirty="0" smtClean="0"/>
              <a:t> Laws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Tom Kwanya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Bradford’s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Then there is a larger group which account for another 1/3 and even a much larger group accounting for the other 1/3.</a:t>
            </a:r>
          </a:p>
          <a:p>
            <a:r>
              <a:rPr lang="en-US" dirty="0" smtClean="0"/>
              <a:t>He stated that if all journals in a field are sorted according to the number of articles into three groups with each group having a third of the articles, the number of journals will be proportional to </a:t>
            </a:r>
            <a:r>
              <a:rPr lang="en-US" b="1" dirty="0" err="1" smtClean="0"/>
              <a:t>1:n:n</a:t>
            </a:r>
            <a:r>
              <a:rPr lang="en-US" b="1" baseline="30000" dirty="0" err="1" smtClean="0"/>
              <a:t>2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b="1" dirty="0" smtClean="0"/>
              <a:t>n</a:t>
            </a:r>
            <a:r>
              <a:rPr lang="en-US" dirty="0" smtClean="0"/>
              <a:t> is Bradford’s multiplier (a constant).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Bradford’s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small core of, for example, journals have as many papers on a given subject as a much larger number of journals, </a:t>
            </a:r>
            <a:r>
              <a:rPr lang="en-US" b="1" dirty="0"/>
              <a:t>n</a:t>
            </a:r>
            <a:r>
              <a:rPr lang="en-US" dirty="0"/>
              <a:t>, which again has as many papers on the subject as </a:t>
            </a:r>
            <a:r>
              <a:rPr lang="en-US" b="1" dirty="0" err="1"/>
              <a:t>n</a:t>
            </a:r>
            <a:r>
              <a:rPr lang="en-US" b="1" baseline="30000" dirty="0" err="1"/>
              <a:t>2</a:t>
            </a:r>
            <a:r>
              <a:rPr lang="en-US" dirty="0"/>
              <a:t> journals.</a:t>
            </a:r>
            <a:endParaRPr lang="en-US" dirty="0" smtClean="0"/>
          </a:p>
          <a:p>
            <a:r>
              <a:rPr lang="en-US" dirty="0" smtClean="0"/>
              <a:t>A growth in the number of articles in a subject requires a growth in the number of journals or information sources in the subject.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Bradford’s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Bradford’s Law </a:t>
            </a:r>
            <a:r>
              <a:rPr lang="en-US" dirty="0"/>
              <a:t>has been used as an argument </a:t>
            </a:r>
            <a:r>
              <a:rPr lang="en-US" dirty="0" smtClean="0"/>
              <a:t>about: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build collections,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select journals to be indexed in bibliographies,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measure the coverage of bibliographies,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solve practical problems related to information seeking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1657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known as the Law of Word Occurrence developed by linguist George Kingsley </a:t>
            </a:r>
            <a:r>
              <a:rPr lang="en-US" dirty="0" err="1" smtClean="0"/>
              <a:t>Zipf</a:t>
            </a:r>
            <a:r>
              <a:rPr lang="en-US" dirty="0" smtClean="0"/>
              <a:t> in 1935. The law counts the frequency with which specific words occur in scientific publications.</a:t>
            </a:r>
          </a:p>
          <a:p>
            <a:r>
              <a:rPr lang="en-US" dirty="0" smtClean="0"/>
              <a:t>He </a:t>
            </a:r>
            <a:r>
              <a:rPr lang="en-US" dirty="0" err="1" smtClean="0"/>
              <a:t>analysed</a:t>
            </a:r>
            <a:r>
              <a:rPr lang="en-US" dirty="0" smtClean="0"/>
              <a:t> the words (29,899) used in a </a:t>
            </a:r>
            <a:r>
              <a:rPr lang="en-US" dirty="0" smtClean="0"/>
              <a:t>novel known as </a:t>
            </a:r>
            <a:r>
              <a:rPr lang="en-US" i="1" dirty="0" smtClean="0"/>
              <a:t>Ulysses</a:t>
            </a:r>
            <a:r>
              <a:rPr lang="en-US" dirty="0" smtClean="0"/>
              <a:t> written by James Joyce. </a:t>
            </a:r>
          </a:p>
          <a:p>
            <a:r>
              <a:rPr lang="en-US" dirty="0" smtClean="0"/>
              <a:t>He ranked all the words used in the book in order of the frequency of their occurrence with the highest ranked 1 (r=1) and the least ranked last (r=29,899).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 noticed that by multiplying the numerical value of the rank (r) with the frequency of occurrence (f), he got a product, C, which was constant throughout the entire list of words.</a:t>
            </a:r>
          </a:p>
          <a:p>
            <a:r>
              <a:rPr lang="en-US" dirty="0" smtClean="0"/>
              <a:t>Based on the above observation he developed a formula </a:t>
            </a:r>
            <a:r>
              <a:rPr lang="en-US" b="1" i="1" dirty="0" err="1" smtClean="0"/>
              <a:t>rf</a:t>
            </a:r>
            <a:r>
              <a:rPr lang="en-US" b="1" i="1" dirty="0" smtClean="0"/>
              <a:t>=C</a:t>
            </a:r>
            <a:r>
              <a:rPr lang="en-US" dirty="0" smtClean="0"/>
              <a:t> which became known as </a:t>
            </a:r>
            <a:r>
              <a:rPr lang="en-US" dirty="0" err="1" smtClean="0"/>
              <a:t>Zipf’s</a:t>
            </a:r>
            <a:r>
              <a:rPr lang="en-US" dirty="0" smtClean="0"/>
              <a:t> Law.</a:t>
            </a:r>
          </a:p>
          <a:p>
            <a:r>
              <a:rPr lang="en-US" dirty="0" smtClean="0"/>
              <a:t>The </a:t>
            </a:r>
            <a:r>
              <a:rPr lang="en-US" dirty="0"/>
              <a:t>frequency of any word is inversely proportional to its rank in the frequency </a:t>
            </a: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Thus, </a:t>
            </a:r>
            <a:r>
              <a:rPr lang="en-US" dirty="0"/>
              <a:t>the most frequent word will occur approximately twice as often as the second most frequent word, three times as often as the third most frequent word,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Therefore, the </a:t>
            </a:r>
            <a:r>
              <a:rPr lang="en-US" dirty="0"/>
              <a:t>word in the position </a:t>
            </a:r>
            <a:r>
              <a:rPr lang="en-US" b="1" dirty="0"/>
              <a:t>n</a:t>
            </a:r>
            <a:r>
              <a:rPr lang="en-US" dirty="0"/>
              <a:t> appears </a:t>
            </a:r>
            <a:r>
              <a:rPr lang="en-US" b="1" dirty="0" smtClean="0"/>
              <a:t>1/n</a:t>
            </a:r>
            <a:r>
              <a:rPr lang="en-US" dirty="0" smtClean="0"/>
              <a:t> </a:t>
            </a:r>
            <a:r>
              <a:rPr lang="en-US" dirty="0"/>
              <a:t>times as often as the most frequent </a:t>
            </a:r>
            <a:r>
              <a:rPr lang="en-US" dirty="0" smtClean="0"/>
              <a:t>word.</a:t>
            </a:r>
          </a:p>
          <a:p>
            <a:r>
              <a:rPr lang="en-US" dirty="0"/>
              <a:t>In this type of distribution, frequency declines sharply as the rank number </a:t>
            </a:r>
            <a:r>
              <a:rPr lang="en-US" dirty="0" smtClean="0"/>
              <a:t>increases.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Zipf’s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</a:t>
            </a:r>
            <a:r>
              <a:rPr lang="en-US" dirty="0"/>
              <a:t>a small number of items appear very </a:t>
            </a:r>
            <a:r>
              <a:rPr lang="en-US" dirty="0" smtClean="0"/>
              <a:t>often, </a:t>
            </a:r>
            <a:r>
              <a:rPr lang="en-US" dirty="0"/>
              <a:t>and a large number rarely occur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 word in English is</a:t>
            </a:r>
            <a:r>
              <a:rPr lang="en-US" i="1" dirty="0"/>
              <a:t> “the,”</a:t>
            </a:r>
            <a:r>
              <a:rPr lang="en-US" dirty="0"/>
              <a:t> which appears about one-tenth of the time in a typical text; the next most common word (rank 2) is </a:t>
            </a:r>
            <a:r>
              <a:rPr lang="en-US" i="1" dirty="0"/>
              <a:t>“of,”</a:t>
            </a:r>
            <a:r>
              <a:rPr lang="en-US" dirty="0"/>
              <a:t> which appears about one-twentieth of the time</a:t>
            </a:r>
            <a:r>
              <a:rPr lang="en-US" dirty="0" smtClean="0"/>
              <a:t>.</a:t>
            </a:r>
          </a:p>
          <a:p>
            <a:r>
              <a:rPr lang="en-US" dirty="0"/>
              <a:t>Studies show that this phenomenon also applies in nearly every language.</a:t>
            </a:r>
          </a:p>
        </p:txBody>
      </p:sp>
    </p:spTree>
    <p:extLst>
      <p:ext uri="{BB962C8B-B14F-4D97-AF65-F5344CB8AC3E}">
        <p14:creationId xmlns:p14="http://schemas.microsoft.com/office/powerpoint/2010/main" val="8677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Garfield’s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Garfield’s Law of Concentration.</a:t>
            </a:r>
          </a:p>
          <a:p>
            <a:r>
              <a:rPr lang="en-US" dirty="0" smtClean="0"/>
              <a:t>It points out that for any field of science, articles are concentrated within the same highly cited or multidisciplinary journals.</a:t>
            </a:r>
          </a:p>
          <a:p>
            <a:r>
              <a:rPr lang="en-US" dirty="0" smtClean="0"/>
              <a:t>He also opined that the core literature for all scientific literature involves a group of not more than 1,000 journals and could be as few as 500 journals.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Garfield’s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observation implies that a good general science library need not have more journals than a special library holding a </a:t>
            </a:r>
            <a:r>
              <a:rPr lang="en-US" dirty="0" err="1" smtClean="0"/>
              <a:t>specialised</a:t>
            </a:r>
            <a:r>
              <a:rPr lang="en-US" dirty="0" smtClean="0"/>
              <a:t> collection covering a specific discipline.</a:t>
            </a:r>
          </a:p>
          <a:p>
            <a:r>
              <a:rPr lang="en-US" dirty="0" smtClean="0"/>
              <a:t>He also argued that an index does not have to include all journals in a discipline as long as it covers the core journals.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Lotka’s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the Law of Scientific Productivity.</a:t>
            </a:r>
          </a:p>
          <a:p>
            <a:r>
              <a:rPr lang="en-US" dirty="0" smtClean="0"/>
              <a:t>It deals with predicting the number of authors publishing  a given number of papers.</a:t>
            </a:r>
          </a:p>
          <a:p>
            <a:r>
              <a:rPr lang="en-US" dirty="0" smtClean="0"/>
              <a:t>Developed by Alfred </a:t>
            </a:r>
            <a:r>
              <a:rPr lang="en-US" dirty="0" err="1" smtClean="0"/>
              <a:t>Lotka</a:t>
            </a:r>
            <a:r>
              <a:rPr lang="en-US" dirty="0" smtClean="0"/>
              <a:t>, a mathematician, in 1926.</a:t>
            </a:r>
          </a:p>
          <a:p>
            <a:r>
              <a:rPr lang="en-US" dirty="0" smtClean="0"/>
              <a:t>He says the </a:t>
            </a:r>
            <a:r>
              <a:rPr lang="en-US" dirty="0"/>
              <a:t>number of authors making </a:t>
            </a:r>
            <a:r>
              <a:rPr lang="en-US" b="1" dirty="0" smtClean="0"/>
              <a:t>x</a:t>
            </a:r>
            <a:r>
              <a:rPr lang="en-US" dirty="0" smtClean="0"/>
              <a:t> contributions </a:t>
            </a:r>
            <a:r>
              <a:rPr lang="en-US" dirty="0"/>
              <a:t>in a given period is a fraction of the number making a single </a:t>
            </a:r>
            <a:r>
              <a:rPr lang="en-US" dirty="0" smtClean="0"/>
              <a:t>(1) contribution.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number of authors publishing a certain number of articles </a:t>
            </a:r>
            <a:r>
              <a:rPr lang="en-US" dirty="0" smtClean="0"/>
              <a:t>is </a:t>
            </a:r>
            <a:r>
              <a:rPr lang="en-US" dirty="0"/>
              <a:t>a fixed ratio to the number of authors publishing a single </a:t>
            </a:r>
            <a:r>
              <a:rPr lang="en-US" dirty="0" smtClean="0"/>
              <a:t>article.</a:t>
            </a:r>
          </a:p>
          <a:p>
            <a:r>
              <a:rPr lang="en-US" dirty="0"/>
              <a:t>As the number of articles published increases, authors producing that many publications become less </a:t>
            </a:r>
            <a:r>
              <a:rPr lang="en-US" dirty="0" smtClean="0"/>
              <a:t>frequent.</a:t>
            </a:r>
          </a:p>
          <a:p>
            <a:r>
              <a:rPr lang="en-US" dirty="0" smtClean="0"/>
              <a:t>He saw that the number of persons making 2 contributions is about one fourth of those making one (1) contribution.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number making 3 contributions is about one ninth (1/9).</a:t>
            </a:r>
          </a:p>
          <a:p>
            <a:r>
              <a:rPr lang="en-US" dirty="0" smtClean="0"/>
              <a:t>Thus, the number of authors making </a:t>
            </a:r>
            <a:r>
              <a:rPr lang="en-US" b="1" dirty="0" smtClean="0"/>
              <a:t>n</a:t>
            </a:r>
            <a:r>
              <a:rPr lang="en-US" dirty="0" smtClean="0"/>
              <a:t> contributions is about </a:t>
            </a:r>
            <a:r>
              <a:rPr lang="en-US" b="1" dirty="0" smtClean="0"/>
              <a:t>1/</a:t>
            </a:r>
            <a:r>
              <a:rPr lang="en-US" b="1" dirty="0" err="1" smtClean="0"/>
              <a:t>n</a:t>
            </a:r>
            <a:r>
              <a:rPr lang="en-US" b="1" baseline="30000" dirty="0" err="1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of those making one (1) contribution. </a:t>
            </a:r>
          </a:p>
          <a:p>
            <a:r>
              <a:rPr lang="en-US" dirty="0" smtClean="0"/>
              <a:t>The proportion of all contributors making a single (1) contribution is about 60% of all the contributors.</a:t>
            </a:r>
          </a:p>
        </p:txBody>
      </p:sp>
    </p:spTree>
    <p:extLst>
      <p:ext uri="{BB962C8B-B14F-4D97-AF65-F5344CB8AC3E}">
        <p14:creationId xmlns:p14="http://schemas.microsoft.com/office/powerpoint/2010/main" val="34871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Generally, </a:t>
            </a:r>
            <a:r>
              <a:rPr lang="en-US" dirty="0" err="1" smtClean="0"/>
              <a:t>Lotka's</a:t>
            </a:r>
            <a:r>
              <a:rPr lang="en-US" dirty="0" smtClean="0"/>
              <a:t> Law is an inverse square law that for every 100 authors contributing one article, 25 will contribute 2, 11 will contribute 3, and 6 will contribute 4 each.</a:t>
            </a:r>
          </a:p>
          <a:p>
            <a:r>
              <a:rPr lang="en-US" dirty="0" smtClean="0"/>
              <a:t>There is a general decrease in performance among a body of authors following </a:t>
            </a:r>
            <a:r>
              <a:rPr lang="en-US" dirty="0" err="1" smtClean="0"/>
              <a:t>1:</a:t>
            </a:r>
            <a:r>
              <a:rPr lang="en-US" b="1" dirty="0" err="1" smtClean="0"/>
              <a:t>n</a:t>
            </a:r>
            <a:r>
              <a:rPr lang="en-US" baseline="30000" dirty="0" err="1" smtClean="0"/>
              <a:t>2</a:t>
            </a:r>
            <a:endParaRPr lang="en-US" dirty="0"/>
          </a:p>
          <a:p>
            <a:r>
              <a:rPr lang="en-US" dirty="0" smtClean="0"/>
              <a:t>The pattern is reflected in the table in the following slide.</a:t>
            </a:r>
          </a:p>
        </p:txBody>
      </p:sp>
    </p:spTree>
    <p:extLst>
      <p:ext uri="{BB962C8B-B14F-4D97-AF65-F5344CB8AC3E}">
        <p14:creationId xmlns:p14="http://schemas.microsoft.com/office/powerpoint/2010/main" val="10149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Lotka’s</a:t>
            </a:r>
            <a:r>
              <a:rPr lang="en-US" dirty="0" smtClean="0"/>
              <a:t> Law…</a:t>
            </a:r>
            <a:r>
              <a:rPr lang="en-US" dirty="0" err="1" smtClean="0"/>
              <a:t>Ctd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2535"/>
              </p:ext>
            </p:extLst>
          </p:nvPr>
        </p:nvGraphicFramePr>
        <p:xfrm>
          <a:off x="457200" y="1295396"/>
          <a:ext cx="8229600" cy="540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Portion of articles written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Number of authors writing that number of articles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100/10</a:t>
                      </a:r>
                      <a:r>
                        <a:rPr lang="en-US" sz="2200" baseline="30000">
                          <a:effectLst/>
                        </a:rPr>
                        <a:t>2</a:t>
                      </a:r>
                      <a:r>
                        <a:rPr lang="en-US" sz="2200">
                          <a:effectLst/>
                        </a:rPr>
                        <a:t> = 1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9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100/9</a:t>
                      </a:r>
                      <a:r>
                        <a:rPr lang="en-US" sz="2200" baseline="30000">
                          <a:effectLst/>
                        </a:rPr>
                        <a:t>2</a:t>
                      </a:r>
                      <a:r>
                        <a:rPr lang="en-US" sz="2200">
                          <a:effectLst/>
                        </a:rPr>
                        <a:t> ≈ 1 (1.23)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8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100/8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≈ 2 (1.56)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7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100/7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≈ 2 (2.04)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100/6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≈ 3 (2.77)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100/5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= 4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100/4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≈ 6 (6.25)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100/3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≈ 11 (11.111...)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100/2</a:t>
                      </a:r>
                      <a:r>
                        <a:rPr lang="en-US" sz="2200" baseline="30000" dirty="0">
                          <a:effectLst/>
                        </a:rPr>
                        <a:t>2</a:t>
                      </a:r>
                      <a:r>
                        <a:rPr lang="en-US" sz="2200" dirty="0">
                          <a:effectLst/>
                        </a:rPr>
                        <a:t> = 25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100</a:t>
                      </a:r>
                      <a:endParaRPr lang="en-US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Bradford’s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the Law of Scattering.</a:t>
            </a:r>
          </a:p>
          <a:p>
            <a:r>
              <a:rPr lang="en-US" dirty="0" smtClean="0"/>
              <a:t>Developed by Samuel Clement Bradford, a British librarian/mathematician, in 1934.</a:t>
            </a:r>
          </a:p>
          <a:p>
            <a:r>
              <a:rPr lang="en-US" dirty="0" smtClean="0"/>
              <a:t>Dr. Bradford was concerned about the scattering of articles on specific subjects in various journals leading to some of them being left out by indexing agencies.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Bradford’s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types of scattering have been identified by scholars who support Bradford’s Law:</a:t>
            </a:r>
          </a:p>
          <a:p>
            <a:pPr lvl="1"/>
            <a:r>
              <a:rPr lang="en-US" b="1" dirty="0" smtClean="0"/>
              <a:t>Lexical scattering</a:t>
            </a:r>
            <a:r>
              <a:rPr lang="en-US" dirty="0" smtClean="0"/>
              <a:t>: this involves scattering of words in </a:t>
            </a:r>
            <a:r>
              <a:rPr lang="en-US" dirty="0" smtClean="0"/>
              <a:t>collections </a:t>
            </a:r>
            <a:r>
              <a:rPr lang="en-US" dirty="0" smtClean="0"/>
              <a:t>of text;</a:t>
            </a:r>
          </a:p>
          <a:p>
            <a:pPr lvl="1"/>
            <a:r>
              <a:rPr lang="en-US" b="1" dirty="0" smtClean="0"/>
              <a:t>Semantic scattering</a:t>
            </a:r>
            <a:r>
              <a:rPr lang="en-US" dirty="0" smtClean="0"/>
              <a:t>: involves scattering of concepts in </a:t>
            </a:r>
            <a:r>
              <a:rPr lang="en-US" dirty="0" smtClean="0"/>
              <a:t>collections </a:t>
            </a:r>
            <a:r>
              <a:rPr lang="en-US" dirty="0" smtClean="0"/>
              <a:t>of text;</a:t>
            </a:r>
          </a:p>
          <a:p>
            <a:pPr lvl="1"/>
            <a:r>
              <a:rPr lang="en-US" b="1" dirty="0" smtClean="0"/>
              <a:t>Subject scattering</a:t>
            </a:r>
            <a:r>
              <a:rPr lang="en-US" dirty="0" smtClean="0"/>
              <a:t>: the scattering of items useful in solving specific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Bradford’s Law…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Bradford argued that every scientific field is related somehow – however remotely – to all other fields.</a:t>
            </a:r>
          </a:p>
          <a:p>
            <a:r>
              <a:rPr lang="en-US" dirty="0" smtClean="0"/>
              <a:t>He stated that in any bibliography on a subject, there is always a small group of core journals which account for a substantial (1/3) proportion of the articles on that subject or discipline.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986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Bibliometrics Laws</vt:lpstr>
      <vt:lpstr>Lotka’s Law</vt:lpstr>
      <vt:lpstr>Lotka’s Law…Ctd</vt:lpstr>
      <vt:lpstr>Lotka’s Law…Ctd</vt:lpstr>
      <vt:lpstr>Lotka’s Law…Ctd</vt:lpstr>
      <vt:lpstr>Lotka’s Law…Ctd</vt:lpstr>
      <vt:lpstr>Bradford’s Law</vt:lpstr>
      <vt:lpstr>Bradford’s Law…Ctd</vt:lpstr>
      <vt:lpstr>Bradford’s Law…Ctd</vt:lpstr>
      <vt:lpstr>Bradford’s Law…Ctd</vt:lpstr>
      <vt:lpstr>Bradford’s Law…Ctd</vt:lpstr>
      <vt:lpstr>Bradford’s Law…Ctd</vt:lpstr>
      <vt:lpstr>Zipf’s Law</vt:lpstr>
      <vt:lpstr>Zipf’s Law…Ctd</vt:lpstr>
      <vt:lpstr>Zipf’s Law…Ctd</vt:lpstr>
      <vt:lpstr>Zipf’s Law…Ctd</vt:lpstr>
      <vt:lpstr>Garfield’s Law</vt:lpstr>
      <vt:lpstr>Garfield’s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Bibliometrics Laws</dc:title>
  <dc:creator>Prof. Tom Kwanya</dc:creator>
  <cp:lastModifiedBy>Prof. Tom Kwanya</cp:lastModifiedBy>
  <cp:revision>15</cp:revision>
  <dcterms:created xsi:type="dcterms:W3CDTF">2019-10-05T16:31:19Z</dcterms:created>
  <dcterms:modified xsi:type="dcterms:W3CDTF">2021-01-24T06:22:02Z</dcterms:modified>
</cp:coreProperties>
</file>