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2"/>
  </p:handoutMasterIdLst>
  <p:sldIdLst>
    <p:sldId id="256" r:id="rId2"/>
    <p:sldId id="257" r:id="rId3"/>
    <p:sldId id="271" r:id="rId4"/>
    <p:sldId id="272" r:id="rId5"/>
    <p:sldId id="269" r:id="rId6"/>
    <p:sldId id="258" r:id="rId7"/>
    <p:sldId id="270" r:id="rId8"/>
    <p:sldId id="260" r:id="rId9"/>
    <p:sldId id="274" r:id="rId10"/>
    <p:sldId id="259" r:id="rId11"/>
    <p:sldId id="273" r:id="rId12"/>
    <p:sldId id="275" r:id="rId13"/>
    <p:sldId id="276" r:id="rId14"/>
    <p:sldId id="263" r:id="rId15"/>
    <p:sldId id="266" r:id="rId16"/>
    <p:sldId id="277" r:id="rId17"/>
    <p:sldId id="278" r:id="rId18"/>
    <p:sldId id="279" r:id="rId19"/>
    <p:sldId id="280" r:id="rId20"/>
    <p:sldId id="281" r:id="rId21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113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3" y="0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839F0-7724-4B41-81DE-8C0AE3741EDA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82913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3" y="8829675"/>
            <a:ext cx="2982912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9253B9-32FF-4647-B541-4FDD640AB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13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BC9E-8D0F-46D0-A366-1BD7E548E74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E61A-4A32-4D7B-98D0-D414990D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5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BC9E-8D0F-46D0-A366-1BD7E548E74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E61A-4A32-4D7B-98D0-D414990D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564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BC9E-8D0F-46D0-A366-1BD7E548E74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E61A-4A32-4D7B-98D0-D414990D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6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BC9E-8D0F-46D0-A366-1BD7E548E74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E61A-4A32-4D7B-98D0-D414990D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04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BC9E-8D0F-46D0-A366-1BD7E548E74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E61A-4A32-4D7B-98D0-D414990D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76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BC9E-8D0F-46D0-A366-1BD7E548E74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E61A-4A32-4D7B-98D0-D414990D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9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BC9E-8D0F-46D0-A366-1BD7E548E74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E61A-4A32-4D7B-98D0-D414990D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1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BC9E-8D0F-46D0-A366-1BD7E548E74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E61A-4A32-4D7B-98D0-D414990D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16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BC9E-8D0F-46D0-A366-1BD7E548E74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E61A-4A32-4D7B-98D0-D414990D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BC9E-8D0F-46D0-A366-1BD7E548E74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E61A-4A32-4D7B-98D0-D414990D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55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EBC9E-8D0F-46D0-A366-1BD7E548E74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BE61A-4A32-4D7B-98D0-D414990D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36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6EBC9E-8D0F-46D0-A366-1BD7E548E74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BE61A-4A32-4D7B-98D0-D414990D0A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7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Tom Kwanya</a:t>
            </a:r>
          </a:p>
        </p:txBody>
      </p:sp>
    </p:spTree>
    <p:extLst>
      <p:ext uri="{BB962C8B-B14F-4D97-AF65-F5344CB8AC3E}">
        <p14:creationId xmlns:p14="http://schemas.microsoft.com/office/powerpoint/2010/main" val="2129431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Impact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measure of the frequency with which the average article in a journal has been cited in a particular year. </a:t>
            </a:r>
          </a:p>
          <a:p>
            <a:r>
              <a:rPr lang="en-US" dirty="0"/>
              <a:t>It is used to measure the importance or rank of a journal by calculating the times its articles are cited.</a:t>
            </a:r>
          </a:p>
          <a:p>
            <a:r>
              <a:rPr lang="en-US" dirty="0"/>
              <a:t>Often, journal impact is pegged on the number of citations attracted in the first two years after publication.</a:t>
            </a:r>
          </a:p>
        </p:txBody>
      </p:sp>
    </p:spTree>
    <p:extLst>
      <p:ext uri="{BB962C8B-B14F-4D97-AF65-F5344CB8AC3E}">
        <p14:creationId xmlns:p14="http://schemas.microsoft.com/office/powerpoint/2010/main" val="4263046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Impact Factor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EA527F-20B4-7678-D8CF-B2C296FE2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8118"/>
            <a:ext cx="8229600" cy="480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42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h5-index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h5-index for a journal is the largest number </a:t>
            </a:r>
            <a:r>
              <a:rPr lang="en-US" b="1" dirty="0"/>
              <a:t>h</a:t>
            </a:r>
            <a:r>
              <a:rPr lang="en-US" dirty="0"/>
              <a:t> such that </a:t>
            </a:r>
            <a:r>
              <a:rPr lang="en-US" b="1" dirty="0"/>
              <a:t>h</a:t>
            </a:r>
            <a:r>
              <a:rPr lang="en-US" dirty="0"/>
              <a:t> articles in the journal have been cited at least </a:t>
            </a:r>
            <a:r>
              <a:rPr lang="en-US" b="1" dirty="0"/>
              <a:t>h</a:t>
            </a:r>
            <a:r>
              <a:rPr lang="en-US" dirty="0"/>
              <a:t> times each.</a:t>
            </a:r>
          </a:p>
          <a:p>
            <a:r>
              <a:rPr lang="en-US" dirty="0"/>
              <a:t>To calculate the h5-index of a journal, you would typically consider the h-index of the articles published in that journal. </a:t>
            </a:r>
          </a:p>
          <a:p>
            <a:r>
              <a:rPr lang="en-US" dirty="0"/>
              <a:t>The specific h5-index of a journal or conference can vary and may change over time as new articles are published and cited.</a:t>
            </a:r>
          </a:p>
        </p:txBody>
      </p:sp>
    </p:spTree>
    <p:extLst>
      <p:ext uri="{BB962C8B-B14F-4D97-AF65-F5344CB8AC3E}">
        <p14:creationId xmlns:p14="http://schemas.microsoft.com/office/powerpoint/2010/main" val="551698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h5-median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This is a metric used in academic and scientific research to evaluate the impact of scholarly journals, much like the h5-index.</a:t>
            </a:r>
          </a:p>
          <a:p>
            <a:r>
              <a:rPr lang="en-US" dirty="0"/>
              <a:t>While the h5-index emphasizes the most highly cited articles, the h5-median considers the middle point in the distribution of citations.</a:t>
            </a:r>
          </a:p>
          <a:p>
            <a:r>
              <a:rPr lang="en-US" dirty="0"/>
              <a:t>Journals with a high h5-median value are more likely to have a consistent impact across their articles, as opposed to a few highly cited ones skewing the results.</a:t>
            </a:r>
          </a:p>
        </p:txBody>
      </p:sp>
    </p:spTree>
    <p:extLst>
      <p:ext uri="{BB962C8B-B14F-4D97-AF65-F5344CB8AC3E}">
        <p14:creationId xmlns:p14="http://schemas.microsoft.com/office/powerpoint/2010/main" val="144668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Age-Weighted Citation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AWCR</a:t>
            </a:r>
            <a:r>
              <a:rPr lang="en-US" dirty="0"/>
              <a:t> measures the number of citations to an entire body of work, adjusted for the age of each individual paper.</a:t>
            </a:r>
          </a:p>
          <a:p>
            <a:r>
              <a:rPr lang="en-US" dirty="0"/>
              <a:t>It is calculated by dividing the number of citations to a given paper by the age of that paper.</a:t>
            </a:r>
          </a:p>
          <a:p>
            <a:r>
              <a:rPr lang="en-US" dirty="0"/>
              <a:t>It helps to </a:t>
            </a:r>
            <a:r>
              <a:rPr lang="en-US" dirty="0" err="1"/>
              <a:t>normalise</a:t>
            </a:r>
            <a:r>
              <a:rPr lang="en-US" dirty="0"/>
              <a:t> the influence of the age of publication of papers on their citation.</a:t>
            </a:r>
          </a:p>
        </p:txBody>
      </p:sp>
    </p:spTree>
    <p:extLst>
      <p:ext uri="{BB962C8B-B14F-4D97-AF65-F5344CB8AC3E}">
        <p14:creationId xmlns:p14="http://schemas.microsoft.com/office/powerpoint/2010/main" val="409045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Immediacy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average number of times an article is cited in the year of its publication.</a:t>
            </a:r>
          </a:p>
          <a:p>
            <a:r>
              <a:rPr lang="en-US" dirty="0"/>
              <a:t>The Immediacy Index is calculated by dividing the number of citations to articles published in a given year by the number of articles published in that year.</a:t>
            </a:r>
          </a:p>
          <a:p>
            <a:r>
              <a:rPr lang="en-US" dirty="0"/>
              <a:t>Immediacy index gives an indication of the uptake of latest research.</a:t>
            </a:r>
          </a:p>
        </p:txBody>
      </p:sp>
    </p:spTree>
    <p:extLst>
      <p:ext uri="{BB962C8B-B14F-4D97-AF65-F5344CB8AC3E}">
        <p14:creationId xmlns:p14="http://schemas.microsoft.com/office/powerpoint/2010/main" val="2811958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1:</a:t>
            </a:r>
          </a:p>
          <a:p>
            <a:pPr lvl="1"/>
            <a:r>
              <a:rPr lang="en-US" dirty="0"/>
              <a:t>What are the primary advantages of using the h5-index as a metric for evaluating the impact of scholarly journals?</a:t>
            </a:r>
          </a:p>
          <a:p>
            <a:pPr lvl="1"/>
            <a:r>
              <a:rPr lang="en-US" dirty="0"/>
              <a:t>Are there any limitations or demerits associated with relying solely on the h5-index? If so, what are they?</a:t>
            </a:r>
          </a:p>
        </p:txBody>
      </p:sp>
    </p:spTree>
    <p:extLst>
      <p:ext uri="{BB962C8B-B14F-4D97-AF65-F5344CB8AC3E}">
        <p14:creationId xmlns:p14="http://schemas.microsoft.com/office/powerpoint/2010/main" val="37524420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2:</a:t>
            </a:r>
          </a:p>
          <a:p>
            <a:pPr lvl="1"/>
            <a:r>
              <a:rPr lang="en-US" dirty="0"/>
              <a:t>How does the h5-median differ from the h5-index in terms of what it measures in academic publications?</a:t>
            </a:r>
          </a:p>
          <a:p>
            <a:pPr lvl="1"/>
            <a:r>
              <a:rPr lang="en-US" dirty="0"/>
              <a:t>What are the strengths and weaknesses of the h5-median as a metric for assessing the impact of journals?</a:t>
            </a:r>
          </a:p>
        </p:txBody>
      </p:sp>
    </p:spTree>
    <p:extLst>
      <p:ext uri="{BB962C8B-B14F-4D97-AF65-F5344CB8AC3E}">
        <p14:creationId xmlns:p14="http://schemas.microsoft.com/office/powerpoint/2010/main" val="247023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3:</a:t>
            </a:r>
          </a:p>
          <a:p>
            <a:pPr lvl="1"/>
            <a:r>
              <a:rPr lang="en-US" dirty="0"/>
              <a:t>In what situations would it be beneficial to consider both the h5-index and the h5-median when evaluating the influence of a journal?</a:t>
            </a:r>
          </a:p>
          <a:p>
            <a:pPr lvl="1"/>
            <a:r>
              <a:rPr lang="en-US" dirty="0"/>
              <a:t>How might combining these two metrics provide a more comprehensive view of the impact of a journal?</a:t>
            </a:r>
          </a:p>
        </p:txBody>
      </p:sp>
    </p:spTree>
    <p:extLst>
      <p:ext uri="{BB962C8B-B14F-4D97-AF65-F5344CB8AC3E}">
        <p14:creationId xmlns:p14="http://schemas.microsoft.com/office/powerpoint/2010/main" val="366991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4:</a:t>
            </a:r>
          </a:p>
          <a:p>
            <a:pPr lvl="1"/>
            <a:r>
              <a:rPr lang="en-US" dirty="0"/>
              <a:t>What are the contextual factors that researchers and scholars should consider when using the h5-index and h5-median to assess journals in specific fields or disciplines?</a:t>
            </a:r>
          </a:p>
          <a:p>
            <a:pPr lvl="1"/>
            <a:r>
              <a:rPr lang="en-US" dirty="0"/>
              <a:t>How might the choice between these metrics depend on the goals and objectives of the assessment?</a:t>
            </a:r>
          </a:p>
        </p:txBody>
      </p:sp>
    </p:spTree>
    <p:extLst>
      <p:ext uri="{BB962C8B-B14F-4D97-AF65-F5344CB8AC3E}">
        <p14:creationId xmlns:p14="http://schemas.microsoft.com/office/powerpoint/2010/main" val="240579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Citation analysis is a way of measuring the relative importance or impact of an author, an article or a publication by counting the number of times that author, article, or publication has been cited by other works.</a:t>
            </a:r>
          </a:p>
          <a:p>
            <a:r>
              <a:rPr lang="en-US" dirty="0"/>
              <a:t>Citation analysis may be conducted  to establish the impact that a particular work has had; learn more about a field or a topic; and to determine what impact a particular author has had.</a:t>
            </a:r>
          </a:p>
        </p:txBody>
      </p:sp>
    </p:spTree>
    <p:extLst>
      <p:ext uri="{BB962C8B-B14F-4D97-AF65-F5344CB8AC3E}">
        <p14:creationId xmlns:p14="http://schemas.microsoft.com/office/powerpoint/2010/main" val="4040760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81" y="1295400"/>
            <a:ext cx="4880019" cy="438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5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2BBB80-8466-1758-8E07-B838C093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41" y="1155618"/>
            <a:ext cx="8365360" cy="463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44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D59A41-AEC2-214B-1910-8ADBB5481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178" y="0"/>
            <a:ext cx="5809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74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Total number of citations</a:t>
            </a:r>
          </a:p>
          <a:p>
            <a:r>
              <a:rPr lang="en-US" dirty="0"/>
              <a:t>Average number of citations per paper</a:t>
            </a:r>
          </a:p>
          <a:p>
            <a:r>
              <a:rPr lang="en-US" dirty="0"/>
              <a:t>Number of citations per author (co-authored)</a:t>
            </a:r>
          </a:p>
          <a:p>
            <a:r>
              <a:rPr lang="en-US" dirty="0"/>
              <a:t>Number of citations per author per year</a:t>
            </a:r>
          </a:p>
          <a:p>
            <a:r>
              <a:rPr lang="en-US" dirty="0"/>
              <a:t>Number of authors per paper</a:t>
            </a:r>
          </a:p>
          <a:p>
            <a:r>
              <a:rPr lang="en-US" dirty="0"/>
              <a:t>Average number of authors per paper (sum of the author counts across all papers, divided by the total number of papers)</a:t>
            </a:r>
          </a:p>
        </p:txBody>
      </p:sp>
    </p:spTree>
    <p:extLst>
      <p:ext uri="{BB962C8B-B14F-4D97-AF65-F5344CB8AC3E}">
        <p14:creationId xmlns:p14="http://schemas.microsoft.com/office/powerpoint/2010/main" val="1536352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H-Index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Author-level metric which measures both productivity and citation impact of scientific publications of a scholar.</a:t>
            </a:r>
          </a:p>
          <a:p>
            <a:r>
              <a:rPr lang="en-US" dirty="0"/>
              <a:t>It is based on the set of the scientist’s most cited papers and the number of citations that they have received.</a:t>
            </a:r>
          </a:p>
          <a:p>
            <a:r>
              <a:rPr lang="en-US" dirty="0"/>
              <a:t>The h-index is the maximum value of h such that the given author/journal has published h papers that have each been cited at least h times.</a:t>
            </a:r>
          </a:p>
        </p:txBody>
      </p:sp>
    </p:spTree>
    <p:extLst>
      <p:ext uri="{BB962C8B-B14F-4D97-AF65-F5344CB8AC3E}">
        <p14:creationId xmlns:p14="http://schemas.microsoft.com/office/powerpoint/2010/main" val="386072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H-Index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Divides the standard h-index by the average number of authors in the articles that contribute to the h-index, in order to reduce the effects of co-authorship.</a:t>
            </a:r>
          </a:p>
          <a:p>
            <a:r>
              <a:rPr lang="en-US" dirty="0"/>
              <a:t>It provides a framework for apportioning the popularity of co-authored works to individual contributing authors.</a:t>
            </a:r>
          </a:p>
          <a:p>
            <a:r>
              <a:rPr lang="en-US" dirty="0" err="1"/>
              <a:t>Normalises</a:t>
            </a:r>
            <a:r>
              <a:rPr lang="en-US" dirty="0"/>
              <a:t> influence of co-authored works.</a:t>
            </a:r>
          </a:p>
        </p:txBody>
      </p:sp>
    </p:spTree>
    <p:extLst>
      <p:ext uri="{BB962C8B-B14F-4D97-AF65-F5344CB8AC3E}">
        <p14:creationId xmlns:p14="http://schemas.microsoft.com/office/powerpoint/2010/main" val="215833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i10</a:t>
            </a:r>
            <a:r>
              <a:rPr lang="en-US" dirty="0"/>
              <a:t>-Index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by Google Scholar</a:t>
            </a:r>
          </a:p>
          <a:p>
            <a:r>
              <a:rPr lang="en-US" dirty="0" err="1"/>
              <a:t>i10</a:t>
            </a:r>
            <a:r>
              <a:rPr lang="en-US" dirty="0"/>
              <a:t>-Index = the number of publications of a scholar which have at least 10 citations.</a:t>
            </a:r>
          </a:p>
          <a:p>
            <a:r>
              <a:rPr lang="en-US" dirty="0"/>
              <a:t>It is a way of assessing the impact of a scholar’s work based on the number of citations their most popular works have attracted.</a:t>
            </a:r>
          </a:p>
          <a:p>
            <a:r>
              <a:rPr lang="en-US" dirty="0"/>
              <a:t>It is only used by Google Scholar.</a:t>
            </a:r>
          </a:p>
        </p:txBody>
      </p:sp>
    </p:spTree>
    <p:extLst>
      <p:ext uri="{BB962C8B-B14F-4D97-AF65-F5344CB8AC3E}">
        <p14:creationId xmlns:p14="http://schemas.microsoft.com/office/powerpoint/2010/main" val="154190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 Influence - </a:t>
            </a:r>
            <a:r>
              <a:rPr lang="en-US" dirty="0" err="1"/>
              <a:t>ResearchGate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D2BF2-3F2E-E97D-EB23-33908E18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47800"/>
            <a:ext cx="8458200" cy="479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74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845</Words>
  <Application>Microsoft Office PowerPoint</Application>
  <PresentationFormat>On-screen Show (4:3)</PresentationFormat>
  <Paragraphs>63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CITATION ANALYSIS</vt:lpstr>
      <vt:lpstr>Definitions</vt:lpstr>
      <vt:lpstr>PowerPoint Presentation</vt:lpstr>
      <vt:lpstr>PowerPoint Presentation</vt:lpstr>
      <vt:lpstr>Citation Metrics</vt:lpstr>
      <vt:lpstr>H-Index</vt:lpstr>
      <vt:lpstr>Individual H-Index</vt:lpstr>
      <vt:lpstr>i10-Index</vt:lpstr>
      <vt:lpstr>Author Influence - ResearchGate</vt:lpstr>
      <vt:lpstr>Journal Impact Factor</vt:lpstr>
      <vt:lpstr>Journal Impact Factor</vt:lpstr>
      <vt:lpstr>Journal h5-index</vt:lpstr>
      <vt:lpstr>Journal h5-median</vt:lpstr>
      <vt:lpstr>Age-Weighted Citation Rate</vt:lpstr>
      <vt:lpstr>Immediacy Index</vt:lpstr>
      <vt:lpstr>Group Work Questions</vt:lpstr>
      <vt:lpstr>Group Work Questions</vt:lpstr>
      <vt:lpstr>Group Work Questions</vt:lpstr>
      <vt:lpstr>Group Work Questions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CITATION ANALYSIS</dc:title>
  <dc:creator>Prof. Tom Kwanya</dc:creator>
  <cp:lastModifiedBy>Tom Kwanya</cp:lastModifiedBy>
  <cp:revision>30</cp:revision>
  <cp:lastPrinted>2019-11-08T05:03:10Z</cp:lastPrinted>
  <dcterms:created xsi:type="dcterms:W3CDTF">2019-11-04T13:17:32Z</dcterms:created>
  <dcterms:modified xsi:type="dcterms:W3CDTF">2024-12-15T08:51:34Z</dcterms:modified>
</cp:coreProperties>
</file>