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76" r:id="rId4"/>
    <p:sldId id="277" r:id="rId5"/>
    <p:sldId id="258" r:id="rId6"/>
    <p:sldId id="266" r:id="rId7"/>
    <p:sldId id="278" r:id="rId8"/>
    <p:sldId id="279" r:id="rId9"/>
    <p:sldId id="259" r:id="rId10"/>
    <p:sldId id="270" r:id="rId11"/>
    <p:sldId id="260" r:id="rId12"/>
    <p:sldId id="274" r:id="rId13"/>
    <p:sldId id="263" r:id="rId14"/>
    <p:sldId id="261" r:id="rId15"/>
    <p:sldId id="267" r:id="rId16"/>
    <p:sldId id="271" r:id="rId17"/>
    <p:sldId id="272" r:id="rId18"/>
    <p:sldId id="273" r:id="rId1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9CC5E8ED-381D-4C15-A491-54521D94316F}" type="datetimeFigureOut">
              <a:rPr lang="en-US" smtClean="0"/>
              <a:t>02/10/2021</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159B7D7B-50E7-4FD8-A3EE-13F252CDBF5F}" type="slidenum">
              <a:rPr lang="en-US" smtClean="0"/>
              <a:t>‹#›</a:t>
            </a:fld>
            <a:endParaRPr lang="en-US"/>
          </a:p>
        </p:txBody>
      </p:sp>
    </p:spTree>
    <p:extLst>
      <p:ext uri="{BB962C8B-B14F-4D97-AF65-F5344CB8AC3E}">
        <p14:creationId xmlns:p14="http://schemas.microsoft.com/office/powerpoint/2010/main" val="22653106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E40E9-028B-4810-8022-5937189FAFAD}" type="datetimeFigureOut">
              <a:rPr lang="en-US" smtClean="0"/>
              <a:t>02/10/2021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E40E9-028B-4810-8022-5937189FAFAD}" type="datetimeFigureOut">
              <a:rPr lang="en-US" smtClean="0"/>
              <a:t>02/10/2021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E40E9-028B-4810-8022-5937189FAFAD}" type="datetimeFigureOut">
              <a:rPr lang="en-US" smtClean="0"/>
              <a:t>02/10/2021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E40E9-028B-4810-8022-5937189FAFAD}" type="datetimeFigureOut">
              <a:rPr lang="en-US" smtClean="0"/>
              <a:t>02/10/2021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E40E9-028B-4810-8022-5937189FAFAD}" type="datetimeFigureOut">
              <a:rPr lang="en-US" smtClean="0"/>
              <a:t>02/10/2021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6E40E9-028B-4810-8022-5937189FAFAD}" type="datetimeFigureOut">
              <a:rPr lang="en-US" smtClean="0"/>
              <a:t>02/10/2021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6E40E9-028B-4810-8022-5937189FAFAD}" type="datetimeFigureOut">
              <a:rPr lang="en-US" smtClean="0"/>
              <a:t>02/10/2021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6E40E9-028B-4810-8022-5937189FAFAD}" type="datetimeFigureOut">
              <a:rPr lang="en-US" smtClean="0"/>
              <a:t>02/10/2021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40E9-028B-4810-8022-5937189FAFAD}" type="datetimeFigureOut">
              <a:rPr lang="en-US" smtClean="0"/>
              <a:t>02/10/2021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E40E9-028B-4810-8022-5937189FAFAD}" type="datetimeFigureOut">
              <a:rPr lang="en-US" smtClean="0"/>
              <a:t>02/10/2021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E40E9-028B-4810-8022-5937189FAFAD}" type="datetimeFigureOut">
              <a:rPr lang="en-US" smtClean="0"/>
              <a:t>02/10/2021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FA4A3-2F54-478F-B051-26792B92BB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E40E9-028B-4810-8022-5937189FAFAD}" type="datetimeFigureOut">
              <a:rPr lang="en-US" smtClean="0"/>
              <a:t>02/10/2021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FA4A3-2F54-478F-B051-26792B92BB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Bibliometrics</a:t>
            </a:r>
            <a:r>
              <a:rPr lang="en-US" dirty="0" smtClean="0"/>
              <a:t> and </a:t>
            </a:r>
            <a:r>
              <a:rPr lang="en-US" dirty="0" err="1" smtClean="0"/>
              <a:t>Scientometrics</a:t>
            </a:r>
            <a:endParaRPr lang="en-US" dirty="0"/>
          </a:p>
        </p:txBody>
      </p:sp>
      <p:sp>
        <p:nvSpPr>
          <p:cNvPr id="3" name="Subtitle 2"/>
          <p:cNvSpPr>
            <a:spLocks noGrp="1"/>
          </p:cNvSpPr>
          <p:nvPr>
            <p:ph type="subTitle" idx="1"/>
          </p:nvPr>
        </p:nvSpPr>
        <p:spPr/>
        <p:txBody>
          <a:bodyPr/>
          <a:lstStyle/>
          <a:p>
            <a:r>
              <a:rPr lang="en-US" dirty="0" smtClean="0"/>
              <a:t>Prof. Tom Kwanya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Background…</a:t>
            </a:r>
            <a:r>
              <a:rPr lang="en-US" dirty="0" err="1" smtClean="0"/>
              <a:t>ctd</a:t>
            </a:r>
            <a:endParaRPr lang="en-US" dirty="0"/>
          </a:p>
        </p:txBody>
      </p:sp>
      <p:sp>
        <p:nvSpPr>
          <p:cNvPr id="3" name="Content Placeholder 2"/>
          <p:cNvSpPr>
            <a:spLocks noGrp="1"/>
          </p:cNvSpPr>
          <p:nvPr>
            <p:ph idx="1"/>
          </p:nvPr>
        </p:nvSpPr>
        <p:spPr/>
        <p:txBody>
          <a:bodyPr>
            <a:normAutofit/>
          </a:bodyPr>
          <a:lstStyle/>
          <a:p>
            <a:r>
              <a:rPr lang="en-US" dirty="0" smtClean="0"/>
              <a:t>This was followed by a 1917 study by Cole and </a:t>
            </a:r>
            <a:r>
              <a:rPr lang="en-US" dirty="0" err="1" smtClean="0"/>
              <a:t>Eales</a:t>
            </a:r>
            <a:r>
              <a:rPr lang="en-US" dirty="0" smtClean="0"/>
              <a:t> who statistically studied the growth of literature in comparative anatomy between 1550-1860 through bibliographical citations.</a:t>
            </a:r>
          </a:p>
          <a:p>
            <a:r>
              <a:rPr lang="en-US" dirty="0" smtClean="0"/>
              <a:t>In 1923 </a:t>
            </a:r>
            <a:r>
              <a:rPr lang="en-US" dirty="0" err="1" smtClean="0"/>
              <a:t>Hulme</a:t>
            </a:r>
            <a:r>
              <a:rPr lang="en-US" dirty="0" smtClean="0"/>
              <a:t> proposed the use of counting of publications to understand the development of science and technology.</a:t>
            </a:r>
          </a:p>
          <a:p>
            <a:r>
              <a:rPr lang="en-US" dirty="0" err="1" smtClean="0"/>
              <a:t>Ranganathan</a:t>
            </a:r>
            <a:r>
              <a:rPr lang="en-US" dirty="0" smtClean="0"/>
              <a:t> proposed </a:t>
            </a:r>
            <a:r>
              <a:rPr lang="en-US" dirty="0" err="1" smtClean="0"/>
              <a:t>librametry</a:t>
            </a:r>
            <a:r>
              <a:rPr lang="en-US" dirty="0" smtClean="0"/>
              <a:t> in 1948.</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Bibliometrics</a:t>
            </a:r>
            <a:r>
              <a:rPr lang="en-US" dirty="0" smtClean="0"/>
              <a:t> is based on the assumption that the majority of research findings are published as articles in academic journals and are read in that context by other researchers who then go on to cite these articles in their subsequent articles. </a:t>
            </a:r>
          </a:p>
          <a:p>
            <a:r>
              <a:rPr lang="en-US" dirty="0" smtClean="0"/>
              <a:t>The more citations an article receives, the greater the impact this can be taken to have had.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a:t>
            </a:r>
            <a:r>
              <a:rPr lang="en-US" dirty="0" err="1" smtClean="0"/>
              <a:t>ctd</a:t>
            </a:r>
            <a:endParaRPr lang="en-US" dirty="0"/>
          </a:p>
        </p:txBody>
      </p:sp>
      <p:sp>
        <p:nvSpPr>
          <p:cNvPr id="3" name="Content Placeholder 2"/>
          <p:cNvSpPr>
            <a:spLocks noGrp="1"/>
          </p:cNvSpPr>
          <p:nvPr>
            <p:ph idx="1"/>
          </p:nvPr>
        </p:nvSpPr>
        <p:spPr/>
        <p:txBody>
          <a:bodyPr>
            <a:normAutofit lnSpcReduction="10000"/>
          </a:bodyPr>
          <a:lstStyle/>
          <a:p>
            <a:r>
              <a:rPr lang="en-US" dirty="0" err="1" smtClean="0"/>
              <a:t>Bibliometrics</a:t>
            </a:r>
            <a:r>
              <a:rPr lang="en-US" dirty="0" smtClean="0"/>
              <a:t> involves measuring the number of published academic articles by a certain group of authors and the number of times these articles are cited, as well as studying the statistical connections between different articles, authors and subjects.</a:t>
            </a:r>
          </a:p>
          <a:p>
            <a:r>
              <a:rPr lang="en-US" dirty="0" smtClean="0"/>
              <a:t>Although there is no absolute consensus about </a:t>
            </a:r>
            <a:r>
              <a:rPr lang="en-US" dirty="0" err="1" smtClean="0"/>
              <a:t>bibliometrics</a:t>
            </a:r>
            <a:r>
              <a:rPr lang="en-US" dirty="0" smtClean="0"/>
              <a:t>, it is gaining prominence on the research scene.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t>
            </a:r>
            <a:r>
              <a:rPr lang="en-US" dirty="0" err="1" smtClean="0"/>
              <a:t>Bibliometrics</a:t>
            </a:r>
            <a:r>
              <a:rPr lang="en-US" dirty="0" smtClean="0"/>
              <a:t> Data</a:t>
            </a:r>
            <a:endParaRPr lang="en-US" dirty="0"/>
          </a:p>
        </p:txBody>
      </p:sp>
      <p:sp>
        <p:nvSpPr>
          <p:cNvPr id="3" name="Content Placeholder 2"/>
          <p:cNvSpPr>
            <a:spLocks noGrp="1"/>
          </p:cNvSpPr>
          <p:nvPr>
            <p:ph idx="1"/>
          </p:nvPr>
        </p:nvSpPr>
        <p:spPr/>
        <p:txBody>
          <a:bodyPr/>
          <a:lstStyle/>
          <a:p>
            <a:r>
              <a:rPr lang="en-US" dirty="0" smtClean="0"/>
              <a:t>Thomson Reuters Citation Indices:</a:t>
            </a:r>
          </a:p>
          <a:p>
            <a:pPr lvl="1"/>
            <a:r>
              <a:rPr lang="en-US" dirty="0"/>
              <a:t>Science Citation Index </a:t>
            </a:r>
            <a:r>
              <a:rPr lang="en-US" dirty="0" smtClean="0"/>
              <a:t>Expanded</a:t>
            </a:r>
          </a:p>
          <a:p>
            <a:pPr lvl="1"/>
            <a:r>
              <a:rPr lang="en-US" dirty="0"/>
              <a:t>Social Sciences Citation </a:t>
            </a:r>
            <a:r>
              <a:rPr lang="en-US" dirty="0" smtClean="0"/>
              <a:t>Index</a:t>
            </a:r>
          </a:p>
          <a:p>
            <a:pPr lvl="1"/>
            <a:r>
              <a:rPr lang="en-US" dirty="0" smtClean="0"/>
              <a:t>Arts and Humanities </a:t>
            </a:r>
            <a:r>
              <a:rPr lang="en-US" dirty="0"/>
              <a:t>Citation Index</a:t>
            </a:r>
            <a:endParaRPr lang="en-US" dirty="0" smtClean="0"/>
          </a:p>
          <a:p>
            <a:r>
              <a:rPr lang="en-US" dirty="0" err="1" smtClean="0"/>
              <a:t>Pubmed</a:t>
            </a:r>
            <a:r>
              <a:rPr lang="en-US" dirty="0" smtClean="0"/>
              <a:t>/Medline</a:t>
            </a:r>
          </a:p>
          <a:p>
            <a:r>
              <a:rPr lang="en-US" dirty="0" smtClean="0"/>
              <a:t>Scopus</a:t>
            </a:r>
          </a:p>
          <a:p>
            <a:r>
              <a:rPr lang="en-US" dirty="0" smtClean="0"/>
              <a:t>Google Scholar</a:t>
            </a:r>
          </a:p>
          <a:p>
            <a:r>
              <a:rPr lang="en-US" dirty="0" smtClean="0"/>
              <a:t>Institutional repositories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Ranking of universities and departments based on scientific production.</a:t>
            </a:r>
          </a:p>
          <a:p>
            <a:r>
              <a:rPr lang="en-US" dirty="0" smtClean="0"/>
              <a:t>Evaluation of publications and other information resources.</a:t>
            </a:r>
          </a:p>
          <a:p>
            <a:r>
              <a:rPr lang="en-US" dirty="0" smtClean="0"/>
              <a:t>Assessment of factors which influence information production, flow and use.</a:t>
            </a:r>
          </a:p>
          <a:p>
            <a:r>
              <a:rPr lang="en-US" dirty="0" smtClean="0"/>
              <a:t>Analysis of trends in the themes and consumption of information and knowledge.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err="1" smtClean="0"/>
              <a:t>ctd</a:t>
            </a:r>
            <a:endParaRPr lang="en-US" dirty="0"/>
          </a:p>
        </p:txBody>
      </p:sp>
      <p:sp>
        <p:nvSpPr>
          <p:cNvPr id="3" name="Content Placeholder 2"/>
          <p:cNvSpPr>
            <a:spLocks noGrp="1"/>
          </p:cNvSpPr>
          <p:nvPr>
            <p:ph idx="1"/>
          </p:nvPr>
        </p:nvSpPr>
        <p:spPr/>
        <p:txBody>
          <a:bodyPr/>
          <a:lstStyle/>
          <a:p>
            <a:r>
              <a:rPr lang="en-US" dirty="0" smtClean="0"/>
              <a:t>Evaluation of the effectiveness or impact of information services.</a:t>
            </a:r>
          </a:p>
          <a:p>
            <a:r>
              <a:rPr lang="en-US" dirty="0" smtClean="0"/>
              <a:t>Conducting a quantitative analysis of academic literature.</a:t>
            </a:r>
          </a:p>
          <a:p>
            <a:r>
              <a:rPr lang="en-US" dirty="0" smtClean="0"/>
              <a:t>Identifying areas of research strengths and weaknesses.</a:t>
            </a:r>
          </a:p>
          <a:p>
            <a:r>
              <a:rPr lang="en-US" dirty="0" smtClean="0"/>
              <a:t>Identifying top researchers or scientific journals.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Bibliometrics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Citation </a:t>
            </a:r>
            <a:r>
              <a:rPr lang="en-US" dirty="0"/>
              <a:t>patterns can differ greatly between </a:t>
            </a:r>
            <a:r>
              <a:rPr lang="en-US" dirty="0" smtClean="0"/>
              <a:t>disciplines.</a:t>
            </a:r>
          </a:p>
          <a:p>
            <a:r>
              <a:rPr lang="en-US" dirty="0"/>
              <a:t>Some disciplines such as the arts, humanities and social sciences rely less on publishing </a:t>
            </a:r>
            <a:r>
              <a:rPr lang="en-US" dirty="0" smtClean="0"/>
              <a:t>in journals </a:t>
            </a:r>
            <a:r>
              <a:rPr lang="en-US" dirty="0"/>
              <a:t>yet </a:t>
            </a:r>
            <a:r>
              <a:rPr lang="en-US" dirty="0" err="1"/>
              <a:t>bibliometrics</a:t>
            </a:r>
            <a:r>
              <a:rPr lang="en-US" dirty="0"/>
              <a:t> commonly focuses on journal article citations</a:t>
            </a:r>
            <a:r>
              <a:rPr lang="en-US" dirty="0" smtClean="0"/>
              <a:t>.</a:t>
            </a:r>
          </a:p>
          <a:p>
            <a:r>
              <a:rPr lang="en-US" dirty="0"/>
              <a:t>A paper may be cited in a negative rather than a positive way yet the citation would still </a:t>
            </a:r>
            <a:r>
              <a:rPr lang="en-US" dirty="0" smtClean="0"/>
              <a:t>be counted</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Bibliometrics</a:t>
            </a:r>
            <a:r>
              <a:rPr lang="en-US" dirty="0" smtClean="0"/>
              <a:t>…</a:t>
            </a:r>
            <a:r>
              <a:rPr lang="en-US" dirty="0" err="1" smtClean="0"/>
              <a:t>ctd</a:t>
            </a:r>
            <a:endParaRPr lang="en-US" dirty="0"/>
          </a:p>
        </p:txBody>
      </p:sp>
      <p:sp>
        <p:nvSpPr>
          <p:cNvPr id="3" name="Content Placeholder 2"/>
          <p:cNvSpPr>
            <a:spLocks noGrp="1"/>
          </p:cNvSpPr>
          <p:nvPr>
            <p:ph idx="1"/>
          </p:nvPr>
        </p:nvSpPr>
        <p:spPr/>
        <p:txBody>
          <a:bodyPr>
            <a:normAutofit/>
          </a:bodyPr>
          <a:lstStyle/>
          <a:p>
            <a:r>
              <a:rPr lang="en-US" dirty="0"/>
              <a:t>The tools used to gather </a:t>
            </a:r>
            <a:r>
              <a:rPr lang="en-US" dirty="0" err="1"/>
              <a:t>bibliometric</a:t>
            </a:r>
            <a:r>
              <a:rPr lang="en-US" dirty="0"/>
              <a:t> data do not cover all research areas and do not index </a:t>
            </a:r>
            <a:r>
              <a:rPr lang="en-US" dirty="0" smtClean="0"/>
              <a:t>all publications</a:t>
            </a:r>
            <a:r>
              <a:rPr lang="en-US" dirty="0"/>
              <a:t>. Results will vary depending on the tool you use</a:t>
            </a:r>
            <a:r>
              <a:rPr lang="en-US" dirty="0" smtClean="0"/>
              <a:t>.</a:t>
            </a:r>
          </a:p>
          <a:p>
            <a:r>
              <a:rPr lang="en-US" dirty="0"/>
              <a:t>Manipulation of the system by researchers inappropriately self-citing, citing colleagues, </a:t>
            </a:r>
            <a:r>
              <a:rPr lang="en-US" dirty="0" smtClean="0"/>
              <a:t>splitting outputs </a:t>
            </a:r>
            <a:r>
              <a:rPr lang="en-US" dirty="0"/>
              <a:t>into many articles etc can distort the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Success</a:t>
            </a:r>
            <a:endParaRPr lang="en-US" dirty="0"/>
          </a:p>
        </p:txBody>
      </p:sp>
      <p:sp>
        <p:nvSpPr>
          <p:cNvPr id="3" name="Content Placeholder 2"/>
          <p:cNvSpPr>
            <a:spLocks noGrp="1"/>
          </p:cNvSpPr>
          <p:nvPr>
            <p:ph idx="1"/>
          </p:nvPr>
        </p:nvSpPr>
        <p:spPr/>
        <p:txBody>
          <a:bodyPr>
            <a:normAutofit/>
          </a:bodyPr>
          <a:lstStyle/>
          <a:p>
            <a:r>
              <a:rPr lang="en-US" dirty="0"/>
              <a:t>Always compare like with </a:t>
            </a:r>
            <a:r>
              <a:rPr lang="en-US" dirty="0" smtClean="0"/>
              <a:t>like</a:t>
            </a:r>
          </a:p>
          <a:p>
            <a:r>
              <a:rPr lang="en-US" dirty="0"/>
              <a:t>Don’t rely on a single </a:t>
            </a:r>
            <a:r>
              <a:rPr lang="en-US" dirty="0" err="1"/>
              <a:t>bibliometric</a:t>
            </a:r>
            <a:r>
              <a:rPr lang="en-US" dirty="0"/>
              <a:t> </a:t>
            </a:r>
            <a:r>
              <a:rPr lang="en-US" dirty="0" smtClean="0"/>
              <a:t>tool</a:t>
            </a:r>
          </a:p>
          <a:p>
            <a:r>
              <a:rPr lang="en-US" dirty="0"/>
              <a:t>Be aware that some disciplines rely less on publishing in journals than others and will </a:t>
            </a:r>
            <a:r>
              <a:rPr lang="en-US" dirty="0" smtClean="0"/>
              <a:t>therefore fare </a:t>
            </a:r>
            <a:r>
              <a:rPr lang="en-US" dirty="0"/>
              <a:t>less </a:t>
            </a:r>
            <a:r>
              <a:rPr lang="en-US" dirty="0" err="1" smtClean="0"/>
              <a:t>favourably</a:t>
            </a:r>
            <a:r>
              <a:rPr lang="en-US" dirty="0" smtClean="0"/>
              <a:t>.</a:t>
            </a:r>
          </a:p>
          <a:p>
            <a:r>
              <a:rPr lang="en-US" dirty="0"/>
              <a:t>Put the data in context using a combination of metrics and other qualitative information </a:t>
            </a:r>
            <a:r>
              <a:rPr lang="en-US" dirty="0" smtClean="0"/>
              <a:t>where appropriate.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Bibliometrics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field of study which uses mathematical and statistical techniques to study publishing and communication patterns in the distribution of information (</a:t>
            </a:r>
            <a:r>
              <a:rPr lang="en-US" dirty="0" err="1" smtClean="0"/>
              <a:t>Diodato</a:t>
            </a:r>
            <a:r>
              <a:rPr lang="en-US" dirty="0" smtClean="0"/>
              <a:t>, 1994).</a:t>
            </a:r>
          </a:p>
          <a:p>
            <a:r>
              <a:rPr lang="en-US" dirty="0" smtClean="0"/>
              <a:t>Mathematical and statistical analysis of patterns that arise in the publication and use of documents.</a:t>
            </a:r>
          </a:p>
          <a:p>
            <a:r>
              <a:rPr lang="en-US" dirty="0" smtClean="0"/>
              <a:t>Publications as used in </a:t>
            </a:r>
            <a:r>
              <a:rPr lang="en-US" dirty="0" err="1" smtClean="0"/>
              <a:t>bibliometrics</a:t>
            </a:r>
            <a:r>
              <a:rPr lang="en-US" dirty="0" smtClean="0"/>
              <a:t> refer to scientific information sources/resources.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Bibliometrics</a:t>
            </a:r>
            <a:r>
              <a:rPr lang="en-US" dirty="0" smtClean="0"/>
              <a:t>…</a:t>
            </a:r>
            <a:r>
              <a:rPr lang="en-US" dirty="0" err="1" smtClean="0"/>
              <a:t>Ctd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use of published scientific literature (articles, books, conference proceedings, etc.) for measuring research activity </a:t>
            </a:r>
            <a:r>
              <a:rPr lang="en-US" dirty="0" smtClean="0"/>
              <a:t>e.g. </a:t>
            </a:r>
            <a:r>
              <a:rPr lang="en-US" dirty="0"/>
              <a:t>output volume, science 'quality', </a:t>
            </a:r>
            <a:r>
              <a:rPr lang="en-US" dirty="0" err="1"/>
              <a:t>interdisciplinarity</a:t>
            </a:r>
            <a:r>
              <a:rPr lang="en-US" dirty="0"/>
              <a:t>, </a:t>
            </a:r>
            <a:r>
              <a:rPr lang="en-US" dirty="0" smtClean="0"/>
              <a:t>networking (Grant, 2015)</a:t>
            </a:r>
          </a:p>
          <a:p>
            <a:r>
              <a:rPr lang="en-US" dirty="0"/>
              <a:t>New knowledge created by scientists is embedded in the scientific </a:t>
            </a:r>
            <a:r>
              <a:rPr lang="en-US" dirty="0" smtClean="0"/>
              <a:t>literature; by </a:t>
            </a:r>
            <a:r>
              <a:rPr lang="en-US" dirty="0"/>
              <a:t>measuring scientific literature, we measure knowledge and the ways it is </a:t>
            </a:r>
            <a:r>
              <a:rPr lang="en-US" dirty="0" smtClean="0"/>
              <a:t>produced. </a:t>
            </a:r>
            <a:endParaRPr lang="en-US" dirty="0"/>
          </a:p>
        </p:txBody>
      </p:sp>
    </p:spTree>
    <p:extLst>
      <p:ext uri="{BB962C8B-B14F-4D97-AF65-F5344CB8AC3E}">
        <p14:creationId xmlns:p14="http://schemas.microsoft.com/office/powerpoint/2010/main" val="92941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Bibliometrics</a:t>
            </a:r>
            <a:r>
              <a:rPr lang="en-US" dirty="0" smtClean="0"/>
              <a:t> vs. </a:t>
            </a:r>
            <a:r>
              <a:rPr lang="en-US" dirty="0" err="1" smtClean="0"/>
              <a:t>Informetrics</a:t>
            </a:r>
            <a:endParaRPr lang="en-US" dirty="0"/>
          </a:p>
        </p:txBody>
      </p:sp>
      <p:sp>
        <p:nvSpPr>
          <p:cNvPr id="3" name="Content Placeholder 2"/>
          <p:cNvSpPr>
            <a:spLocks noGrp="1"/>
          </p:cNvSpPr>
          <p:nvPr>
            <p:ph idx="1"/>
          </p:nvPr>
        </p:nvSpPr>
        <p:spPr/>
        <p:txBody>
          <a:bodyPr/>
          <a:lstStyle/>
          <a:p>
            <a:r>
              <a:rPr lang="en-US" dirty="0" smtClean="0"/>
              <a:t>Sometimes used interchangeably but there is a distinction between the two concepts.</a:t>
            </a:r>
          </a:p>
          <a:p>
            <a:r>
              <a:rPr lang="en-US" dirty="0" err="1" smtClean="0"/>
              <a:t>Informetrics</a:t>
            </a:r>
            <a:r>
              <a:rPr lang="en-US" dirty="0" smtClean="0"/>
              <a:t> deal with </a:t>
            </a:r>
            <a:r>
              <a:rPr lang="en-US" dirty="0" err="1" smtClean="0"/>
              <a:t>analysing</a:t>
            </a:r>
            <a:r>
              <a:rPr lang="en-US" dirty="0" smtClean="0"/>
              <a:t> the patterns in the production and use of any form of information. </a:t>
            </a:r>
            <a:r>
              <a:rPr lang="en-US" dirty="0" err="1" smtClean="0"/>
              <a:t>Bibliometrics</a:t>
            </a:r>
            <a:r>
              <a:rPr lang="en-US" dirty="0" smtClean="0"/>
              <a:t> deal with published information.</a:t>
            </a:r>
          </a:p>
          <a:p>
            <a:r>
              <a:rPr lang="en-US" dirty="0" smtClean="0"/>
              <a:t>Thus, </a:t>
            </a:r>
            <a:r>
              <a:rPr lang="en-US" dirty="0" err="1" smtClean="0"/>
              <a:t>bibliometrics</a:t>
            </a:r>
            <a:r>
              <a:rPr lang="en-US" dirty="0" smtClean="0"/>
              <a:t> can be considered as a subset of </a:t>
            </a:r>
            <a:r>
              <a:rPr lang="en-US" dirty="0" err="1" smtClean="0"/>
              <a:t>informetrics</a:t>
            </a:r>
            <a:r>
              <a:rPr lang="en-US" dirty="0" smtClean="0"/>
              <a:t>.</a:t>
            </a:r>
            <a:endParaRPr lang="en-US" dirty="0"/>
          </a:p>
        </p:txBody>
      </p:sp>
    </p:spTree>
    <p:extLst>
      <p:ext uri="{BB962C8B-B14F-4D97-AF65-F5344CB8AC3E}">
        <p14:creationId xmlns:p14="http://schemas.microsoft.com/office/powerpoint/2010/main" val="250951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Scientometrics</a:t>
            </a:r>
            <a:r>
              <a:rPr lang="en-US" dirty="0" smtClean="0"/>
              <a:t>?</a:t>
            </a:r>
            <a:endParaRPr lang="en-US" dirty="0"/>
          </a:p>
        </p:txBody>
      </p:sp>
      <p:sp>
        <p:nvSpPr>
          <p:cNvPr id="3" name="Content Placeholder 2"/>
          <p:cNvSpPr>
            <a:spLocks noGrp="1"/>
          </p:cNvSpPr>
          <p:nvPr>
            <p:ph idx="1"/>
          </p:nvPr>
        </p:nvSpPr>
        <p:spPr/>
        <p:txBody>
          <a:bodyPr/>
          <a:lstStyle/>
          <a:p>
            <a:r>
              <a:rPr lang="en-US" dirty="0" err="1" smtClean="0"/>
              <a:t>Scientometrics</a:t>
            </a:r>
            <a:r>
              <a:rPr lang="en-US" dirty="0" smtClean="0"/>
              <a:t> applies </a:t>
            </a:r>
            <a:r>
              <a:rPr lang="en-US" dirty="0" err="1" smtClean="0"/>
              <a:t>bibliometric</a:t>
            </a:r>
            <a:r>
              <a:rPr lang="en-US" dirty="0" smtClean="0"/>
              <a:t> approaches to science (physical and natural sciences excluding social sciences).</a:t>
            </a:r>
          </a:p>
          <a:p>
            <a:r>
              <a:rPr lang="en-US" dirty="0" err="1" smtClean="0"/>
              <a:t>Scientometrics</a:t>
            </a:r>
            <a:r>
              <a:rPr lang="en-US" dirty="0" smtClean="0"/>
              <a:t> also goes beyond the usual realms of </a:t>
            </a:r>
            <a:r>
              <a:rPr lang="en-US" dirty="0" err="1" smtClean="0"/>
              <a:t>bibliometrics</a:t>
            </a:r>
            <a:r>
              <a:rPr lang="en-US" dirty="0" smtClean="0"/>
              <a:t> e.g. when it considers the politics or development of science.</a:t>
            </a:r>
          </a:p>
          <a:p>
            <a:r>
              <a:rPr lang="en-US" dirty="0" smtClean="0"/>
              <a:t>Policies on scientific research at all levels also  fall within the ambit of </a:t>
            </a:r>
            <a:r>
              <a:rPr lang="en-US" dirty="0" err="1" smtClean="0"/>
              <a:t>scientometrics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Metrics Compared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Informetrics</a:t>
            </a:r>
            <a:r>
              <a:rPr lang="en-US" dirty="0" smtClean="0"/>
              <a:t> deals with all forms of information – scientific and non-scientific.</a:t>
            </a:r>
          </a:p>
          <a:p>
            <a:r>
              <a:rPr lang="en-US" dirty="0" err="1" smtClean="0"/>
              <a:t>Bibliometrics</a:t>
            </a:r>
            <a:r>
              <a:rPr lang="en-US" dirty="0" smtClean="0"/>
              <a:t> deals with all scientific publications in all fields of study.</a:t>
            </a:r>
          </a:p>
          <a:p>
            <a:r>
              <a:rPr lang="en-US" dirty="0" err="1" smtClean="0"/>
              <a:t>Scientometrics</a:t>
            </a:r>
            <a:r>
              <a:rPr lang="en-US" dirty="0" smtClean="0"/>
              <a:t> deals with scientific publications in the disciplines in natural and physical sciences.</a:t>
            </a:r>
          </a:p>
          <a:p>
            <a:r>
              <a:rPr lang="en-US" dirty="0" err="1" smtClean="0"/>
              <a:t>Scientometrics</a:t>
            </a:r>
            <a:r>
              <a:rPr lang="en-US" dirty="0" smtClean="0"/>
              <a:t> is confined; </a:t>
            </a:r>
            <a:r>
              <a:rPr lang="en-US" dirty="0" err="1" smtClean="0"/>
              <a:t>bibliometrics</a:t>
            </a:r>
            <a:r>
              <a:rPr lang="en-US" dirty="0" smtClean="0"/>
              <a:t> is wide while </a:t>
            </a:r>
            <a:r>
              <a:rPr lang="en-US" dirty="0" err="1" smtClean="0"/>
              <a:t>informetrics</a:t>
            </a:r>
            <a:r>
              <a:rPr lang="en-US" dirty="0" smtClean="0"/>
              <a:t> is overall.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vs. Evaluative Metrics</a:t>
            </a:r>
            <a:endParaRPr lang="en-US" dirty="0"/>
          </a:p>
        </p:txBody>
      </p:sp>
      <p:sp>
        <p:nvSpPr>
          <p:cNvPr id="3" name="Content Placeholder 2"/>
          <p:cNvSpPr>
            <a:spLocks noGrp="1"/>
          </p:cNvSpPr>
          <p:nvPr>
            <p:ph idx="1"/>
          </p:nvPr>
        </p:nvSpPr>
        <p:spPr/>
        <p:txBody>
          <a:bodyPr>
            <a:normAutofit/>
          </a:bodyPr>
          <a:lstStyle/>
          <a:p>
            <a:r>
              <a:rPr lang="en-US" dirty="0" smtClean="0"/>
              <a:t>Descriptive metrics deal with measuring the production of publications in a </a:t>
            </a:r>
            <a:r>
              <a:rPr lang="en-US" dirty="0"/>
              <a:t>given field </a:t>
            </a:r>
            <a:r>
              <a:rPr lang="en-US" dirty="0" smtClean="0"/>
              <a:t>for </a:t>
            </a:r>
            <a:r>
              <a:rPr lang="en-US" dirty="0"/>
              <a:t>the purpose of comparing the amount of research in different </a:t>
            </a:r>
            <a:r>
              <a:rPr lang="en-US" dirty="0" smtClean="0"/>
              <a:t>countries; </a:t>
            </a:r>
            <a:r>
              <a:rPr lang="en-US" dirty="0"/>
              <a:t>the amount </a:t>
            </a:r>
            <a:r>
              <a:rPr lang="en-US" dirty="0" smtClean="0"/>
              <a:t>of research produced </a:t>
            </a:r>
            <a:r>
              <a:rPr lang="en-US" dirty="0"/>
              <a:t>during different </a:t>
            </a:r>
            <a:r>
              <a:rPr lang="en-US" dirty="0" smtClean="0"/>
              <a:t>periods of time; the </a:t>
            </a:r>
            <a:r>
              <a:rPr lang="en-US" dirty="0"/>
              <a:t>amount </a:t>
            </a:r>
            <a:r>
              <a:rPr lang="en-US" dirty="0" smtClean="0"/>
              <a:t>of research output produced </a:t>
            </a:r>
            <a:r>
              <a:rPr lang="en-US" dirty="0"/>
              <a:t>in different subdivisions of the </a:t>
            </a:r>
            <a:r>
              <a:rPr lang="en-US" dirty="0" smtClean="0"/>
              <a:t>field; or a combination of all the above. </a:t>
            </a:r>
            <a:endParaRPr lang="en-US" dirty="0"/>
          </a:p>
        </p:txBody>
      </p:sp>
    </p:spTree>
    <p:extLst>
      <p:ext uri="{BB962C8B-B14F-4D97-AF65-F5344CB8AC3E}">
        <p14:creationId xmlns:p14="http://schemas.microsoft.com/office/powerpoint/2010/main" val="1752514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vs. Evaluative Metrics…</a:t>
            </a:r>
            <a:r>
              <a:rPr lang="en-US" dirty="0" err="1" smtClean="0"/>
              <a:t>Ctd</a:t>
            </a:r>
            <a:endParaRPr lang="en-US" dirty="0"/>
          </a:p>
        </p:txBody>
      </p:sp>
      <p:sp>
        <p:nvSpPr>
          <p:cNvPr id="3" name="Content Placeholder 2"/>
          <p:cNvSpPr>
            <a:spLocks noGrp="1"/>
          </p:cNvSpPr>
          <p:nvPr>
            <p:ph idx="1"/>
          </p:nvPr>
        </p:nvSpPr>
        <p:spPr/>
        <p:txBody>
          <a:bodyPr>
            <a:normAutofit lnSpcReduction="10000"/>
          </a:bodyPr>
          <a:lstStyle/>
          <a:p>
            <a:r>
              <a:rPr lang="en-US" dirty="0" smtClean="0"/>
              <a:t>Evaluative metrics assesses the quality and impact of scientific publications.</a:t>
            </a:r>
          </a:p>
          <a:p>
            <a:r>
              <a:rPr lang="en-US" dirty="0"/>
              <a:t>Evaluative metrics focuses particularly on the evaluation of scientific activity, and more, in particular, on quality aspects of </a:t>
            </a:r>
            <a:r>
              <a:rPr lang="en-US" dirty="0" smtClean="0"/>
              <a:t>scientific performance </a:t>
            </a:r>
            <a:r>
              <a:rPr lang="en-US" dirty="0"/>
              <a:t>(</a:t>
            </a:r>
            <a:r>
              <a:rPr lang="en-US" dirty="0" err="1"/>
              <a:t>Narin</a:t>
            </a:r>
            <a:r>
              <a:rPr lang="en-US" dirty="0"/>
              <a:t>, 1976). </a:t>
            </a:r>
            <a:endParaRPr lang="en-US" dirty="0" smtClean="0"/>
          </a:p>
          <a:p>
            <a:r>
              <a:rPr lang="en-US" dirty="0"/>
              <a:t>Such a study is often made </a:t>
            </a:r>
            <a:r>
              <a:rPr lang="en-US" dirty="0" smtClean="0"/>
              <a:t>by counting </a:t>
            </a:r>
            <a:r>
              <a:rPr lang="en-US" dirty="0"/>
              <a:t>the references cited by a large number of research workers </a:t>
            </a:r>
            <a:r>
              <a:rPr lang="en-US" dirty="0" smtClean="0"/>
              <a:t>in their </a:t>
            </a:r>
            <a:r>
              <a:rPr lang="en-US" dirty="0"/>
              <a:t>papers.</a:t>
            </a:r>
          </a:p>
        </p:txBody>
      </p:sp>
    </p:spTree>
    <p:extLst>
      <p:ext uri="{BB962C8B-B14F-4D97-AF65-F5344CB8AC3E}">
        <p14:creationId xmlns:p14="http://schemas.microsoft.com/office/powerpoint/2010/main" val="2894185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The term </a:t>
            </a:r>
            <a:r>
              <a:rPr lang="en-US" dirty="0" err="1" smtClean="0"/>
              <a:t>bibliometrics</a:t>
            </a:r>
            <a:r>
              <a:rPr lang="en-US" dirty="0" smtClean="0"/>
              <a:t> was coined by Allan Pritchard in 1969. He defined it as “the application of mathematics and statistical methods to books and other media of communication”.</a:t>
            </a:r>
          </a:p>
          <a:p>
            <a:r>
              <a:rPr lang="en-US" dirty="0" smtClean="0"/>
              <a:t>However, the concept is much older as it can be traced back to 1896 when Campbell used statistical methods to study subject scattering in publications.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929</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Introduction to Bibliometrics and Scientometrics</vt:lpstr>
      <vt:lpstr>What is Bibliometrics?</vt:lpstr>
      <vt:lpstr>What is Bibliometrics…Ctd?</vt:lpstr>
      <vt:lpstr>Bibliometrics vs. Informetrics</vt:lpstr>
      <vt:lpstr>What is Scientometrics?</vt:lpstr>
      <vt:lpstr>The three Metrics Compared</vt:lpstr>
      <vt:lpstr>Descriptive vs. Evaluative Metrics</vt:lpstr>
      <vt:lpstr>Descriptive vs. Evaluative Metrics…Ctd</vt:lpstr>
      <vt:lpstr>Historical Background</vt:lpstr>
      <vt:lpstr>Historical Background…ctd</vt:lpstr>
      <vt:lpstr>Foundations</vt:lpstr>
      <vt:lpstr>Foundations…ctd</vt:lpstr>
      <vt:lpstr>Sources of Bibliometrics Data</vt:lpstr>
      <vt:lpstr>Application</vt:lpstr>
      <vt:lpstr>Application…ctd</vt:lpstr>
      <vt:lpstr>Limitations of Bibliometrics</vt:lpstr>
      <vt:lpstr>Limitations of Bibliometrics…ctd</vt:lpstr>
      <vt:lpstr>Tips for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Bibliometrics and Scientometrics</dc:title>
  <dc:creator>Dr. Tom Kwanya</dc:creator>
  <cp:lastModifiedBy>Prof. Tom Kwanya</cp:lastModifiedBy>
  <cp:revision>19</cp:revision>
  <cp:lastPrinted>2019-09-24T12:19:36Z</cp:lastPrinted>
  <dcterms:created xsi:type="dcterms:W3CDTF">2017-01-18T09:52:04Z</dcterms:created>
  <dcterms:modified xsi:type="dcterms:W3CDTF">2021-10-02T16:12:27Z</dcterms:modified>
</cp:coreProperties>
</file>