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66" r:id="rId5"/>
    <p:sldId id="268" r:id="rId6"/>
    <p:sldId id="258" r:id="rId7"/>
    <p:sldId id="263" r:id="rId8"/>
    <p:sldId id="264" r:id="rId9"/>
    <p:sldId id="265" r:id="rId10"/>
    <p:sldId id="259" r:id="rId11"/>
    <p:sldId id="269" r:id="rId12"/>
    <p:sldId id="260" r:id="rId13"/>
    <p:sldId id="272" r:id="rId14"/>
    <p:sldId id="261" r:id="rId15"/>
    <p:sldId id="262" r:id="rId16"/>
    <p:sldId id="270" r:id="rId17"/>
    <p:sldId id="271"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024" y="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D9C12D-2E96-4F51-883E-1A8EE9CFCC38}" type="datetimeFigureOut">
              <a:rPr lang="en-US" smtClean="0"/>
              <a:t>14/02/2021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D0AED4-4B13-4C3C-A118-AFD068FAD8E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D9C12D-2E96-4F51-883E-1A8EE9CFCC38}" type="datetimeFigureOut">
              <a:rPr lang="en-US" smtClean="0"/>
              <a:t>14/02/2021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D0AED4-4B13-4C3C-A118-AFD068FAD8E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D9C12D-2E96-4F51-883E-1A8EE9CFCC38}" type="datetimeFigureOut">
              <a:rPr lang="en-US" smtClean="0"/>
              <a:t>14/02/2021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D0AED4-4B13-4C3C-A118-AFD068FAD8E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D9C12D-2E96-4F51-883E-1A8EE9CFCC38}" type="datetimeFigureOut">
              <a:rPr lang="en-US" smtClean="0"/>
              <a:t>14/02/2021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D0AED4-4B13-4C3C-A118-AFD068FAD8E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D9C12D-2E96-4F51-883E-1A8EE9CFCC38}" type="datetimeFigureOut">
              <a:rPr lang="en-US" smtClean="0"/>
              <a:t>14/02/2021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D0AED4-4B13-4C3C-A118-AFD068FAD8E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D9C12D-2E96-4F51-883E-1A8EE9CFCC38}" type="datetimeFigureOut">
              <a:rPr lang="en-US" smtClean="0"/>
              <a:t>14/02/2021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D0AED4-4B13-4C3C-A118-AFD068FAD8E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D9C12D-2E96-4F51-883E-1A8EE9CFCC38}" type="datetimeFigureOut">
              <a:rPr lang="en-US" smtClean="0"/>
              <a:t>14/02/2021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D0AED4-4B13-4C3C-A118-AFD068FAD8E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D9C12D-2E96-4F51-883E-1A8EE9CFCC38}" type="datetimeFigureOut">
              <a:rPr lang="en-US" smtClean="0"/>
              <a:t>14/02/2021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D0AED4-4B13-4C3C-A118-AFD068FAD8E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D9C12D-2E96-4F51-883E-1A8EE9CFCC38}" type="datetimeFigureOut">
              <a:rPr lang="en-US" smtClean="0"/>
              <a:t>14/02/2021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D0AED4-4B13-4C3C-A118-AFD068FAD8E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D9C12D-2E96-4F51-883E-1A8EE9CFCC38}" type="datetimeFigureOut">
              <a:rPr lang="en-US" smtClean="0"/>
              <a:t>14/02/2021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D0AED4-4B13-4C3C-A118-AFD068FAD8E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D9C12D-2E96-4F51-883E-1A8EE9CFCC38}" type="datetimeFigureOut">
              <a:rPr lang="en-US" smtClean="0"/>
              <a:t>14/02/2021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D0AED4-4B13-4C3C-A118-AFD068FAD8E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D9C12D-2E96-4F51-883E-1A8EE9CFCC38}" type="datetimeFigureOut">
              <a:rPr lang="en-US" smtClean="0"/>
              <a:t>14/02/2021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D0AED4-4B13-4C3C-A118-AFD068FAD8E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Social Network Analysis</a:t>
            </a:r>
            <a:endParaRPr lang="en-US" dirty="0"/>
          </a:p>
        </p:txBody>
      </p:sp>
      <p:sp>
        <p:nvSpPr>
          <p:cNvPr id="3" name="Subtitle 2"/>
          <p:cNvSpPr>
            <a:spLocks noGrp="1"/>
          </p:cNvSpPr>
          <p:nvPr>
            <p:ph type="subTitle" idx="1"/>
          </p:nvPr>
        </p:nvSpPr>
        <p:spPr/>
        <p:txBody>
          <a:bodyPr/>
          <a:lstStyle/>
          <a:p>
            <a:r>
              <a:rPr lang="en-US" dirty="0" smtClean="0"/>
              <a:t>Prof. Tom Kwanya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
            </a:pPr>
            <a:r>
              <a:rPr lang="en-US" dirty="0" smtClean="0"/>
              <a:t>Friendship and acquaintance networks</a:t>
            </a:r>
          </a:p>
          <a:p>
            <a:pPr>
              <a:buFont typeface="Wingdings" pitchFamily="2" charset="2"/>
              <a:buChar char="§"/>
            </a:pPr>
            <a:r>
              <a:rPr lang="en-US" dirty="0" smtClean="0"/>
              <a:t>Collaboration networks</a:t>
            </a:r>
          </a:p>
          <a:p>
            <a:pPr>
              <a:buFont typeface="Wingdings" pitchFamily="2" charset="2"/>
              <a:buChar char="§"/>
            </a:pPr>
            <a:r>
              <a:rPr lang="en-US" dirty="0" smtClean="0"/>
              <a:t>Kinship and relationships</a:t>
            </a:r>
          </a:p>
          <a:p>
            <a:pPr>
              <a:buFont typeface="Wingdings" pitchFamily="2" charset="2"/>
              <a:buChar char="§"/>
            </a:pPr>
            <a:r>
              <a:rPr lang="en-US" dirty="0" smtClean="0"/>
              <a:t>Disease transmission</a:t>
            </a:r>
          </a:p>
          <a:p>
            <a:pPr>
              <a:buFont typeface="Wingdings" pitchFamily="2" charset="2"/>
              <a:buChar char="§"/>
            </a:pPr>
            <a:r>
              <a:rPr lang="en-US" dirty="0" smtClean="0"/>
              <a:t>Customer interaction analysis</a:t>
            </a:r>
          </a:p>
          <a:p>
            <a:pPr>
              <a:buFont typeface="Wingdings" pitchFamily="2" charset="2"/>
              <a:buChar char="§"/>
            </a:pPr>
            <a:r>
              <a:rPr lang="en-US" dirty="0" smtClean="0"/>
              <a:t>Marketing</a:t>
            </a:r>
          </a:p>
          <a:p>
            <a:pPr>
              <a:buFont typeface="Wingdings" pitchFamily="2" charset="2"/>
              <a:buChar char="§"/>
            </a:pPr>
            <a:r>
              <a:rPr lang="en-US" dirty="0" smtClean="0"/>
              <a:t>Business intelligence</a:t>
            </a:r>
          </a:p>
          <a:p>
            <a:pPr>
              <a:buFont typeface="Wingdings" pitchFamily="2" charset="2"/>
              <a:buChar char="§"/>
            </a:pPr>
            <a:r>
              <a:rPr lang="en-US" dirty="0" smtClean="0"/>
              <a:t>Individual and group engagement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r>
              <a:rPr lang="en-US" dirty="0" err="1" smtClean="0"/>
              <a:t>Ctd</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
            </a:pPr>
            <a:r>
              <a:rPr lang="en-US" dirty="0" smtClean="0"/>
              <a:t>In Information and knowledge management, social network analysis can be used to study the following:</a:t>
            </a:r>
          </a:p>
          <a:p>
            <a:pPr lvl="1">
              <a:buFont typeface="Wingdings" pitchFamily="2" charset="2"/>
              <a:buChar char="§"/>
            </a:pPr>
            <a:r>
              <a:rPr lang="fr-FR" dirty="0"/>
              <a:t>information </a:t>
            </a:r>
            <a:r>
              <a:rPr lang="fr-FR" dirty="0" err="1" smtClean="0"/>
              <a:t>needs</a:t>
            </a:r>
            <a:r>
              <a:rPr lang="fr-FR" dirty="0" smtClean="0"/>
              <a:t>;</a:t>
            </a:r>
            <a:endParaRPr lang="fr-FR" dirty="0"/>
          </a:p>
          <a:p>
            <a:pPr lvl="1">
              <a:buFont typeface="Wingdings" pitchFamily="2" charset="2"/>
              <a:buChar char="§"/>
            </a:pPr>
            <a:r>
              <a:rPr lang="fr-FR" dirty="0" smtClean="0"/>
              <a:t>information </a:t>
            </a:r>
            <a:r>
              <a:rPr lang="fr-FR" dirty="0" err="1" smtClean="0"/>
              <a:t>exposure</a:t>
            </a:r>
            <a:r>
              <a:rPr lang="fr-FR" dirty="0" smtClean="0"/>
              <a:t>;</a:t>
            </a:r>
            <a:endParaRPr lang="fr-FR" dirty="0"/>
          </a:p>
          <a:p>
            <a:pPr lvl="1">
              <a:buFont typeface="Wingdings" pitchFamily="2" charset="2"/>
              <a:buChar char="§"/>
            </a:pPr>
            <a:r>
              <a:rPr lang="fr-FR" dirty="0" smtClean="0"/>
              <a:t>information </a:t>
            </a:r>
            <a:r>
              <a:rPr lang="fr-FR" dirty="0" err="1" smtClean="0"/>
              <a:t>legitimation</a:t>
            </a:r>
            <a:r>
              <a:rPr lang="fr-FR" dirty="0" smtClean="0"/>
              <a:t>;</a:t>
            </a:r>
            <a:endParaRPr lang="fr-FR" dirty="0"/>
          </a:p>
          <a:p>
            <a:pPr lvl="1">
              <a:buFont typeface="Wingdings" pitchFamily="2" charset="2"/>
              <a:buChar char="§"/>
            </a:pPr>
            <a:r>
              <a:rPr lang="fr-FR" dirty="0" smtClean="0"/>
              <a:t>information routes; </a:t>
            </a:r>
            <a:r>
              <a:rPr lang="fr-FR" dirty="0"/>
              <a:t>and</a:t>
            </a:r>
          </a:p>
          <a:p>
            <a:pPr lvl="1">
              <a:buFont typeface="Wingdings" pitchFamily="2" charset="2"/>
              <a:buChar char="§"/>
            </a:pPr>
            <a:r>
              <a:rPr lang="fr-FR" dirty="0" smtClean="0"/>
              <a:t>information </a:t>
            </a:r>
            <a:r>
              <a:rPr lang="fr-FR" dirty="0" err="1" smtClean="0"/>
              <a:t>opportunities</a:t>
            </a:r>
            <a:r>
              <a:rPr lang="fr-FR" dirty="0" smtClean="0"/>
              <a:t>.</a:t>
            </a:r>
            <a:endParaRPr lang="fr-FR" dirty="0"/>
          </a:p>
          <a:p>
            <a:pPr lvl="1">
              <a:buFont typeface="Wingdings" pitchFamily="2" charset="2"/>
              <a:buChar char="§"/>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Network Analysis Tools</a:t>
            </a:r>
            <a:endParaRPr lang="en-US" dirty="0"/>
          </a:p>
        </p:txBody>
      </p:sp>
      <p:sp>
        <p:nvSpPr>
          <p:cNvPr id="3" name="Content Placeholder 2"/>
          <p:cNvSpPr>
            <a:spLocks noGrp="1"/>
          </p:cNvSpPr>
          <p:nvPr>
            <p:ph idx="1"/>
          </p:nvPr>
        </p:nvSpPr>
        <p:spPr/>
        <p:txBody>
          <a:bodyPr numCol="2">
            <a:normAutofit/>
          </a:bodyPr>
          <a:lstStyle/>
          <a:p>
            <a:pPr>
              <a:buFont typeface="Wingdings" pitchFamily="2" charset="2"/>
              <a:buChar char="§"/>
            </a:pPr>
            <a:r>
              <a:rPr lang="en-US" dirty="0" err="1" smtClean="0"/>
              <a:t>AllegroGraph</a:t>
            </a:r>
            <a:endParaRPr lang="en-US" dirty="0"/>
          </a:p>
          <a:p>
            <a:pPr>
              <a:buFont typeface="Wingdings" pitchFamily="2" charset="2"/>
              <a:buChar char="§"/>
            </a:pPr>
            <a:r>
              <a:rPr lang="en-US" dirty="0" smtClean="0"/>
              <a:t>Automat</a:t>
            </a:r>
          </a:p>
          <a:p>
            <a:pPr>
              <a:buFont typeface="Wingdings" pitchFamily="2" charset="2"/>
              <a:buChar char="§"/>
            </a:pPr>
            <a:r>
              <a:rPr lang="en-US" dirty="0" err="1" smtClean="0"/>
              <a:t>Gephi</a:t>
            </a:r>
            <a:endParaRPr lang="en-US" dirty="0" smtClean="0"/>
          </a:p>
          <a:p>
            <a:pPr>
              <a:buFont typeface="Wingdings" pitchFamily="2" charset="2"/>
              <a:buChar char="§"/>
            </a:pPr>
            <a:r>
              <a:rPr lang="en-US" dirty="0" err="1" smtClean="0"/>
              <a:t>GraphStream</a:t>
            </a:r>
            <a:endParaRPr lang="en-US" dirty="0" smtClean="0"/>
          </a:p>
          <a:p>
            <a:pPr>
              <a:buFont typeface="Wingdings" pitchFamily="2" charset="2"/>
              <a:buChar char="§"/>
            </a:pPr>
            <a:r>
              <a:rPr lang="en-US" dirty="0" err="1" smtClean="0"/>
              <a:t>Graphviz</a:t>
            </a:r>
            <a:endParaRPr lang="en-US" dirty="0" smtClean="0"/>
          </a:p>
          <a:p>
            <a:pPr>
              <a:buFont typeface="Wingdings" pitchFamily="2" charset="2"/>
              <a:buChar char="§"/>
            </a:pPr>
            <a:r>
              <a:rPr lang="en-US" dirty="0" err="1" smtClean="0"/>
              <a:t>Mathematica</a:t>
            </a:r>
            <a:endParaRPr lang="en-US" dirty="0" smtClean="0"/>
          </a:p>
          <a:p>
            <a:pPr>
              <a:buFont typeface="Wingdings" pitchFamily="2" charset="2"/>
              <a:buChar char="§"/>
            </a:pPr>
            <a:r>
              <a:rPr lang="en-US" dirty="0" err="1" smtClean="0"/>
              <a:t>NodeXL</a:t>
            </a:r>
            <a:endParaRPr lang="en-US" dirty="0" smtClean="0"/>
          </a:p>
          <a:p>
            <a:pPr>
              <a:buFont typeface="Wingdings" pitchFamily="2" charset="2"/>
              <a:buChar char="§"/>
            </a:pPr>
            <a:r>
              <a:rPr lang="en-US" dirty="0" err="1" smtClean="0"/>
              <a:t>NetworkX</a:t>
            </a:r>
            <a:endParaRPr lang="en-US" dirty="0" smtClean="0"/>
          </a:p>
          <a:p>
            <a:pPr>
              <a:buFont typeface="Wingdings" pitchFamily="2" charset="2"/>
              <a:buChar char="§"/>
            </a:pPr>
            <a:r>
              <a:rPr lang="en-US" dirty="0" err="1" smtClean="0"/>
              <a:t>UNISoN</a:t>
            </a:r>
            <a:endParaRPr lang="en-US" dirty="0" smtClean="0"/>
          </a:p>
          <a:p>
            <a:pPr>
              <a:buFont typeface="Wingdings" pitchFamily="2" charset="2"/>
              <a:buChar char="§"/>
            </a:pPr>
            <a:r>
              <a:rPr lang="en-US" dirty="0" smtClean="0"/>
              <a:t>UCINET</a:t>
            </a:r>
          </a:p>
          <a:p>
            <a:pPr>
              <a:buFont typeface="Wingdings" pitchFamily="2" charset="2"/>
              <a:buChar char="§"/>
            </a:pPr>
            <a:r>
              <a:rPr lang="en-US" dirty="0" smtClean="0"/>
              <a:t>Tulip</a:t>
            </a:r>
          </a:p>
          <a:p>
            <a:pPr>
              <a:buFont typeface="Wingdings" pitchFamily="2" charset="2"/>
              <a:buChar char="§"/>
            </a:pPr>
            <a:r>
              <a:rPr lang="en-US" dirty="0" smtClean="0"/>
              <a:t>Wolfram Alpha</a:t>
            </a:r>
          </a:p>
          <a:p>
            <a:pPr>
              <a:buFont typeface="Wingdings" pitchFamily="2" charset="2"/>
              <a:buChar char="§"/>
            </a:pPr>
            <a:r>
              <a:rPr lang="en-US" dirty="0" err="1" smtClean="0"/>
              <a:t>Commetrix</a:t>
            </a:r>
            <a:endParaRPr lang="en-US" dirty="0" smtClean="0"/>
          </a:p>
          <a:p>
            <a:pPr>
              <a:buFont typeface="Wingdings" pitchFamily="2" charset="2"/>
              <a:buChar char="§"/>
            </a:pPr>
            <a:r>
              <a:rPr lang="en-US" dirty="0" err="1" smtClean="0"/>
              <a:t>EgoNet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Structures</a:t>
            </a:r>
            <a:endParaRPr lang="en-US" dirty="0"/>
          </a:p>
        </p:txBody>
      </p:sp>
      <p:sp>
        <p:nvSpPr>
          <p:cNvPr id="4" name="Text Box 2"/>
          <p:cNvSpPr txBox="1">
            <a:spLocks noChangeArrowheads="1"/>
          </p:cNvSpPr>
          <p:nvPr/>
        </p:nvSpPr>
        <p:spPr bwMode="auto">
          <a:xfrm>
            <a:off x="749300" y="1647825"/>
            <a:ext cx="2527300" cy="366713"/>
          </a:xfrm>
          <a:prstGeom prst="rect">
            <a:avLst/>
          </a:prstGeom>
          <a:noFill/>
          <a:ln w="9525">
            <a:noFill/>
            <a:miter lim="800000"/>
            <a:headEnd/>
            <a:tailEnd/>
          </a:ln>
          <a:effectLst/>
        </p:spPr>
        <p:txBody>
          <a:bodyPr wrap="none">
            <a:spAutoFit/>
          </a:bodyPr>
          <a:lstStyle/>
          <a:p>
            <a:pPr eaLnBrk="0" hangingPunct="0"/>
            <a:r>
              <a:rPr lang="en-US" sz="1800" dirty="0"/>
              <a:t>From pictures to matrices</a:t>
            </a:r>
          </a:p>
        </p:txBody>
      </p:sp>
      <p:grpSp>
        <p:nvGrpSpPr>
          <p:cNvPr id="5" name="Group 3"/>
          <p:cNvGrpSpPr>
            <a:grpSpLocks/>
          </p:cNvGrpSpPr>
          <p:nvPr/>
        </p:nvGrpSpPr>
        <p:grpSpPr bwMode="auto">
          <a:xfrm>
            <a:off x="396875" y="2174875"/>
            <a:ext cx="3721100" cy="863600"/>
            <a:chOff x="272" y="2380"/>
            <a:chExt cx="2528" cy="544"/>
          </a:xfrm>
        </p:grpSpPr>
        <p:sp>
          <p:nvSpPr>
            <p:cNvPr id="6" name="Freeform 4"/>
            <p:cNvSpPr>
              <a:spLocks/>
            </p:cNvSpPr>
            <p:nvPr/>
          </p:nvSpPr>
          <p:spPr bwMode="auto">
            <a:xfrm>
              <a:off x="368" y="2464"/>
              <a:ext cx="2344" cy="400"/>
            </a:xfrm>
            <a:custGeom>
              <a:avLst/>
              <a:gdLst/>
              <a:ahLst/>
              <a:cxnLst>
                <a:cxn ang="0">
                  <a:pos x="0" y="384"/>
                </a:cxn>
                <a:cxn ang="0">
                  <a:pos x="608" y="0"/>
                </a:cxn>
                <a:cxn ang="0">
                  <a:pos x="1048" y="392"/>
                </a:cxn>
                <a:cxn ang="0">
                  <a:pos x="1760" y="0"/>
                </a:cxn>
                <a:cxn ang="0">
                  <a:pos x="2344" y="392"/>
                </a:cxn>
                <a:cxn ang="0">
                  <a:pos x="1064" y="400"/>
                </a:cxn>
              </a:cxnLst>
              <a:rect l="0" t="0" r="r" b="b"/>
              <a:pathLst>
                <a:path w="2344" h="400">
                  <a:moveTo>
                    <a:pt x="0" y="384"/>
                  </a:moveTo>
                  <a:lnTo>
                    <a:pt x="608" y="0"/>
                  </a:lnTo>
                  <a:lnTo>
                    <a:pt x="1048" y="392"/>
                  </a:lnTo>
                  <a:lnTo>
                    <a:pt x="1760" y="0"/>
                  </a:lnTo>
                  <a:lnTo>
                    <a:pt x="2344" y="392"/>
                  </a:lnTo>
                  <a:lnTo>
                    <a:pt x="1064" y="400"/>
                  </a:lnTo>
                </a:path>
              </a:pathLst>
            </a:custGeom>
            <a:noFill/>
            <a:ln w="9525">
              <a:solidFill>
                <a:schemeClr val="tx1"/>
              </a:solidFill>
              <a:round/>
              <a:headEnd/>
              <a:tailEnd/>
            </a:ln>
            <a:effectLst/>
          </p:spPr>
          <p:txBody>
            <a:bodyPr wrap="none" anchor="ctr"/>
            <a:lstStyle/>
            <a:p>
              <a:endParaRPr lang="en-US"/>
            </a:p>
          </p:txBody>
        </p:sp>
        <p:sp>
          <p:nvSpPr>
            <p:cNvPr id="7" name="Oval 5"/>
            <p:cNvSpPr>
              <a:spLocks noChangeArrowheads="1"/>
            </p:cNvSpPr>
            <p:nvPr/>
          </p:nvSpPr>
          <p:spPr bwMode="auto">
            <a:xfrm>
              <a:off x="272" y="2764"/>
              <a:ext cx="176" cy="160"/>
            </a:xfrm>
            <a:prstGeom prst="ellipse">
              <a:avLst/>
            </a:prstGeom>
            <a:solidFill>
              <a:schemeClr val="accent1"/>
            </a:solidFill>
            <a:ln w="9525">
              <a:solidFill>
                <a:schemeClr val="tx1"/>
              </a:solidFill>
              <a:round/>
              <a:headEnd/>
              <a:tailEnd/>
            </a:ln>
            <a:effectLst/>
          </p:spPr>
          <p:txBody>
            <a:bodyPr wrap="none" anchor="ctr"/>
            <a:lstStyle/>
            <a:p>
              <a:pPr algn="ctr" eaLnBrk="0" hangingPunct="0"/>
              <a:r>
                <a:rPr lang="en-US">
                  <a:solidFill>
                    <a:schemeClr val="bg2"/>
                  </a:solidFill>
                </a:rPr>
                <a:t>a</a:t>
              </a:r>
            </a:p>
          </p:txBody>
        </p:sp>
        <p:sp>
          <p:nvSpPr>
            <p:cNvPr id="8" name="Oval 6"/>
            <p:cNvSpPr>
              <a:spLocks noChangeArrowheads="1"/>
            </p:cNvSpPr>
            <p:nvPr/>
          </p:nvSpPr>
          <p:spPr bwMode="auto">
            <a:xfrm>
              <a:off x="880" y="2380"/>
              <a:ext cx="176" cy="160"/>
            </a:xfrm>
            <a:prstGeom prst="ellipse">
              <a:avLst/>
            </a:prstGeom>
            <a:solidFill>
              <a:schemeClr val="accent1"/>
            </a:solidFill>
            <a:ln w="9525">
              <a:solidFill>
                <a:schemeClr val="tx1"/>
              </a:solidFill>
              <a:round/>
              <a:headEnd/>
              <a:tailEnd/>
            </a:ln>
            <a:effectLst/>
          </p:spPr>
          <p:txBody>
            <a:bodyPr wrap="none" anchor="ctr"/>
            <a:lstStyle/>
            <a:p>
              <a:pPr algn="ctr" eaLnBrk="0" hangingPunct="0"/>
              <a:r>
                <a:rPr lang="en-US">
                  <a:solidFill>
                    <a:schemeClr val="bg2"/>
                  </a:solidFill>
                </a:rPr>
                <a:t>b</a:t>
              </a:r>
            </a:p>
          </p:txBody>
        </p:sp>
        <p:sp>
          <p:nvSpPr>
            <p:cNvPr id="9" name="Oval 7"/>
            <p:cNvSpPr>
              <a:spLocks noChangeArrowheads="1"/>
            </p:cNvSpPr>
            <p:nvPr/>
          </p:nvSpPr>
          <p:spPr bwMode="auto">
            <a:xfrm>
              <a:off x="1328" y="2764"/>
              <a:ext cx="176" cy="160"/>
            </a:xfrm>
            <a:prstGeom prst="ellipse">
              <a:avLst/>
            </a:prstGeom>
            <a:solidFill>
              <a:schemeClr val="accent1"/>
            </a:solidFill>
            <a:ln w="9525">
              <a:solidFill>
                <a:schemeClr val="tx1"/>
              </a:solidFill>
              <a:round/>
              <a:headEnd/>
              <a:tailEnd/>
            </a:ln>
            <a:effectLst/>
          </p:spPr>
          <p:txBody>
            <a:bodyPr wrap="none" anchor="ctr"/>
            <a:lstStyle/>
            <a:p>
              <a:pPr algn="ctr" eaLnBrk="0" hangingPunct="0"/>
              <a:r>
                <a:rPr lang="en-US">
                  <a:solidFill>
                    <a:schemeClr val="bg2"/>
                  </a:solidFill>
                </a:rPr>
                <a:t>c</a:t>
              </a:r>
            </a:p>
          </p:txBody>
        </p:sp>
        <p:sp>
          <p:nvSpPr>
            <p:cNvPr id="10" name="Oval 8"/>
            <p:cNvSpPr>
              <a:spLocks noChangeArrowheads="1"/>
            </p:cNvSpPr>
            <p:nvPr/>
          </p:nvSpPr>
          <p:spPr bwMode="auto">
            <a:xfrm>
              <a:off x="2624" y="2764"/>
              <a:ext cx="176" cy="160"/>
            </a:xfrm>
            <a:prstGeom prst="ellipse">
              <a:avLst/>
            </a:prstGeom>
            <a:solidFill>
              <a:schemeClr val="accent1"/>
            </a:solidFill>
            <a:ln w="9525">
              <a:solidFill>
                <a:schemeClr val="tx1"/>
              </a:solidFill>
              <a:round/>
              <a:headEnd/>
              <a:tailEnd/>
            </a:ln>
            <a:effectLst/>
          </p:spPr>
          <p:txBody>
            <a:bodyPr wrap="none" anchor="ctr"/>
            <a:lstStyle/>
            <a:p>
              <a:pPr algn="ctr" eaLnBrk="0" hangingPunct="0"/>
              <a:r>
                <a:rPr lang="en-US">
                  <a:solidFill>
                    <a:schemeClr val="bg2"/>
                  </a:solidFill>
                </a:rPr>
                <a:t>e</a:t>
              </a:r>
            </a:p>
          </p:txBody>
        </p:sp>
        <p:sp>
          <p:nvSpPr>
            <p:cNvPr id="11" name="Oval 9"/>
            <p:cNvSpPr>
              <a:spLocks noChangeArrowheads="1"/>
            </p:cNvSpPr>
            <p:nvPr/>
          </p:nvSpPr>
          <p:spPr bwMode="auto">
            <a:xfrm>
              <a:off x="2040" y="2380"/>
              <a:ext cx="176" cy="160"/>
            </a:xfrm>
            <a:prstGeom prst="ellipse">
              <a:avLst/>
            </a:prstGeom>
            <a:solidFill>
              <a:schemeClr val="accent1"/>
            </a:solidFill>
            <a:ln w="9525">
              <a:solidFill>
                <a:schemeClr val="tx1"/>
              </a:solidFill>
              <a:round/>
              <a:headEnd/>
              <a:tailEnd/>
            </a:ln>
            <a:effectLst/>
          </p:spPr>
          <p:txBody>
            <a:bodyPr wrap="none" anchor="ctr"/>
            <a:lstStyle/>
            <a:p>
              <a:pPr algn="ctr" eaLnBrk="0" hangingPunct="0"/>
              <a:r>
                <a:rPr lang="en-US">
                  <a:solidFill>
                    <a:schemeClr val="bg2"/>
                  </a:solidFill>
                </a:rPr>
                <a:t>d</a:t>
              </a:r>
            </a:p>
          </p:txBody>
        </p:sp>
      </p:grpSp>
      <p:sp>
        <p:nvSpPr>
          <p:cNvPr id="12" name="Text Box 10"/>
          <p:cNvSpPr txBox="1">
            <a:spLocks noChangeArrowheads="1"/>
          </p:cNvSpPr>
          <p:nvPr/>
        </p:nvSpPr>
        <p:spPr bwMode="auto">
          <a:xfrm>
            <a:off x="1282700" y="3125788"/>
            <a:ext cx="1711325" cy="336550"/>
          </a:xfrm>
          <a:prstGeom prst="rect">
            <a:avLst/>
          </a:prstGeom>
          <a:noFill/>
          <a:ln w="9525">
            <a:noFill/>
            <a:miter lim="800000"/>
            <a:headEnd/>
            <a:tailEnd/>
          </a:ln>
          <a:effectLst/>
        </p:spPr>
        <p:txBody>
          <a:bodyPr wrap="none">
            <a:spAutoFit/>
          </a:bodyPr>
          <a:lstStyle/>
          <a:p>
            <a:pPr eaLnBrk="0" hangingPunct="0"/>
            <a:r>
              <a:rPr lang="en-US" sz="1600" dirty="0"/>
              <a:t>Undirected, binary</a:t>
            </a:r>
          </a:p>
        </p:txBody>
      </p:sp>
      <p:sp>
        <p:nvSpPr>
          <p:cNvPr id="13" name="Text Box 11"/>
          <p:cNvSpPr txBox="1">
            <a:spLocks noChangeArrowheads="1"/>
          </p:cNvSpPr>
          <p:nvPr/>
        </p:nvSpPr>
        <p:spPr bwMode="auto">
          <a:xfrm>
            <a:off x="5765800" y="3125788"/>
            <a:ext cx="1508125" cy="336550"/>
          </a:xfrm>
          <a:prstGeom prst="rect">
            <a:avLst/>
          </a:prstGeom>
          <a:noFill/>
          <a:ln w="9525">
            <a:noFill/>
            <a:miter lim="800000"/>
            <a:headEnd/>
            <a:tailEnd/>
          </a:ln>
          <a:effectLst/>
        </p:spPr>
        <p:txBody>
          <a:bodyPr wrap="none">
            <a:spAutoFit/>
          </a:bodyPr>
          <a:lstStyle/>
          <a:p>
            <a:pPr eaLnBrk="0" hangingPunct="0"/>
            <a:r>
              <a:rPr lang="en-US" sz="1600"/>
              <a:t>Directed, binary</a:t>
            </a:r>
          </a:p>
        </p:txBody>
      </p:sp>
      <p:grpSp>
        <p:nvGrpSpPr>
          <p:cNvPr id="14" name="Group 12"/>
          <p:cNvGrpSpPr>
            <a:grpSpLocks/>
          </p:cNvGrpSpPr>
          <p:nvPr/>
        </p:nvGrpSpPr>
        <p:grpSpPr bwMode="auto">
          <a:xfrm>
            <a:off x="4879975" y="2085975"/>
            <a:ext cx="3721100" cy="1009650"/>
            <a:chOff x="2976" y="2220"/>
            <a:chExt cx="2344" cy="636"/>
          </a:xfrm>
        </p:grpSpPr>
        <p:sp>
          <p:nvSpPr>
            <p:cNvPr id="15" name="Oval 13"/>
            <p:cNvSpPr>
              <a:spLocks noChangeArrowheads="1"/>
            </p:cNvSpPr>
            <p:nvPr/>
          </p:nvSpPr>
          <p:spPr bwMode="auto">
            <a:xfrm>
              <a:off x="2976" y="2604"/>
              <a:ext cx="163" cy="160"/>
            </a:xfrm>
            <a:prstGeom prst="ellipse">
              <a:avLst/>
            </a:prstGeom>
            <a:solidFill>
              <a:schemeClr val="accent1"/>
            </a:solidFill>
            <a:ln w="9525">
              <a:solidFill>
                <a:schemeClr val="tx1"/>
              </a:solidFill>
              <a:round/>
              <a:headEnd/>
              <a:tailEnd/>
            </a:ln>
            <a:effectLst/>
          </p:spPr>
          <p:txBody>
            <a:bodyPr wrap="none" anchor="ctr"/>
            <a:lstStyle/>
            <a:p>
              <a:pPr algn="ctr" eaLnBrk="0" hangingPunct="0"/>
              <a:r>
                <a:rPr lang="en-US">
                  <a:solidFill>
                    <a:schemeClr val="bg2"/>
                  </a:solidFill>
                </a:rPr>
                <a:t>a</a:t>
              </a:r>
            </a:p>
          </p:txBody>
        </p:sp>
        <p:sp>
          <p:nvSpPr>
            <p:cNvPr id="16" name="Oval 14"/>
            <p:cNvSpPr>
              <a:spLocks noChangeArrowheads="1"/>
            </p:cNvSpPr>
            <p:nvPr/>
          </p:nvSpPr>
          <p:spPr bwMode="auto">
            <a:xfrm>
              <a:off x="3540" y="2220"/>
              <a:ext cx="163" cy="160"/>
            </a:xfrm>
            <a:prstGeom prst="ellipse">
              <a:avLst/>
            </a:prstGeom>
            <a:solidFill>
              <a:schemeClr val="accent1"/>
            </a:solidFill>
            <a:ln w="9525">
              <a:solidFill>
                <a:schemeClr val="tx1"/>
              </a:solidFill>
              <a:round/>
              <a:headEnd/>
              <a:tailEnd/>
            </a:ln>
            <a:effectLst/>
          </p:spPr>
          <p:txBody>
            <a:bodyPr wrap="none" anchor="ctr"/>
            <a:lstStyle/>
            <a:p>
              <a:pPr algn="ctr" eaLnBrk="0" hangingPunct="0"/>
              <a:r>
                <a:rPr lang="en-US">
                  <a:solidFill>
                    <a:schemeClr val="bg2"/>
                  </a:solidFill>
                </a:rPr>
                <a:t>b</a:t>
              </a:r>
            </a:p>
          </p:txBody>
        </p:sp>
        <p:sp>
          <p:nvSpPr>
            <p:cNvPr id="17" name="Oval 15"/>
            <p:cNvSpPr>
              <a:spLocks noChangeArrowheads="1"/>
            </p:cNvSpPr>
            <p:nvPr/>
          </p:nvSpPr>
          <p:spPr bwMode="auto">
            <a:xfrm>
              <a:off x="3955" y="2604"/>
              <a:ext cx="163" cy="160"/>
            </a:xfrm>
            <a:prstGeom prst="ellipse">
              <a:avLst/>
            </a:prstGeom>
            <a:solidFill>
              <a:schemeClr val="accent1"/>
            </a:solidFill>
            <a:ln w="9525">
              <a:solidFill>
                <a:schemeClr val="tx1"/>
              </a:solidFill>
              <a:round/>
              <a:headEnd/>
              <a:tailEnd/>
            </a:ln>
            <a:effectLst/>
          </p:spPr>
          <p:txBody>
            <a:bodyPr wrap="none" anchor="ctr"/>
            <a:lstStyle/>
            <a:p>
              <a:pPr algn="ctr" eaLnBrk="0" hangingPunct="0"/>
              <a:r>
                <a:rPr lang="en-US">
                  <a:solidFill>
                    <a:schemeClr val="bg2"/>
                  </a:solidFill>
                </a:rPr>
                <a:t>c</a:t>
              </a:r>
            </a:p>
          </p:txBody>
        </p:sp>
        <p:sp>
          <p:nvSpPr>
            <p:cNvPr id="18" name="Oval 16"/>
            <p:cNvSpPr>
              <a:spLocks noChangeArrowheads="1"/>
            </p:cNvSpPr>
            <p:nvPr/>
          </p:nvSpPr>
          <p:spPr bwMode="auto">
            <a:xfrm>
              <a:off x="5157" y="2604"/>
              <a:ext cx="163" cy="160"/>
            </a:xfrm>
            <a:prstGeom prst="ellipse">
              <a:avLst/>
            </a:prstGeom>
            <a:solidFill>
              <a:schemeClr val="accent1"/>
            </a:solidFill>
            <a:ln w="9525">
              <a:solidFill>
                <a:schemeClr val="tx1"/>
              </a:solidFill>
              <a:round/>
              <a:headEnd/>
              <a:tailEnd/>
            </a:ln>
            <a:effectLst/>
          </p:spPr>
          <p:txBody>
            <a:bodyPr wrap="none" anchor="ctr"/>
            <a:lstStyle/>
            <a:p>
              <a:pPr algn="ctr" eaLnBrk="0" hangingPunct="0"/>
              <a:r>
                <a:rPr lang="en-US">
                  <a:solidFill>
                    <a:schemeClr val="bg2"/>
                  </a:solidFill>
                </a:rPr>
                <a:t>e</a:t>
              </a:r>
            </a:p>
          </p:txBody>
        </p:sp>
        <p:sp>
          <p:nvSpPr>
            <p:cNvPr id="19" name="Oval 17"/>
            <p:cNvSpPr>
              <a:spLocks noChangeArrowheads="1"/>
            </p:cNvSpPr>
            <p:nvPr/>
          </p:nvSpPr>
          <p:spPr bwMode="auto">
            <a:xfrm>
              <a:off x="4615" y="2220"/>
              <a:ext cx="164" cy="160"/>
            </a:xfrm>
            <a:prstGeom prst="ellipse">
              <a:avLst/>
            </a:prstGeom>
            <a:solidFill>
              <a:schemeClr val="accent1"/>
            </a:solidFill>
            <a:ln w="9525">
              <a:solidFill>
                <a:schemeClr val="tx1"/>
              </a:solidFill>
              <a:round/>
              <a:headEnd/>
              <a:tailEnd/>
            </a:ln>
            <a:effectLst/>
          </p:spPr>
          <p:txBody>
            <a:bodyPr wrap="none" anchor="ctr"/>
            <a:lstStyle/>
            <a:p>
              <a:pPr algn="ctr" eaLnBrk="0" hangingPunct="0"/>
              <a:r>
                <a:rPr lang="en-US">
                  <a:solidFill>
                    <a:schemeClr val="bg2"/>
                  </a:solidFill>
                </a:rPr>
                <a:t>d</a:t>
              </a:r>
            </a:p>
          </p:txBody>
        </p:sp>
        <p:sp>
          <p:nvSpPr>
            <p:cNvPr id="20" name="Freeform 18"/>
            <p:cNvSpPr>
              <a:spLocks/>
            </p:cNvSpPr>
            <p:nvPr/>
          </p:nvSpPr>
          <p:spPr bwMode="auto">
            <a:xfrm>
              <a:off x="3128" y="2320"/>
              <a:ext cx="384" cy="320"/>
            </a:xfrm>
            <a:custGeom>
              <a:avLst/>
              <a:gdLst/>
              <a:ahLst/>
              <a:cxnLst>
                <a:cxn ang="0">
                  <a:pos x="0" y="320"/>
                </a:cxn>
                <a:cxn ang="0">
                  <a:pos x="112" y="128"/>
                </a:cxn>
                <a:cxn ang="0">
                  <a:pos x="384" y="0"/>
                </a:cxn>
              </a:cxnLst>
              <a:rect l="0" t="0" r="r" b="b"/>
              <a:pathLst>
                <a:path w="384" h="320">
                  <a:moveTo>
                    <a:pt x="0" y="320"/>
                  </a:moveTo>
                  <a:cubicBezTo>
                    <a:pt x="19" y="288"/>
                    <a:pt x="48" y="181"/>
                    <a:pt x="112" y="128"/>
                  </a:cubicBezTo>
                  <a:cubicBezTo>
                    <a:pt x="176" y="75"/>
                    <a:pt x="327" y="27"/>
                    <a:pt x="384" y="0"/>
                  </a:cubicBezTo>
                </a:path>
              </a:pathLst>
            </a:custGeom>
            <a:noFill/>
            <a:ln w="9525">
              <a:solidFill>
                <a:schemeClr val="tx1"/>
              </a:solidFill>
              <a:round/>
              <a:headEnd type="none" w="med" len="med"/>
              <a:tailEnd type="triangle" w="med" len="med"/>
            </a:ln>
            <a:effectLst/>
          </p:spPr>
          <p:txBody>
            <a:bodyPr wrap="none" anchor="ctr"/>
            <a:lstStyle/>
            <a:p>
              <a:endParaRPr lang="en-US"/>
            </a:p>
          </p:txBody>
        </p:sp>
        <p:sp>
          <p:nvSpPr>
            <p:cNvPr id="21" name="Freeform 19"/>
            <p:cNvSpPr>
              <a:spLocks/>
            </p:cNvSpPr>
            <p:nvPr/>
          </p:nvSpPr>
          <p:spPr bwMode="auto">
            <a:xfrm flipH="1" flipV="1">
              <a:off x="3144" y="2408"/>
              <a:ext cx="384" cy="320"/>
            </a:xfrm>
            <a:custGeom>
              <a:avLst/>
              <a:gdLst/>
              <a:ahLst/>
              <a:cxnLst>
                <a:cxn ang="0">
                  <a:pos x="0" y="320"/>
                </a:cxn>
                <a:cxn ang="0">
                  <a:pos x="112" y="128"/>
                </a:cxn>
                <a:cxn ang="0">
                  <a:pos x="384" y="0"/>
                </a:cxn>
              </a:cxnLst>
              <a:rect l="0" t="0" r="r" b="b"/>
              <a:pathLst>
                <a:path w="384" h="320">
                  <a:moveTo>
                    <a:pt x="0" y="320"/>
                  </a:moveTo>
                  <a:cubicBezTo>
                    <a:pt x="19" y="288"/>
                    <a:pt x="48" y="181"/>
                    <a:pt x="112" y="128"/>
                  </a:cubicBezTo>
                  <a:cubicBezTo>
                    <a:pt x="176" y="75"/>
                    <a:pt x="327" y="27"/>
                    <a:pt x="384" y="0"/>
                  </a:cubicBezTo>
                </a:path>
              </a:pathLst>
            </a:custGeom>
            <a:noFill/>
            <a:ln w="9525">
              <a:solidFill>
                <a:schemeClr val="tx1"/>
              </a:solidFill>
              <a:round/>
              <a:headEnd type="none" w="med" len="med"/>
              <a:tailEnd type="triangle" w="med" len="med"/>
            </a:ln>
            <a:effectLst/>
          </p:spPr>
          <p:txBody>
            <a:bodyPr wrap="none" anchor="ctr"/>
            <a:lstStyle/>
            <a:p>
              <a:endParaRPr lang="en-US"/>
            </a:p>
          </p:txBody>
        </p:sp>
        <p:sp>
          <p:nvSpPr>
            <p:cNvPr id="22" name="Freeform 20"/>
            <p:cNvSpPr>
              <a:spLocks/>
            </p:cNvSpPr>
            <p:nvPr/>
          </p:nvSpPr>
          <p:spPr bwMode="auto">
            <a:xfrm>
              <a:off x="4128" y="2304"/>
              <a:ext cx="440" cy="336"/>
            </a:xfrm>
            <a:custGeom>
              <a:avLst/>
              <a:gdLst/>
              <a:ahLst/>
              <a:cxnLst>
                <a:cxn ang="0">
                  <a:pos x="0" y="336"/>
                </a:cxn>
                <a:cxn ang="0">
                  <a:pos x="152" y="96"/>
                </a:cxn>
                <a:cxn ang="0">
                  <a:pos x="440" y="0"/>
                </a:cxn>
              </a:cxnLst>
              <a:rect l="0" t="0" r="r" b="b"/>
              <a:pathLst>
                <a:path w="440" h="336">
                  <a:moveTo>
                    <a:pt x="0" y="336"/>
                  </a:moveTo>
                  <a:cubicBezTo>
                    <a:pt x="25" y="296"/>
                    <a:pt x="79" y="152"/>
                    <a:pt x="152" y="96"/>
                  </a:cubicBezTo>
                  <a:cubicBezTo>
                    <a:pt x="225" y="40"/>
                    <a:pt x="380" y="20"/>
                    <a:pt x="440" y="0"/>
                  </a:cubicBezTo>
                </a:path>
              </a:pathLst>
            </a:custGeom>
            <a:noFill/>
            <a:ln w="9525">
              <a:solidFill>
                <a:schemeClr val="tx1"/>
              </a:solidFill>
              <a:round/>
              <a:headEnd type="none" w="med" len="med"/>
              <a:tailEnd type="triangle" w="med" len="med"/>
            </a:ln>
            <a:effectLst/>
          </p:spPr>
          <p:txBody>
            <a:bodyPr wrap="none" anchor="ctr"/>
            <a:lstStyle/>
            <a:p>
              <a:endParaRPr lang="en-US"/>
            </a:p>
          </p:txBody>
        </p:sp>
        <p:sp>
          <p:nvSpPr>
            <p:cNvPr id="23" name="Freeform 21"/>
            <p:cNvSpPr>
              <a:spLocks/>
            </p:cNvSpPr>
            <p:nvPr/>
          </p:nvSpPr>
          <p:spPr bwMode="auto">
            <a:xfrm>
              <a:off x="4160" y="2704"/>
              <a:ext cx="952" cy="152"/>
            </a:xfrm>
            <a:custGeom>
              <a:avLst/>
              <a:gdLst/>
              <a:ahLst/>
              <a:cxnLst>
                <a:cxn ang="0">
                  <a:pos x="0" y="24"/>
                </a:cxn>
                <a:cxn ang="0">
                  <a:pos x="360" y="136"/>
                </a:cxn>
                <a:cxn ang="0">
                  <a:pos x="696" y="120"/>
                </a:cxn>
                <a:cxn ang="0">
                  <a:pos x="952" y="0"/>
                </a:cxn>
              </a:cxnLst>
              <a:rect l="0" t="0" r="r" b="b"/>
              <a:pathLst>
                <a:path w="952" h="152">
                  <a:moveTo>
                    <a:pt x="0" y="24"/>
                  </a:moveTo>
                  <a:cubicBezTo>
                    <a:pt x="60" y="43"/>
                    <a:pt x="244" y="120"/>
                    <a:pt x="360" y="136"/>
                  </a:cubicBezTo>
                  <a:cubicBezTo>
                    <a:pt x="476" y="152"/>
                    <a:pt x="597" y="143"/>
                    <a:pt x="696" y="120"/>
                  </a:cubicBezTo>
                  <a:cubicBezTo>
                    <a:pt x="795" y="97"/>
                    <a:pt x="899" y="25"/>
                    <a:pt x="952" y="0"/>
                  </a:cubicBezTo>
                </a:path>
              </a:pathLst>
            </a:custGeom>
            <a:noFill/>
            <a:ln w="9525">
              <a:solidFill>
                <a:schemeClr val="tx1"/>
              </a:solidFill>
              <a:round/>
              <a:headEnd type="none" w="med" len="med"/>
              <a:tailEnd type="triangle" w="med" len="med"/>
            </a:ln>
            <a:effectLst/>
          </p:spPr>
          <p:txBody>
            <a:bodyPr wrap="none" anchor="ctr"/>
            <a:lstStyle/>
            <a:p>
              <a:endParaRPr lang="en-US"/>
            </a:p>
          </p:txBody>
        </p:sp>
        <p:sp>
          <p:nvSpPr>
            <p:cNvPr id="24" name="Freeform 22"/>
            <p:cNvSpPr>
              <a:spLocks/>
            </p:cNvSpPr>
            <p:nvPr/>
          </p:nvSpPr>
          <p:spPr bwMode="auto">
            <a:xfrm flipH="1">
              <a:off x="4800" y="2336"/>
              <a:ext cx="384" cy="320"/>
            </a:xfrm>
            <a:custGeom>
              <a:avLst/>
              <a:gdLst/>
              <a:ahLst/>
              <a:cxnLst>
                <a:cxn ang="0">
                  <a:pos x="0" y="320"/>
                </a:cxn>
                <a:cxn ang="0">
                  <a:pos x="112" y="128"/>
                </a:cxn>
                <a:cxn ang="0">
                  <a:pos x="384" y="0"/>
                </a:cxn>
              </a:cxnLst>
              <a:rect l="0" t="0" r="r" b="b"/>
              <a:pathLst>
                <a:path w="384" h="320">
                  <a:moveTo>
                    <a:pt x="0" y="320"/>
                  </a:moveTo>
                  <a:cubicBezTo>
                    <a:pt x="19" y="288"/>
                    <a:pt x="48" y="181"/>
                    <a:pt x="112" y="128"/>
                  </a:cubicBezTo>
                  <a:cubicBezTo>
                    <a:pt x="176" y="75"/>
                    <a:pt x="327" y="27"/>
                    <a:pt x="384" y="0"/>
                  </a:cubicBezTo>
                </a:path>
              </a:pathLst>
            </a:custGeom>
            <a:noFill/>
            <a:ln w="9525">
              <a:solidFill>
                <a:schemeClr val="tx1"/>
              </a:solidFill>
              <a:round/>
              <a:headEnd type="none" w="med" len="med"/>
              <a:tailEnd type="triangle" w="med" len="med"/>
            </a:ln>
            <a:effectLst/>
          </p:spPr>
          <p:txBody>
            <a:bodyPr wrap="none" anchor="ctr"/>
            <a:lstStyle/>
            <a:p>
              <a:endParaRPr lang="en-US"/>
            </a:p>
          </p:txBody>
        </p:sp>
        <p:sp>
          <p:nvSpPr>
            <p:cNvPr id="25" name="Freeform 23"/>
            <p:cNvSpPr>
              <a:spLocks/>
            </p:cNvSpPr>
            <p:nvPr/>
          </p:nvSpPr>
          <p:spPr bwMode="auto">
            <a:xfrm flipH="1" flipV="1">
              <a:off x="4152" y="2536"/>
              <a:ext cx="952" cy="152"/>
            </a:xfrm>
            <a:custGeom>
              <a:avLst/>
              <a:gdLst/>
              <a:ahLst/>
              <a:cxnLst>
                <a:cxn ang="0">
                  <a:pos x="0" y="24"/>
                </a:cxn>
                <a:cxn ang="0">
                  <a:pos x="360" y="136"/>
                </a:cxn>
                <a:cxn ang="0">
                  <a:pos x="696" y="120"/>
                </a:cxn>
                <a:cxn ang="0">
                  <a:pos x="952" y="0"/>
                </a:cxn>
              </a:cxnLst>
              <a:rect l="0" t="0" r="r" b="b"/>
              <a:pathLst>
                <a:path w="952" h="152">
                  <a:moveTo>
                    <a:pt x="0" y="24"/>
                  </a:moveTo>
                  <a:cubicBezTo>
                    <a:pt x="60" y="43"/>
                    <a:pt x="244" y="120"/>
                    <a:pt x="360" y="136"/>
                  </a:cubicBezTo>
                  <a:cubicBezTo>
                    <a:pt x="476" y="152"/>
                    <a:pt x="597" y="143"/>
                    <a:pt x="696" y="120"/>
                  </a:cubicBezTo>
                  <a:cubicBezTo>
                    <a:pt x="795" y="97"/>
                    <a:pt x="899" y="25"/>
                    <a:pt x="952" y="0"/>
                  </a:cubicBezTo>
                </a:path>
              </a:pathLst>
            </a:custGeom>
            <a:noFill/>
            <a:ln w="9525">
              <a:solidFill>
                <a:schemeClr val="tx1"/>
              </a:solidFill>
              <a:round/>
              <a:headEnd type="none" w="med" len="med"/>
              <a:tailEnd type="triangle" w="med" len="med"/>
            </a:ln>
            <a:effectLst/>
          </p:spPr>
          <p:txBody>
            <a:bodyPr wrap="none" anchor="ctr"/>
            <a:lstStyle/>
            <a:p>
              <a:endParaRPr lang="en-US"/>
            </a:p>
          </p:txBody>
        </p:sp>
        <p:sp>
          <p:nvSpPr>
            <p:cNvPr id="26" name="Freeform 24"/>
            <p:cNvSpPr>
              <a:spLocks/>
            </p:cNvSpPr>
            <p:nvPr/>
          </p:nvSpPr>
          <p:spPr bwMode="auto">
            <a:xfrm>
              <a:off x="3680" y="2360"/>
              <a:ext cx="280" cy="264"/>
            </a:xfrm>
            <a:custGeom>
              <a:avLst/>
              <a:gdLst/>
              <a:ahLst/>
              <a:cxnLst>
                <a:cxn ang="0">
                  <a:pos x="280" y="264"/>
                </a:cxn>
                <a:cxn ang="0">
                  <a:pos x="192" y="80"/>
                </a:cxn>
                <a:cxn ang="0">
                  <a:pos x="0" y="0"/>
                </a:cxn>
              </a:cxnLst>
              <a:rect l="0" t="0" r="r" b="b"/>
              <a:pathLst>
                <a:path w="280" h="264">
                  <a:moveTo>
                    <a:pt x="280" y="264"/>
                  </a:moveTo>
                  <a:cubicBezTo>
                    <a:pt x="265" y="233"/>
                    <a:pt x="239" y="124"/>
                    <a:pt x="192" y="80"/>
                  </a:cubicBezTo>
                  <a:cubicBezTo>
                    <a:pt x="145" y="36"/>
                    <a:pt x="40" y="17"/>
                    <a:pt x="0" y="0"/>
                  </a:cubicBezTo>
                </a:path>
              </a:pathLst>
            </a:custGeom>
            <a:noFill/>
            <a:ln w="9525">
              <a:solidFill>
                <a:schemeClr val="tx1"/>
              </a:solidFill>
              <a:round/>
              <a:headEnd type="none" w="med" len="med"/>
              <a:tailEnd type="triangle" w="med" len="med"/>
            </a:ln>
            <a:effectLst/>
          </p:spPr>
          <p:txBody>
            <a:bodyPr wrap="none" anchor="ctr"/>
            <a:lstStyle/>
            <a:p>
              <a:endParaRPr lang="en-US"/>
            </a:p>
          </p:txBody>
        </p:sp>
      </p:grpSp>
      <p:grpSp>
        <p:nvGrpSpPr>
          <p:cNvPr id="27" name="Group 25"/>
          <p:cNvGrpSpPr>
            <a:grpSpLocks/>
          </p:cNvGrpSpPr>
          <p:nvPr/>
        </p:nvGrpSpPr>
        <p:grpSpPr bwMode="auto">
          <a:xfrm>
            <a:off x="5321300" y="3416300"/>
            <a:ext cx="2632075" cy="2717800"/>
            <a:chOff x="486" y="2170"/>
            <a:chExt cx="1994" cy="1943"/>
          </a:xfrm>
        </p:grpSpPr>
        <p:sp>
          <p:nvSpPr>
            <p:cNvPr id="28" name="Text Box 26"/>
            <p:cNvSpPr txBox="1">
              <a:spLocks noChangeArrowheads="1"/>
            </p:cNvSpPr>
            <p:nvPr/>
          </p:nvSpPr>
          <p:spPr bwMode="auto">
            <a:xfrm>
              <a:off x="822" y="2170"/>
              <a:ext cx="241" cy="327"/>
            </a:xfrm>
            <a:prstGeom prst="rect">
              <a:avLst/>
            </a:prstGeom>
            <a:noFill/>
            <a:ln w="9525">
              <a:noFill/>
              <a:miter lim="800000"/>
              <a:headEnd/>
              <a:tailEnd/>
            </a:ln>
            <a:effectLst/>
          </p:spPr>
          <p:txBody>
            <a:bodyPr wrap="none">
              <a:spAutoFit/>
            </a:bodyPr>
            <a:lstStyle/>
            <a:p>
              <a:pPr eaLnBrk="0" hangingPunct="0"/>
              <a:r>
                <a:rPr lang="en-US" sz="2400"/>
                <a:t>a</a:t>
              </a:r>
            </a:p>
          </p:txBody>
        </p:sp>
        <p:sp>
          <p:nvSpPr>
            <p:cNvPr id="29" name="Text Box 27"/>
            <p:cNvSpPr txBox="1">
              <a:spLocks noChangeArrowheads="1"/>
            </p:cNvSpPr>
            <p:nvPr/>
          </p:nvSpPr>
          <p:spPr bwMode="auto">
            <a:xfrm>
              <a:off x="1168" y="2170"/>
              <a:ext cx="255" cy="327"/>
            </a:xfrm>
            <a:prstGeom prst="rect">
              <a:avLst/>
            </a:prstGeom>
            <a:noFill/>
            <a:ln w="9525">
              <a:noFill/>
              <a:miter lim="800000"/>
              <a:headEnd/>
              <a:tailEnd/>
            </a:ln>
            <a:effectLst/>
          </p:spPr>
          <p:txBody>
            <a:bodyPr wrap="none">
              <a:spAutoFit/>
            </a:bodyPr>
            <a:lstStyle/>
            <a:p>
              <a:pPr eaLnBrk="0" hangingPunct="0"/>
              <a:r>
                <a:rPr lang="en-US" sz="2400"/>
                <a:t>b</a:t>
              </a:r>
            </a:p>
          </p:txBody>
        </p:sp>
        <p:sp>
          <p:nvSpPr>
            <p:cNvPr id="30" name="Text Box 28"/>
            <p:cNvSpPr txBox="1">
              <a:spLocks noChangeArrowheads="1"/>
            </p:cNvSpPr>
            <p:nvPr/>
          </p:nvSpPr>
          <p:spPr bwMode="auto">
            <a:xfrm>
              <a:off x="1526" y="2170"/>
              <a:ext cx="242" cy="327"/>
            </a:xfrm>
            <a:prstGeom prst="rect">
              <a:avLst/>
            </a:prstGeom>
            <a:noFill/>
            <a:ln w="9525">
              <a:noFill/>
              <a:miter lim="800000"/>
              <a:headEnd/>
              <a:tailEnd/>
            </a:ln>
            <a:effectLst/>
          </p:spPr>
          <p:txBody>
            <a:bodyPr wrap="none">
              <a:spAutoFit/>
            </a:bodyPr>
            <a:lstStyle/>
            <a:p>
              <a:pPr eaLnBrk="0" hangingPunct="0"/>
              <a:r>
                <a:rPr lang="en-US" sz="2400"/>
                <a:t>c</a:t>
              </a:r>
            </a:p>
          </p:txBody>
        </p:sp>
        <p:sp>
          <p:nvSpPr>
            <p:cNvPr id="31" name="Text Box 29"/>
            <p:cNvSpPr txBox="1">
              <a:spLocks noChangeArrowheads="1"/>
            </p:cNvSpPr>
            <p:nvPr/>
          </p:nvSpPr>
          <p:spPr bwMode="auto">
            <a:xfrm>
              <a:off x="1871" y="2170"/>
              <a:ext cx="255" cy="327"/>
            </a:xfrm>
            <a:prstGeom prst="rect">
              <a:avLst/>
            </a:prstGeom>
            <a:noFill/>
            <a:ln w="9525">
              <a:noFill/>
              <a:miter lim="800000"/>
              <a:headEnd/>
              <a:tailEnd/>
            </a:ln>
            <a:effectLst/>
          </p:spPr>
          <p:txBody>
            <a:bodyPr wrap="none">
              <a:spAutoFit/>
            </a:bodyPr>
            <a:lstStyle/>
            <a:p>
              <a:pPr eaLnBrk="0" hangingPunct="0"/>
              <a:r>
                <a:rPr lang="en-US" sz="2400"/>
                <a:t>d</a:t>
              </a:r>
            </a:p>
          </p:txBody>
        </p:sp>
        <p:sp>
          <p:nvSpPr>
            <p:cNvPr id="32" name="Text Box 30"/>
            <p:cNvSpPr txBox="1">
              <a:spLocks noChangeArrowheads="1"/>
            </p:cNvSpPr>
            <p:nvPr/>
          </p:nvSpPr>
          <p:spPr bwMode="auto">
            <a:xfrm>
              <a:off x="2230" y="2170"/>
              <a:ext cx="242" cy="327"/>
            </a:xfrm>
            <a:prstGeom prst="rect">
              <a:avLst/>
            </a:prstGeom>
            <a:noFill/>
            <a:ln w="9525">
              <a:noFill/>
              <a:miter lim="800000"/>
              <a:headEnd/>
              <a:tailEnd/>
            </a:ln>
            <a:effectLst/>
          </p:spPr>
          <p:txBody>
            <a:bodyPr wrap="none">
              <a:spAutoFit/>
            </a:bodyPr>
            <a:lstStyle/>
            <a:p>
              <a:pPr eaLnBrk="0" hangingPunct="0"/>
              <a:r>
                <a:rPr lang="en-US" sz="2400"/>
                <a:t>e</a:t>
              </a:r>
            </a:p>
          </p:txBody>
        </p:sp>
        <p:grpSp>
          <p:nvGrpSpPr>
            <p:cNvPr id="33" name="Group 31"/>
            <p:cNvGrpSpPr>
              <a:grpSpLocks/>
            </p:cNvGrpSpPr>
            <p:nvPr/>
          </p:nvGrpSpPr>
          <p:grpSpPr bwMode="auto">
            <a:xfrm>
              <a:off x="486" y="2444"/>
              <a:ext cx="1994" cy="1669"/>
              <a:chOff x="486" y="2444"/>
              <a:chExt cx="1994" cy="1669"/>
            </a:xfrm>
          </p:grpSpPr>
          <p:sp>
            <p:nvSpPr>
              <p:cNvPr id="34" name="Rectangle 32"/>
              <p:cNvSpPr>
                <a:spLocks noChangeArrowheads="1"/>
              </p:cNvSpPr>
              <p:nvPr/>
            </p:nvSpPr>
            <p:spPr bwMode="auto">
              <a:xfrm>
                <a:off x="728" y="2448"/>
                <a:ext cx="1752" cy="1592"/>
              </a:xfrm>
              <a:prstGeom prst="rect">
                <a:avLst/>
              </a:prstGeom>
              <a:noFill/>
              <a:ln w="9525">
                <a:solidFill>
                  <a:schemeClr val="tx1"/>
                </a:solidFill>
                <a:miter lim="800000"/>
                <a:headEnd/>
                <a:tailEnd/>
              </a:ln>
              <a:effectLst/>
            </p:spPr>
            <p:txBody>
              <a:bodyPr wrap="none" anchor="ctr"/>
              <a:lstStyle/>
              <a:p>
                <a:endParaRPr lang="en-US"/>
              </a:p>
            </p:txBody>
          </p:sp>
          <p:grpSp>
            <p:nvGrpSpPr>
              <p:cNvPr id="35" name="Group 33"/>
              <p:cNvGrpSpPr>
                <a:grpSpLocks/>
              </p:cNvGrpSpPr>
              <p:nvPr/>
            </p:nvGrpSpPr>
            <p:grpSpPr bwMode="auto">
              <a:xfrm>
                <a:off x="1064" y="2456"/>
                <a:ext cx="1072" cy="1592"/>
                <a:chOff x="1064" y="2456"/>
                <a:chExt cx="1072" cy="1592"/>
              </a:xfrm>
            </p:grpSpPr>
            <p:sp>
              <p:nvSpPr>
                <p:cNvPr id="56" name="Line 34"/>
                <p:cNvSpPr>
                  <a:spLocks noChangeShapeType="1"/>
                </p:cNvSpPr>
                <p:nvPr/>
              </p:nvSpPr>
              <p:spPr bwMode="auto">
                <a:xfrm>
                  <a:off x="1064" y="2456"/>
                  <a:ext cx="0" cy="1592"/>
                </a:xfrm>
                <a:prstGeom prst="line">
                  <a:avLst/>
                </a:prstGeom>
                <a:noFill/>
                <a:ln w="9525">
                  <a:solidFill>
                    <a:schemeClr val="tx1"/>
                  </a:solidFill>
                  <a:round/>
                  <a:headEnd/>
                  <a:tailEnd/>
                </a:ln>
                <a:effectLst/>
              </p:spPr>
              <p:txBody>
                <a:bodyPr wrap="none" anchor="ctr"/>
                <a:lstStyle/>
                <a:p>
                  <a:endParaRPr lang="en-US"/>
                </a:p>
              </p:txBody>
            </p:sp>
            <p:sp>
              <p:nvSpPr>
                <p:cNvPr id="57" name="Line 35"/>
                <p:cNvSpPr>
                  <a:spLocks noChangeShapeType="1"/>
                </p:cNvSpPr>
                <p:nvPr/>
              </p:nvSpPr>
              <p:spPr bwMode="auto">
                <a:xfrm>
                  <a:off x="1421" y="2456"/>
                  <a:ext cx="0" cy="1592"/>
                </a:xfrm>
                <a:prstGeom prst="line">
                  <a:avLst/>
                </a:prstGeom>
                <a:noFill/>
                <a:ln w="9525">
                  <a:solidFill>
                    <a:schemeClr val="tx1"/>
                  </a:solidFill>
                  <a:round/>
                  <a:headEnd/>
                  <a:tailEnd/>
                </a:ln>
                <a:effectLst/>
              </p:spPr>
              <p:txBody>
                <a:bodyPr wrap="none" anchor="ctr"/>
                <a:lstStyle/>
                <a:p>
                  <a:endParaRPr lang="en-US"/>
                </a:p>
              </p:txBody>
            </p:sp>
            <p:sp>
              <p:nvSpPr>
                <p:cNvPr id="58" name="Line 36"/>
                <p:cNvSpPr>
                  <a:spLocks noChangeShapeType="1"/>
                </p:cNvSpPr>
                <p:nvPr/>
              </p:nvSpPr>
              <p:spPr bwMode="auto">
                <a:xfrm>
                  <a:off x="1778" y="2456"/>
                  <a:ext cx="0" cy="1592"/>
                </a:xfrm>
                <a:prstGeom prst="line">
                  <a:avLst/>
                </a:prstGeom>
                <a:noFill/>
                <a:ln w="9525">
                  <a:solidFill>
                    <a:schemeClr val="tx1"/>
                  </a:solidFill>
                  <a:round/>
                  <a:headEnd/>
                  <a:tailEnd/>
                </a:ln>
                <a:effectLst/>
              </p:spPr>
              <p:txBody>
                <a:bodyPr wrap="none" anchor="ctr"/>
                <a:lstStyle/>
                <a:p>
                  <a:endParaRPr lang="en-US"/>
                </a:p>
              </p:txBody>
            </p:sp>
            <p:sp>
              <p:nvSpPr>
                <p:cNvPr id="59" name="Line 37"/>
                <p:cNvSpPr>
                  <a:spLocks noChangeShapeType="1"/>
                </p:cNvSpPr>
                <p:nvPr/>
              </p:nvSpPr>
              <p:spPr bwMode="auto">
                <a:xfrm>
                  <a:off x="2136" y="2456"/>
                  <a:ext cx="0" cy="1592"/>
                </a:xfrm>
                <a:prstGeom prst="line">
                  <a:avLst/>
                </a:prstGeom>
                <a:noFill/>
                <a:ln w="9525">
                  <a:solidFill>
                    <a:schemeClr val="tx1"/>
                  </a:solidFill>
                  <a:round/>
                  <a:headEnd/>
                  <a:tailEnd/>
                </a:ln>
                <a:effectLst/>
              </p:spPr>
              <p:txBody>
                <a:bodyPr wrap="none" anchor="ctr"/>
                <a:lstStyle/>
                <a:p>
                  <a:endParaRPr lang="en-US"/>
                </a:p>
              </p:txBody>
            </p:sp>
          </p:grpSp>
          <p:grpSp>
            <p:nvGrpSpPr>
              <p:cNvPr id="36" name="Group 38"/>
              <p:cNvGrpSpPr>
                <a:grpSpLocks/>
              </p:cNvGrpSpPr>
              <p:nvPr/>
            </p:nvGrpSpPr>
            <p:grpSpPr bwMode="auto">
              <a:xfrm rot="5400000">
                <a:off x="1078" y="2406"/>
                <a:ext cx="1072" cy="1728"/>
                <a:chOff x="1064" y="2456"/>
                <a:chExt cx="1072" cy="1592"/>
              </a:xfrm>
            </p:grpSpPr>
            <p:sp>
              <p:nvSpPr>
                <p:cNvPr id="52" name="Line 39"/>
                <p:cNvSpPr>
                  <a:spLocks noChangeShapeType="1"/>
                </p:cNvSpPr>
                <p:nvPr/>
              </p:nvSpPr>
              <p:spPr bwMode="auto">
                <a:xfrm>
                  <a:off x="1064" y="2456"/>
                  <a:ext cx="0" cy="1592"/>
                </a:xfrm>
                <a:prstGeom prst="line">
                  <a:avLst/>
                </a:prstGeom>
                <a:noFill/>
                <a:ln w="9525">
                  <a:solidFill>
                    <a:schemeClr val="tx1"/>
                  </a:solidFill>
                  <a:round/>
                  <a:headEnd/>
                  <a:tailEnd/>
                </a:ln>
                <a:effectLst/>
              </p:spPr>
              <p:txBody>
                <a:bodyPr wrap="none" anchor="ctr"/>
                <a:lstStyle/>
                <a:p>
                  <a:endParaRPr lang="en-US"/>
                </a:p>
              </p:txBody>
            </p:sp>
            <p:sp>
              <p:nvSpPr>
                <p:cNvPr id="53" name="Line 40"/>
                <p:cNvSpPr>
                  <a:spLocks noChangeShapeType="1"/>
                </p:cNvSpPr>
                <p:nvPr/>
              </p:nvSpPr>
              <p:spPr bwMode="auto">
                <a:xfrm>
                  <a:off x="1421" y="2456"/>
                  <a:ext cx="0" cy="1592"/>
                </a:xfrm>
                <a:prstGeom prst="line">
                  <a:avLst/>
                </a:prstGeom>
                <a:noFill/>
                <a:ln w="9525">
                  <a:solidFill>
                    <a:schemeClr val="tx1"/>
                  </a:solidFill>
                  <a:round/>
                  <a:headEnd/>
                  <a:tailEnd/>
                </a:ln>
                <a:effectLst/>
              </p:spPr>
              <p:txBody>
                <a:bodyPr wrap="none" anchor="ctr"/>
                <a:lstStyle/>
                <a:p>
                  <a:endParaRPr lang="en-US"/>
                </a:p>
              </p:txBody>
            </p:sp>
            <p:sp>
              <p:nvSpPr>
                <p:cNvPr id="54" name="Line 41"/>
                <p:cNvSpPr>
                  <a:spLocks noChangeShapeType="1"/>
                </p:cNvSpPr>
                <p:nvPr/>
              </p:nvSpPr>
              <p:spPr bwMode="auto">
                <a:xfrm>
                  <a:off x="1778" y="2456"/>
                  <a:ext cx="0" cy="1592"/>
                </a:xfrm>
                <a:prstGeom prst="line">
                  <a:avLst/>
                </a:prstGeom>
                <a:noFill/>
                <a:ln w="9525">
                  <a:solidFill>
                    <a:schemeClr val="tx1"/>
                  </a:solidFill>
                  <a:round/>
                  <a:headEnd/>
                  <a:tailEnd/>
                </a:ln>
                <a:effectLst/>
              </p:spPr>
              <p:txBody>
                <a:bodyPr wrap="none" anchor="ctr"/>
                <a:lstStyle/>
                <a:p>
                  <a:endParaRPr lang="en-US"/>
                </a:p>
              </p:txBody>
            </p:sp>
            <p:sp>
              <p:nvSpPr>
                <p:cNvPr id="55" name="Line 42"/>
                <p:cNvSpPr>
                  <a:spLocks noChangeShapeType="1"/>
                </p:cNvSpPr>
                <p:nvPr/>
              </p:nvSpPr>
              <p:spPr bwMode="auto">
                <a:xfrm>
                  <a:off x="2136" y="2456"/>
                  <a:ext cx="0" cy="1592"/>
                </a:xfrm>
                <a:prstGeom prst="line">
                  <a:avLst/>
                </a:prstGeom>
                <a:noFill/>
                <a:ln w="9525">
                  <a:solidFill>
                    <a:schemeClr val="tx1"/>
                  </a:solidFill>
                  <a:round/>
                  <a:headEnd/>
                  <a:tailEnd/>
                </a:ln>
                <a:effectLst/>
              </p:spPr>
              <p:txBody>
                <a:bodyPr wrap="none" anchor="ctr"/>
                <a:lstStyle/>
                <a:p>
                  <a:endParaRPr lang="en-US"/>
                </a:p>
              </p:txBody>
            </p:sp>
          </p:grpSp>
          <p:sp>
            <p:nvSpPr>
              <p:cNvPr id="37" name="Text Box 43"/>
              <p:cNvSpPr txBox="1">
                <a:spLocks noChangeArrowheads="1"/>
              </p:cNvSpPr>
              <p:nvPr/>
            </p:nvSpPr>
            <p:spPr bwMode="auto">
              <a:xfrm>
                <a:off x="491" y="2444"/>
                <a:ext cx="242" cy="326"/>
              </a:xfrm>
              <a:prstGeom prst="rect">
                <a:avLst/>
              </a:prstGeom>
              <a:noFill/>
              <a:ln w="9525">
                <a:noFill/>
                <a:miter lim="800000"/>
                <a:headEnd/>
                <a:tailEnd/>
              </a:ln>
              <a:effectLst/>
            </p:spPr>
            <p:txBody>
              <a:bodyPr wrap="none">
                <a:spAutoFit/>
              </a:bodyPr>
              <a:lstStyle/>
              <a:p>
                <a:pPr eaLnBrk="0" hangingPunct="0"/>
                <a:r>
                  <a:rPr lang="en-US" sz="2400"/>
                  <a:t>a</a:t>
                </a:r>
              </a:p>
            </p:txBody>
          </p:sp>
          <p:sp>
            <p:nvSpPr>
              <p:cNvPr id="38" name="Text Box 44"/>
              <p:cNvSpPr txBox="1">
                <a:spLocks noChangeArrowheads="1"/>
              </p:cNvSpPr>
              <p:nvPr/>
            </p:nvSpPr>
            <p:spPr bwMode="auto">
              <a:xfrm>
                <a:off x="486" y="2768"/>
                <a:ext cx="255" cy="327"/>
              </a:xfrm>
              <a:prstGeom prst="rect">
                <a:avLst/>
              </a:prstGeom>
              <a:noFill/>
              <a:ln w="9525">
                <a:noFill/>
                <a:miter lim="800000"/>
                <a:headEnd/>
                <a:tailEnd/>
              </a:ln>
              <a:effectLst/>
            </p:spPr>
            <p:txBody>
              <a:bodyPr wrap="none">
                <a:spAutoFit/>
              </a:bodyPr>
              <a:lstStyle/>
              <a:p>
                <a:pPr eaLnBrk="0" hangingPunct="0"/>
                <a:r>
                  <a:rPr lang="en-US" sz="2400"/>
                  <a:t>b</a:t>
                </a:r>
              </a:p>
            </p:txBody>
          </p:sp>
          <p:sp>
            <p:nvSpPr>
              <p:cNvPr id="39" name="Text Box 45"/>
              <p:cNvSpPr txBox="1">
                <a:spLocks noChangeArrowheads="1"/>
              </p:cNvSpPr>
              <p:nvPr/>
            </p:nvSpPr>
            <p:spPr bwMode="auto">
              <a:xfrm>
                <a:off x="491" y="3095"/>
                <a:ext cx="242" cy="327"/>
              </a:xfrm>
              <a:prstGeom prst="rect">
                <a:avLst/>
              </a:prstGeom>
              <a:noFill/>
              <a:ln w="9525">
                <a:noFill/>
                <a:miter lim="800000"/>
                <a:headEnd/>
                <a:tailEnd/>
              </a:ln>
              <a:effectLst/>
            </p:spPr>
            <p:txBody>
              <a:bodyPr wrap="none">
                <a:spAutoFit/>
              </a:bodyPr>
              <a:lstStyle/>
              <a:p>
                <a:pPr eaLnBrk="0" hangingPunct="0"/>
                <a:r>
                  <a:rPr lang="en-US" sz="2400"/>
                  <a:t>c</a:t>
                </a:r>
              </a:p>
            </p:txBody>
          </p:sp>
          <p:sp>
            <p:nvSpPr>
              <p:cNvPr id="40" name="Text Box 46"/>
              <p:cNvSpPr txBox="1">
                <a:spLocks noChangeArrowheads="1"/>
              </p:cNvSpPr>
              <p:nvPr/>
            </p:nvSpPr>
            <p:spPr bwMode="auto">
              <a:xfrm>
                <a:off x="486" y="3446"/>
                <a:ext cx="255" cy="327"/>
              </a:xfrm>
              <a:prstGeom prst="rect">
                <a:avLst/>
              </a:prstGeom>
              <a:noFill/>
              <a:ln w="9525">
                <a:noFill/>
                <a:miter lim="800000"/>
                <a:headEnd/>
                <a:tailEnd/>
              </a:ln>
              <a:effectLst/>
            </p:spPr>
            <p:txBody>
              <a:bodyPr wrap="none">
                <a:spAutoFit/>
              </a:bodyPr>
              <a:lstStyle/>
              <a:p>
                <a:pPr eaLnBrk="0" hangingPunct="0"/>
                <a:r>
                  <a:rPr lang="en-US" sz="2400"/>
                  <a:t>d</a:t>
                </a:r>
              </a:p>
            </p:txBody>
          </p:sp>
          <p:sp>
            <p:nvSpPr>
              <p:cNvPr id="41" name="Text Box 47"/>
              <p:cNvSpPr txBox="1">
                <a:spLocks noChangeArrowheads="1"/>
              </p:cNvSpPr>
              <p:nvPr/>
            </p:nvSpPr>
            <p:spPr bwMode="auto">
              <a:xfrm>
                <a:off x="492" y="3771"/>
                <a:ext cx="242" cy="327"/>
              </a:xfrm>
              <a:prstGeom prst="rect">
                <a:avLst/>
              </a:prstGeom>
              <a:noFill/>
              <a:ln w="9525">
                <a:noFill/>
                <a:miter lim="800000"/>
                <a:headEnd/>
                <a:tailEnd/>
              </a:ln>
              <a:effectLst/>
            </p:spPr>
            <p:txBody>
              <a:bodyPr wrap="none">
                <a:spAutoFit/>
              </a:bodyPr>
              <a:lstStyle/>
              <a:p>
                <a:pPr eaLnBrk="0" hangingPunct="0"/>
                <a:r>
                  <a:rPr lang="en-US" sz="2400"/>
                  <a:t>e</a:t>
                </a:r>
              </a:p>
            </p:txBody>
          </p:sp>
          <p:sp>
            <p:nvSpPr>
              <p:cNvPr id="42" name="Text Box 48"/>
              <p:cNvSpPr txBox="1">
                <a:spLocks noChangeArrowheads="1"/>
              </p:cNvSpPr>
              <p:nvPr/>
            </p:nvSpPr>
            <p:spPr bwMode="auto">
              <a:xfrm>
                <a:off x="1141" y="2451"/>
                <a:ext cx="255" cy="327"/>
              </a:xfrm>
              <a:prstGeom prst="rect">
                <a:avLst/>
              </a:prstGeom>
              <a:noFill/>
              <a:ln w="9525">
                <a:noFill/>
                <a:miter lim="800000"/>
                <a:headEnd/>
                <a:tailEnd/>
              </a:ln>
              <a:effectLst/>
            </p:spPr>
            <p:txBody>
              <a:bodyPr wrap="none">
                <a:spAutoFit/>
              </a:bodyPr>
              <a:lstStyle/>
              <a:p>
                <a:pPr eaLnBrk="0" hangingPunct="0"/>
                <a:r>
                  <a:rPr lang="en-US" sz="2400"/>
                  <a:t>1</a:t>
                </a:r>
              </a:p>
            </p:txBody>
          </p:sp>
          <p:sp>
            <p:nvSpPr>
              <p:cNvPr id="43" name="Text Box 49"/>
              <p:cNvSpPr txBox="1">
                <a:spLocks noChangeArrowheads="1"/>
              </p:cNvSpPr>
              <p:nvPr/>
            </p:nvSpPr>
            <p:spPr bwMode="auto">
              <a:xfrm>
                <a:off x="797" y="2764"/>
                <a:ext cx="255" cy="326"/>
              </a:xfrm>
              <a:prstGeom prst="rect">
                <a:avLst/>
              </a:prstGeom>
              <a:noFill/>
              <a:ln w="9525">
                <a:noFill/>
                <a:miter lim="800000"/>
                <a:headEnd/>
                <a:tailEnd/>
              </a:ln>
              <a:effectLst/>
            </p:spPr>
            <p:txBody>
              <a:bodyPr wrap="none">
                <a:spAutoFit/>
              </a:bodyPr>
              <a:lstStyle/>
              <a:p>
                <a:pPr eaLnBrk="0" hangingPunct="0"/>
                <a:r>
                  <a:rPr lang="en-US" sz="2400"/>
                  <a:t>1</a:t>
                </a:r>
              </a:p>
            </p:txBody>
          </p:sp>
          <p:sp>
            <p:nvSpPr>
              <p:cNvPr id="44" name="Text Box 50"/>
              <p:cNvSpPr txBox="1">
                <a:spLocks noChangeArrowheads="1"/>
              </p:cNvSpPr>
              <p:nvPr/>
            </p:nvSpPr>
            <p:spPr bwMode="auto">
              <a:xfrm>
                <a:off x="1502" y="2768"/>
                <a:ext cx="140" cy="327"/>
              </a:xfrm>
              <a:prstGeom prst="rect">
                <a:avLst/>
              </a:prstGeom>
              <a:noFill/>
              <a:ln w="9525">
                <a:noFill/>
                <a:miter lim="800000"/>
                <a:headEnd/>
                <a:tailEnd/>
              </a:ln>
              <a:effectLst/>
            </p:spPr>
            <p:txBody>
              <a:bodyPr wrap="none">
                <a:spAutoFit/>
              </a:bodyPr>
              <a:lstStyle/>
              <a:p>
                <a:pPr eaLnBrk="0" hangingPunct="0"/>
                <a:endParaRPr lang="en-US" sz="2400"/>
              </a:p>
            </p:txBody>
          </p:sp>
          <p:sp>
            <p:nvSpPr>
              <p:cNvPr id="45" name="Text Box 51"/>
              <p:cNvSpPr txBox="1">
                <a:spLocks noChangeArrowheads="1"/>
              </p:cNvSpPr>
              <p:nvPr/>
            </p:nvSpPr>
            <p:spPr bwMode="auto">
              <a:xfrm>
                <a:off x="1141" y="3139"/>
                <a:ext cx="255" cy="327"/>
              </a:xfrm>
              <a:prstGeom prst="rect">
                <a:avLst/>
              </a:prstGeom>
              <a:noFill/>
              <a:ln w="9525">
                <a:noFill/>
                <a:miter lim="800000"/>
                <a:headEnd/>
                <a:tailEnd/>
              </a:ln>
              <a:effectLst/>
            </p:spPr>
            <p:txBody>
              <a:bodyPr wrap="none">
                <a:spAutoFit/>
              </a:bodyPr>
              <a:lstStyle/>
              <a:p>
                <a:pPr eaLnBrk="0" hangingPunct="0"/>
                <a:r>
                  <a:rPr lang="en-US" sz="2400"/>
                  <a:t>1</a:t>
                </a:r>
              </a:p>
            </p:txBody>
          </p:sp>
          <p:sp>
            <p:nvSpPr>
              <p:cNvPr id="46" name="Text Box 52"/>
              <p:cNvSpPr txBox="1">
                <a:spLocks noChangeArrowheads="1"/>
              </p:cNvSpPr>
              <p:nvPr/>
            </p:nvSpPr>
            <p:spPr bwMode="auto">
              <a:xfrm>
                <a:off x="1846" y="3122"/>
                <a:ext cx="255" cy="327"/>
              </a:xfrm>
              <a:prstGeom prst="rect">
                <a:avLst/>
              </a:prstGeom>
              <a:noFill/>
              <a:ln w="9525">
                <a:noFill/>
                <a:miter lim="800000"/>
                <a:headEnd/>
                <a:tailEnd/>
              </a:ln>
              <a:effectLst/>
            </p:spPr>
            <p:txBody>
              <a:bodyPr wrap="none">
                <a:spAutoFit/>
              </a:bodyPr>
              <a:lstStyle/>
              <a:p>
                <a:pPr eaLnBrk="0" hangingPunct="0"/>
                <a:r>
                  <a:rPr lang="en-US" sz="2400"/>
                  <a:t>1</a:t>
                </a:r>
              </a:p>
            </p:txBody>
          </p:sp>
          <p:sp>
            <p:nvSpPr>
              <p:cNvPr id="47" name="Text Box 53"/>
              <p:cNvSpPr txBox="1">
                <a:spLocks noChangeArrowheads="1"/>
              </p:cNvSpPr>
              <p:nvPr/>
            </p:nvSpPr>
            <p:spPr bwMode="auto">
              <a:xfrm>
                <a:off x="2206" y="3130"/>
                <a:ext cx="255" cy="327"/>
              </a:xfrm>
              <a:prstGeom prst="rect">
                <a:avLst/>
              </a:prstGeom>
              <a:noFill/>
              <a:ln w="9525">
                <a:noFill/>
                <a:miter lim="800000"/>
                <a:headEnd/>
                <a:tailEnd/>
              </a:ln>
              <a:effectLst/>
            </p:spPr>
            <p:txBody>
              <a:bodyPr wrap="none">
                <a:spAutoFit/>
              </a:bodyPr>
              <a:lstStyle/>
              <a:p>
                <a:pPr eaLnBrk="0" hangingPunct="0"/>
                <a:r>
                  <a:rPr lang="en-US" sz="2400"/>
                  <a:t>1</a:t>
                </a:r>
              </a:p>
            </p:txBody>
          </p:sp>
          <p:sp>
            <p:nvSpPr>
              <p:cNvPr id="48" name="Text Box 54"/>
              <p:cNvSpPr txBox="1">
                <a:spLocks noChangeArrowheads="1"/>
              </p:cNvSpPr>
              <p:nvPr/>
            </p:nvSpPr>
            <p:spPr bwMode="auto">
              <a:xfrm>
                <a:off x="1502" y="3483"/>
                <a:ext cx="140" cy="327"/>
              </a:xfrm>
              <a:prstGeom prst="rect">
                <a:avLst/>
              </a:prstGeom>
              <a:noFill/>
              <a:ln w="9525">
                <a:noFill/>
                <a:miter lim="800000"/>
                <a:headEnd/>
                <a:tailEnd/>
              </a:ln>
              <a:effectLst/>
            </p:spPr>
            <p:txBody>
              <a:bodyPr wrap="none">
                <a:spAutoFit/>
              </a:bodyPr>
              <a:lstStyle/>
              <a:p>
                <a:pPr eaLnBrk="0" hangingPunct="0"/>
                <a:endParaRPr lang="en-US" sz="2400"/>
              </a:p>
            </p:txBody>
          </p:sp>
          <p:sp>
            <p:nvSpPr>
              <p:cNvPr id="49" name="Text Box 55"/>
              <p:cNvSpPr txBox="1">
                <a:spLocks noChangeArrowheads="1"/>
              </p:cNvSpPr>
              <p:nvPr/>
            </p:nvSpPr>
            <p:spPr bwMode="auto">
              <a:xfrm>
                <a:off x="2214" y="3490"/>
                <a:ext cx="140" cy="327"/>
              </a:xfrm>
              <a:prstGeom prst="rect">
                <a:avLst/>
              </a:prstGeom>
              <a:noFill/>
              <a:ln w="9525">
                <a:noFill/>
                <a:miter lim="800000"/>
                <a:headEnd/>
                <a:tailEnd/>
              </a:ln>
              <a:effectLst/>
            </p:spPr>
            <p:txBody>
              <a:bodyPr wrap="none">
                <a:spAutoFit/>
              </a:bodyPr>
              <a:lstStyle/>
              <a:p>
                <a:pPr eaLnBrk="0" hangingPunct="0"/>
                <a:endParaRPr lang="en-US" sz="2400"/>
              </a:p>
            </p:txBody>
          </p:sp>
          <p:sp>
            <p:nvSpPr>
              <p:cNvPr id="50" name="Text Box 56"/>
              <p:cNvSpPr txBox="1">
                <a:spLocks noChangeArrowheads="1"/>
              </p:cNvSpPr>
              <p:nvPr/>
            </p:nvSpPr>
            <p:spPr bwMode="auto">
              <a:xfrm>
                <a:off x="1502" y="3778"/>
                <a:ext cx="255" cy="327"/>
              </a:xfrm>
              <a:prstGeom prst="rect">
                <a:avLst/>
              </a:prstGeom>
              <a:noFill/>
              <a:ln w="9525">
                <a:noFill/>
                <a:miter lim="800000"/>
                <a:headEnd/>
                <a:tailEnd/>
              </a:ln>
              <a:effectLst/>
            </p:spPr>
            <p:txBody>
              <a:bodyPr wrap="none">
                <a:spAutoFit/>
              </a:bodyPr>
              <a:lstStyle/>
              <a:p>
                <a:pPr eaLnBrk="0" hangingPunct="0"/>
                <a:r>
                  <a:rPr lang="en-US" sz="2400"/>
                  <a:t>1</a:t>
                </a:r>
              </a:p>
            </p:txBody>
          </p:sp>
          <p:sp>
            <p:nvSpPr>
              <p:cNvPr id="51" name="Text Box 57"/>
              <p:cNvSpPr txBox="1">
                <a:spLocks noChangeArrowheads="1"/>
              </p:cNvSpPr>
              <p:nvPr/>
            </p:nvSpPr>
            <p:spPr bwMode="auto">
              <a:xfrm>
                <a:off x="1853" y="3786"/>
                <a:ext cx="255" cy="327"/>
              </a:xfrm>
              <a:prstGeom prst="rect">
                <a:avLst/>
              </a:prstGeom>
              <a:noFill/>
              <a:ln w="9525">
                <a:noFill/>
                <a:miter lim="800000"/>
                <a:headEnd/>
                <a:tailEnd/>
              </a:ln>
              <a:effectLst/>
            </p:spPr>
            <p:txBody>
              <a:bodyPr wrap="none">
                <a:spAutoFit/>
              </a:bodyPr>
              <a:lstStyle/>
              <a:p>
                <a:pPr eaLnBrk="0" hangingPunct="0"/>
                <a:r>
                  <a:rPr lang="en-US" sz="2400"/>
                  <a:t>1</a:t>
                </a:r>
              </a:p>
            </p:txBody>
          </p:sp>
        </p:grpSp>
      </p:grpSp>
      <p:grpSp>
        <p:nvGrpSpPr>
          <p:cNvPr id="60" name="Group 58"/>
          <p:cNvGrpSpPr>
            <a:grpSpLocks/>
          </p:cNvGrpSpPr>
          <p:nvPr/>
        </p:nvGrpSpPr>
        <p:grpSpPr bwMode="auto">
          <a:xfrm>
            <a:off x="850900" y="3416300"/>
            <a:ext cx="2632075" cy="2717800"/>
            <a:chOff x="486" y="2170"/>
            <a:chExt cx="1994" cy="1943"/>
          </a:xfrm>
        </p:grpSpPr>
        <p:sp>
          <p:nvSpPr>
            <p:cNvPr id="61" name="Text Box 59"/>
            <p:cNvSpPr txBox="1">
              <a:spLocks noChangeArrowheads="1"/>
            </p:cNvSpPr>
            <p:nvPr/>
          </p:nvSpPr>
          <p:spPr bwMode="auto">
            <a:xfrm>
              <a:off x="822" y="2170"/>
              <a:ext cx="241" cy="327"/>
            </a:xfrm>
            <a:prstGeom prst="rect">
              <a:avLst/>
            </a:prstGeom>
            <a:noFill/>
            <a:ln w="9525">
              <a:noFill/>
              <a:miter lim="800000"/>
              <a:headEnd/>
              <a:tailEnd/>
            </a:ln>
            <a:effectLst/>
          </p:spPr>
          <p:txBody>
            <a:bodyPr wrap="none">
              <a:spAutoFit/>
            </a:bodyPr>
            <a:lstStyle/>
            <a:p>
              <a:pPr eaLnBrk="0" hangingPunct="0"/>
              <a:r>
                <a:rPr lang="en-US" sz="2400"/>
                <a:t>a</a:t>
              </a:r>
            </a:p>
          </p:txBody>
        </p:sp>
        <p:sp>
          <p:nvSpPr>
            <p:cNvPr id="62" name="Text Box 60"/>
            <p:cNvSpPr txBox="1">
              <a:spLocks noChangeArrowheads="1"/>
            </p:cNvSpPr>
            <p:nvPr/>
          </p:nvSpPr>
          <p:spPr bwMode="auto">
            <a:xfrm>
              <a:off x="1168" y="2170"/>
              <a:ext cx="255" cy="327"/>
            </a:xfrm>
            <a:prstGeom prst="rect">
              <a:avLst/>
            </a:prstGeom>
            <a:noFill/>
            <a:ln w="9525">
              <a:noFill/>
              <a:miter lim="800000"/>
              <a:headEnd/>
              <a:tailEnd/>
            </a:ln>
            <a:effectLst/>
          </p:spPr>
          <p:txBody>
            <a:bodyPr wrap="none">
              <a:spAutoFit/>
            </a:bodyPr>
            <a:lstStyle/>
            <a:p>
              <a:pPr eaLnBrk="0" hangingPunct="0"/>
              <a:r>
                <a:rPr lang="en-US" sz="2400"/>
                <a:t>b</a:t>
              </a:r>
            </a:p>
          </p:txBody>
        </p:sp>
        <p:sp>
          <p:nvSpPr>
            <p:cNvPr id="63" name="Text Box 61"/>
            <p:cNvSpPr txBox="1">
              <a:spLocks noChangeArrowheads="1"/>
            </p:cNvSpPr>
            <p:nvPr/>
          </p:nvSpPr>
          <p:spPr bwMode="auto">
            <a:xfrm>
              <a:off x="1526" y="2170"/>
              <a:ext cx="242" cy="327"/>
            </a:xfrm>
            <a:prstGeom prst="rect">
              <a:avLst/>
            </a:prstGeom>
            <a:noFill/>
            <a:ln w="9525">
              <a:noFill/>
              <a:miter lim="800000"/>
              <a:headEnd/>
              <a:tailEnd/>
            </a:ln>
            <a:effectLst/>
          </p:spPr>
          <p:txBody>
            <a:bodyPr wrap="none">
              <a:spAutoFit/>
            </a:bodyPr>
            <a:lstStyle/>
            <a:p>
              <a:pPr eaLnBrk="0" hangingPunct="0"/>
              <a:r>
                <a:rPr lang="en-US" sz="2400"/>
                <a:t>c</a:t>
              </a:r>
            </a:p>
          </p:txBody>
        </p:sp>
        <p:sp>
          <p:nvSpPr>
            <p:cNvPr id="64" name="Text Box 62"/>
            <p:cNvSpPr txBox="1">
              <a:spLocks noChangeArrowheads="1"/>
            </p:cNvSpPr>
            <p:nvPr/>
          </p:nvSpPr>
          <p:spPr bwMode="auto">
            <a:xfrm>
              <a:off x="1871" y="2170"/>
              <a:ext cx="255" cy="327"/>
            </a:xfrm>
            <a:prstGeom prst="rect">
              <a:avLst/>
            </a:prstGeom>
            <a:noFill/>
            <a:ln w="9525">
              <a:noFill/>
              <a:miter lim="800000"/>
              <a:headEnd/>
              <a:tailEnd/>
            </a:ln>
            <a:effectLst/>
          </p:spPr>
          <p:txBody>
            <a:bodyPr wrap="none">
              <a:spAutoFit/>
            </a:bodyPr>
            <a:lstStyle/>
            <a:p>
              <a:pPr eaLnBrk="0" hangingPunct="0"/>
              <a:r>
                <a:rPr lang="en-US" sz="2400"/>
                <a:t>d</a:t>
              </a:r>
            </a:p>
          </p:txBody>
        </p:sp>
        <p:sp>
          <p:nvSpPr>
            <p:cNvPr id="65" name="Text Box 63"/>
            <p:cNvSpPr txBox="1">
              <a:spLocks noChangeArrowheads="1"/>
            </p:cNvSpPr>
            <p:nvPr/>
          </p:nvSpPr>
          <p:spPr bwMode="auto">
            <a:xfrm>
              <a:off x="2230" y="2170"/>
              <a:ext cx="242" cy="327"/>
            </a:xfrm>
            <a:prstGeom prst="rect">
              <a:avLst/>
            </a:prstGeom>
            <a:noFill/>
            <a:ln w="9525">
              <a:noFill/>
              <a:miter lim="800000"/>
              <a:headEnd/>
              <a:tailEnd/>
            </a:ln>
            <a:effectLst/>
          </p:spPr>
          <p:txBody>
            <a:bodyPr wrap="none">
              <a:spAutoFit/>
            </a:bodyPr>
            <a:lstStyle/>
            <a:p>
              <a:pPr eaLnBrk="0" hangingPunct="0"/>
              <a:r>
                <a:rPr lang="en-US" sz="2400"/>
                <a:t>e</a:t>
              </a:r>
            </a:p>
          </p:txBody>
        </p:sp>
        <p:grpSp>
          <p:nvGrpSpPr>
            <p:cNvPr id="66" name="Group 64"/>
            <p:cNvGrpSpPr>
              <a:grpSpLocks/>
            </p:cNvGrpSpPr>
            <p:nvPr/>
          </p:nvGrpSpPr>
          <p:grpSpPr bwMode="auto">
            <a:xfrm>
              <a:off x="486" y="2444"/>
              <a:ext cx="1994" cy="1669"/>
              <a:chOff x="486" y="2444"/>
              <a:chExt cx="1994" cy="1669"/>
            </a:xfrm>
          </p:grpSpPr>
          <p:sp>
            <p:nvSpPr>
              <p:cNvPr id="67" name="Rectangle 65"/>
              <p:cNvSpPr>
                <a:spLocks noChangeArrowheads="1"/>
              </p:cNvSpPr>
              <p:nvPr/>
            </p:nvSpPr>
            <p:spPr bwMode="auto">
              <a:xfrm>
                <a:off x="728" y="2448"/>
                <a:ext cx="1752" cy="1592"/>
              </a:xfrm>
              <a:prstGeom prst="rect">
                <a:avLst/>
              </a:prstGeom>
              <a:noFill/>
              <a:ln w="9525">
                <a:solidFill>
                  <a:schemeClr val="tx1"/>
                </a:solidFill>
                <a:miter lim="800000"/>
                <a:headEnd/>
                <a:tailEnd/>
              </a:ln>
              <a:effectLst/>
            </p:spPr>
            <p:txBody>
              <a:bodyPr wrap="none" anchor="ctr"/>
              <a:lstStyle/>
              <a:p>
                <a:endParaRPr lang="en-US"/>
              </a:p>
            </p:txBody>
          </p:sp>
          <p:grpSp>
            <p:nvGrpSpPr>
              <p:cNvPr id="68" name="Group 66"/>
              <p:cNvGrpSpPr>
                <a:grpSpLocks/>
              </p:cNvGrpSpPr>
              <p:nvPr/>
            </p:nvGrpSpPr>
            <p:grpSpPr bwMode="auto">
              <a:xfrm>
                <a:off x="1064" y="2456"/>
                <a:ext cx="1072" cy="1592"/>
                <a:chOff x="1064" y="2456"/>
                <a:chExt cx="1072" cy="1592"/>
              </a:xfrm>
            </p:grpSpPr>
            <p:sp>
              <p:nvSpPr>
                <p:cNvPr id="89" name="Line 67"/>
                <p:cNvSpPr>
                  <a:spLocks noChangeShapeType="1"/>
                </p:cNvSpPr>
                <p:nvPr/>
              </p:nvSpPr>
              <p:spPr bwMode="auto">
                <a:xfrm>
                  <a:off x="1064" y="2456"/>
                  <a:ext cx="0" cy="1592"/>
                </a:xfrm>
                <a:prstGeom prst="line">
                  <a:avLst/>
                </a:prstGeom>
                <a:noFill/>
                <a:ln w="9525">
                  <a:solidFill>
                    <a:schemeClr val="tx1"/>
                  </a:solidFill>
                  <a:round/>
                  <a:headEnd/>
                  <a:tailEnd/>
                </a:ln>
                <a:effectLst/>
              </p:spPr>
              <p:txBody>
                <a:bodyPr wrap="none" anchor="ctr"/>
                <a:lstStyle/>
                <a:p>
                  <a:endParaRPr lang="en-US"/>
                </a:p>
              </p:txBody>
            </p:sp>
            <p:sp>
              <p:nvSpPr>
                <p:cNvPr id="90" name="Line 68"/>
                <p:cNvSpPr>
                  <a:spLocks noChangeShapeType="1"/>
                </p:cNvSpPr>
                <p:nvPr/>
              </p:nvSpPr>
              <p:spPr bwMode="auto">
                <a:xfrm>
                  <a:off x="1421" y="2456"/>
                  <a:ext cx="0" cy="1592"/>
                </a:xfrm>
                <a:prstGeom prst="line">
                  <a:avLst/>
                </a:prstGeom>
                <a:noFill/>
                <a:ln w="9525">
                  <a:solidFill>
                    <a:schemeClr val="tx1"/>
                  </a:solidFill>
                  <a:round/>
                  <a:headEnd/>
                  <a:tailEnd/>
                </a:ln>
                <a:effectLst/>
              </p:spPr>
              <p:txBody>
                <a:bodyPr wrap="none" anchor="ctr"/>
                <a:lstStyle/>
                <a:p>
                  <a:endParaRPr lang="en-US"/>
                </a:p>
              </p:txBody>
            </p:sp>
            <p:sp>
              <p:nvSpPr>
                <p:cNvPr id="91" name="Line 69"/>
                <p:cNvSpPr>
                  <a:spLocks noChangeShapeType="1"/>
                </p:cNvSpPr>
                <p:nvPr/>
              </p:nvSpPr>
              <p:spPr bwMode="auto">
                <a:xfrm>
                  <a:off x="1778" y="2456"/>
                  <a:ext cx="0" cy="1592"/>
                </a:xfrm>
                <a:prstGeom prst="line">
                  <a:avLst/>
                </a:prstGeom>
                <a:noFill/>
                <a:ln w="9525">
                  <a:solidFill>
                    <a:schemeClr val="tx1"/>
                  </a:solidFill>
                  <a:round/>
                  <a:headEnd/>
                  <a:tailEnd/>
                </a:ln>
                <a:effectLst/>
              </p:spPr>
              <p:txBody>
                <a:bodyPr wrap="none" anchor="ctr"/>
                <a:lstStyle/>
                <a:p>
                  <a:endParaRPr lang="en-US"/>
                </a:p>
              </p:txBody>
            </p:sp>
            <p:sp>
              <p:nvSpPr>
                <p:cNvPr id="92" name="Line 70"/>
                <p:cNvSpPr>
                  <a:spLocks noChangeShapeType="1"/>
                </p:cNvSpPr>
                <p:nvPr/>
              </p:nvSpPr>
              <p:spPr bwMode="auto">
                <a:xfrm>
                  <a:off x="2136" y="2456"/>
                  <a:ext cx="0" cy="1592"/>
                </a:xfrm>
                <a:prstGeom prst="line">
                  <a:avLst/>
                </a:prstGeom>
                <a:noFill/>
                <a:ln w="9525">
                  <a:solidFill>
                    <a:schemeClr val="tx1"/>
                  </a:solidFill>
                  <a:round/>
                  <a:headEnd/>
                  <a:tailEnd/>
                </a:ln>
                <a:effectLst/>
              </p:spPr>
              <p:txBody>
                <a:bodyPr wrap="none" anchor="ctr"/>
                <a:lstStyle/>
                <a:p>
                  <a:endParaRPr lang="en-US"/>
                </a:p>
              </p:txBody>
            </p:sp>
          </p:grpSp>
          <p:grpSp>
            <p:nvGrpSpPr>
              <p:cNvPr id="69" name="Group 71"/>
              <p:cNvGrpSpPr>
                <a:grpSpLocks/>
              </p:cNvGrpSpPr>
              <p:nvPr/>
            </p:nvGrpSpPr>
            <p:grpSpPr bwMode="auto">
              <a:xfrm rot="5400000">
                <a:off x="1078" y="2406"/>
                <a:ext cx="1072" cy="1728"/>
                <a:chOff x="1064" y="2456"/>
                <a:chExt cx="1072" cy="1592"/>
              </a:xfrm>
            </p:grpSpPr>
            <p:sp>
              <p:nvSpPr>
                <p:cNvPr id="85" name="Line 72"/>
                <p:cNvSpPr>
                  <a:spLocks noChangeShapeType="1"/>
                </p:cNvSpPr>
                <p:nvPr/>
              </p:nvSpPr>
              <p:spPr bwMode="auto">
                <a:xfrm>
                  <a:off x="1064" y="2456"/>
                  <a:ext cx="0" cy="1592"/>
                </a:xfrm>
                <a:prstGeom prst="line">
                  <a:avLst/>
                </a:prstGeom>
                <a:noFill/>
                <a:ln w="9525">
                  <a:solidFill>
                    <a:schemeClr val="tx1"/>
                  </a:solidFill>
                  <a:round/>
                  <a:headEnd/>
                  <a:tailEnd/>
                </a:ln>
                <a:effectLst/>
              </p:spPr>
              <p:txBody>
                <a:bodyPr wrap="none" anchor="ctr"/>
                <a:lstStyle/>
                <a:p>
                  <a:endParaRPr lang="en-US"/>
                </a:p>
              </p:txBody>
            </p:sp>
            <p:sp>
              <p:nvSpPr>
                <p:cNvPr id="86" name="Line 73"/>
                <p:cNvSpPr>
                  <a:spLocks noChangeShapeType="1"/>
                </p:cNvSpPr>
                <p:nvPr/>
              </p:nvSpPr>
              <p:spPr bwMode="auto">
                <a:xfrm>
                  <a:off x="1421" y="2456"/>
                  <a:ext cx="0" cy="1592"/>
                </a:xfrm>
                <a:prstGeom prst="line">
                  <a:avLst/>
                </a:prstGeom>
                <a:noFill/>
                <a:ln w="9525">
                  <a:solidFill>
                    <a:schemeClr val="tx1"/>
                  </a:solidFill>
                  <a:round/>
                  <a:headEnd/>
                  <a:tailEnd/>
                </a:ln>
                <a:effectLst/>
              </p:spPr>
              <p:txBody>
                <a:bodyPr wrap="none" anchor="ctr"/>
                <a:lstStyle/>
                <a:p>
                  <a:endParaRPr lang="en-US"/>
                </a:p>
              </p:txBody>
            </p:sp>
            <p:sp>
              <p:nvSpPr>
                <p:cNvPr id="87" name="Line 74"/>
                <p:cNvSpPr>
                  <a:spLocks noChangeShapeType="1"/>
                </p:cNvSpPr>
                <p:nvPr/>
              </p:nvSpPr>
              <p:spPr bwMode="auto">
                <a:xfrm>
                  <a:off x="1778" y="2456"/>
                  <a:ext cx="0" cy="1592"/>
                </a:xfrm>
                <a:prstGeom prst="line">
                  <a:avLst/>
                </a:prstGeom>
                <a:noFill/>
                <a:ln w="9525">
                  <a:solidFill>
                    <a:schemeClr val="tx1"/>
                  </a:solidFill>
                  <a:round/>
                  <a:headEnd/>
                  <a:tailEnd/>
                </a:ln>
                <a:effectLst/>
              </p:spPr>
              <p:txBody>
                <a:bodyPr wrap="none" anchor="ctr"/>
                <a:lstStyle/>
                <a:p>
                  <a:endParaRPr lang="en-US"/>
                </a:p>
              </p:txBody>
            </p:sp>
            <p:sp>
              <p:nvSpPr>
                <p:cNvPr id="88" name="Line 75"/>
                <p:cNvSpPr>
                  <a:spLocks noChangeShapeType="1"/>
                </p:cNvSpPr>
                <p:nvPr/>
              </p:nvSpPr>
              <p:spPr bwMode="auto">
                <a:xfrm>
                  <a:off x="2136" y="2456"/>
                  <a:ext cx="0" cy="1592"/>
                </a:xfrm>
                <a:prstGeom prst="line">
                  <a:avLst/>
                </a:prstGeom>
                <a:noFill/>
                <a:ln w="9525">
                  <a:solidFill>
                    <a:schemeClr val="tx1"/>
                  </a:solidFill>
                  <a:round/>
                  <a:headEnd/>
                  <a:tailEnd/>
                </a:ln>
                <a:effectLst/>
              </p:spPr>
              <p:txBody>
                <a:bodyPr wrap="none" anchor="ctr"/>
                <a:lstStyle/>
                <a:p>
                  <a:endParaRPr lang="en-US"/>
                </a:p>
              </p:txBody>
            </p:sp>
          </p:grpSp>
          <p:sp>
            <p:nvSpPr>
              <p:cNvPr id="70" name="Text Box 76"/>
              <p:cNvSpPr txBox="1">
                <a:spLocks noChangeArrowheads="1"/>
              </p:cNvSpPr>
              <p:nvPr/>
            </p:nvSpPr>
            <p:spPr bwMode="auto">
              <a:xfrm>
                <a:off x="491" y="2444"/>
                <a:ext cx="242" cy="326"/>
              </a:xfrm>
              <a:prstGeom prst="rect">
                <a:avLst/>
              </a:prstGeom>
              <a:noFill/>
              <a:ln w="9525">
                <a:noFill/>
                <a:miter lim="800000"/>
                <a:headEnd/>
                <a:tailEnd/>
              </a:ln>
              <a:effectLst/>
            </p:spPr>
            <p:txBody>
              <a:bodyPr wrap="none">
                <a:spAutoFit/>
              </a:bodyPr>
              <a:lstStyle/>
              <a:p>
                <a:pPr eaLnBrk="0" hangingPunct="0"/>
                <a:r>
                  <a:rPr lang="en-US" sz="2400"/>
                  <a:t>a</a:t>
                </a:r>
              </a:p>
            </p:txBody>
          </p:sp>
          <p:sp>
            <p:nvSpPr>
              <p:cNvPr id="71" name="Text Box 77"/>
              <p:cNvSpPr txBox="1">
                <a:spLocks noChangeArrowheads="1"/>
              </p:cNvSpPr>
              <p:nvPr/>
            </p:nvSpPr>
            <p:spPr bwMode="auto">
              <a:xfrm>
                <a:off x="486" y="2768"/>
                <a:ext cx="255" cy="327"/>
              </a:xfrm>
              <a:prstGeom prst="rect">
                <a:avLst/>
              </a:prstGeom>
              <a:noFill/>
              <a:ln w="9525">
                <a:noFill/>
                <a:miter lim="800000"/>
                <a:headEnd/>
                <a:tailEnd/>
              </a:ln>
              <a:effectLst/>
            </p:spPr>
            <p:txBody>
              <a:bodyPr wrap="none">
                <a:spAutoFit/>
              </a:bodyPr>
              <a:lstStyle/>
              <a:p>
                <a:pPr eaLnBrk="0" hangingPunct="0"/>
                <a:r>
                  <a:rPr lang="en-US" sz="2400"/>
                  <a:t>b</a:t>
                </a:r>
              </a:p>
            </p:txBody>
          </p:sp>
          <p:sp>
            <p:nvSpPr>
              <p:cNvPr id="72" name="Text Box 78"/>
              <p:cNvSpPr txBox="1">
                <a:spLocks noChangeArrowheads="1"/>
              </p:cNvSpPr>
              <p:nvPr/>
            </p:nvSpPr>
            <p:spPr bwMode="auto">
              <a:xfrm>
                <a:off x="491" y="3095"/>
                <a:ext cx="242" cy="327"/>
              </a:xfrm>
              <a:prstGeom prst="rect">
                <a:avLst/>
              </a:prstGeom>
              <a:noFill/>
              <a:ln w="9525">
                <a:noFill/>
                <a:miter lim="800000"/>
                <a:headEnd/>
                <a:tailEnd/>
              </a:ln>
              <a:effectLst/>
            </p:spPr>
            <p:txBody>
              <a:bodyPr wrap="none">
                <a:spAutoFit/>
              </a:bodyPr>
              <a:lstStyle/>
              <a:p>
                <a:pPr eaLnBrk="0" hangingPunct="0"/>
                <a:r>
                  <a:rPr lang="en-US" sz="2400"/>
                  <a:t>c</a:t>
                </a:r>
              </a:p>
            </p:txBody>
          </p:sp>
          <p:sp>
            <p:nvSpPr>
              <p:cNvPr id="73" name="Text Box 79"/>
              <p:cNvSpPr txBox="1">
                <a:spLocks noChangeArrowheads="1"/>
              </p:cNvSpPr>
              <p:nvPr/>
            </p:nvSpPr>
            <p:spPr bwMode="auto">
              <a:xfrm>
                <a:off x="486" y="3446"/>
                <a:ext cx="255" cy="327"/>
              </a:xfrm>
              <a:prstGeom prst="rect">
                <a:avLst/>
              </a:prstGeom>
              <a:noFill/>
              <a:ln w="9525">
                <a:noFill/>
                <a:miter lim="800000"/>
                <a:headEnd/>
                <a:tailEnd/>
              </a:ln>
              <a:effectLst/>
            </p:spPr>
            <p:txBody>
              <a:bodyPr wrap="none">
                <a:spAutoFit/>
              </a:bodyPr>
              <a:lstStyle/>
              <a:p>
                <a:pPr eaLnBrk="0" hangingPunct="0"/>
                <a:r>
                  <a:rPr lang="en-US" sz="2400"/>
                  <a:t>d</a:t>
                </a:r>
              </a:p>
            </p:txBody>
          </p:sp>
          <p:sp>
            <p:nvSpPr>
              <p:cNvPr id="74" name="Text Box 80"/>
              <p:cNvSpPr txBox="1">
                <a:spLocks noChangeArrowheads="1"/>
              </p:cNvSpPr>
              <p:nvPr/>
            </p:nvSpPr>
            <p:spPr bwMode="auto">
              <a:xfrm>
                <a:off x="492" y="3771"/>
                <a:ext cx="242" cy="327"/>
              </a:xfrm>
              <a:prstGeom prst="rect">
                <a:avLst/>
              </a:prstGeom>
              <a:noFill/>
              <a:ln w="9525">
                <a:noFill/>
                <a:miter lim="800000"/>
                <a:headEnd/>
                <a:tailEnd/>
              </a:ln>
              <a:effectLst/>
            </p:spPr>
            <p:txBody>
              <a:bodyPr wrap="none">
                <a:spAutoFit/>
              </a:bodyPr>
              <a:lstStyle/>
              <a:p>
                <a:pPr eaLnBrk="0" hangingPunct="0"/>
                <a:r>
                  <a:rPr lang="en-US" sz="2400"/>
                  <a:t>e</a:t>
                </a:r>
              </a:p>
            </p:txBody>
          </p:sp>
          <p:sp>
            <p:nvSpPr>
              <p:cNvPr id="75" name="Text Box 81"/>
              <p:cNvSpPr txBox="1">
                <a:spLocks noChangeArrowheads="1"/>
              </p:cNvSpPr>
              <p:nvPr/>
            </p:nvSpPr>
            <p:spPr bwMode="auto">
              <a:xfrm>
                <a:off x="1141" y="2451"/>
                <a:ext cx="255" cy="327"/>
              </a:xfrm>
              <a:prstGeom prst="rect">
                <a:avLst/>
              </a:prstGeom>
              <a:noFill/>
              <a:ln w="9525">
                <a:noFill/>
                <a:miter lim="800000"/>
                <a:headEnd/>
                <a:tailEnd/>
              </a:ln>
              <a:effectLst/>
            </p:spPr>
            <p:txBody>
              <a:bodyPr wrap="none">
                <a:spAutoFit/>
              </a:bodyPr>
              <a:lstStyle/>
              <a:p>
                <a:pPr eaLnBrk="0" hangingPunct="0"/>
                <a:r>
                  <a:rPr lang="en-US" sz="2400"/>
                  <a:t>1</a:t>
                </a:r>
              </a:p>
            </p:txBody>
          </p:sp>
          <p:sp>
            <p:nvSpPr>
              <p:cNvPr id="76" name="Text Box 82"/>
              <p:cNvSpPr txBox="1">
                <a:spLocks noChangeArrowheads="1"/>
              </p:cNvSpPr>
              <p:nvPr/>
            </p:nvSpPr>
            <p:spPr bwMode="auto">
              <a:xfrm>
                <a:off x="797" y="2764"/>
                <a:ext cx="255" cy="326"/>
              </a:xfrm>
              <a:prstGeom prst="rect">
                <a:avLst/>
              </a:prstGeom>
              <a:noFill/>
              <a:ln w="9525">
                <a:noFill/>
                <a:miter lim="800000"/>
                <a:headEnd/>
                <a:tailEnd/>
              </a:ln>
              <a:effectLst/>
            </p:spPr>
            <p:txBody>
              <a:bodyPr wrap="none">
                <a:spAutoFit/>
              </a:bodyPr>
              <a:lstStyle/>
              <a:p>
                <a:pPr eaLnBrk="0" hangingPunct="0"/>
                <a:r>
                  <a:rPr lang="en-US" sz="2400"/>
                  <a:t>1</a:t>
                </a:r>
              </a:p>
            </p:txBody>
          </p:sp>
          <p:sp>
            <p:nvSpPr>
              <p:cNvPr id="77" name="Text Box 83"/>
              <p:cNvSpPr txBox="1">
                <a:spLocks noChangeArrowheads="1"/>
              </p:cNvSpPr>
              <p:nvPr/>
            </p:nvSpPr>
            <p:spPr bwMode="auto">
              <a:xfrm>
                <a:off x="1502" y="2771"/>
                <a:ext cx="255" cy="327"/>
              </a:xfrm>
              <a:prstGeom prst="rect">
                <a:avLst/>
              </a:prstGeom>
              <a:noFill/>
              <a:ln w="9525">
                <a:noFill/>
                <a:miter lim="800000"/>
                <a:headEnd/>
                <a:tailEnd/>
              </a:ln>
              <a:effectLst/>
            </p:spPr>
            <p:txBody>
              <a:bodyPr wrap="none">
                <a:spAutoFit/>
              </a:bodyPr>
              <a:lstStyle/>
              <a:p>
                <a:pPr eaLnBrk="0" hangingPunct="0"/>
                <a:r>
                  <a:rPr lang="en-US" sz="2400"/>
                  <a:t>1</a:t>
                </a:r>
              </a:p>
            </p:txBody>
          </p:sp>
          <p:sp>
            <p:nvSpPr>
              <p:cNvPr id="78" name="Text Box 84"/>
              <p:cNvSpPr txBox="1">
                <a:spLocks noChangeArrowheads="1"/>
              </p:cNvSpPr>
              <p:nvPr/>
            </p:nvSpPr>
            <p:spPr bwMode="auto">
              <a:xfrm>
                <a:off x="1141" y="3139"/>
                <a:ext cx="255" cy="327"/>
              </a:xfrm>
              <a:prstGeom prst="rect">
                <a:avLst/>
              </a:prstGeom>
              <a:noFill/>
              <a:ln w="9525">
                <a:noFill/>
                <a:miter lim="800000"/>
                <a:headEnd/>
                <a:tailEnd/>
              </a:ln>
              <a:effectLst/>
            </p:spPr>
            <p:txBody>
              <a:bodyPr wrap="none">
                <a:spAutoFit/>
              </a:bodyPr>
              <a:lstStyle/>
              <a:p>
                <a:pPr eaLnBrk="0" hangingPunct="0"/>
                <a:r>
                  <a:rPr lang="en-US" sz="2400"/>
                  <a:t>1</a:t>
                </a:r>
              </a:p>
            </p:txBody>
          </p:sp>
          <p:sp>
            <p:nvSpPr>
              <p:cNvPr id="79" name="Text Box 85"/>
              <p:cNvSpPr txBox="1">
                <a:spLocks noChangeArrowheads="1"/>
              </p:cNvSpPr>
              <p:nvPr/>
            </p:nvSpPr>
            <p:spPr bwMode="auto">
              <a:xfrm>
                <a:off x="1846" y="3122"/>
                <a:ext cx="255" cy="327"/>
              </a:xfrm>
              <a:prstGeom prst="rect">
                <a:avLst/>
              </a:prstGeom>
              <a:noFill/>
              <a:ln w="9525">
                <a:noFill/>
                <a:miter lim="800000"/>
                <a:headEnd/>
                <a:tailEnd/>
              </a:ln>
              <a:effectLst/>
            </p:spPr>
            <p:txBody>
              <a:bodyPr wrap="none">
                <a:spAutoFit/>
              </a:bodyPr>
              <a:lstStyle/>
              <a:p>
                <a:pPr eaLnBrk="0" hangingPunct="0"/>
                <a:r>
                  <a:rPr lang="en-US" sz="2400"/>
                  <a:t>1</a:t>
                </a:r>
              </a:p>
            </p:txBody>
          </p:sp>
          <p:sp>
            <p:nvSpPr>
              <p:cNvPr id="80" name="Text Box 86"/>
              <p:cNvSpPr txBox="1">
                <a:spLocks noChangeArrowheads="1"/>
              </p:cNvSpPr>
              <p:nvPr/>
            </p:nvSpPr>
            <p:spPr bwMode="auto">
              <a:xfrm>
                <a:off x="2206" y="3130"/>
                <a:ext cx="255" cy="327"/>
              </a:xfrm>
              <a:prstGeom prst="rect">
                <a:avLst/>
              </a:prstGeom>
              <a:noFill/>
              <a:ln w="9525">
                <a:noFill/>
                <a:miter lim="800000"/>
                <a:headEnd/>
                <a:tailEnd/>
              </a:ln>
              <a:effectLst/>
            </p:spPr>
            <p:txBody>
              <a:bodyPr wrap="none">
                <a:spAutoFit/>
              </a:bodyPr>
              <a:lstStyle/>
              <a:p>
                <a:pPr eaLnBrk="0" hangingPunct="0"/>
                <a:r>
                  <a:rPr lang="en-US" sz="2400"/>
                  <a:t>1</a:t>
                </a:r>
              </a:p>
            </p:txBody>
          </p:sp>
          <p:sp>
            <p:nvSpPr>
              <p:cNvPr id="81" name="Text Box 87"/>
              <p:cNvSpPr txBox="1">
                <a:spLocks noChangeArrowheads="1"/>
              </p:cNvSpPr>
              <p:nvPr/>
            </p:nvSpPr>
            <p:spPr bwMode="auto">
              <a:xfrm>
                <a:off x="1502" y="3483"/>
                <a:ext cx="255" cy="327"/>
              </a:xfrm>
              <a:prstGeom prst="rect">
                <a:avLst/>
              </a:prstGeom>
              <a:noFill/>
              <a:ln w="9525">
                <a:noFill/>
                <a:miter lim="800000"/>
                <a:headEnd/>
                <a:tailEnd/>
              </a:ln>
              <a:effectLst/>
            </p:spPr>
            <p:txBody>
              <a:bodyPr wrap="none">
                <a:spAutoFit/>
              </a:bodyPr>
              <a:lstStyle/>
              <a:p>
                <a:pPr eaLnBrk="0" hangingPunct="0"/>
                <a:r>
                  <a:rPr lang="en-US" sz="2400"/>
                  <a:t>1</a:t>
                </a:r>
              </a:p>
            </p:txBody>
          </p:sp>
          <p:sp>
            <p:nvSpPr>
              <p:cNvPr id="82" name="Text Box 88"/>
              <p:cNvSpPr txBox="1">
                <a:spLocks noChangeArrowheads="1"/>
              </p:cNvSpPr>
              <p:nvPr/>
            </p:nvSpPr>
            <p:spPr bwMode="auto">
              <a:xfrm>
                <a:off x="2214" y="3490"/>
                <a:ext cx="255" cy="327"/>
              </a:xfrm>
              <a:prstGeom prst="rect">
                <a:avLst/>
              </a:prstGeom>
              <a:noFill/>
              <a:ln w="9525">
                <a:noFill/>
                <a:miter lim="800000"/>
                <a:headEnd/>
                <a:tailEnd/>
              </a:ln>
              <a:effectLst/>
            </p:spPr>
            <p:txBody>
              <a:bodyPr wrap="none">
                <a:spAutoFit/>
              </a:bodyPr>
              <a:lstStyle/>
              <a:p>
                <a:pPr eaLnBrk="0" hangingPunct="0"/>
                <a:r>
                  <a:rPr lang="en-US" sz="2400"/>
                  <a:t>1</a:t>
                </a:r>
              </a:p>
            </p:txBody>
          </p:sp>
          <p:sp>
            <p:nvSpPr>
              <p:cNvPr id="83" name="Text Box 89"/>
              <p:cNvSpPr txBox="1">
                <a:spLocks noChangeArrowheads="1"/>
              </p:cNvSpPr>
              <p:nvPr/>
            </p:nvSpPr>
            <p:spPr bwMode="auto">
              <a:xfrm>
                <a:off x="1502" y="3778"/>
                <a:ext cx="255" cy="327"/>
              </a:xfrm>
              <a:prstGeom prst="rect">
                <a:avLst/>
              </a:prstGeom>
              <a:noFill/>
              <a:ln w="9525">
                <a:noFill/>
                <a:miter lim="800000"/>
                <a:headEnd/>
                <a:tailEnd/>
              </a:ln>
              <a:effectLst/>
            </p:spPr>
            <p:txBody>
              <a:bodyPr wrap="none">
                <a:spAutoFit/>
              </a:bodyPr>
              <a:lstStyle/>
              <a:p>
                <a:pPr eaLnBrk="0" hangingPunct="0"/>
                <a:r>
                  <a:rPr lang="en-US" sz="2400"/>
                  <a:t>1</a:t>
                </a:r>
              </a:p>
            </p:txBody>
          </p:sp>
          <p:sp>
            <p:nvSpPr>
              <p:cNvPr id="84" name="Text Box 90"/>
              <p:cNvSpPr txBox="1">
                <a:spLocks noChangeArrowheads="1"/>
              </p:cNvSpPr>
              <p:nvPr/>
            </p:nvSpPr>
            <p:spPr bwMode="auto">
              <a:xfrm>
                <a:off x="1853" y="3786"/>
                <a:ext cx="255" cy="327"/>
              </a:xfrm>
              <a:prstGeom prst="rect">
                <a:avLst/>
              </a:prstGeom>
              <a:noFill/>
              <a:ln w="9525">
                <a:noFill/>
                <a:miter lim="800000"/>
                <a:headEnd/>
                <a:tailEnd/>
              </a:ln>
              <a:effectLst/>
            </p:spPr>
            <p:txBody>
              <a:bodyPr wrap="none">
                <a:spAutoFit/>
              </a:bodyPr>
              <a:lstStyle/>
              <a:p>
                <a:pPr eaLnBrk="0" hangingPunct="0"/>
                <a:r>
                  <a:rPr lang="en-US" sz="2400"/>
                  <a:t>1</a:t>
                </a:r>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 </a:t>
            </a:r>
            <a:r>
              <a:rPr lang="en-US" dirty="0" err="1" smtClean="0"/>
              <a:t>Sociogram</a:t>
            </a:r>
            <a:endParaRPr lang="en-US" dirty="0"/>
          </a:p>
        </p:txBody>
      </p:sp>
      <p:pic>
        <p:nvPicPr>
          <p:cNvPr id="4" name="Picture 4"/>
          <p:cNvPicPr>
            <a:picLocks noChangeAspect="1" noChangeArrowheads="1"/>
          </p:cNvPicPr>
          <p:nvPr/>
        </p:nvPicPr>
        <p:blipFill>
          <a:blip r:embed="rId2"/>
          <a:srcRect/>
          <a:stretch>
            <a:fillRect/>
          </a:stretch>
        </p:blipFill>
        <p:spPr bwMode="auto">
          <a:xfrm>
            <a:off x="790575" y="1447800"/>
            <a:ext cx="7515225" cy="4953000"/>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Significance</a:t>
            </a:r>
            <a:endParaRPr lang="en-US" dirty="0"/>
          </a:p>
        </p:txBody>
      </p:sp>
      <p:sp>
        <p:nvSpPr>
          <p:cNvPr id="3" name="Content Placeholder 2"/>
          <p:cNvSpPr>
            <a:spLocks noGrp="1"/>
          </p:cNvSpPr>
          <p:nvPr>
            <p:ph idx="1"/>
          </p:nvPr>
        </p:nvSpPr>
        <p:spPr/>
        <p:txBody>
          <a:bodyPr>
            <a:normAutofit lnSpcReduction="10000"/>
          </a:bodyPr>
          <a:lstStyle/>
          <a:p>
            <a:pPr algn="ctr">
              <a:buNone/>
            </a:pPr>
            <a:r>
              <a:rPr lang="en-US" dirty="0" smtClean="0">
                <a:cs typeface="Times New Roman" pitchFamily="18" charset="0"/>
              </a:rPr>
              <a:t>“To speak of social life is to speak of the association between people – their associating in work and in play, in love and in war, to trade or to worship, to help or to hinder.  It is in the social relations men establish that their interests find expression and their desires become realized.”</a:t>
            </a:r>
          </a:p>
          <a:p>
            <a:pPr algn="ctr">
              <a:buNone/>
            </a:pPr>
            <a:r>
              <a:rPr lang="en-US" dirty="0" smtClean="0">
                <a:cs typeface="Times New Roman" pitchFamily="18" charset="0"/>
              </a:rPr>
              <a:t>	</a:t>
            </a:r>
            <a:r>
              <a:rPr lang="en-US" b="1" dirty="0" smtClean="0">
                <a:cs typeface="Times New Roman" pitchFamily="18" charset="0"/>
              </a:rPr>
              <a:t>Peter M. </a:t>
            </a:r>
            <a:r>
              <a:rPr lang="en-US" b="1" dirty="0" err="1" smtClean="0">
                <a:cs typeface="Times New Roman" pitchFamily="18" charset="0"/>
              </a:rPr>
              <a:t>Blau</a:t>
            </a:r>
            <a:endParaRPr lang="en-US" b="1" dirty="0" smtClean="0">
              <a:cs typeface="Times New Roman" pitchFamily="18" charset="0"/>
            </a:endParaRPr>
          </a:p>
          <a:p>
            <a:pPr algn="ctr">
              <a:buNone/>
            </a:pPr>
            <a:r>
              <a:rPr lang="en-US" dirty="0" smtClean="0">
                <a:cs typeface="Times New Roman" pitchFamily="18" charset="0"/>
              </a:rPr>
              <a:t>	</a:t>
            </a:r>
            <a:r>
              <a:rPr lang="en-US" i="1" dirty="0" smtClean="0">
                <a:cs typeface="Times New Roman" pitchFamily="18" charset="0"/>
              </a:rPr>
              <a:t>Exchange and Power in Social Life</a:t>
            </a:r>
            <a:r>
              <a:rPr lang="en-US" dirty="0" smtClean="0">
                <a:cs typeface="Times New Roman" pitchFamily="18" charset="0"/>
              </a:rPr>
              <a:t>, 1964</a:t>
            </a:r>
          </a:p>
          <a:p>
            <a:pPr algn="ctr">
              <a:buNone/>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Significance…</a:t>
            </a:r>
            <a:r>
              <a:rPr lang="en-US" dirty="0" err="1" smtClean="0"/>
              <a:t>Ctd</a:t>
            </a:r>
            <a:endParaRPr lang="en-US" dirty="0"/>
          </a:p>
        </p:txBody>
      </p:sp>
      <p:sp>
        <p:nvSpPr>
          <p:cNvPr id="3" name="Content Placeholder 2"/>
          <p:cNvSpPr>
            <a:spLocks noGrp="1"/>
          </p:cNvSpPr>
          <p:nvPr>
            <p:ph idx="1"/>
          </p:nvPr>
        </p:nvSpPr>
        <p:spPr/>
        <p:txBody>
          <a:bodyPr>
            <a:normAutofit fontScale="92500"/>
          </a:bodyPr>
          <a:lstStyle/>
          <a:p>
            <a:pPr algn="ctr" eaLnBrk="0" hangingPunct="0">
              <a:buNone/>
            </a:pPr>
            <a:r>
              <a:rPr lang="en-US" dirty="0" smtClean="0"/>
              <a:t>"If we ever get to the point of charting a whole city or a whole nation, we would have … a picture of a vast solar system of intangible structures, powerfully influencing conduct, as gravitation does in space.  Such an invisible structure underlies society and has its influence in determining the conduct of society as a whole."</a:t>
            </a:r>
          </a:p>
          <a:p>
            <a:pPr algn="ctr" eaLnBrk="0" hangingPunct="0">
              <a:buNone/>
            </a:pPr>
            <a:r>
              <a:rPr lang="en-US" dirty="0" smtClean="0"/>
              <a:t>J.L. Moreno</a:t>
            </a:r>
          </a:p>
          <a:p>
            <a:pPr algn="ctr" eaLnBrk="0" hangingPunct="0">
              <a:buNone/>
            </a:pPr>
            <a:r>
              <a:rPr lang="en-US" i="1" dirty="0" smtClean="0"/>
              <a:t>New York Times</a:t>
            </a:r>
            <a:r>
              <a:rPr lang="en-US" dirty="0" smtClean="0"/>
              <a:t>, April 13, 1933</a:t>
            </a:r>
            <a:endParaRPr lang="en-US" dirty="0" smtClean="0">
              <a:cs typeface="Times New Roman" pitchFamily="18" charset="0"/>
            </a:endParaRPr>
          </a:p>
          <a:p>
            <a:pPr algn="ctr">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Significance…</a:t>
            </a:r>
            <a:r>
              <a:rPr lang="en-US" dirty="0" err="1" smtClean="0"/>
              <a:t>Ctd</a:t>
            </a:r>
            <a:endParaRPr lang="en-US" dirty="0"/>
          </a:p>
        </p:txBody>
      </p:sp>
      <p:sp>
        <p:nvSpPr>
          <p:cNvPr id="3" name="Content Placeholder 2"/>
          <p:cNvSpPr>
            <a:spLocks noGrp="1"/>
          </p:cNvSpPr>
          <p:nvPr>
            <p:ph idx="1"/>
          </p:nvPr>
        </p:nvSpPr>
        <p:spPr/>
        <p:txBody>
          <a:bodyPr>
            <a:normAutofit/>
          </a:bodyPr>
          <a:lstStyle/>
          <a:p>
            <a:pPr lvl="1" algn="ctr" eaLnBrk="0" hangingPunct="0">
              <a:buNone/>
            </a:pPr>
            <a:r>
              <a:rPr lang="en-US" dirty="0" smtClean="0"/>
              <a:t>“For the last thirty years, empirical social research has been dominated by the sample survey.  But as usually practiced, …, the survey is a sociological meat grinder, tearing the individual from his social context and guaranteeing that nobody in the study interacts with anyone else in it.”</a:t>
            </a:r>
            <a:r>
              <a:rPr lang="en-US" i="1" dirty="0" smtClean="0"/>
              <a:t>  </a:t>
            </a:r>
          </a:p>
          <a:p>
            <a:pPr lvl="1" algn="ctr" eaLnBrk="0" hangingPunct="0">
              <a:buNone/>
            </a:pPr>
            <a:r>
              <a:rPr lang="en-US" i="1" dirty="0" smtClean="0"/>
              <a:t>		</a:t>
            </a:r>
            <a:r>
              <a:rPr lang="en-US" b="1" dirty="0" smtClean="0"/>
              <a:t>Allen Barton, 1968 </a:t>
            </a:r>
          </a:p>
          <a:p>
            <a:pPr lvl="1" algn="ctr" eaLnBrk="0" hangingPunct="0">
              <a:buNone/>
            </a:pPr>
            <a:r>
              <a:rPr lang="en-US" i="1" dirty="0" smtClean="0"/>
              <a:t>(Quoted in Freeman 2004)</a:t>
            </a:r>
            <a:endParaRPr lang="en-US" dirty="0" smtClean="0">
              <a:cs typeface="Times New Roman" pitchFamily="18" charset="0"/>
            </a:endParaRPr>
          </a:p>
          <a:p>
            <a:pPr algn="ctr">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Significance…</a:t>
            </a:r>
            <a:r>
              <a:rPr lang="en-US" dirty="0" err="1" smtClean="0"/>
              <a:t>Ctd</a:t>
            </a:r>
            <a:endParaRPr lang="en-US" dirty="0"/>
          </a:p>
        </p:txBody>
      </p:sp>
      <p:pic>
        <p:nvPicPr>
          <p:cNvPr id="4" name="Picture 2"/>
          <p:cNvPicPr>
            <a:picLocks noChangeAspect="1" noChangeArrowheads="1"/>
          </p:cNvPicPr>
          <p:nvPr/>
        </p:nvPicPr>
        <p:blipFill>
          <a:blip r:embed="rId2"/>
          <a:srcRect l="23125" t="13855" r="17500" b="58032"/>
          <a:stretch>
            <a:fillRect/>
          </a:stretch>
        </p:blipFill>
        <p:spPr bwMode="auto">
          <a:xfrm>
            <a:off x="1547813" y="1328738"/>
            <a:ext cx="6092825" cy="2244725"/>
          </a:xfrm>
          <a:prstGeom prst="rect">
            <a:avLst/>
          </a:prstGeom>
          <a:noFill/>
          <a:ln w="9525">
            <a:noFill/>
            <a:miter lim="800000"/>
            <a:headEnd/>
            <a:tailEnd/>
          </a:ln>
          <a:effectLst/>
        </p:spPr>
      </p:pic>
      <p:pic>
        <p:nvPicPr>
          <p:cNvPr id="5" name="Picture 3"/>
          <p:cNvPicPr>
            <a:picLocks noChangeAspect="1" noChangeArrowheads="1"/>
          </p:cNvPicPr>
          <p:nvPr/>
        </p:nvPicPr>
        <p:blipFill>
          <a:blip r:embed="rId2"/>
          <a:srcRect l="24284" t="66399" r="18568" b="7329"/>
          <a:stretch>
            <a:fillRect/>
          </a:stretch>
        </p:blipFill>
        <p:spPr bwMode="auto">
          <a:xfrm>
            <a:off x="1535113" y="4071938"/>
            <a:ext cx="6010275" cy="2149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
            </a:pPr>
            <a:r>
              <a:rPr lang="en-US" dirty="0" smtClean="0"/>
              <a:t>Social network analysis (SNA) is the process of investigating social structures through the use of networks (</a:t>
            </a:r>
            <a:r>
              <a:rPr lang="en-US" dirty="0" err="1" smtClean="0"/>
              <a:t>Otte</a:t>
            </a:r>
            <a:r>
              <a:rPr lang="en-US" dirty="0" smtClean="0"/>
              <a:t> and Rousseau, 2002). </a:t>
            </a:r>
          </a:p>
          <a:p>
            <a:pPr>
              <a:buFont typeface="Wingdings" pitchFamily="2" charset="2"/>
              <a:buChar char="§"/>
            </a:pPr>
            <a:r>
              <a:rPr lang="en-US" dirty="0" smtClean="0"/>
              <a:t>The mapping and measuring of relationships and flows between people, groups, organizations, computers, URLs, and other connected information/knowledge entities. The nodes in the network are the people and groups.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Concepts…</a:t>
            </a:r>
            <a:r>
              <a:rPr lang="en-US" dirty="0" err="1" smtClean="0"/>
              <a:t>Ctd</a:t>
            </a:r>
            <a:endParaRPr lang="en-US" dirty="0"/>
          </a:p>
        </p:txBody>
      </p:sp>
      <p:sp>
        <p:nvSpPr>
          <p:cNvPr id="3" name="Content Placeholder 2"/>
          <p:cNvSpPr>
            <a:spLocks noGrp="1"/>
          </p:cNvSpPr>
          <p:nvPr>
            <p:ph idx="1"/>
          </p:nvPr>
        </p:nvSpPr>
        <p:spPr/>
        <p:txBody>
          <a:bodyPr>
            <a:normAutofit/>
          </a:bodyPr>
          <a:lstStyle/>
          <a:p>
            <a:pPr marL="514350" indent="-514350">
              <a:buFont typeface="Wingdings" pitchFamily="2" charset="2"/>
              <a:buChar char="§"/>
            </a:pPr>
            <a:r>
              <a:rPr lang="en-US" b="1" dirty="0" err="1" smtClean="0"/>
              <a:t>Sociogram</a:t>
            </a:r>
            <a:r>
              <a:rPr lang="en-US" dirty="0" smtClean="0"/>
              <a:t> – This is a visualization of a social network with defined boundaries of connections in the network. </a:t>
            </a:r>
          </a:p>
          <a:p>
            <a:pPr marL="514350" indent="-514350">
              <a:buFont typeface="Wingdings" pitchFamily="2" charset="2"/>
              <a:buChar char="§"/>
            </a:pPr>
            <a:r>
              <a:rPr lang="en-US" b="1" dirty="0" smtClean="0"/>
              <a:t>Size</a:t>
            </a:r>
            <a:r>
              <a:rPr lang="en-US" dirty="0" smtClean="0"/>
              <a:t> – A measure of the number of actors (nodes) in a complete or egocentric network.</a:t>
            </a:r>
          </a:p>
          <a:p>
            <a:pPr marL="514350" indent="-514350">
              <a:buFont typeface="Wingdings" pitchFamily="2" charset="2"/>
              <a:buChar char="§"/>
            </a:pPr>
            <a:r>
              <a:rPr lang="en-US" b="1" dirty="0" smtClean="0"/>
              <a:t>Distance</a:t>
            </a:r>
            <a:r>
              <a:rPr lang="en-US" dirty="0" smtClean="0"/>
              <a:t> – The number of “steps” between any two actors in a network.</a:t>
            </a:r>
          </a:p>
          <a:p>
            <a:pPr marL="514350" indent="-514350">
              <a:buFont typeface="Wingdings" pitchFamily="2" charset="2"/>
              <a:buChar char="§"/>
            </a:pPr>
            <a:r>
              <a:rPr lang="en-US" b="1" dirty="0" smtClean="0"/>
              <a:t>Node</a:t>
            </a:r>
            <a:r>
              <a:rPr lang="en-US" dirty="0" smtClean="0"/>
              <a:t> – Entities in a social network.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Concepts</a:t>
            </a:r>
            <a:endParaRPr lang="en-US" dirty="0"/>
          </a:p>
        </p:txBody>
      </p:sp>
      <p:sp>
        <p:nvSpPr>
          <p:cNvPr id="3" name="Content Placeholder 2"/>
          <p:cNvSpPr>
            <a:spLocks noGrp="1"/>
          </p:cNvSpPr>
          <p:nvPr>
            <p:ph idx="1"/>
          </p:nvPr>
        </p:nvSpPr>
        <p:spPr/>
        <p:txBody>
          <a:bodyPr>
            <a:normAutofit/>
          </a:bodyPr>
          <a:lstStyle/>
          <a:p>
            <a:pPr marL="514350" indent="-514350">
              <a:buFont typeface="Wingdings" pitchFamily="2" charset="2"/>
              <a:buChar char="§"/>
            </a:pPr>
            <a:r>
              <a:rPr lang="en-US" b="1" dirty="0" smtClean="0"/>
              <a:t>Density</a:t>
            </a:r>
            <a:r>
              <a:rPr lang="en-US" dirty="0" smtClean="0"/>
              <a:t> - The number of connections a participant has, divided by the total possible connections a participant could have.</a:t>
            </a:r>
          </a:p>
          <a:p>
            <a:pPr marL="514350" indent="-514350">
              <a:buFont typeface="Wingdings" pitchFamily="2" charset="2"/>
              <a:buChar char="§"/>
            </a:pPr>
            <a:r>
              <a:rPr lang="en-US" b="1" dirty="0" smtClean="0"/>
              <a:t>Centrality</a:t>
            </a:r>
            <a:r>
              <a:rPr lang="en-US" dirty="0" smtClean="0"/>
              <a:t> - Measures the extent to which an individual interacts with other individuals in the network. The more an individual connects to others in a network, the greater their centrality in the network.</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Social Networks</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
            </a:pPr>
            <a:r>
              <a:rPr lang="en-US" b="1" dirty="0" smtClean="0"/>
              <a:t>Egocentric</a:t>
            </a:r>
            <a:r>
              <a:rPr lang="en-US" dirty="0" smtClean="0"/>
              <a:t> – Focuses on the individual; studies </a:t>
            </a:r>
            <a:r>
              <a:rPr lang="en-US" dirty="0"/>
              <a:t>an individual’s </a:t>
            </a:r>
            <a:r>
              <a:rPr lang="en-US" dirty="0" smtClean="0"/>
              <a:t>personal network </a:t>
            </a:r>
            <a:r>
              <a:rPr lang="en-US" dirty="0"/>
              <a:t>and its affects on that </a:t>
            </a:r>
            <a:r>
              <a:rPr lang="en-US" dirty="0" smtClean="0"/>
              <a:t>individual.</a:t>
            </a:r>
            <a:endParaRPr lang="en-US" dirty="0"/>
          </a:p>
          <a:p>
            <a:pPr>
              <a:buFont typeface="Wingdings" pitchFamily="2" charset="2"/>
              <a:buChar char="§"/>
            </a:pPr>
            <a:r>
              <a:rPr lang="en-US" b="1" dirty="0" err="1" smtClean="0"/>
              <a:t>Sociocentric</a:t>
            </a:r>
            <a:r>
              <a:rPr lang="en-US" dirty="0" smtClean="0"/>
              <a:t> – </a:t>
            </a:r>
            <a:r>
              <a:rPr lang="en-US" dirty="0"/>
              <a:t>Focuses on large groups of </a:t>
            </a:r>
            <a:r>
              <a:rPr lang="en-US" dirty="0" smtClean="0"/>
              <a:t>people; quantifies </a:t>
            </a:r>
            <a:r>
              <a:rPr lang="en-US" dirty="0"/>
              <a:t>relationships between </a:t>
            </a:r>
            <a:r>
              <a:rPr lang="en-US" dirty="0" smtClean="0"/>
              <a:t>people in </a:t>
            </a:r>
            <a:r>
              <a:rPr lang="en-US" dirty="0"/>
              <a:t>a </a:t>
            </a:r>
            <a:r>
              <a:rPr lang="en-US" dirty="0" smtClean="0"/>
              <a:t>group; studies </a:t>
            </a:r>
            <a:r>
              <a:rPr lang="en-US" dirty="0"/>
              <a:t>patterns of </a:t>
            </a:r>
            <a:r>
              <a:rPr lang="en-US" dirty="0" smtClean="0"/>
              <a:t>interactions and </a:t>
            </a:r>
            <a:r>
              <a:rPr lang="en-US" dirty="0"/>
              <a:t>how these patterns </a:t>
            </a:r>
            <a:r>
              <a:rPr lang="en-US" dirty="0" smtClean="0"/>
              <a:t>affect the </a:t>
            </a:r>
            <a:r>
              <a:rPr lang="en-US" dirty="0"/>
              <a:t>group as a </a:t>
            </a:r>
            <a:r>
              <a:rPr lang="en-US" dirty="0" smtClean="0"/>
              <a:t>whole.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 – Connections</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
            </a:pPr>
            <a:r>
              <a:rPr lang="en-US" b="1" dirty="0" err="1" smtClean="0"/>
              <a:t>Homophily</a:t>
            </a:r>
            <a:r>
              <a:rPr lang="en-US" dirty="0" smtClean="0"/>
              <a:t> - The extent to which actors form ties with similar versus dissimilar others.</a:t>
            </a:r>
          </a:p>
          <a:p>
            <a:pPr>
              <a:buFont typeface="Wingdings" pitchFamily="2" charset="2"/>
              <a:buChar char="§"/>
            </a:pPr>
            <a:r>
              <a:rPr lang="en-US" b="1" dirty="0" err="1" smtClean="0"/>
              <a:t>Multiplexity</a:t>
            </a:r>
            <a:r>
              <a:rPr lang="en-US" dirty="0" smtClean="0"/>
              <a:t> - The number of content-forms contained in a tie. For example, two people who are friends and also work together would have a </a:t>
            </a:r>
            <a:r>
              <a:rPr lang="en-US" dirty="0" err="1" smtClean="0"/>
              <a:t>multiplexity</a:t>
            </a:r>
            <a:r>
              <a:rPr lang="en-US" dirty="0" smtClean="0"/>
              <a:t> of 2.</a:t>
            </a:r>
          </a:p>
          <a:p>
            <a:pPr>
              <a:buFont typeface="Wingdings" pitchFamily="2" charset="2"/>
              <a:buChar char="§"/>
            </a:pPr>
            <a:r>
              <a:rPr lang="en-US" b="1" dirty="0" smtClean="0"/>
              <a:t>Mutuality/Reciprocity</a:t>
            </a:r>
            <a:r>
              <a:rPr lang="en-US" b="1" dirty="0"/>
              <a:t> </a:t>
            </a:r>
            <a:r>
              <a:rPr lang="en-US" b="1" dirty="0" smtClean="0"/>
              <a:t>- </a:t>
            </a:r>
            <a:r>
              <a:rPr lang="en-US" dirty="0" smtClean="0"/>
              <a:t>The extent to which two actors reciprocate each other's friendship or other interaction.</a:t>
            </a:r>
          </a:p>
          <a:p>
            <a:pPr>
              <a:buFont typeface="Wingdings" pitchFamily="2" charset="2"/>
              <a:buChar char="§"/>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 – Distributions</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
            </a:pPr>
            <a:r>
              <a:rPr lang="en-US" b="1" dirty="0" smtClean="0"/>
              <a:t>Bridge</a:t>
            </a:r>
            <a:r>
              <a:rPr lang="en-US" dirty="0" smtClean="0"/>
              <a:t> - An individual whose weak ties fill a structural hole, providing the only link between two individuals or clusters</a:t>
            </a:r>
          </a:p>
          <a:p>
            <a:pPr>
              <a:buFont typeface="Wingdings" pitchFamily="2" charset="2"/>
              <a:buChar char="§"/>
            </a:pPr>
            <a:r>
              <a:rPr lang="en-US" b="1" dirty="0" smtClean="0"/>
              <a:t>Centrality</a:t>
            </a:r>
            <a:r>
              <a:rPr lang="en-US" dirty="0" smtClean="0"/>
              <a:t> - The "importance" or "influence“ of a node in a network.</a:t>
            </a:r>
          </a:p>
          <a:p>
            <a:pPr>
              <a:buFont typeface="Wingdings" pitchFamily="2" charset="2"/>
              <a:buChar char="§"/>
            </a:pPr>
            <a:r>
              <a:rPr lang="en-US" b="1" dirty="0" smtClean="0"/>
              <a:t>Density </a:t>
            </a:r>
            <a:r>
              <a:rPr lang="en-US" dirty="0" smtClean="0"/>
              <a:t>- The proportion of direct ties in a network relative to the total number possible.</a:t>
            </a:r>
          </a:p>
          <a:p>
            <a:pPr>
              <a:buFont typeface="Wingdings" pitchFamily="2" charset="2"/>
              <a:buChar char="§"/>
            </a:pPr>
            <a:r>
              <a:rPr lang="en-US" b="1" dirty="0" smtClean="0"/>
              <a:t>Distance</a:t>
            </a:r>
            <a:r>
              <a:rPr lang="en-US" dirty="0" smtClean="0"/>
              <a:t> - The minimum number of ties required to connect two particular actors.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 – Distributions…</a:t>
            </a:r>
            <a:r>
              <a:rPr lang="en-US" dirty="0" err="1" smtClean="0"/>
              <a:t>Ctd</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
            </a:pPr>
            <a:r>
              <a:rPr lang="en-US" b="1" dirty="0" smtClean="0"/>
              <a:t>Structural holes</a:t>
            </a:r>
            <a:r>
              <a:rPr lang="en-US" b="1" dirty="0"/>
              <a:t> </a:t>
            </a:r>
            <a:r>
              <a:rPr lang="en-US" dirty="0" smtClean="0"/>
              <a:t>- The absence of ties between two parts of a network.</a:t>
            </a:r>
          </a:p>
          <a:p>
            <a:pPr>
              <a:buFont typeface="Wingdings" pitchFamily="2" charset="2"/>
              <a:buChar char="§"/>
            </a:pPr>
            <a:r>
              <a:rPr lang="en-US" b="1" dirty="0" smtClean="0"/>
              <a:t>Tie strength </a:t>
            </a:r>
            <a:r>
              <a:rPr lang="en-US" dirty="0" smtClean="0"/>
              <a:t>- Defined by the linear combination of time, emotional intensity, intimacy and reciprocity. Strong ties are associated with </a:t>
            </a:r>
            <a:r>
              <a:rPr lang="en-US" dirty="0" err="1" smtClean="0"/>
              <a:t>homophily</a:t>
            </a:r>
            <a:r>
              <a:rPr lang="en-US" dirty="0" smtClean="0"/>
              <a:t>, propinquity (closeness) and transitivity (cross-relations), while weak ties are associated with bridges.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 – Segmentation</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
            </a:pPr>
            <a:r>
              <a:rPr lang="en-US" dirty="0" smtClean="0"/>
              <a:t>Groups are identified as '</a:t>
            </a:r>
            <a:r>
              <a:rPr lang="en-US" b="1" dirty="0" smtClean="0"/>
              <a:t>cliques</a:t>
            </a:r>
            <a:r>
              <a:rPr lang="en-US" dirty="0" smtClean="0"/>
              <a:t>' if every individual is directly tied to every other individual; </a:t>
            </a:r>
            <a:r>
              <a:rPr lang="en-US" b="1" dirty="0" smtClean="0"/>
              <a:t>'social circles</a:t>
            </a:r>
            <a:r>
              <a:rPr lang="en-US" dirty="0" smtClean="0"/>
              <a:t>' if there is less direct.</a:t>
            </a:r>
          </a:p>
          <a:p>
            <a:pPr>
              <a:buFont typeface="Wingdings" pitchFamily="2" charset="2"/>
              <a:buChar char="§"/>
            </a:pPr>
            <a:r>
              <a:rPr lang="en-US" b="1" dirty="0" smtClean="0"/>
              <a:t>Clustering coefficient </a:t>
            </a:r>
            <a:r>
              <a:rPr lang="en-US" dirty="0" smtClean="0"/>
              <a:t>- A measure of the likelihood that two associates of a node are associates; a higher clustering coefficient indicates a greater ‘cliquishness’.</a:t>
            </a:r>
          </a:p>
          <a:p>
            <a:pPr>
              <a:buFont typeface="Wingdings" pitchFamily="2" charset="2"/>
              <a:buChar char="§"/>
            </a:pPr>
            <a:r>
              <a:rPr lang="en-US" b="1" dirty="0" smtClean="0"/>
              <a:t>Cohesion</a:t>
            </a:r>
            <a:r>
              <a:rPr lang="en-US" b="1" dirty="0"/>
              <a:t> </a:t>
            </a:r>
            <a:r>
              <a:rPr lang="en-US" dirty="0" smtClean="0"/>
              <a:t>- The degree to which actors are connected directly to each other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640</TotalTime>
  <Words>842</Words>
  <Application>Microsoft Office PowerPoint</Application>
  <PresentationFormat>On-screen Show (4:3)</PresentationFormat>
  <Paragraphs>128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Times New Roman</vt:lpstr>
      <vt:lpstr>Wingdings</vt:lpstr>
      <vt:lpstr>Office Theme</vt:lpstr>
      <vt:lpstr>Introduction to Social Network Analysis</vt:lpstr>
      <vt:lpstr>Definitions</vt:lpstr>
      <vt:lpstr>Key Concepts…Ctd</vt:lpstr>
      <vt:lpstr>Key Concepts</vt:lpstr>
      <vt:lpstr>Types of Social Networks</vt:lpstr>
      <vt:lpstr>Metrics – Connections</vt:lpstr>
      <vt:lpstr>Metrics – Distributions</vt:lpstr>
      <vt:lpstr>Metrics – Distributions…Ctd</vt:lpstr>
      <vt:lpstr>Metrics – Segmentation</vt:lpstr>
      <vt:lpstr>Application</vt:lpstr>
      <vt:lpstr>Application…Ctd</vt:lpstr>
      <vt:lpstr>Social Network Analysis Tools</vt:lpstr>
      <vt:lpstr>Data Structures</vt:lpstr>
      <vt:lpstr>Example of a Sociogram</vt:lpstr>
      <vt:lpstr>Significance</vt:lpstr>
      <vt:lpstr>Significance…Ctd</vt:lpstr>
      <vt:lpstr>Significance…Ctd</vt:lpstr>
      <vt:lpstr>Significance…Ctd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Social Network Analysis</dc:title>
  <dc:creator>Dr. Tom Kwanya</dc:creator>
  <cp:lastModifiedBy>Prof. Tom Kwanya</cp:lastModifiedBy>
  <cp:revision>13</cp:revision>
  <dcterms:created xsi:type="dcterms:W3CDTF">2017-04-11T06:24:07Z</dcterms:created>
  <dcterms:modified xsi:type="dcterms:W3CDTF">2021-02-14T11:30:00Z</dcterms:modified>
</cp:coreProperties>
</file>