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1" r:id="rId6"/>
    <p:sldId id="264" r:id="rId7"/>
    <p:sldId id="259" r:id="rId8"/>
    <p:sldId id="260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012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608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345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397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952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68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01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214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76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8786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09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010A26-D191-44BF-96F7-F4139BEA58C2}" type="datetimeFigureOut">
              <a:rPr lang="en-US" smtClean="0"/>
              <a:t>17/10/2019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38E48-F8E3-4B93-8669-E517F61AF8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1184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OPEN ACCESS SCHOLARLY PUBLISHING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Prof. Tom Kwanya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0394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in 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 of peer review:</a:t>
            </a:r>
          </a:p>
          <a:p>
            <a:pPr lvl="1"/>
            <a:r>
              <a:rPr lang="en-US" dirty="0" smtClean="0"/>
              <a:t>Bias</a:t>
            </a:r>
          </a:p>
          <a:p>
            <a:pPr lvl="1"/>
            <a:r>
              <a:rPr lang="en-US" dirty="0" smtClean="0"/>
              <a:t>Veracity</a:t>
            </a:r>
          </a:p>
          <a:p>
            <a:pPr lvl="1"/>
            <a:r>
              <a:rPr lang="en-US" dirty="0" smtClean="0"/>
              <a:t>Lack of transparency</a:t>
            </a:r>
          </a:p>
          <a:p>
            <a:pPr lvl="1"/>
            <a:r>
              <a:rPr lang="en-US" dirty="0" smtClean="0"/>
              <a:t>Time constraints</a:t>
            </a:r>
          </a:p>
          <a:p>
            <a:pPr lvl="1"/>
            <a:r>
              <a:rPr lang="en-US" dirty="0" smtClean="0"/>
              <a:t>Lack of incentives to reviewers</a:t>
            </a:r>
          </a:p>
          <a:p>
            <a:pPr lvl="1"/>
            <a:r>
              <a:rPr lang="en-US" dirty="0" smtClean="0"/>
              <a:t>Lack of competent peer reviewers</a:t>
            </a:r>
          </a:p>
          <a:p>
            <a:pPr lvl="1"/>
            <a:r>
              <a:rPr lang="en-US" smtClean="0"/>
              <a:t>Contradictions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00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access is a mechanism by which research outputs are distributed online, free of cost or other access barriers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This mechanism reduces or completely eliminates access barriers related to copyrights or licenses.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5920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Gold</a:t>
            </a:r>
            <a:r>
              <a:rPr lang="en-US" dirty="0" smtClean="0"/>
              <a:t> – provides full access to publications. Such access is provided through creative commons licenses.</a:t>
            </a:r>
          </a:p>
          <a:p>
            <a:r>
              <a:rPr lang="en-US" b="1" u="sng" dirty="0" smtClean="0"/>
              <a:t>Green</a:t>
            </a:r>
            <a:r>
              <a:rPr lang="en-US" dirty="0" smtClean="0"/>
              <a:t> – allows authors to self-archive pre-publication copies of research output on institutional repositories.</a:t>
            </a:r>
          </a:p>
          <a:p>
            <a:r>
              <a:rPr lang="en-US" b="1" u="sng" dirty="0" smtClean="0"/>
              <a:t>Hybrid</a:t>
            </a:r>
            <a:r>
              <a:rPr lang="en-US" dirty="0" smtClean="0"/>
              <a:t> – publications which have both open and closed access articles side by side.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512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Open Access…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 smtClean="0"/>
              <a:t>Bronze</a:t>
            </a:r>
            <a:r>
              <a:rPr lang="en-US" dirty="0" smtClean="0"/>
              <a:t> – publishes articles for subscription but open them after an embargo period ranging from months to years.</a:t>
            </a:r>
          </a:p>
          <a:p>
            <a:r>
              <a:rPr lang="en-US" b="1" u="sng" dirty="0" smtClean="0"/>
              <a:t>Black</a:t>
            </a:r>
            <a:r>
              <a:rPr lang="en-US" dirty="0" smtClean="0"/>
              <a:t> – describes systems which enable subscribers to share restricted publications with people who have not paid for the same.</a:t>
            </a:r>
          </a:p>
          <a:p>
            <a:r>
              <a:rPr lang="en-US" b="1" u="sng" dirty="0" smtClean="0"/>
              <a:t>Platinum</a:t>
            </a:r>
            <a:r>
              <a:rPr lang="en-US" dirty="0" smtClean="0"/>
              <a:t> – open access publishers who do not charge authors to publish articles.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28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Access Licenses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Attribution (CC BY)</a:t>
            </a:r>
          </a:p>
          <a:p>
            <a:pPr lvl="1"/>
            <a:r>
              <a:rPr lang="en-US" dirty="0" smtClean="0"/>
              <a:t>lets others distribute, remix, tweak, and build upon one’s work, even commercially, as long as they credit you for the original creation.</a:t>
            </a:r>
          </a:p>
          <a:p>
            <a:r>
              <a:rPr lang="en-US" dirty="0" smtClean="0"/>
              <a:t>Attribution </a:t>
            </a:r>
            <a:r>
              <a:rPr lang="en-US" dirty="0" err="1" smtClean="0"/>
              <a:t>ShareAlike</a:t>
            </a:r>
            <a:r>
              <a:rPr lang="en-US" dirty="0" smtClean="0"/>
              <a:t> (CC BY-SA)</a:t>
            </a:r>
          </a:p>
          <a:p>
            <a:pPr lvl="1"/>
            <a:r>
              <a:rPr lang="en-US" dirty="0" smtClean="0"/>
              <a:t>lets others remix, tweak, and build upon one’s work even for commercial purposes, as long as they credit the original author and license their new creations under identical terms.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674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 Access Licenses…</a:t>
            </a:r>
            <a:r>
              <a:rPr lang="en-US" dirty="0" err="1" smtClean="0"/>
              <a:t>Ctd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Attribution </a:t>
            </a:r>
            <a:r>
              <a:rPr lang="en-US" dirty="0" err="1" smtClean="0"/>
              <a:t>NonCommercial-ShareAlike</a:t>
            </a:r>
            <a:r>
              <a:rPr lang="en-US" dirty="0" smtClean="0"/>
              <a:t> (CC BY-NC-SA)</a:t>
            </a:r>
          </a:p>
          <a:p>
            <a:pPr lvl="1"/>
            <a:r>
              <a:rPr lang="en-US" dirty="0" smtClean="0"/>
              <a:t>lets others remix, tweak, and build upon one’s work non-commercially, as long as they credit the original </a:t>
            </a:r>
            <a:r>
              <a:rPr lang="en-US" dirty="0" err="1" smtClean="0"/>
              <a:t>wuthor</a:t>
            </a:r>
            <a:r>
              <a:rPr lang="en-US" dirty="0" smtClean="0"/>
              <a:t> and license their new creations under the identical terms.</a:t>
            </a:r>
          </a:p>
          <a:p>
            <a:r>
              <a:rPr lang="en-US" dirty="0" smtClean="0"/>
              <a:t>Attribution </a:t>
            </a:r>
            <a:r>
              <a:rPr lang="en-US" dirty="0" err="1" smtClean="0"/>
              <a:t>NonCommercial</a:t>
            </a:r>
            <a:r>
              <a:rPr lang="en-US" dirty="0" smtClean="0"/>
              <a:t> – </a:t>
            </a:r>
            <a:r>
              <a:rPr lang="en-US" dirty="0" err="1" smtClean="0"/>
              <a:t>NoDerivs</a:t>
            </a:r>
            <a:r>
              <a:rPr lang="en-US" dirty="0" smtClean="0"/>
              <a:t> (CC BY-NC-ND)</a:t>
            </a:r>
          </a:p>
          <a:p>
            <a:pPr lvl="1"/>
            <a:r>
              <a:rPr lang="en-US" dirty="0" smtClean="0"/>
              <a:t>allows others to download works and share them with others as long as they credit the originator; they can’t change them in any way or use them commercially.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70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Merits of 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Enhanced access</a:t>
            </a:r>
          </a:p>
          <a:p>
            <a:r>
              <a:rPr lang="en-US" dirty="0" smtClean="0"/>
              <a:t>Immediacy</a:t>
            </a:r>
          </a:p>
          <a:p>
            <a:r>
              <a:rPr lang="en-US" dirty="0" smtClean="0"/>
              <a:t>Enhanced impact (citations)</a:t>
            </a:r>
          </a:p>
          <a:p>
            <a:r>
              <a:rPr lang="en-US" dirty="0" smtClean="0"/>
              <a:t>Enhanced visibility (author and institutional)</a:t>
            </a:r>
          </a:p>
          <a:p>
            <a:r>
              <a:rPr lang="en-US" dirty="0" smtClean="0"/>
              <a:t>Stimulates knowledge creation and diffusion</a:t>
            </a:r>
          </a:p>
          <a:p>
            <a:r>
              <a:rPr lang="en-US" dirty="0" err="1" smtClean="0"/>
              <a:t>Liberalises</a:t>
            </a:r>
            <a:r>
              <a:rPr lang="en-US" dirty="0" smtClean="0"/>
              <a:t> research sphere (less control)</a:t>
            </a:r>
          </a:p>
          <a:p>
            <a:r>
              <a:rPr lang="en-US" dirty="0" smtClean="0"/>
              <a:t>Value for money (increases public good)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060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Demerits of 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Quality (credibility)</a:t>
            </a:r>
          </a:p>
          <a:p>
            <a:r>
              <a:rPr lang="en-US" dirty="0" smtClean="0"/>
              <a:t>Article handling costs (</a:t>
            </a:r>
            <a:r>
              <a:rPr lang="en-US" dirty="0" err="1" smtClean="0"/>
              <a:t>APC</a:t>
            </a:r>
            <a:r>
              <a:rPr lang="en-US" dirty="0" smtClean="0"/>
              <a:t>)</a:t>
            </a:r>
          </a:p>
          <a:p>
            <a:r>
              <a:rPr lang="en-US" dirty="0" smtClean="0"/>
              <a:t>Predatory publishers</a:t>
            </a:r>
          </a:p>
          <a:p>
            <a:r>
              <a:rPr lang="en-US" dirty="0" smtClean="0"/>
              <a:t>Non-</a:t>
            </a:r>
            <a:r>
              <a:rPr lang="en-US" dirty="0" err="1" smtClean="0"/>
              <a:t>standardised</a:t>
            </a:r>
            <a:r>
              <a:rPr lang="en-US" dirty="0" smtClean="0"/>
              <a:t> access licensing regime</a:t>
            </a:r>
          </a:p>
          <a:p>
            <a:r>
              <a:rPr lang="en-US" dirty="0" smtClean="0"/>
              <a:t>Less sustainable (no direct revenue)</a:t>
            </a:r>
          </a:p>
          <a:p>
            <a:r>
              <a:rPr lang="en-US" dirty="0" smtClean="0"/>
              <a:t>Depends highly on technology</a:t>
            </a:r>
          </a:p>
          <a:p>
            <a:r>
              <a:rPr lang="en-US" dirty="0" smtClean="0"/>
              <a:t>Low impact factor publications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7054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Quality Assurance in Open Access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main quality control mechanism is peer review</a:t>
            </a:r>
          </a:p>
          <a:p>
            <a:r>
              <a:rPr lang="en-US" dirty="0" smtClean="0"/>
              <a:t>Two main types of peer review exist:</a:t>
            </a:r>
          </a:p>
          <a:p>
            <a:pPr lvl="1"/>
            <a:r>
              <a:rPr lang="en-US" dirty="0" smtClean="0"/>
              <a:t>Blind (double blind): parties (authors and peer reviewers) do not know each other.</a:t>
            </a:r>
          </a:p>
          <a:p>
            <a:pPr lvl="1"/>
            <a:r>
              <a:rPr lang="en-US" dirty="0" smtClean="0"/>
              <a:t>Open: parties in the peer review process know each other.</a:t>
            </a:r>
          </a:p>
          <a:p>
            <a:r>
              <a:rPr lang="en-US" dirty="0" smtClean="0"/>
              <a:t>Double blind peer review is commonly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2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</TotalTime>
  <Words>467</Words>
  <Application>Microsoft Office PowerPoint</Application>
  <PresentationFormat>On-screen Show (4:3)</PresentationFormat>
  <Paragraphs>54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OPEN ACCESS SCHOLARLY PUBLISHING</vt:lpstr>
      <vt:lpstr>Definitions</vt:lpstr>
      <vt:lpstr>Types of Open Access</vt:lpstr>
      <vt:lpstr>Types of Open Access…Ctd</vt:lpstr>
      <vt:lpstr>Open Access Licenses</vt:lpstr>
      <vt:lpstr>Open Access Licenses…Ctd</vt:lpstr>
      <vt:lpstr>Merits of Open Access</vt:lpstr>
      <vt:lpstr>Demerits of Open Access</vt:lpstr>
      <vt:lpstr>Quality Assurance in Open Access</vt:lpstr>
      <vt:lpstr>Quality Assurance in Open Access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ACCESS SCHOLARLY PUBLISHING</dc:title>
  <dc:creator>Prof. Tom Kwanya</dc:creator>
  <cp:lastModifiedBy>Prof. Tom Kwanya</cp:lastModifiedBy>
  <cp:revision>3</cp:revision>
  <dcterms:created xsi:type="dcterms:W3CDTF">2019-10-17T14:19:02Z</dcterms:created>
  <dcterms:modified xsi:type="dcterms:W3CDTF">2019-10-17T16:29:22Z</dcterms:modified>
</cp:coreProperties>
</file>