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0" r:id="rId5"/>
    <p:sldId id="262" r:id="rId6"/>
    <p:sldId id="263" r:id="rId7"/>
    <p:sldId id="273" r:id="rId8"/>
    <p:sldId id="259" r:id="rId9"/>
    <p:sldId id="257" r:id="rId10"/>
    <p:sldId id="264" r:id="rId11"/>
    <p:sldId id="267" r:id="rId12"/>
    <p:sldId id="266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13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A940-96CE-4FC7-A93F-7DA277E7FC87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DD797-EF56-47F7-9669-8DD910746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9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A940-96CE-4FC7-A93F-7DA277E7FC87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DD797-EF56-47F7-9669-8DD910746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9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A940-96CE-4FC7-A93F-7DA277E7FC87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DD797-EF56-47F7-9669-8DD910746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8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A940-96CE-4FC7-A93F-7DA277E7FC87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DD797-EF56-47F7-9669-8DD910746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2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A940-96CE-4FC7-A93F-7DA277E7FC87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DD797-EF56-47F7-9669-8DD910746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3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A940-96CE-4FC7-A93F-7DA277E7FC87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DD797-EF56-47F7-9669-8DD910746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85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A940-96CE-4FC7-A93F-7DA277E7FC87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DD797-EF56-47F7-9669-8DD910746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7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A940-96CE-4FC7-A93F-7DA277E7FC87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DD797-EF56-47F7-9669-8DD910746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40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A940-96CE-4FC7-A93F-7DA277E7FC87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DD797-EF56-47F7-9669-8DD910746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9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A940-96CE-4FC7-A93F-7DA277E7FC87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DD797-EF56-47F7-9669-8DD910746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1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A940-96CE-4FC7-A93F-7DA277E7FC87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DD797-EF56-47F7-9669-8DD910746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9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8A940-96CE-4FC7-A93F-7DA277E7FC87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DD797-EF56-47F7-9669-8DD910746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1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Webometrics</a:t>
            </a:r>
            <a:r>
              <a:rPr lang="en-US" dirty="0"/>
              <a:t>, </a:t>
            </a:r>
            <a:r>
              <a:rPr lang="en-US" dirty="0" err="1"/>
              <a:t>Altmetrics</a:t>
            </a:r>
            <a:r>
              <a:rPr lang="en-US" dirty="0"/>
              <a:t> and Web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 Tom Kwanya</a:t>
            </a:r>
          </a:p>
        </p:txBody>
      </p:sp>
    </p:spTree>
    <p:extLst>
      <p:ext uri="{BB962C8B-B14F-4D97-AF65-F5344CB8AC3E}">
        <p14:creationId xmlns:p14="http://schemas.microsoft.com/office/powerpoint/2010/main" val="694027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Altmetrics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56032">
              <a:buFont typeface="Wingdings" pitchFamily="2" charset="2"/>
              <a:buChar char="§"/>
              <a:defRPr/>
            </a:pPr>
            <a:r>
              <a:rPr lang="en-US" dirty="0"/>
              <a:t>Short for “alternative metrics”</a:t>
            </a:r>
          </a:p>
          <a:p>
            <a:pPr indent="-256032">
              <a:buFont typeface="Wingdings" pitchFamily="2" charset="2"/>
              <a:buChar char="§"/>
              <a:defRPr/>
            </a:pPr>
            <a:r>
              <a:rPr lang="en-US" dirty="0" err="1"/>
              <a:t>Altmetrics</a:t>
            </a:r>
            <a:r>
              <a:rPr lang="en-US" dirty="0"/>
              <a:t> is anchored on the understanding that conversations of scholarly nature happen in day-to-day interactions.</a:t>
            </a:r>
          </a:p>
          <a:p>
            <a:pPr indent="-256032">
              <a:buFont typeface="Wingdings" pitchFamily="2" charset="2"/>
              <a:buChar char="§"/>
              <a:defRPr/>
            </a:pPr>
            <a:r>
              <a:rPr lang="en-US" dirty="0"/>
              <a:t>Most of these interactions and conversations happen online.</a:t>
            </a:r>
          </a:p>
          <a:p>
            <a:pPr indent="-256032">
              <a:buFont typeface="Wingdings" pitchFamily="2" charset="2"/>
              <a:buChar char="§"/>
              <a:defRPr/>
            </a:pPr>
            <a:r>
              <a:rPr lang="en-US" dirty="0"/>
              <a:t>Using conventional metrics and approaches leave out these important conversations.</a:t>
            </a:r>
          </a:p>
        </p:txBody>
      </p:sp>
    </p:spTree>
    <p:extLst>
      <p:ext uri="{BB962C8B-B14F-4D97-AF65-F5344CB8AC3E}">
        <p14:creationId xmlns:p14="http://schemas.microsoft.com/office/powerpoint/2010/main" val="2962751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Altmetrics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56032">
              <a:buFont typeface="Wingdings" pitchFamily="2" charset="2"/>
              <a:buChar char="§"/>
              <a:defRPr/>
            </a:pPr>
            <a:r>
              <a:rPr lang="en-US" dirty="0" err="1"/>
              <a:t>Altmetrics</a:t>
            </a:r>
            <a:r>
              <a:rPr lang="en-US" dirty="0"/>
              <a:t> basically measure the following:</a:t>
            </a:r>
          </a:p>
          <a:p>
            <a:pPr lvl="1" indent="-256032">
              <a:buFont typeface="Wingdings" pitchFamily="2" charset="2"/>
              <a:buChar char="§"/>
              <a:defRPr/>
            </a:pPr>
            <a:r>
              <a:rPr lang="en-US" b="1" dirty="0"/>
              <a:t>Attention</a:t>
            </a:r>
            <a:r>
              <a:rPr lang="en-US" dirty="0"/>
              <a:t> – number of people exposed to and engaged with a scholarly work.</a:t>
            </a:r>
          </a:p>
          <a:p>
            <a:pPr lvl="1" indent="-256032">
              <a:buFont typeface="Wingdings" pitchFamily="2" charset="2"/>
              <a:buChar char="§"/>
              <a:defRPr/>
            </a:pPr>
            <a:r>
              <a:rPr lang="en-US" b="1" dirty="0"/>
              <a:t>Dissemination</a:t>
            </a:r>
            <a:r>
              <a:rPr lang="en-US" dirty="0"/>
              <a:t> – where and why a piece of research is being discussed and shared, both among other scholars and in the public sphere.</a:t>
            </a:r>
          </a:p>
          <a:p>
            <a:pPr lvl="1" indent="-256032">
              <a:buFont typeface="Wingdings" pitchFamily="2" charset="2"/>
              <a:buChar char="§"/>
              <a:defRPr/>
            </a:pPr>
            <a:r>
              <a:rPr lang="en-US" b="1" dirty="0"/>
              <a:t>Influence and impact</a:t>
            </a:r>
            <a:r>
              <a:rPr lang="en-US" dirty="0"/>
              <a:t> – digital footprints and digital shadows; digital reputation; impact on peers and society at large.</a:t>
            </a:r>
          </a:p>
        </p:txBody>
      </p:sp>
    </p:spTree>
    <p:extLst>
      <p:ext uri="{BB962C8B-B14F-4D97-AF65-F5344CB8AC3E}">
        <p14:creationId xmlns:p14="http://schemas.microsoft.com/office/powerpoint/2010/main" val="1945166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Altmetrics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56032">
              <a:buFont typeface="Wingdings" pitchFamily="2" charset="2"/>
              <a:buChar char="§"/>
              <a:defRPr/>
            </a:pPr>
            <a:r>
              <a:rPr lang="en-US" dirty="0"/>
              <a:t>Some of the interactions/conversations “counted” by </a:t>
            </a:r>
            <a:r>
              <a:rPr lang="en-US" dirty="0" err="1"/>
              <a:t>altmetrics</a:t>
            </a:r>
            <a:r>
              <a:rPr lang="en-US" dirty="0"/>
              <a:t> include:</a:t>
            </a:r>
          </a:p>
          <a:p>
            <a:pPr lvl="1" indent="-256032">
              <a:buFont typeface="Wingdings" pitchFamily="2" charset="2"/>
              <a:buChar char="§"/>
              <a:defRPr/>
            </a:pPr>
            <a:r>
              <a:rPr lang="en-US" dirty="0"/>
              <a:t>Article downloads</a:t>
            </a:r>
          </a:p>
          <a:p>
            <a:pPr lvl="1" indent="-256032">
              <a:buFont typeface="Wingdings" pitchFamily="2" charset="2"/>
              <a:buChar char="§"/>
              <a:defRPr/>
            </a:pPr>
            <a:r>
              <a:rPr lang="en-US" dirty="0"/>
              <a:t>Article views</a:t>
            </a:r>
          </a:p>
          <a:p>
            <a:pPr lvl="1" indent="-256032">
              <a:buFont typeface="Wingdings" pitchFamily="2" charset="2"/>
              <a:buChar char="§"/>
              <a:defRPr/>
            </a:pPr>
            <a:r>
              <a:rPr lang="en-US" dirty="0"/>
              <a:t>Article sharing</a:t>
            </a:r>
          </a:p>
          <a:p>
            <a:pPr lvl="1" indent="-256032">
              <a:buFont typeface="Wingdings" pitchFamily="2" charset="2"/>
              <a:buChar char="§"/>
              <a:defRPr/>
            </a:pPr>
            <a:r>
              <a:rPr lang="en-US" dirty="0"/>
              <a:t>Tagging</a:t>
            </a:r>
          </a:p>
          <a:p>
            <a:pPr lvl="1" indent="-256032">
              <a:buFont typeface="Wingdings" pitchFamily="2" charset="2"/>
              <a:buChar char="§"/>
              <a:defRPr/>
            </a:pPr>
            <a:r>
              <a:rPr lang="en-US" dirty="0"/>
              <a:t>Following</a:t>
            </a:r>
          </a:p>
          <a:p>
            <a:pPr lvl="1" indent="-256032">
              <a:buFont typeface="Wingdings" pitchFamily="2" charset="2"/>
              <a:buChar char="§"/>
              <a:defRPr/>
            </a:pPr>
            <a:r>
              <a:rPr lang="en-US" dirty="0"/>
              <a:t>Tweeting and </a:t>
            </a:r>
            <a:r>
              <a:rPr lang="en-US" dirty="0" err="1"/>
              <a:t>retweeting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708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Altmetrics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56032">
              <a:buFont typeface="Wingdings" pitchFamily="2" charset="2"/>
              <a:buChar char="§"/>
              <a:defRPr/>
            </a:pPr>
            <a:r>
              <a:rPr lang="en-US" dirty="0"/>
              <a:t>The advantages of using </a:t>
            </a:r>
            <a:r>
              <a:rPr lang="en-US" dirty="0" err="1"/>
              <a:t>altmetrics</a:t>
            </a:r>
            <a:r>
              <a:rPr lang="en-US" dirty="0"/>
              <a:t> over the traditional metrics include:</a:t>
            </a:r>
          </a:p>
          <a:p>
            <a:pPr lvl="1" indent="-256032">
              <a:buFont typeface="Wingdings" pitchFamily="2" charset="2"/>
              <a:buChar char="§"/>
              <a:defRPr/>
            </a:pPr>
            <a:r>
              <a:rPr lang="en-US" dirty="0"/>
              <a:t>Quicker</a:t>
            </a:r>
          </a:p>
          <a:p>
            <a:pPr lvl="1" indent="-256032">
              <a:buFont typeface="Wingdings" pitchFamily="2" charset="2"/>
              <a:buChar char="§"/>
              <a:defRPr/>
            </a:pPr>
            <a:r>
              <a:rPr lang="en-US" dirty="0"/>
              <a:t>Inclusive</a:t>
            </a:r>
          </a:p>
          <a:p>
            <a:pPr lvl="1" indent="-256032">
              <a:buFont typeface="Wingdings" pitchFamily="2" charset="2"/>
              <a:buChar char="§"/>
              <a:defRPr/>
            </a:pPr>
            <a:r>
              <a:rPr lang="en-US" dirty="0"/>
              <a:t>Flexible</a:t>
            </a:r>
          </a:p>
          <a:p>
            <a:pPr indent="-256032">
              <a:buFont typeface="Wingdings" pitchFamily="2" charset="2"/>
              <a:buChar char="§"/>
              <a:defRPr/>
            </a:pPr>
            <a:r>
              <a:rPr lang="en-US" dirty="0" err="1"/>
              <a:t>Altmetrics</a:t>
            </a:r>
            <a:r>
              <a:rPr lang="en-US" dirty="0"/>
              <a:t> is not seeking to replace the traditional metrics. It just provides other perspectives; it is complementary.</a:t>
            </a:r>
          </a:p>
        </p:txBody>
      </p:sp>
    </p:spTree>
    <p:extLst>
      <p:ext uri="{BB962C8B-B14F-4D97-AF65-F5344CB8AC3E}">
        <p14:creationId xmlns:p14="http://schemas.microsoft.com/office/powerpoint/2010/main" val="3653208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Web analytics is the process of analyzing the behavior of visitors to a Web site. 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Web analytics is often used as part of customer relationship management analytics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May include tracking the behaviour of customers within the Web site e.g. the sites from which customers most often arrive.</a:t>
            </a:r>
          </a:p>
        </p:txBody>
      </p:sp>
    </p:spTree>
    <p:extLst>
      <p:ext uri="{BB962C8B-B14F-4D97-AF65-F5344CB8AC3E}">
        <p14:creationId xmlns:p14="http://schemas.microsoft.com/office/powerpoint/2010/main" val="3847127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Web analytics can be used to: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Assess likelihood that a given customer will repurchase a product after having purchased it in the past;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personalize the site to customers who visit it repeatedly;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monitor the dollar volume of purchases made by individual customers or by specific groups of customers;</a:t>
            </a:r>
          </a:p>
        </p:txBody>
      </p:sp>
    </p:spTree>
    <p:extLst>
      <p:ext uri="{BB962C8B-B14F-4D97-AF65-F5344CB8AC3E}">
        <p14:creationId xmlns:p14="http://schemas.microsoft.com/office/powerpoint/2010/main" val="2789909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Web analytics can be used to: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observe the geographic regions from which the most and the least customers visit the site and purchase specific products; and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predict which products customers are most and least likely to buy in the future.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The objective is to promote specific products to those customers most likely to buy them, and to determine which products a specific customer is most likely to purchase.</a:t>
            </a:r>
          </a:p>
        </p:txBody>
      </p:sp>
    </p:spTree>
    <p:extLst>
      <p:ext uri="{BB962C8B-B14F-4D97-AF65-F5344CB8AC3E}">
        <p14:creationId xmlns:p14="http://schemas.microsoft.com/office/powerpoint/2010/main" val="1844184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Web analytics approaches include: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Web server log analysis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Page tagging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Geolocation</a:t>
            </a:r>
            <a:r>
              <a:rPr lang="en-US" dirty="0"/>
              <a:t> of visitors based on IP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Click analytics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Customer lifecycle analytics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Packet sniffing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Hybrid approaches</a:t>
            </a:r>
          </a:p>
        </p:txBody>
      </p:sp>
    </p:spTree>
    <p:extLst>
      <p:ext uri="{BB962C8B-B14F-4D97-AF65-F5344CB8AC3E}">
        <p14:creationId xmlns:p14="http://schemas.microsoft.com/office/powerpoint/2010/main" val="342412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Webometrics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56032">
              <a:buFont typeface="Wingdings" pitchFamily="2" charset="2"/>
              <a:buChar char="§"/>
              <a:defRPr/>
            </a:pPr>
            <a:r>
              <a:rPr lang="en-US" dirty="0"/>
              <a:t>This is a ranking system of the world’s universities based on a composite indicator that takes into account both the volume of the Web content and the visibility and impact of these web publications.</a:t>
            </a:r>
          </a:p>
          <a:p>
            <a:pPr indent="-256032">
              <a:buFont typeface="Wingdings" pitchFamily="2" charset="2"/>
              <a:buChar char="§"/>
              <a:defRPr/>
            </a:pPr>
            <a:r>
              <a:rPr lang="en-US" dirty="0"/>
              <a:t>The ranking is published by the Cybermetrics Lab, a research group of the Spanish National Research Council (</a:t>
            </a:r>
            <a:r>
              <a:rPr lang="en-US" dirty="0" err="1"/>
              <a:t>CSIC</a:t>
            </a:r>
            <a:r>
              <a:rPr lang="en-US" dirty="0"/>
              <a:t>) located in Madrid.</a:t>
            </a:r>
          </a:p>
        </p:txBody>
      </p:sp>
    </p:spTree>
    <p:extLst>
      <p:ext uri="{BB962C8B-B14F-4D97-AF65-F5344CB8AC3E}">
        <p14:creationId xmlns:p14="http://schemas.microsoft.com/office/powerpoint/2010/main" val="51309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Webometrics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56032">
              <a:buFont typeface="Wingdings" pitchFamily="2" charset="2"/>
              <a:buChar char="§"/>
              <a:defRPr/>
            </a:pPr>
            <a:r>
              <a:rPr lang="en-US" dirty="0"/>
              <a:t>The original aim was to promote academic web presence; supporting the open access initiatives for increasing the transfer of scientific and cultural knowledge to society.</a:t>
            </a:r>
          </a:p>
          <a:p>
            <a:pPr indent="-256032">
              <a:buFont typeface="Wingdings" pitchFamily="2" charset="2"/>
              <a:buChar char="§"/>
              <a:defRPr/>
            </a:pPr>
            <a:r>
              <a:rPr lang="en-US" dirty="0"/>
              <a:t>Has ranked universities worldwide every six months since 2004.</a:t>
            </a:r>
          </a:p>
          <a:p>
            <a:pPr indent="-256032">
              <a:buFont typeface="Wingdings" pitchFamily="2" charset="2"/>
              <a:buChar char="§"/>
              <a:defRPr/>
            </a:pPr>
            <a:r>
              <a:rPr lang="en-US" dirty="0"/>
              <a:t>The latest ranking (December 2024) placed TUK at #8 out of 125 institutions in Kenya.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2538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Webometrics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indent="-256032">
              <a:buFont typeface="Wingdings" pitchFamily="2" charset="2"/>
              <a:buChar char="§"/>
              <a:defRPr/>
            </a:pPr>
            <a:r>
              <a:rPr lang="en-US" dirty="0"/>
              <a:t>The objective is not to evaluate websites; their design or usability or the popularity of their contents.</a:t>
            </a:r>
          </a:p>
          <a:p>
            <a:pPr indent="-256032">
              <a:buFont typeface="Wingdings" pitchFamily="2" charset="2"/>
              <a:buChar char="§"/>
              <a:defRPr/>
            </a:pPr>
            <a:r>
              <a:rPr lang="en-US" dirty="0"/>
              <a:t>The aim of the ranking is to improve the presence of the academic and research institutions on the Web and to promote the open access publication of scientific results.</a:t>
            </a:r>
          </a:p>
          <a:p>
            <a:pPr indent="-256032">
              <a:buFont typeface="Wingdings" pitchFamily="2" charset="2"/>
              <a:buChar char="§"/>
              <a:defRPr/>
            </a:pPr>
            <a:r>
              <a:rPr lang="en-US" dirty="0"/>
              <a:t>The ranking started in 2004 and is updated every January and July. </a:t>
            </a:r>
          </a:p>
        </p:txBody>
      </p:sp>
    </p:spTree>
    <p:extLst>
      <p:ext uri="{BB962C8B-B14F-4D97-AF65-F5344CB8AC3E}">
        <p14:creationId xmlns:p14="http://schemas.microsoft.com/office/powerpoint/2010/main" val="226279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Webometrics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56032">
              <a:buFont typeface="Wingdings" pitchFamily="2" charset="2"/>
              <a:buChar char="§"/>
              <a:defRPr/>
            </a:pPr>
            <a:r>
              <a:rPr lang="en-US" b="1" dirty="0"/>
              <a:t>Presence</a:t>
            </a:r>
            <a:r>
              <a:rPr lang="en-US" dirty="0"/>
              <a:t> – accounts for 20% of the score. Total number of web pages; considers all formats of documents on the web site.</a:t>
            </a:r>
          </a:p>
          <a:p>
            <a:pPr indent="-256032">
              <a:buFont typeface="Wingdings" pitchFamily="2" charset="2"/>
              <a:buChar char="§"/>
              <a:defRPr/>
            </a:pPr>
            <a:r>
              <a:rPr lang="en-US" b="1" dirty="0"/>
              <a:t>Impact</a:t>
            </a:r>
            <a:r>
              <a:rPr lang="en-US" dirty="0"/>
              <a:t> – accounts for 50% of the score. Measured using backlinks the web site receives from other web sites external to the university. The number and diversity of links matter.</a:t>
            </a:r>
          </a:p>
        </p:txBody>
      </p:sp>
    </p:spTree>
    <p:extLst>
      <p:ext uri="{BB962C8B-B14F-4D97-AF65-F5344CB8AC3E}">
        <p14:creationId xmlns:p14="http://schemas.microsoft.com/office/powerpoint/2010/main" val="272168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Webometrics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56032">
              <a:buFont typeface="Wingdings" pitchFamily="2" charset="2"/>
              <a:buChar char="§"/>
              <a:defRPr/>
            </a:pPr>
            <a:r>
              <a:rPr lang="en-US" b="1" dirty="0"/>
              <a:t>Openness</a:t>
            </a:r>
            <a:r>
              <a:rPr lang="en-US" dirty="0"/>
              <a:t> – accounts for 15% of the score. Measures the number of documents published in the institutional repository. Currently focusing on recent publications (from 2007).</a:t>
            </a:r>
          </a:p>
          <a:p>
            <a:pPr indent="-256032">
              <a:buFont typeface="Wingdings" pitchFamily="2" charset="2"/>
              <a:buChar char="§"/>
              <a:defRPr/>
            </a:pPr>
            <a:r>
              <a:rPr lang="en-US" b="1" dirty="0"/>
              <a:t>Excellence</a:t>
            </a:r>
            <a:r>
              <a:rPr lang="en-US" dirty="0"/>
              <a:t> – accounts for 15% and counts the articles published in high impact international journals.</a:t>
            </a:r>
          </a:p>
        </p:txBody>
      </p:sp>
    </p:spTree>
    <p:extLst>
      <p:ext uri="{BB962C8B-B14F-4D97-AF65-F5344CB8AC3E}">
        <p14:creationId xmlns:p14="http://schemas.microsoft.com/office/powerpoint/2010/main" val="675517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CEDEF-6D9F-F789-4C79-9C8FC9630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C0C6-0848-2A1B-ADE1-DA7B3E159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Webometrics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81AE6C-97D0-5909-7B77-8B69ADE5C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493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91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270BB1-DFAC-DFFD-D627-A64677983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57" y="0"/>
            <a:ext cx="53284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7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</a:t>
            </a:r>
            <a:r>
              <a:rPr lang="en-US" dirty="0" err="1"/>
              <a:t>Webometrics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56032">
              <a:buFont typeface="Wingdings" pitchFamily="2" charset="2"/>
              <a:buChar char="§"/>
              <a:defRPr/>
            </a:pPr>
            <a:r>
              <a:rPr lang="en-US" dirty="0"/>
              <a:t>Focused on size (number of pages).</a:t>
            </a:r>
            <a:endParaRPr lang="en-US" sz="2400" dirty="0"/>
          </a:p>
          <a:p>
            <a:pPr indent="-256032">
              <a:buFont typeface="Wingdings" pitchFamily="2" charset="2"/>
              <a:buChar char="§"/>
              <a:defRPr/>
            </a:pPr>
            <a:r>
              <a:rPr lang="en-US" dirty="0" err="1"/>
              <a:t>Favours</a:t>
            </a:r>
            <a:r>
              <a:rPr lang="en-US" dirty="0"/>
              <a:t> large, old universities with many members of staff.</a:t>
            </a:r>
          </a:p>
          <a:p>
            <a:pPr indent="-256032">
              <a:buFont typeface="Wingdings" pitchFamily="2" charset="2"/>
              <a:buChar char="§"/>
              <a:defRPr/>
            </a:pPr>
            <a:r>
              <a:rPr lang="en-US" dirty="0"/>
              <a:t>Complications about affiliations of mobile academics.</a:t>
            </a:r>
          </a:p>
          <a:p>
            <a:pPr indent="-256032">
              <a:buFont typeface="Wingdings" pitchFamily="2" charset="2"/>
              <a:buChar char="§"/>
              <a:defRPr/>
            </a:pPr>
            <a:r>
              <a:rPr lang="en-US" dirty="0"/>
              <a:t>Open to manipulation e.g. by creating foxy web sites to provide in-links.</a:t>
            </a:r>
          </a:p>
          <a:p>
            <a:pPr indent="-256032">
              <a:buFont typeface="Wingdings" pitchFamily="2" charset="2"/>
              <a:buChar char="§"/>
              <a:defRPr/>
            </a:pPr>
            <a:r>
              <a:rPr lang="en-US" dirty="0"/>
              <a:t>Methodology changes frequently.</a:t>
            </a:r>
          </a:p>
          <a:p>
            <a:pPr indent="-256032">
              <a:buFont typeface="Wingdings" pitchFamily="2" charset="2"/>
              <a:buChar char="§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613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731</Words>
  <Application>Microsoft Office PowerPoint</Application>
  <PresentationFormat>On-screen Show (4:3)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Webometrics, Altmetrics and Web Analytics</vt:lpstr>
      <vt:lpstr>Webometrics</vt:lpstr>
      <vt:lpstr>Webometrics</vt:lpstr>
      <vt:lpstr>Webometrics</vt:lpstr>
      <vt:lpstr>Webometrics</vt:lpstr>
      <vt:lpstr>Webometrics</vt:lpstr>
      <vt:lpstr>Webometrics</vt:lpstr>
      <vt:lpstr>PowerPoint Presentation</vt:lpstr>
      <vt:lpstr>Limitations of Webometrics</vt:lpstr>
      <vt:lpstr>Altmetrics</vt:lpstr>
      <vt:lpstr>Altmetrics</vt:lpstr>
      <vt:lpstr>Altmetrics</vt:lpstr>
      <vt:lpstr>Altmetrics</vt:lpstr>
      <vt:lpstr>Web Analytics</vt:lpstr>
      <vt:lpstr>Web Analytics</vt:lpstr>
      <vt:lpstr>Web Analytics</vt:lpstr>
      <vt:lpstr>Web Analytics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Webometrics, Altmetrics and Web Analytics</dc:title>
  <dc:creator>Prof. Tom Kwanya</dc:creator>
  <cp:lastModifiedBy>Tom Kwanya</cp:lastModifiedBy>
  <cp:revision>24</cp:revision>
  <dcterms:created xsi:type="dcterms:W3CDTF">2019-11-10T10:45:46Z</dcterms:created>
  <dcterms:modified xsi:type="dcterms:W3CDTF">2025-01-05T13:48:03Z</dcterms:modified>
</cp:coreProperties>
</file>