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8" r:id="rId22"/>
    <p:sldId id="276" r:id="rId23"/>
    <p:sldId id="309" r:id="rId24"/>
    <p:sldId id="279" r:id="rId25"/>
    <p:sldId id="278" r:id="rId26"/>
    <p:sldId id="281" r:id="rId27"/>
    <p:sldId id="283" r:id="rId28"/>
    <p:sldId id="285" r:id="rId29"/>
    <p:sldId id="287" r:id="rId30"/>
    <p:sldId id="289" r:id="rId31"/>
    <p:sldId id="291" r:id="rId32"/>
    <p:sldId id="310" r:id="rId33"/>
    <p:sldId id="293" r:id="rId34"/>
    <p:sldId id="311" r:id="rId35"/>
    <p:sldId id="295" r:id="rId36"/>
    <p:sldId id="299" r:id="rId37"/>
    <p:sldId id="297" r:id="rId38"/>
    <p:sldId id="301" r:id="rId39"/>
    <p:sldId id="303" r:id="rId40"/>
    <p:sldId id="305" r:id="rId41"/>
    <p:sldId id="307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2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2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5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8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0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5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60999-A985-4039-B940-328DEBF39B3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81F01-62D9-4743-9ABF-D512AA165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PRESERVATION AND CONSERVATION OF INFORMATION MATERIALS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069" y="1032933"/>
            <a:ext cx="2929463" cy="47921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AIIQ 3212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25829"/>
            <a:ext cx="5689600" cy="6848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Deterioration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17" y="2438401"/>
            <a:ext cx="7532783" cy="381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by which information materials loose their value to a point to which they cannot fulfill the functions for which they were intended.</a:t>
            </a:r>
          </a:p>
          <a:p>
            <a:r>
              <a:rPr lang="en-US" dirty="0"/>
              <a:t>Loss of quality of documents.</a:t>
            </a:r>
          </a:p>
          <a:p>
            <a:pPr>
              <a:buNone/>
            </a:pPr>
            <a:r>
              <a:rPr lang="en-US" dirty="0"/>
              <a:t>		-wear and tear</a:t>
            </a:r>
          </a:p>
          <a:p>
            <a:pPr>
              <a:buNone/>
            </a:pPr>
            <a:r>
              <a:rPr lang="en-US" dirty="0"/>
              <a:t>		-Fading of documents</a:t>
            </a:r>
          </a:p>
          <a:p>
            <a:pPr>
              <a:buNone/>
            </a:pPr>
            <a:r>
              <a:rPr lang="en-US" dirty="0"/>
              <a:t>		-Plucking of pages</a:t>
            </a:r>
          </a:p>
          <a:p>
            <a:pPr>
              <a:buNone/>
            </a:pPr>
            <a:r>
              <a:rPr lang="en-US" dirty="0"/>
              <a:t>		-Destroyed binding.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666996"/>
            <a:ext cx="6798734" cy="695204"/>
          </a:xfrm>
        </p:spPr>
        <p:txBody>
          <a:bodyPr>
            <a:noAutofit/>
          </a:bodyPr>
          <a:lstStyle/>
          <a:p>
            <a:r>
              <a:rPr lang="en-US" sz="2400" b="1" dirty="0"/>
              <a:t>Reasons for Conserving Information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240" y="2362200"/>
            <a:ext cx="6591985" cy="3777622"/>
          </a:xfrm>
        </p:spPr>
        <p:txBody>
          <a:bodyPr/>
          <a:lstStyle/>
          <a:p>
            <a:r>
              <a:rPr lang="en-US" dirty="0"/>
              <a:t>Education and research purposes.</a:t>
            </a:r>
          </a:p>
          <a:p>
            <a:r>
              <a:rPr lang="en-US" dirty="0"/>
              <a:t>Evaluation of how far we have gone.</a:t>
            </a:r>
          </a:p>
          <a:p>
            <a:r>
              <a:rPr lang="en-US" dirty="0"/>
              <a:t>Posterity and historical agreements.</a:t>
            </a:r>
          </a:p>
          <a:p>
            <a:r>
              <a:rPr lang="en-US" dirty="0"/>
              <a:t>Evidential values- any tangible one.</a:t>
            </a:r>
          </a:p>
          <a:p>
            <a:r>
              <a:rPr lang="en-US" dirty="0"/>
              <a:t>Information purposes.</a:t>
            </a:r>
          </a:p>
          <a:p>
            <a:r>
              <a:rPr lang="en-US" dirty="0"/>
              <a:t>Leisure and entertainment.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67690"/>
            <a:ext cx="6589199" cy="1066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Determinants of Conservation of Information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17" y="2362199"/>
            <a:ext cx="7486783" cy="3810001"/>
          </a:xfrm>
        </p:spPr>
        <p:txBody>
          <a:bodyPr/>
          <a:lstStyle/>
          <a:p>
            <a:r>
              <a:rPr lang="en-US" dirty="0"/>
              <a:t>Value of materials.</a:t>
            </a:r>
          </a:p>
          <a:p>
            <a:r>
              <a:rPr lang="en-US" dirty="0"/>
              <a:t>Physical state of materials.</a:t>
            </a:r>
          </a:p>
          <a:p>
            <a:r>
              <a:rPr lang="en-US" dirty="0"/>
              <a:t>Finances available and allocated.</a:t>
            </a:r>
          </a:p>
          <a:p>
            <a:r>
              <a:rPr lang="en-US" dirty="0"/>
              <a:t>Appropriate tools/equipment.</a:t>
            </a:r>
          </a:p>
          <a:p>
            <a:r>
              <a:rPr lang="en-US" dirty="0"/>
              <a:t>Personnel and appropriate skill on the materials.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86" y="1767110"/>
            <a:ext cx="6589199" cy="595090"/>
          </a:xfrm>
        </p:spPr>
        <p:txBody>
          <a:bodyPr>
            <a:normAutofit/>
          </a:bodyPr>
          <a:lstStyle/>
          <a:p>
            <a:r>
              <a:rPr lang="en-US" sz="2400" b="1" dirty="0"/>
              <a:t>Evolution of Writing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/>
              <a:t>The invention of writing marked a major milestone in man’s cultural development. </a:t>
            </a:r>
          </a:p>
          <a:p>
            <a:r>
              <a:rPr lang="en-US" dirty="0"/>
              <a:t> Many cultures began to evolve from strictly oral traditions to written ones. </a:t>
            </a:r>
          </a:p>
          <a:p>
            <a:r>
              <a:rPr lang="en-US" dirty="0"/>
              <a:t>Since the art of writing was discovered, nearly every form of writing material has been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962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Stone</a:t>
            </a:r>
          </a:p>
          <a:p>
            <a:r>
              <a:rPr lang="en-US" dirty="0"/>
              <a:t>Stone was mainly used for writing on permanent monuments and public buildings.</a:t>
            </a:r>
          </a:p>
          <a:p>
            <a:r>
              <a:rPr lang="en-US" dirty="0"/>
              <a:t> The writing on stone usually requires the use of hammer and chisel</a:t>
            </a:r>
          </a:p>
          <a:p>
            <a:r>
              <a:rPr lang="en-US" dirty="0"/>
              <a:t>Stone is one of the oldest forms of writing material. 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3152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 Metal</a:t>
            </a:r>
          </a:p>
          <a:p>
            <a:r>
              <a:rPr lang="en-US" dirty="0"/>
              <a:t>Bronze tablets and copper sheets were used to provide semi-permanence and could be stored more easily than rock.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467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Wood</a:t>
            </a:r>
          </a:p>
          <a:p>
            <a:r>
              <a:rPr lang="en-US" dirty="0"/>
              <a:t>Wood was used for temporary purposes and not many such tablets have survived, as the climate in most countries is not conducive to their preservation.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91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Wax</a:t>
            </a:r>
          </a:p>
          <a:p>
            <a:r>
              <a:rPr lang="en-US" dirty="0"/>
              <a:t>An extremely temporary method of writing was to scratch letters onto wax tablets. </a:t>
            </a:r>
          </a:p>
          <a:p>
            <a:r>
              <a:rPr lang="en-US" dirty="0"/>
              <a:t>These were thin wooden boards covered with a fine coating of beeswax. </a:t>
            </a:r>
          </a:p>
          <a:p>
            <a:r>
              <a:rPr lang="en-US" dirty="0"/>
              <a:t>The boards could have small holes at one end that permitted a ring to be inserted allowing many sheets to form a flip book.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086600" cy="4191001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  <a:r>
              <a:rPr lang="en-US" b="1" dirty="0" err="1"/>
              <a:t>Ostraca</a:t>
            </a:r>
            <a:endParaRPr lang="en-US" b="1" dirty="0"/>
          </a:p>
          <a:p>
            <a:r>
              <a:rPr lang="en-US" dirty="0"/>
              <a:t>Ostraca are broken sherds of pottery that have writing scratched onto them. </a:t>
            </a:r>
          </a:p>
          <a:p>
            <a:r>
              <a:rPr lang="en-US" dirty="0"/>
              <a:t>Sherds were a good source of writing material because they were plentiful and easy to use.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239000" cy="4038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Clay Tablets</a:t>
            </a:r>
          </a:p>
          <a:p>
            <a:r>
              <a:rPr lang="en-US" dirty="0"/>
              <a:t>The message to be sent was first written while the clay was soft using a thin, sharpened tool to inscribe the letters.</a:t>
            </a:r>
          </a:p>
          <a:p>
            <a:r>
              <a:rPr lang="en-US" dirty="0"/>
              <a:t> This tablet was then fired to harden it and make the message permanent.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148110"/>
            <a:ext cx="3048000" cy="128089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Times New Roman" pitchFamily="18" charset="0"/>
              </a:rPr>
              <a:t>Lecture </a:t>
            </a:r>
            <a:r>
              <a:rPr lang="en-US" b="1" dirty="0">
                <a:latin typeface="Arial Black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473" y="3429000"/>
            <a:ext cx="7251853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1"/>
            <a:ext cx="73914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Papyrus</a:t>
            </a:r>
          </a:p>
          <a:p>
            <a:r>
              <a:rPr lang="en-US" dirty="0"/>
              <a:t>Papyrus is the ‘grandfather’ of paper. </a:t>
            </a:r>
          </a:p>
          <a:p>
            <a:r>
              <a:rPr lang="en-US" dirty="0"/>
              <a:t>The thick reeds of the papyrus plant were peeled and then cut into flat strips.</a:t>
            </a:r>
          </a:p>
          <a:p>
            <a:r>
              <a:rPr lang="en-US" dirty="0"/>
              <a:t>These strips were laid out on boards in a </a:t>
            </a:r>
            <a:r>
              <a:rPr lang="en-US" dirty="0" err="1"/>
              <a:t>criss</a:t>
            </a:r>
            <a:r>
              <a:rPr lang="en-US" dirty="0"/>
              <a:t>-cross weaving pattern and gently beaten with a wooden mallet. </a:t>
            </a:r>
          </a:p>
          <a:p>
            <a:r>
              <a:rPr lang="en-US" dirty="0"/>
              <a:t>The result, after drying, was a very strong, flat writing surface that could be rolled up.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only was it a versatile writing material it was also very light.</a:t>
            </a:r>
          </a:p>
          <a:p>
            <a:r>
              <a:rPr lang="en-US" dirty="0"/>
              <a:t>For storage they were rolled to form scrolls. </a:t>
            </a:r>
          </a:p>
          <a:p>
            <a:r>
              <a:rPr lang="en-US" dirty="0"/>
              <a:t>For practical purposes a long scroll was somewhat inconvenient. </a:t>
            </a:r>
          </a:p>
          <a:p>
            <a:r>
              <a:rPr lang="en-US" dirty="0"/>
              <a:t>To be read, a scroll had to be unrolled as it was read.</a:t>
            </a:r>
          </a:p>
          <a:p>
            <a:pPr lvl="1"/>
            <a:r>
              <a:rPr lang="en-US" dirty="0"/>
              <a:t>Because of this awkwardness, scroll length became </a:t>
            </a:r>
            <a:r>
              <a:rPr lang="en-US" dirty="0" err="1"/>
              <a:t>standardised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79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620000" cy="4343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	Paper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Credit for the invention of paper is generally given to the Chinese more than 2000 years ago. </a:t>
            </a:r>
          </a:p>
          <a:p>
            <a:r>
              <a:rPr lang="en-US" dirty="0"/>
              <a:t>At first, the Chinese used the hemp plant or the inner bark of the mulberry tree for fiber. </a:t>
            </a:r>
          </a:p>
          <a:p>
            <a:r>
              <a:rPr lang="en-US" dirty="0"/>
              <a:t>Later, they found that good papermaking fibers could be obtained by pounding rags, rope, or old fishing nets into a pulp. </a:t>
            </a:r>
          </a:p>
          <a:p>
            <a:r>
              <a:rPr lang="en-US" dirty="0"/>
              <a:t>Early Chinese paper was too coarse for use in writing. They used it for wrapping and clothing.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improvement took place , that is, include </a:t>
            </a:r>
            <a:r>
              <a:rPr lang="en-US" dirty="0" err="1"/>
              <a:t>thermo</a:t>
            </a:r>
            <a:r>
              <a:rPr lang="en-US" dirty="0"/>
              <a:t> mechanical pulping, synthetic wires and felts, twin-wire machines, and the use of computers to control pulping and papermaking operations </a:t>
            </a:r>
            <a:r>
              <a:rPr lang="en-US" dirty="0" err="1"/>
              <a:t>e.t.c</a:t>
            </a:r>
            <a:endParaRPr lang="en-US" dirty="0"/>
          </a:p>
          <a:p>
            <a:r>
              <a:rPr lang="en-US" dirty="0"/>
              <a:t>Today paper is the cornerstone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6863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6798734" cy="213359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Paper making, </a:t>
            </a:r>
            <a:br>
              <a:rPr lang="en-GB" b="1" dirty="0"/>
            </a:br>
            <a:r>
              <a:rPr lang="en-GB" b="1" dirty="0"/>
              <a:t>Types and techniques of paper making.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54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96664"/>
            <a:ext cx="6798734" cy="730900"/>
          </a:xfrm>
        </p:spPr>
        <p:txBody>
          <a:bodyPr/>
          <a:lstStyle/>
          <a:p>
            <a:r>
              <a:rPr lang="en-US" b="1" dirty="0"/>
              <a:t>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362200"/>
            <a:ext cx="7662333" cy="3962400"/>
          </a:xfrm>
        </p:spPr>
        <p:txBody>
          <a:bodyPr>
            <a:normAutofit/>
          </a:bodyPr>
          <a:lstStyle/>
          <a:p>
            <a:r>
              <a:rPr lang="en-US" dirty="0"/>
              <a:t>Most commonly used material or document in archives, libraries and other information centers.</a:t>
            </a:r>
          </a:p>
          <a:p>
            <a:r>
              <a:rPr lang="en-US" dirty="0"/>
              <a:t>Paper  probably derived this name from papyrus.</a:t>
            </a:r>
          </a:p>
          <a:p>
            <a:r>
              <a:rPr lang="en-US" dirty="0"/>
              <a:t>Early accounts show that records were manufactured from rags, silk, and from rice fibers.</a:t>
            </a:r>
          </a:p>
          <a:p>
            <a:r>
              <a:rPr lang="en-US" dirty="0"/>
              <a:t>Paper made from rags  resulting from linen and cotton at later days was either hand made or machine made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7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7467600" cy="762000"/>
          </a:xfrm>
        </p:spPr>
        <p:txBody>
          <a:bodyPr/>
          <a:lstStyle/>
          <a:p>
            <a:r>
              <a:rPr lang="en-US" b="1" dirty="0"/>
              <a:t>		1. Hand –Made Rag Paper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352800"/>
          </a:xfrm>
        </p:spPr>
        <p:txBody>
          <a:bodyPr>
            <a:normAutofit/>
          </a:bodyPr>
          <a:lstStyle/>
          <a:p>
            <a:r>
              <a:rPr lang="en-US" dirty="0"/>
              <a:t>Was one of the earliest writing materials of all times.</a:t>
            </a:r>
          </a:p>
          <a:p>
            <a:r>
              <a:rPr lang="en-US" dirty="0"/>
              <a:t>In this case, The rags were treated in flour mills and later paper mills usually from the banks of rivers.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4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362200"/>
            <a:ext cx="76962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The Process involved;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Sorting rags of different materials and removing dust.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Soaking and fermentation.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Separation of </a:t>
            </a:r>
            <a:r>
              <a:rPr lang="en-US" sz="2600" dirty="0" err="1"/>
              <a:t>fibre</a:t>
            </a:r>
            <a:r>
              <a:rPr lang="en-US" sz="2600" dirty="0"/>
              <a:t> and milk pulp through beating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Dilution of paste into suitable consistency.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Pouring of paste on  a linen fabric stretched on a wooden frame, later replaced by silk threads  and then metal mesh.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Drying, removal from mesh, cutting to size &amp; flattening.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Result is a hand made rag paper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219200"/>
            <a:ext cx="6589199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Characteristics/Advantages of Hand-Made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08399" cy="3962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paper was strong; </a:t>
            </a:r>
            <a:r>
              <a:rPr lang="en-US" dirty="0"/>
              <a:t>This is attributed to the cellulose </a:t>
            </a:r>
            <a:r>
              <a:rPr lang="en-US" dirty="0" err="1"/>
              <a:t>fibres</a:t>
            </a:r>
            <a:r>
              <a:rPr lang="en-US" dirty="0"/>
              <a:t> which are strong and multidirectional hence giving the paper resistance to wear and tear incase of any mishandling.</a:t>
            </a:r>
          </a:p>
          <a:p>
            <a:r>
              <a:rPr lang="en-US" b="1" dirty="0"/>
              <a:t>The paper had a lot flexibility and bonding; </a:t>
            </a:r>
            <a:r>
              <a:rPr lang="en-US" dirty="0"/>
              <a:t>This is due to the presence of water  which was never removed.</a:t>
            </a:r>
          </a:p>
          <a:p>
            <a:r>
              <a:rPr lang="en-US" b="1" dirty="0"/>
              <a:t>The paper had better coloration; </a:t>
            </a:r>
            <a:r>
              <a:rPr lang="en-US" dirty="0"/>
              <a:t>This is because no chemicals were added to bleach the paper hence no acids 	introduced  rather. In this case, only raw 	materials that were white in </a:t>
            </a:r>
            <a:r>
              <a:rPr lang="en-US" dirty="0" err="1"/>
              <a:t>colour</a:t>
            </a:r>
            <a:r>
              <a:rPr lang="en-US" dirty="0"/>
              <a:t> were being used.</a:t>
            </a:r>
          </a:p>
          <a:p>
            <a:r>
              <a:rPr lang="en-US" b="1" dirty="0"/>
              <a:t>Had a smooth surface and good retention capacity; </a:t>
            </a:r>
            <a:r>
              <a:rPr lang="en-US" dirty="0"/>
              <a:t>This is alluded to the sizing that was done.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6337"/>
            <a:ext cx="6798734" cy="1065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of Hand made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315200" cy="3777622"/>
          </a:xfrm>
        </p:spPr>
        <p:txBody>
          <a:bodyPr/>
          <a:lstStyle/>
          <a:p>
            <a:r>
              <a:rPr lang="en-US" dirty="0"/>
              <a:t>The paper had a lot of water marks.</a:t>
            </a:r>
          </a:p>
          <a:p>
            <a:r>
              <a:rPr lang="en-US" dirty="0"/>
              <a:t>The paper had high lignin content and acidic substance  found in cellulose that was not removed during making process.</a:t>
            </a:r>
          </a:p>
          <a:p>
            <a:r>
              <a:rPr lang="en-US" dirty="0"/>
              <a:t>The paper had high acidic levels.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3" y="1580355"/>
            <a:ext cx="6798734" cy="761063"/>
          </a:xfrm>
        </p:spPr>
        <p:txBody>
          <a:bodyPr>
            <a:normAutofit/>
          </a:bodyPr>
          <a:lstStyle/>
          <a:p>
            <a:r>
              <a:rPr lang="en-US" sz="2400" b="1" dirty="0"/>
              <a:t>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6962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Denotes all actions relating to the protection, maintenance, restoration of information materials.</a:t>
            </a:r>
          </a:p>
          <a:p>
            <a:r>
              <a:rPr lang="en-US" dirty="0"/>
              <a:t>It includes all measures taken to safeguard information materials.</a:t>
            </a:r>
          </a:p>
          <a:p>
            <a:r>
              <a:rPr lang="en-US" dirty="0"/>
              <a:t>It is defined as the totality of measures involved in the protection of records and archives and other information materials against any form of damage or destruction.</a:t>
            </a:r>
          </a:p>
          <a:p>
            <a:r>
              <a:rPr lang="en-US" dirty="0"/>
              <a:t>It  is based on the principle that materials possess a physical form with three parts:</a:t>
            </a:r>
          </a:p>
          <a:p>
            <a:pPr lvl="1"/>
            <a:r>
              <a:rPr lang="en-US" sz="1800" b="1" dirty="0"/>
              <a:t>A base </a:t>
            </a:r>
            <a:r>
              <a:rPr lang="en-US" sz="1800" dirty="0"/>
              <a:t>which supports the impressions.</a:t>
            </a:r>
          </a:p>
          <a:p>
            <a:pPr lvl="1"/>
            <a:r>
              <a:rPr lang="en-US" sz="1800" b="1" dirty="0"/>
              <a:t>Impression</a:t>
            </a:r>
            <a:r>
              <a:rPr lang="en-US" sz="1800" dirty="0"/>
              <a:t> which has the message.</a:t>
            </a:r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message</a:t>
            </a:r>
            <a:r>
              <a:rPr lang="en-US" sz="1800" dirty="0"/>
              <a:t> of information itself.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083" y="1448737"/>
            <a:ext cx="6798734" cy="913463"/>
          </a:xfrm>
        </p:spPr>
        <p:txBody>
          <a:bodyPr/>
          <a:lstStyle/>
          <a:p>
            <a:r>
              <a:rPr lang="en-US" b="1" dirty="0"/>
              <a:t>2. Machine –Made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62200"/>
            <a:ext cx="6798736" cy="3572933"/>
          </a:xfrm>
        </p:spPr>
        <p:txBody>
          <a:bodyPr/>
          <a:lstStyle/>
          <a:p>
            <a:r>
              <a:rPr lang="en-US" dirty="0"/>
              <a:t>Machine –making process involved two main procedures;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/>
              <a:t>i</a:t>
            </a:r>
            <a:r>
              <a:rPr lang="en-US" b="1" dirty="0"/>
              <a:t>.  Mechanical process</a:t>
            </a:r>
          </a:p>
          <a:p>
            <a:pPr>
              <a:buNone/>
            </a:pPr>
            <a:r>
              <a:rPr lang="en-US" b="1" dirty="0"/>
              <a:t>		ii. Chemical process</a:t>
            </a:r>
          </a:p>
        </p:txBody>
      </p:sp>
    </p:spTree>
    <p:extLst>
      <p:ext uri="{BB962C8B-B14F-4D97-AF65-F5344CB8AC3E}">
        <p14:creationId xmlns:p14="http://schemas.microsoft.com/office/powerpoint/2010/main" val="4222936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70038"/>
            <a:ext cx="7239000" cy="792162"/>
          </a:xfrm>
        </p:spPr>
        <p:txBody>
          <a:bodyPr/>
          <a:lstStyle/>
          <a:p>
            <a:r>
              <a:rPr lang="en-US" b="1" dirty="0" err="1"/>
              <a:t>i</a:t>
            </a:r>
            <a:r>
              <a:rPr lang="en-US" b="1" dirty="0"/>
              <a:t>. Mechanical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362200"/>
            <a:ext cx="7505700" cy="3657600"/>
          </a:xfrm>
        </p:spPr>
        <p:txBody>
          <a:bodyPr>
            <a:normAutofit/>
          </a:bodyPr>
          <a:lstStyle/>
          <a:p>
            <a:r>
              <a:rPr lang="en-US" dirty="0"/>
              <a:t>In this procedure, the machines are used to crash the logs into small fragments known as chips.</a:t>
            </a:r>
          </a:p>
          <a:p>
            <a:r>
              <a:rPr lang="en-US" dirty="0"/>
              <a:t>The process involves ;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Separation of </a:t>
            </a:r>
            <a:r>
              <a:rPr lang="en-US" sz="2400" dirty="0" err="1"/>
              <a:t>fibres</a:t>
            </a:r>
            <a:r>
              <a:rPr lang="en-US" sz="2400" dirty="0"/>
              <a:t> by physical abrasion- It involves the logs of wood being pushed against large iron or steel beaters.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fibres</a:t>
            </a:r>
            <a:r>
              <a:rPr lang="en-US" sz="2400" dirty="0"/>
              <a:t> are then loosely separated, washed and drained in a machine paper called Hollander.</a:t>
            </a:r>
          </a:p>
        </p:txBody>
      </p:sp>
    </p:spTree>
    <p:extLst>
      <p:ext uri="{BB962C8B-B14F-4D97-AF65-F5344CB8AC3E}">
        <p14:creationId xmlns:p14="http://schemas.microsoft.com/office/powerpoint/2010/main" val="307232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/>
              <a:t>Paper making takes place in the Hollander machine and there are endless belts and wine screen where paper forming process takes place.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sizing process  takes place and </a:t>
            </a:r>
            <a:r>
              <a:rPr lang="en-US" sz="2400" u="sng" dirty="0"/>
              <a:t>l</a:t>
            </a:r>
            <a:r>
              <a:rPr lang="en-US" sz="2400" dirty="0"/>
              <a:t>oading of paper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40203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33" y="1372537"/>
            <a:ext cx="6798734" cy="9896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 of Paper Made from Mechanical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924800" cy="3962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fibres</a:t>
            </a:r>
            <a:r>
              <a:rPr lang="en-US" dirty="0"/>
              <a:t> are fragmented because force is used to separate them.</a:t>
            </a:r>
          </a:p>
          <a:p>
            <a:r>
              <a:rPr lang="en-US" dirty="0" err="1"/>
              <a:t>Fibres</a:t>
            </a:r>
            <a:r>
              <a:rPr lang="en-US" dirty="0"/>
              <a:t> produced are short, broken and unevenly distributed.</a:t>
            </a:r>
          </a:p>
          <a:p>
            <a:r>
              <a:rPr lang="en-US" dirty="0"/>
              <a:t>The paper has low whiteness .This whiteness is limited to the colour  of wood from which it is made.</a:t>
            </a:r>
          </a:p>
          <a:p>
            <a:r>
              <a:rPr lang="en-US" dirty="0"/>
              <a:t>The paper is subject to </a:t>
            </a:r>
            <a:r>
              <a:rPr lang="en-US" dirty="0" err="1"/>
              <a:t>colouration</a:t>
            </a:r>
            <a:r>
              <a:rPr lang="en-US" dirty="0"/>
              <a:t> especially paper from brown wood pulp</a:t>
            </a:r>
          </a:p>
          <a:p>
            <a:r>
              <a:rPr lang="en-US" dirty="0"/>
              <a:t>The paper has low strength because the ground wood pulp fiber are relatively short and have a moderate ability to hold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0135"/>
            <a:ext cx="7213601" cy="3444997"/>
          </a:xfrm>
        </p:spPr>
        <p:txBody>
          <a:bodyPr/>
          <a:lstStyle/>
          <a:p>
            <a:r>
              <a:rPr lang="en-US" dirty="0"/>
              <a:t>The paper is highly susceptible to deterioration because it contains lignin and other wood impurities which were not removed . </a:t>
            </a:r>
          </a:p>
          <a:p>
            <a:r>
              <a:rPr lang="en-US" dirty="0"/>
              <a:t>Paper produced has a very short life span .</a:t>
            </a:r>
            <a:r>
              <a:rPr lang="en-US" dirty="0" err="1"/>
              <a:t>e.g</a:t>
            </a:r>
            <a:r>
              <a:rPr lang="en-US" dirty="0"/>
              <a:t> paper used by standard, Nation, Wrapping </a:t>
            </a:r>
            <a:r>
              <a:rPr lang="en-US" dirty="0" err="1"/>
              <a:t>e.t.c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1518010"/>
            <a:ext cx="6798734" cy="837263"/>
          </a:xfrm>
        </p:spPr>
        <p:txBody>
          <a:bodyPr/>
          <a:lstStyle/>
          <a:p>
            <a:r>
              <a:rPr lang="en-US" b="1" dirty="0"/>
              <a:t>ii. Chemical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3962400"/>
          </a:xfrm>
        </p:spPr>
        <p:txBody>
          <a:bodyPr>
            <a:normAutofit/>
          </a:bodyPr>
          <a:lstStyle/>
          <a:p>
            <a:r>
              <a:rPr lang="en-US" dirty="0"/>
              <a:t>This process  involves the use of chemicals  in making paper.</a:t>
            </a:r>
          </a:p>
          <a:p>
            <a:r>
              <a:rPr lang="en-US" dirty="0"/>
              <a:t>The process involves;</a:t>
            </a:r>
          </a:p>
          <a:p>
            <a:pPr lvl="1"/>
            <a:r>
              <a:rPr lang="en-US" dirty="0"/>
              <a:t>Bringing of woods into the paper industry and baking the logs.</a:t>
            </a:r>
          </a:p>
          <a:p>
            <a:pPr lvl="1"/>
            <a:r>
              <a:rPr lang="en-US" dirty="0"/>
              <a:t>The logs are then taken into a chipper (the machine that cuts wood into pieces.)</a:t>
            </a:r>
          </a:p>
          <a:p>
            <a:pPr lvl="1"/>
            <a:r>
              <a:rPr lang="en-US" dirty="0"/>
              <a:t>The chips are then put into a series of tanks containing calcium hydroxide, </a:t>
            </a:r>
            <a:r>
              <a:rPr lang="en-US" dirty="0" err="1"/>
              <a:t>sulphuric</a:t>
            </a:r>
            <a:r>
              <a:rPr lang="en-US" dirty="0"/>
              <a:t>  acid, chlorine, and sizing agents.</a:t>
            </a:r>
          </a:p>
          <a:p>
            <a:pPr lvl="1"/>
            <a:r>
              <a:rPr lang="en-US" dirty="0"/>
              <a:t>This is followed by bleaching, sizing and loading of the paper processes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15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92429"/>
            <a:ext cx="6980766" cy="11420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Chemically-Made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1"/>
            <a:ext cx="7619999" cy="3572932"/>
          </a:xfrm>
        </p:spPr>
        <p:txBody>
          <a:bodyPr/>
          <a:lstStyle/>
          <a:p>
            <a:r>
              <a:rPr lang="en-US" dirty="0"/>
              <a:t>The paper is pure.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because most impurities are dissolved in chemical substances.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Lignin is also dissolved hence eliminated making the paper less susceptible to deterioration.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paper is strong since it has got long strong fibers.</a:t>
            </a:r>
          </a:p>
        </p:txBody>
      </p:sp>
    </p:spTree>
    <p:extLst>
      <p:ext uri="{BB962C8B-B14F-4D97-AF65-F5344CB8AC3E}">
        <p14:creationId xmlns:p14="http://schemas.microsoft.com/office/powerpoint/2010/main" val="416755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2" y="1447800"/>
            <a:ext cx="6798734" cy="913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of Chemically-Made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1263"/>
            <a:ext cx="7772399" cy="3573869"/>
          </a:xfrm>
        </p:spPr>
        <p:txBody>
          <a:bodyPr/>
          <a:lstStyle/>
          <a:p>
            <a:r>
              <a:rPr lang="en-US" dirty="0"/>
              <a:t>The paper is exposed to acidic chemicals.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is due to the sizing and bleaching agents to which it is exposed.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Also , while cooking wood, the use of </a:t>
            </a:r>
            <a:r>
              <a:rPr lang="en-US" dirty="0" err="1"/>
              <a:t>sulphur</a:t>
            </a:r>
            <a:r>
              <a:rPr lang="en-US" dirty="0"/>
              <a:t> which reacts with water forms an acid compound.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994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600200"/>
            <a:ext cx="6798734" cy="771404"/>
          </a:xfrm>
        </p:spPr>
        <p:txBody>
          <a:bodyPr/>
          <a:lstStyle/>
          <a:p>
            <a:r>
              <a:rPr lang="en-US" b="1" dirty="0"/>
              <a:t>Other Types of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71604"/>
            <a:ext cx="7391400" cy="364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  Recycled Paper</a:t>
            </a:r>
          </a:p>
          <a:p>
            <a:pPr marL="514350" indent="-514350"/>
            <a:r>
              <a:rPr lang="en-US" dirty="0"/>
              <a:t>This paper is obtained from wood in the form of recycled paper. Waste paper is crushed in water ,  bleached then used in making paper.</a:t>
            </a:r>
          </a:p>
          <a:p>
            <a:pPr marL="514350" indent="-514350"/>
            <a:r>
              <a:rPr lang="en-US" dirty="0"/>
              <a:t>Such paper is of poor quality and has very low cellulose content. </a:t>
            </a:r>
          </a:p>
          <a:p>
            <a:pPr marL="514350" indent="-514350"/>
            <a:r>
              <a:rPr lang="en-US" dirty="0"/>
              <a:t>The paper also has short fibers and contains impurities found in wood.</a:t>
            </a:r>
          </a:p>
        </p:txBody>
      </p:sp>
    </p:spTree>
    <p:extLst>
      <p:ext uri="{BB962C8B-B14F-4D97-AF65-F5344CB8AC3E}">
        <p14:creationId xmlns:p14="http://schemas.microsoft.com/office/powerpoint/2010/main" val="1502563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73" y="2362199"/>
            <a:ext cx="7778827" cy="342900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2. Art Paper</a:t>
            </a:r>
          </a:p>
          <a:p>
            <a:r>
              <a:rPr lang="en-US" dirty="0"/>
              <a:t>This paper is usually coated with clay and this makes the paper opaque and smooth, making  it suitable for printing.</a:t>
            </a:r>
          </a:p>
          <a:p>
            <a:r>
              <a:rPr lang="en-US" dirty="0"/>
              <a:t>However the fiber base is of low quality and the additives  are soluble in water making repair of such paper difficult.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5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52599"/>
            <a:ext cx="5961599" cy="609600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r>
              <a:rPr lang="en-US" sz="2700" b="1" dirty="0"/>
              <a:t>Examples of Preservation Measures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199"/>
            <a:ext cx="7391400" cy="3657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cleaning of walls, shelves, surrounding areas and fumigation of documents.</a:t>
            </a:r>
          </a:p>
          <a:p>
            <a:r>
              <a:rPr lang="en-US" dirty="0"/>
              <a:t>Regular inspection of buildings, repairs, air conditioning, installation of firefighting equipment and monitoring of electrical equipment.</a:t>
            </a:r>
          </a:p>
          <a:p>
            <a:r>
              <a:rPr lang="en-US" dirty="0"/>
              <a:t>User education on proper handling of information resources</a:t>
            </a:r>
          </a:p>
          <a:p>
            <a:r>
              <a:rPr lang="en-US" dirty="0"/>
              <a:t>Regular cleaning and dusting information </a:t>
            </a:r>
            <a:r>
              <a:rPr lang="en-US" dirty="0" err="1"/>
              <a:t>centres</a:t>
            </a:r>
            <a:r>
              <a:rPr lang="en-US" dirty="0"/>
              <a:t> and good house keeping practices.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962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Sulphurised</a:t>
            </a:r>
            <a:r>
              <a:rPr lang="en-US" b="1" dirty="0"/>
              <a:t> Vegetable paper</a:t>
            </a:r>
          </a:p>
          <a:p>
            <a:r>
              <a:rPr lang="en-US" dirty="0"/>
              <a:t>The paper is mainly for Architectural and engineering drawings and plans.</a:t>
            </a:r>
          </a:p>
          <a:p>
            <a:r>
              <a:rPr lang="en-US" dirty="0"/>
              <a:t>It is relatively transparent as a result of </a:t>
            </a:r>
            <a:r>
              <a:rPr lang="en-US" dirty="0" err="1"/>
              <a:t>sulphuric</a:t>
            </a:r>
            <a:r>
              <a:rPr lang="en-US" dirty="0"/>
              <a:t> acid added to the pulp.</a:t>
            </a:r>
          </a:p>
          <a:p>
            <a:r>
              <a:rPr lang="en-US" dirty="0"/>
              <a:t>The paper is highly hygroscopic and acidic and therefore  it is irreversibly deformed in damp conditions.</a:t>
            </a:r>
          </a:p>
        </p:txBody>
      </p:sp>
    </p:spTree>
    <p:extLst>
      <p:ext uri="{BB962C8B-B14F-4D97-AF65-F5344CB8AC3E}">
        <p14:creationId xmlns:p14="http://schemas.microsoft.com/office/powerpoint/2010/main" val="408703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76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Strength and Durability of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dirty="0"/>
              <a:t>The strength of paper is determined by the following factors in combination: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strength of the individual fibers of the stock and the average length of the fibers.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inner fibers bounding ability which is enhanced by beating and refining action.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structure and formation of the sheets.</a:t>
            </a:r>
          </a:p>
        </p:txBody>
      </p:sp>
    </p:spTree>
    <p:extLst>
      <p:ext uri="{BB962C8B-B14F-4D97-AF65-F5344CB8AC3E}">
        <p14:creationId xmlns:p14="http://schemas.microsoft.com/office/powerpoint/2010/main" val="81126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7" y="1311882"/>
            <a:ext cx="8237306" cy="4238090"/>
          </a:xfrm>
        </p:spPr>
      </p:pic>
    </p:spTree>
    <p:extLst>
      <p:ext uri="{BB962C8B-B14F-4D97-AF65-F5344CB8AC3E}">
        <p14:creationId xmlns:p14="http://schemas.microsoft.com/office/powerpoint/2010/main" val="29038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3886200"/>
          </a:xfrm>
        </p:spPr>
        <p:txBody>
          <a:bodyPr>
            <a:noAutofit/>
          </a:bodyPr>
          <a:lstStyle/>
          <a:p>
            <a:r>
              <a:rPr lang="en-US" sz="2000" dirty="0"/>
              <a:t>Michael cook(1999) asserts that preservation involves the following;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/>
              <a:t>Examination; </a:t>
            </a:r>
            <a:r>
              <a:rPr lang="en-US" sz="2000" dirty="0"/>
              <a:t>The preliminary procedure taken to determine the original  materials and structure of an item and to determine the extent of its destruction, alteration and loss.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/>
              <a:t>Restoration; </a:t>
            </a:r>
            <a:r>
              <a:rPr lang="en-US" sz="2000" dirty="0"/>
              <a:t>The repair of an item when aesthetics and reproduction of the original appearance is more important than the preservation of the integrity of the item.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/>
              <a:t>Maintenance; </a:t>
            </a:r>
            <a:r>
              <a:rPr lang="en-US" sz="2000" dirty="0"/>
              <a:t>The daily care of records and archives, particularly in the current and semi-current records environment, when they are housed in offices or record </a:t>
            </a:r>
            <a:r>
              <a:rPr lang="en-US" sz="2000" dirty="0" err="1"/>
              <a:t>centres</a:t>
            </a:r>
            <a:r>
              <a:rPr lang="en-US" sz="2000" dirty="0"/>
              <a:t>: maintenance ensures the general protection against environmental hazards or other physical dangers.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937"/>
            <a:ext cx="6798734" cy="837263"/>
          </a:xfrm>
        </p:spPr>
        <p:txBody>
          <a:bodyPr>
            <a:normAutofit/>
          </a:bodyPr>
          <a:lstStyle/>
          <a:p>
            <a:r>
              <a:rPr lang="en-US" sz="2400" b="1" dirty="0"/>
              <a:t>Role of Preservation in Information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7239000" cy="3505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/>
              <a:t>To apply intervention measures; </a:t>
            </a:r>
          </a:p>
          <a:p>
            <a:r>
              <a:rPr lang="en-US" sz="2600" dirty="0"/>
              <a:t>To protect information resources from damage</a:t>
            </a:r>
          </a:p>
          <a:p>
            <a:r>
              <a:rPr lang="en-US" sz="2600" dirty="0"/>
              <a:t>To protect information resources from wear and tear.</a:t>
            </a:r>
          </a:p>
          <a:p>
            <a:r>
              <a:rPr lang="en-US" sz="2600" dirty="0"/>
              <a:t>To protect information materials from deterioration arising from pollutants and environmental condition </a:t>
            </a:r>
          </a:p>
          <a:p>
            <a:r>
              <a:rPr lang="en-US" sz="2600" dirty="0"/>
              <a:t>To slow down the aging process of information resources and prolong their life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76400"/>
            <a:ext cx="4191000" cy="685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351199" cy="2971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It is the intrusive protection of archival material, by minimal physical and chemical treatments necessary to resist further deterioration, which will not adversely affect the integrity of the original.</a:t>
            </a:r>
          </a:p>
          <a:p>
            <a:r>
              <a:rPr lang="en-US" sz="2600" dirty="0"/>
              <a:t>Specific work done to protect information from damage and measure undertaken to repair damage.</a:t>
            </a:r>
          </a:p>
          <a:p>
            <a:r>
              <a:rPr lang="en-US" sz="2600" dirty="0"/>
              <a:t>An aspect of the preservation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62200"/>
            <a:ext cx="7010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  Types of actions in Conservation of Information materials include; </a:t>
            </a:r>
          </a:p>
          <a:p>
            <a:r>
              <a:rPr lang="en-US" b="1" dirty="0"/>
              <a:t>Prevention of deterioration </a:t>
            </a:r>
            <a:r>
              <a:rPr lang="en-US" dirty="0"/>
              <a:t>of materials which is called preservation.</a:t>
            </a:r>
          </a:p>
          <a:p>
            <a:r>
              <a:rPr lang="en-US" b="1" dirty="0"/>
              <a:t>Repairing damage </a:t>
            </a:r>
            <a:r>
              <a:rPr lang="en-US" dirty="0"/>
              <a:t>which is called restoration.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76400"/>
            <a:ext cx="4150799" cy="67129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543800" cy="3276600"/>
          </a:xfrm>
        </p:spPr>
        <p:txBody>
          <a:bodyPr/>
          <a:lstStyle/>
          <a:p>
            <a:r>
              <a:rPr lang="en-US" dirty="0"/>
              <a:t>Refers to curative, rehabilitative measures taken on any information material that has suffered damage or deterioration in order to reinstate or restore its original form or surface.</a:t>
            </a:r>
          </a:p>
          <a:p>
            <a:r>
              <a:rPr lang="en-US" dirty="0"/>
              <a:t>Involves direct intervention of repairing documents that has undergone deterioration.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1254</TotalTime>
  <Words>2101</Words>
  <Application>Microsoft Office PowerPoint</Application>
  <PresentationFormat>On-screen Show (4:3)</PresentationFormat>
  <Paragraphs>176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Garamond</vt:lpstr>
      <vt:lpstr>Times New Roman</vt:lpstr>
      <vt:lpstr>Wingdings</vt:lpstr>
      <vt:lpstr>Organic</vt:lpstr>
      <vt:lpstr> PRESERVATION AND CONSERVATION OF INFORMATION MATERIALS</vt:lpstr>
      <vt:lpstr>Lecture 1</vt:lpstr>
      <vt:lpstr>PRESERVATION</vt:lpstr>
      <vt:lpstr> Examples of Preservation Measures </vt:lpstr>
      <vt:lpstr>PowerPoint Presentation</vt:lpstr>
      <vt:lpstr>Role of Preservation in Information Management</vt:lpstr>
      <vt:lpstr>Conservation</vt:lpstr>
      <vt:lpstr>PowerPoint Presentation</vt:lpstr>
      <vt:lpstr>Restoration</vt:lpstr>
      <vt:lpstr>Deterioration</vt:lpstr>
      <vt:lpstr>Reasons for Conserving Information Materials</vt:lpstr>
      <vt:lpstr>Determinants of Conservation of Information Materials</vt:lpstr>
      <vt:lpstr>Evolution of Writing 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making,  Types and techniques of paper making. </vt:lpstr>
      <vt:lpstr>Paper</vt:lpstr>
      <vt:lpstr>  1. Hand –Made Rag Paper </vt:lpstr>
      <vt:lpstr>PowerPoint Presentation</vt:lpstr>
      <vt:lpstr>Characteristics/Advantages of Hand-Made Paper</vt:lpstr>
      <vt:lpstr>Disadvantages of Hand made paper</vt:lpstr>
      <vt:lpstr>2. Machine –Made paper</vt:lpstr>
      <vt:lpstr>i. Mechanical Process</vt:lpstr>
      <vt:lpstr>PowerPoint Presentation</vt:lpstr>
      <vt:lpstr>Characteristics of Paper Made from Mechanical Process</vt:lpstr>
      <vt:lpstr>PowerPoint Presentation</vt:lpstr>
      <vt:lpstr>ii. Chemical process</vt:lpstr>
      <vt:lpstr>Advantages of Chemically-Made Paper</vt:lpstr>
      <vt:lpstr>Disadvantages of Chemically-Made Paper</vt:lpstr>
      <vt:lpstr>Other Types of Paper</vt:lpstr>
      <vt:lpstr>PowerPoint Presentation</vt:lpstr>
      <vt:lpstr>PowerPoint Presentation</vt:lpstr>
      <vt:lpstr>Strength and Durability of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ALLE/1211: PRESERVATION AND CONSERVATION OF INFORMATION MATERIALS</dc:title>
  <dc:creator>Villary</dc:creator>
  <cp:lastModifiedBy>villary abok</cp:lastModifiedBy>
  <cp:revision>23</cp:revision>
  <dcterms:created xsi:type="dcterms:W3CDTF">2017-01-16T05:32:07Z</dcterms:created>
  <dcterms:modified xsi:type="dcterms:W3CDTF">2025-04-28T13:34:04Z</dcterms:modified>
</cp:coreProperties>
</file>