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33"/>
  </p:notesMasterIdLst>
  <p:sldIdLst>
    <p:sldId id="256" r:id="rId2"/>
    <p:sldId id="267" r:id="rId3"/>
    <p:sldId id="278" r:id="rId4"/>
    <p:sldId id="268" r:id="rId5"/>
    <p:sldId id="271" r:id="rId6"/>
    <p:sldId id="287" r:id="rId7"/>
    <p:sldId id="292" r:id="rId8"/>
    <p:sldId id="282" r:id="rId9"/>
    <p:sldId id="290" r:id="rId10"/>
    <p:sldId id="293" r:id="rId11"/>
    <p:sldId id="272" r:id="rId12"/>
    <p:sldId id="283" r:id="rId13"/>
    <p:sldId id="294" r:id="rId14"/>
    <p:sldId id="288" r:id="rId15"/>
    <p:sldId id="273" r:id="rId16"/>
    <p:sldId id="269" r:id="rId17"/>
    <p:sldId id="279" r:id="rId18"/>
    <p:sldId id="280" r:id="rId19"/>
    <p:sldId id="284" r:id="rId20"/>
    <p:sldId id="281" r:id="rId21"/>
    <p:sldId id="286" r:id="rId22"/>
    <p:sldId id="275" r:id="rId23"/>
    <p:sldId id="257" r:id="rId24"/>
    <p:sldId id="258" r:id="rId25"/>
    <p:sldId id="259" r:id="rId26"/>
    <p:sldId id="262" r:id="rId27"/>
    <p:sldId id="263" r:id="rId28"/>
    <p:sldId id="295" r:id="rId29"/>
    <p:sldId id="265" r:id="rId30"/>
    <p:sldId id="266" r:id="rId31"/>
    <p:sldId id="297" r:id="rId3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961" autoAdjust="0"/>
  </p:normalViewPr>
  <p:slideViewPr>
    <p:cSldViewPr>
      <p:cViewPr varScale="1">
        <p:scale>
          <a:sx n="53" d="100"/>
          <a:sy n="53" d="100"/>
        </p:scale>
        <p:origin x="1664"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7208AB7-699B-4191-8D55-63C7B96AD1AC}" type="datetimeFigureOut">
              <a:rPr lang="en-US" smtClean="0"/>
              <a:pPr/>
              <a:t>4/28/2025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CCB90F7-783F-4826-91E8-8652B8E7637F}" type="slidenum">
              <a:rPr lang="en-US" smtClean="0"/>
              <a:pPr/>
              <a:t>‹#›</a:t>
            </a:fld>
            <a:endParaRPr lang="en-US"/>
          </a:p>
        </p:txBody>
      </p:sp>
    </p:spTree>
    <p:extLst>
      <p:ext uri="{BB962C8B-B14F-4D97-AF65-F5344CB8AC3E}">
        <p14:creationId xmlns:p14="http://schemas.microsoft.com/office/powerpoint/2010/main" val="31997630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Newsprint,newclippings.njj</a:t>
            </a:r>
            <a:endParaRPr lang="en-US" dirty="0"/>
          </a:p>
        </p:txBody>
      </p:sp>
      <p:sp>
        <p:nvSpPr>
          <p:cNvPr id="4" name="Slide Number Placeholder 3"/>
          <p:cNvSpPr>
            <a:spLocks noGrp="1"/>
          </p:cNvSpPr>
          <p:nvPr>
            <p:ph type="sldNum" sz="quarter" idx="10"/>
          </p:nvPr>
        </p:nvSpPr>
        <p:spPr/>
        <p:txBody>
          <a:bodyPr/>
          <a:lstStyle/>
          <a:p>
            <a:fld id="{CCCB90F7-783F-4826-91E8-8652B8E7637F}" type="slidenum">
              <a:rPr lang="en-US" smtClean="0"/>
              <a:pPr/>
              <a:t>6</a:t>
            </a:fld>
            <a:endParaRPr lang="en-US"/>
          </a:p>
        </p:txBody>
      </p:sp>
    </p:spTree>
    <p:extLst>
      <p:ext uri="{BB962C8B-B14F-4D97-AF65-F5344CB8AC3E}">
        <p14:creationId xmlns:p14="http://schemas.microsoft.com/office/powerpoint/2010/main" val="1379725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CB90F7-783F-4826-91E8-8652B8E7637F}" type="slidenum">
              <a:rPr lang="en-US" smtClean="0"/>
              <a:pPr/>
              <a:t>14</a:t>
            </a:fld>
            <a:endParaRPr lang="en-US"/>
          </a:p>
        </p:txBody>
      </p:sp>
    </p:spTree>
    <p:extLst>
      <p:ext uri="{BB962C8B-B14F-4D97-AF65-F5344CB8AC3E}">
        <p14:creationId xmlns:p14="http://schemas.microsoft.com/office/powerpoint/2010/main" val="1953841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CCB90F7-783F-4826-91E8-8652B8E7637F}" type="slidenum">
              <a:rPr lang="en-US" smtClean="0"/>
              <a:pPr/>
              <a:t>17</a:t>
            </a:fld>
            <a:endParaRPr lang="en-US"/>
          </a:p>
        </p:txBody>
      </p:sp>
    </p:spTree>
    <p:extLst>
      <p:ext uri="{BB962C8B-B14F-4D97-AF65-F5344CB8AC3E}">
        <p14:creationId xmlns:p14="http://schemas.microsoft.com/office/powerpoint/2010/main" val="6994442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3A902297-AB6E-4692-8E9A-3FFC71919349}" type="slidenum">
              <a:rPr lang="en-US" smtClean="0"/>
              <a:pPr/>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5049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5796D-6E30-4376-ADF5-10B55843138D}"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2131217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338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048131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1961692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35996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568621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62130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3683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150294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65796D-6E30-4376-ADF5-10B55843138D}" type="datetimeFigureOut">
              <a:rPr lang="en-US" smtClean="0"/>
              <a:pPr/>
              <a:t>4/28/2025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02297-AB6E-4692-8E9A-3FFC71919349}" type="slidenum">
              <a:rPr lang="en-US" smtClean="0"/>
              <a:pPr/>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5909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65796D-6E30-4376-ADF5-10B55843138D}"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1420714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65796D-6E30-4376-ADF5-10B55843138D}" type="datetimeFigureOut">
              <a:rPr lang="en-US" smtClean="0"/>
              <a:pPr/>
              <a:t>4/28/2025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02297-AB6E-4692-8E9A-3FFC71919349}" type="slidenum">
              <a:rPr lang="en-US" smtClean="0"/>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675058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B65796D-6E30-4376-ADF5-10B55843138D}" type="datetimeFigureOut">
              <a:rPr lang="en-US" smtClean="0"/>
              <a:pPr/>
              <a:t>4/28/2025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02297-AB6E-4692-8E9A-3FFC71919349}" type="slidenum">
              <a:rPr lang="en-US" smtClean="0"/>
              <a:pPr/>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0725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B65796D-6E30-4376-ADF5-10B55843138D}" type="datetimeFigureOut">
              <a:rPr lang="en-US" smtClean="0"/>
              <a:pPr/>
              <a:t>4/28/2025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65192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5796D-6E30-4376-ADF5-10B55843138D}"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2297-AB6E-4692-8E9A-3FFC71919349}" type="slidenum">
              <a:rPr lang="en-US" smtClean="0"/>
              <a:pPr/>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8445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65796D-6E30-4376-ADF5-10B55843138D}" type="datetimeFigureOut">
              <a:rPr lang="en-US" smtClean="0"/>
              <a:pPr/>
              <a:t>4/28/2025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02297-AB6E-4692-8E9A-3FFC71919349}" type="slidenum">
              <a:rPr lang="en-US" smtClean="0"/>
              <a:pPr/>
              <a:t>‹#›</a:t>
            </a:fld>
            <a:endParaRPr lang="en-US"/>
          </a:p>
        </p:txBody>
      </p:sp>
    </p:spTree>
    <p:extLst>
      <p:ext uri="{BB962C8B-B14F-4D97-AF65-F5344CB8AC3E}">
        <p14:creationId xmlns:p14="http://schemas.microsoft.com/office/powerpoint/2010/main" val="3188720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B65796D-6E30-4376-ADF5-10B55843138D}" type="datetimeFigureOut">
              <a:rPr lang="en-US" smtClean="0"/>
              <a:pPr/>
              <a:t>4/28/2025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A902297-AB6E-4692-8E9A-3FFC71919349}" type="slidenum">
              <a:rPr lang="en-US" smtClean="0"/>
              <a:pPr/>
              <a:t>‹#›</a:t>
            </a:fld>
            <a:endParaRPr lang="en-US"/>
          </a:p>
        </p:txBody>
      </p:sp>
    </p:spTree>
    <p:extLst>
      <p:ext uri="{BB962C8B-B14F-4D97-AF65-F5344CB8AC3E}">
        <p14:creationId xmlns:p14="http://schemas.microsoft.com/office/powerpoint/2010/main" val="71543211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196" y="3657600"/>
            <a:ext cx="5181601" cy="586381"/>
          </a:xfrm>
        </p:spPr>
        <p:txBody>
          <a:bodyPr>
            <a:normAutofit/>
          </a:bodyPr>
          <a:lstStyle/>
          <a:p>
            <a:pPr algn="ctr"/>
            <a:r>
              <a:rPr lang="en-US" sz="2800" dirty="0"/>
              <a:t>Lesson 2</a:t>
            </a:r>
          </a:p>
        </p:txBody>
      </p:sp>
      <p:sp>
        <p:nvSpPr>
          <p:cNvPr id="3" name="Subtitle 2"/>
          <p:cNvSpPr>
            <a:spLocks noGrp="1"/>
          </p:cNvSpPr>
          <p:nvPr>
            <p:ph type="subTitle" idx="1"/>
          </p:nvPr>
        </p:nvSpPr>
        <p:spPr>
          <a:xfrm>
            <a:off x="1676395" y="2286000"/>
            <a:ext cx="5943605" cy="1126283"/>
          </a:xfrm>
        </p:spPr>
        <p:txBody>
          <a:bodyPr>
            <a:normAutofit lnSpcReduction="10000"/>
          </a:bodyPr>
          <a:lstStyle/>
          <a:p>
            <a:pPr algn="ctr"/>
            <a:r>
              <a:rPr lang="en-GB" sz="3200" b="1" dirty="0"/>
              <a:t>Agents of deterioration</a:t>
            </a:r>
          </a:p>
          <a:p>
            <a:pPr algn="ctr"/>
            <a:r>
              <a:rPr lang="en-GB" sz="2800" b="1" dirty="0"/>
              <a:t>Inherent and External</a:t>
            </a:r>
            <a:endParaRPr lang="en-US" sz="28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It is this alum treatment that is one of the causes for the dark brown staining in paper. </a:t>
            </a:r>
          </a:p>
          <a:p>
            <a:r>
              <a:rPr lang="en-US" dirty="0"/>
              <a:t>Primarily it is also alum-rosin sizing (introduced in 1830) that causes the greatest acid deterioration of paper</a:t>
            </a:r>
          </a:p>
          <a:p>
            <a:endParaRPr lang="en-US" dirty="0"/>
          </a:p>
        </p:txBody>
      </p:sp>
    </p:spTree>
    <p:extLst>
      <p:ext uri="{BB962C8B-B14F-4D97-AF65-F5344CB8AC3E}">
        <p14:creationId xmlns:p14="http://schemas.microsoft.com/office/powerpoint/2010/main" val="14269117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447799"/>
            <a:ext cx="7010400" cy="906779"/>
          </a:xfrm>
        </p:spPr>
        <p:txBody>
          <a:bodyPr>
            <a:noAutofit/>
          </a:bodyPr>
          <a:lstStyle/>
          <a:p>
            <a:r>
              <a:rPr lang="en-US" sz="3200" b="1" dirty="0"/>
              <a:t>Others Sources of acidity (deterioration agents)</a:t>
            </a:r>
          </a:p>
        </p:txBody>
      </p:sp>
      <p:sp>
        <p:nvSpPr>
          <p:cNvPr id="3" name="Content Placeholder 2"/>
          <p:cNvSpPr>
            <a:spLocks noGrp="1"/>
          </p:cNvSpPr>
          <p:nvPr>
            <p:ph idx="1"/>
          </p:nvPr>
        </p:nvSpPr>
        <p:spPr>
          <a:xfrm>
            <a:off x="838200" y="2354579"/>
            <a:ext cx="7696200" cy="4495800"/>
          </a:xfrm>
        </p:spPr>
        <p:txBody>
          <a:bodyPr>
            <a:normAutofit fontScale="32500" lnSpcReduction="20000"/>
          </a:bodyPr>
          <a:lstStyle/>
          <a:p>
            <a:pPr>
              <a:buNone/>
            </a:pPr>
            <a:r>
              <a:rPr lang="en-US" sz="8600" b="1" dirty="0" err="1"/>
              <a:t>i</a:t>
            </a:r>
            <a:r>
              <a:rPr lang="en-US" sz="8600" b="1" dirty="0"/>
              <a:t>. Inks fugitive pigments</a:t>
            </a:r>
          </a:p>
          <a:p>
            <a:r>
              <a:rPr lang="en-US" sz="7400" dirty="0"/>
              <a:t>Inks cannot be separated from paper because they provide graphic components without which paper will have no documentary value.</a:t>
            </a:r>
          </a:p>
          <a:p>
            <a:r>
              <a:rPr lang="en-US" sz="7400" dirty="0"/>
              <a:t>Inks can also contain high levels of acid. </a:t>
            </a:r>
          </a:p>
          <a:p>
            <a:pPr lvl="1"/>
            <a:r>
              <a:rPr lang="en-US" sz="7400" dirty="0"/>
              <a:t>Iron gall ink, popular in the seventeenth and eighteenth centuries, was highly acidic, burning through paper and fading over time. </a:t>
            </a:r>
          </a:p>
          <a:p>
            <a:pPr lvl="1"/>
            <a:r>
              <a:rPr lang="en-US" sz="7400" dirty="0"/>
              <a:t>Carbon inks are more stable; </a:t>
            </a:r>
          </a:p>
          <a:p>
            <a:pPr lvl="1"/>
            <a:r>
              <a:rPr lang="en-US" sz="7400" dirty="0"/>
              <a:t>Contemporary inks are often made from synthetic dyes. </a:t>
            </a:r>
          </a:p>
          <a:p>
            <a:pPr>
              <a:buNone/>
            </a:pPr>
            <a:endParaRPr lang="en-US" sz="9600" dirty="0"/>
          </a:p>
          <a:p>
            <a:pPr>
              <a:buNone/>
            </a:pPr>
            <a:endParaRPr lang="en-US" sz="9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4114800"/>
          </a:xfrm>
        </p:spPr>
        <p:txBody>
          <a:bodyPr>
            <a:normAutofit fontScale="92500" lnSpcReduction="10000"/>
          </a:bodyPr>
          <a:lstStyle/>
          <a:p>
            <a:r>
              <a:rPr lang="en-US" dirty="0"/>
              <a:t>While they do not harm paper, they are not permanent and will fade over time, especially when exposed to light. </a:t>
            </a:r>
            <a:endParaRPr lang="en-US" sz="2400" b="1" dirty="0"/>
          </a:p>
          <a:p>
            <a:pPr>
              <a:buNone/>
            </a:pPr>
            <a:r>
              <a:rPr lang="en-US" sz="2400" b="1" dirty="0"/>
              <a:t>ii. </a:t>
            </a:r>
            <a:r>
              <a:rPr lang="en-US" sz="2600" b="1" dirty="0"/>
              <a:t>Use of impure water</a:t>
            </a:r>
          </a:p>
          <a:p>
            <a:r>
              <a:rPr lang="en-US" sz="2600" dirty="0"/>
              <a:t>	Industrial manufacture of paper requires a lot of water.</a:t>
            </a:r>
          </a:p>
          <a:p>
            <a:r>
              <a:rPr lang="en-US" sz="2600" dirty="0"/>
              <a:t>	If the water used is impure, the dissolved water may lead to paper destruction. </a:t>
            </a:r>
          </a:p>
          <a:p>
            <a:pPr>
              <a:buNone/>
            </a:pPr>
            <a:r>
              <a:rPr lang="en-US" sz="2600" b="1" dirty="0"/>
              <a:t>iii. Metallic particles</a:t>
            </a:r>
          </a:p>
          <a:p>
            <a:r>
              <a:rPr lang="en-US" sz="2600" dirty="0"/>
              <a:t>	They are metallic irons that originate from grinding machines when logs of chips are being converted to pulp.</a:t>
            </a:r>
            <a:endParaRPr lang="en-US" sz="2600" b="1" dirty="0"/>
          </a:p>
          <a:p>
            <a:endParaRPr lang="en-US" dirty="0"/>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362201"/>
            <a:ext cx="7543800" cy="3572932"/>
          </a:xfrm>
        </p:spPr>
        <p:txBody>
          <a:bodyPr/>
          <a:lstStyle/>
          <a:p>
            <a:pPr>
              <a:buNone/>
            </a:pPr>
            <a:r>
              <a:rPr lang="en-US" b="1" dirty="0"/>
              <a:t>iv. Pins, Staples and Binding Fasteners</a:t>
            </a:r>
          </a:p>
          <a:p>
            <a:r>
              <a:rPr lang="en-US" dirty="0"/>
              <a:t>These are elements such as pins that may be used to hold papers together.</a:t>
            </a:r>
          </a:p>
          <a:p>
            <a:r>
              <a:rPr lang="en-US" dirty="0"/>
              <a:t>Apart from making holes on paper, they weaken the paper structure. </a:t>
            </a:r>
          </a:p>
          <a:p>
            <a:r>
              <a:rPr lang="en-US" dirty="0"/>
              <a:t>In most cases they rust and produce stain.</a:t>
            </a:r>
          </a:p>
        </p:txBody>
      </p:sp>
    </p:spTree>
    <p:extLst>
      <p:ext uri="{BB962C8B-B14F-4D97-AF65-F5344CB8AC3E}">
        <p14:creationId xmlns:p14="http://schemas.microsoft.com/office/powerpoint/2010/main" val="150868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7772400" cy="4419600"/>
          </a:xfrm>
        </p:spPr>
        <p:txBody>
          <a:bodyPr>
            <a:normAutofit fontScale="70000" lnSpcReduction="20000"/>
          </a:bodyPr>
          <a:lstStyle/>
          <a:p>
            <a:pPr>
              <a:buNone/>
            </a:pPr>
            <a:r>
              <a:rPr lang="en-US" sz="3100" b="1" dirty="0"/>
              <a:t>v. Acidity in Adhesives </a:t>
            </a:r>
          </a:p>
          <a:p>
            <a:r>
              <a:rPr lang="en-US" sz="3100" dirty="0"/>
              <a:t>The adhesives used on paper and on books can be highly acidic. </a:t>
            </a:r>
          </a:p>
          <a:p>
            <a:r>
              <a:rPr lang="en-US" sz="3100" dirty="0"/>
              <a:t>Adhesives can consist of animal glues, vegetable pastes, waxes and resins, </a:t>
            </a:r>
            <a:r>
              <a:rPr lang="en-US" sz="3100" dirty="0" err="1"/>
              <a:t>epoxys</a:t>
            </a:r>
            <a:r>
              <a:rPr lang="en-US" sz="3100" dirty="0"/>
              <a:t> and tapes such as cellophane or masking tape. Many adhesives contain high levels of acid.</a:t>
            </a:r>
          </a:p>
          <a:p>
            <a:r>
              <a:rPr lang="en-US" sz="3100" dirty="0"/>
              <a:t>While it is usually impossible to completely remove adhesives that were originally placed on archival materials, it is important not to mend records or archives with any adhesives except those considered </a:t>
            </a:r>
            <a:r>
              <a:rPr lang="en-US" sz="3100" dirty="0" err="1"/>
              <a:t>archivally</a:t>
            </a:r>
            <a:r>
              <a:rPr lang="en-US" sz="3100" dirty="0"/>
              <a:t> sound, such as wheat starch paste or methyl cellulose adhesive.</a:t>
            </a:r>
          </a:p>
          <a:p>
            <a:pPr lvl="1"/>
            <a:r>
              <a:rPr lang="en-US" sz="3100" dirty="0"/>
              <a:t> Such mending is best done with the assistance or training of a professional conservator.</a:t>
            </a:r>
          </a:p>
          <a:p>
            <a:r>
              <a:rPr lang="en-US" sz="3100" dirty="0"/>
              <a:t> It is never appropriate to use adhesive tapes to repair materials.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500" y="1524000"/>
            <a:ext cx="7162800" cy="792162"/>
          </a:xfrm>
        </p:spPr>
        <p:txBody>
          <a:bodyPr>
            <a:normAutofit/>
          </a:bodyPr>
          <a:lstStyle/>
          <a:p>
            <a:pPr algn="l"/>
            <a:r>
              <a:rPr lang="en-US" sz="3200" b="1" dirty="0"/>
              <a:t>External agents of deterioration</a:t>
            </a:r>
          </a:p>
        </p:txBody>
      </p:sp>
      <p:sp>
        <p:nvSpPr>
          <p:cNvPr id="3" name="Content Placeholder 2"/>
          <p:cNvSpPr>
            <a:spLocks noGrp="1"/>
          </p:cNvSpPr>
          <p:nvPr>
            <p:ph idx="1"/>
          </p:nvPr>
        </p:nvSpPr>
        <p:spPr>
          <a:xfrm>
            <a:off x="914400" y="2362200"/>
            <a:ext cx="7239000" cy="3733800"/>
          </a:xfrm>
        </p:spPr>
        <p:txBody>
          <a:bodyPr/>
          <a:lstStyle/>
          <a:p>
            <a:pPr>
              <a:buNone/>
            </a:pPr>
            <a:r>
              <a:rPr lang="en-US" sz="2400" dirty="0"/>
              <a:t>1. Physical agents</a:t>
            </a:r>
          </a:p>
          <a:p>
            <a:pPr>
              <a:buNone/>
            </a:pPr>
            <a:r>
              <a:rPr lang="en-US" sz="2400" dirty="0"/>
              <a:t>2. Chemical agents</a:t>
            </a:r>
          </a:p>
          <a:p>
            <a:pPr>
              <a:buNone/>
            </a:pPr>
            <a:r>
              <a:rPr lang="en-US" sz="2400" dirty="0"/>
              <a:t>3. Biological agents</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62400"/>
          </a:xfrm>
        </p:spPr>
        <p:txBody>
          <a:bodyPr/>
          <a:lstStyle/>
          <a:p>
            <a:pPr>
              <a:buNone/>
            </a:pPr>
            <a:r>
              <a:rPr lang="en-US" sz="2400" b="1" dirty="0"/>
              <a:t>1. Physical agents</a:t>
            </a:r>
          </a:p>
          <a:p>
            <a:pPr>
              <a:buNone/>
            </a:pPr>
            <a:r>
              <a:rPr lang="en-US" sz="2400" dirty="0"/>
              <a:t>	Physical agents are related to climate and more precisely macro-climate under which the documents are kept.</a:t>
            </a:r>
          </a:p>
          <a:p>
            <a:pPr>
              <a:buNone/>
            </a:pPr>
            <a:r>
              <a:rPr lang="en-US" sz="2400" dirty="0"/>
              <a:t>There are three basic physical factors;</a:t>
            </a:r>
          </a:p>
          <a:p>
            <a:pPr lvl="1">
              <a:buFont typeface="Wingdings" pitchFamily="2" charset="2"/>
              <a:buChar char="Ø"/>
            </a:pPr>
            <a:r>
              <a:rPr lang="en-US" sz="2400" dirty="0"/>
              <a:t>Humidity</a:t>
            </a:r>
          </a:p>
          <a:p>
            <a:pPr lvl="1">
              <a:buFont typeface="Wingdings" pitchFamily="2" charset="2"/>
              <a:buChar char="Ø"/>
            </a:pPr>
            <a:r>
              <a:rPr lang="en-US" sz="2400" dirty="0"/>
              <a:t>Temperature</a:t>
            </a:r>
          </a:p>
          <a:p>
            <a:pPr lvl="1">
              <a:buFont typeface="Wingdings" pitchFamily="2" charset="2"/>
              <a:buChar char="Ø"/>
            </a:pPr>
            <a:r>
              <a:rPr lang="en-US" sz="2400" dirty="0"/>
              <a:t>Light</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62400"/>
          </a:xfrm>
        </p:spPr>
        <p:txBody>
          <a:bodyPr>
            <a:normAutofit lnSpcReduction="10000"/>
          </a:bodyPr>
          <a:lstStyle/>
          <a:p>
            <a:pPr>
              <a:buNone/>
            </a:pPr>
            <a:r>
              <a:rPr lang="en-US" sz="2400" b="1" dirty="0" err="1"/>
              <a:t>i</a:t>
            </a:r>
            <a:r>
              <a:rPr lang="en-US" sz="2400" b="1" dirty="0"/>
              <a:t>. Humidity</a:t>
            </a:r>
          </a:p>
          <a:p>
            <a:r>
              <a:rPr lang="en-US" sz="2400" dirty="0"/>
              <a:t>This is the amount of moisture in a given volume of air at a given temperature. It may also mean the amount of vapour contained in the atmosphere.</a:t>
            </a:r>
          </a:p>
          <a:p>
            <a:r>
              <a:rPr lang="en-US" sz="2400" dirty="0"/>
              <a:t>Inadequate moisture or excessively dry environment makes documents fragile.</a:t>
            </a:r>
          </a:p>
          <a:p>
            <a:r>
              <a:rPr lang="en-US" sz="2400" dirty="0"/>
              <a:t>Inadequate moisture causes information materials to crack.</a:t>
            </a:r>
          </a:p>
          <a:p>
            <a:r>
              <a:rPr lang="en-US" sz="2400" dirty="0"/>
              <a:t>High humidity leads to decomposition of paper through a process of hydrolysis</a:t>
            </a:r>
            <a:r>
              <a:rPr lang="en-US" sz="2400" b="1" dirty="0"/>
              <a:t>.</a:t>
            </a:r>
          </a:p>
          <a:p>
            <a:pPr>
              <a:buNone/>
            </a:pPr>
            <a:endParaRPr 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1"/>
            <a:ext cx="7848600" cy="3962400"/>
          </a:xfrm>
        </p:spPr>
        <p:txBody>
          <a:bodyPr/>
          <a:lstStyle/>
          <a:p>
            <a:pPr>
              <a:buNone/>
            </a:pPr>
            <a:r>
              <a:rPr lang="en-US" sz="2400" b="1" dirty="0"/>
              <a:t>ii. Temperature</a:t>
            </a:r>
          </a:p>
          <a:p>
            <a:r>
              <a:rPr lang="en-US" sz="2400" dirty="0"/>
              <a:t>Temperature is the measure of hotness and coldness of a place or thing.</a:t>
            </a:r>
          </a:p>
          <a:p>
            <a:r>
              <a:rPr lang="en-US" sz="2400" dirty="0"/>
              <a:t>Temperature and humidity are inversely proportional. A rise in one leads to decrease in the other and vice versa.</a:t>
            </a:r>
          </a:p>
          <a:p>
            <a:r>
              <a:rPr lang="en-US" sz="2400" dirty="0"/>
              <a:t>High temperatures increase the rate of chemical reactions such as ageing.</a:t>
            </a:r>
          </a:p>
          <a:p>
            <a:pPr>
              <a:buNone/>
            </a:pPr>
            <a:endParaRPr 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01673"/>
          </a:xfrm>
        </p:spPr>
        <p:txBody>
          <a:bodyPr>
            <a:normAutofit/>
          </a:bodyPr>
          <a:lstStyle/>
          <a:p>
            <a:r>
              <a:rPr lang="en-US" sz="2400" dirty="0"/>
              <a:t>High temperatures will also increase stress/strain of information materials.</a:t>
            </a:r>
          </a:p>
          <a:p>
            <a:r>
              <a:rPr lang="en-US" sz="2400" dirty="0"/>
              <a:t>High temperatures lead to dryness and cracking of adhesives and other molecule structures. </a:t>
            </a:r>
          </a:p>
          <a:p>
            <a:r>
              <a:rPr lang="en-US" sz="2400" dirty="0"/>
              <a:t>High temperature causes  change of color to the information material from white to brown or colorless.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743196"/>
            <a:ext cx="6798734" cy="619004"/>
          </a:xfrm>
        </p:spPr>
        <p:txBody>
          <a:bodyPr>
            <a:normAutofit fontScale="90000"/>
          </a:bodyPr>
          <a:lstStyle/>
          <a:p>
            <a:pPr algn="l"/>
            <a:r>
              <a:rPr lang="en-US" b="1" dirty="0"/>
              <a:t>Deterioration</a:t>
            </a:r>
          </a:p>
        </p:txBody>
      </p:sp>
      <p:sp>
        <p:nvSpPr>
          <p:cNvPr id="3" name="Content Placeholder 2"/>
          <p:cNvSpPr>
            <a:spLocks noGrp="1"/>
          </p:cNvSpPr>
          <p:nvPr>
            <p:ph idx="1"/>
          </p:nvPr>
        </p:nvSpPr>
        <p:spPr>
          <a:xfrm>
            <a:off x="838199" y="2362200"/>
            <a:ext cx="7543801" cy="3463418"/>
          </a:xfrm>
        </p:spPr>
        <p:txBody>
          <a:bodyPr/>
          <a:lstStyle/>
          <a:p>
            <a:r>
              <a:rPr lang="en-US" sz="2400" dirty="0"/>
              <a:t>It is defined as the process by which information material loose</a:t>
            </a:r>
            <a:r>
              <a:rPr lang="en-US" sz="2400" b="1" dirty="0"/>
              <a:t> </a:t>
            </a:r>
            <a:r>
              <a:rPr lang="en-US" sz="2400" dirty="0"/>
              <a:t>their ability to fulfill the functions for which they were created.</a:t>
            </a:r>
          </a:p>
          <a:p>
            <a:r>
              <a:rPr lang="en-US" sz="2400" dirty="0"/>
              <a:t>It may also be regarded as a decrease of quality of information material</a:t>
            </a:r>
            <a:r>
              <a:rPr lang="en-US" dirty="0"/>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848600" cy="3886200"/>
          </a:xfrm>
        </p:spPr>
        <p:txBody>
          <a:bodyPr>
            <a:normAutofit lnSpcReduction="10000"/>
          </a:bodyPr>
          <a:lstStyle/>
          <a:p>
            <a:pPr>
              <a:buNone/>
            </a:pPr>
            <a:r>
              <a:rPr lang="en-US" sz="2400" b="1" dirty="0"/>
              <a:t>iii. Light</a:t>
            </a:r>
          </a:p>
          <a:p>
            <a:r>
              <a:rPr lang="en-US" sz="2400" dirty="0"/>
              <a:t>Excessive exposure to direct sunlight can cause deterioration of documents.</a:t>
            </a:r>
          </a:p>
          <a:p>
            <a:r>
              <a:rPr lang="en-US" sz="2400" dirty="0"/>
              <a:t>When light falls on objects, the objects absorbs source of the light while the rest is reflected. </a:t>
            </a:r>
          </a:p>
          <a:p>
            <a:r>
              <a:rPr lang="en-US" sz="2400" dirty="0"/>
              <a:t>This light causes a chemical reaction called hydrolysis which changes the molecular structure of paper.</a:t>
            </a:r>
          </a:p>
          <a:p>
            <a:r>
              <a:rPr lang="en-US" sz="2400" dirty="0"/>
              <a:t>Light contributes to discoloration of inks leading to fading in documents.</a:t>
            </a:r>
          </a:p>
          <a:p>
            <a:pPr>
              <a:buNone/>
            </a:pPr>
            <a:endParaRPr lang="en-US" b="1" dirty="0"/>
          </a:p>
          <a:p>
            <a:pPr>
              <a:buNone/>
            </a:pPr>
            <a:endParaRPr lang="en-US"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810000"/>
          </a:xfrm>
        </p:spPr>
        <p:txBody>
          <a:bodyPr>
            <a:normAutofit/>
          </a:bodyPr>
          <a:lstStyle/>
          <a:p>
            <a:r>
              <a:rPr lang="en-US" sz="2400" dirty="0"/>
              <a:t>Light has bleaching effects on paper and turns yellowish and darkish.</a:t>
            </a:r>
          </a:p>
          <a:p>
            <a:r>
              <a:rPr lang="en-US" sz="2400" dirty="0"/>
              <a:t>Light also causes the paper to become brittle in process of oxidation.</a:t>
            </a:r>
          </a:p>
          <a:p>
            <a:r>
              <a:rPr lang="en-US" sz="2400" dirty="0"/>
              <a:t>Light causes paper to disintegrate.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600"/>
            <a:ext cx="7772400" cy="4419600"/>
          </a:xfrm>
        </p:spPr>
        <p:txBody>
          <a:bodyPr>
            <a:normAutofit lnSpcReduction="10000"/>
          </a:bodyPr>
          <a:lstStyle/>
          <a:p>
            <a:pPr>
              <a:buNone/>
            </a:pPr>
            <a:r>
              <a:rPr lang="en-US" sz="3200" b="1" dirty="0"/>
              <a:t> 	</a:t>
            </a:r>
            <a:r>
              <a:rPr lang="en-US" sz="2400" b="1" dirty="0"/>
              <a:t>2. Chemical agents</a:t>
            </a:r>
          </a:p>
          <a:p>
            <a:r>
              <a:rPr lang="en-US" sz="2400" dirty="0"/>
              <a:t>The causes are mostly found in the atmosphere in form of gases and impurities particularly  motor vehicle and industrial plant fumes and dust.</a:t>
            </a:r>
          </a:p>
          <a:p>
            <a:r>
              <a:rPr lang="en-US" sz="2400" dirty="0"/>
              <a:t>The atmosphere in industrialized zones contains a series of impurities in form of chemical pollutants and other contaminants which cause great harm to documents.</a:t>
            </a:r>
          </a:p>
          <a:p>
            <a:r>
              <a:rPr lang="en-US" sz="2400" dirty="0"/>
              <a:t>These chemical pollutants when exposed to the document leads to formation of acid and trigger destructive reactions resulting to a compound that exhibit itself as spots or stains on the document.</a:t>
            </a: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828800"/>
            <a:ext cx="7696200" cy="4419600"/>
          </a:xfrm>
        </p:spPr>
        <p:txBody>
          <a:bodyPr/>
          <a:lstStyle/>
          <a:p>
            <a:pPr>
              <a:buNone/>
            </a:pPr>
            <a:r>
              <a:rPr lang="en-US" b="1" dirty="0"/>
              <a:t>	</a:t>
            </a:r>
            <a:r>
              <a:rPr lang="en-US" sz="2400" b="1" dirty="0"/>
              <a:t>3. Biological agents</a:t>
            </a:r>
          </a:p>
          <a:p>
            <a:r>
              <a:rPr lang="en-US" sz="2400" dirty="0"/>
              <a:t>They include different categories of living things which causes deterioration.</a:t>
            </a:r>
          </a:p>
          <a:p>
            <a:r>
              <a:rPr lang="en-US" sz="2400" dirty="0"/>
              <a:t>They prefer dusty, inadequately ventilated area, unconducive relative humidity, low temperatures levels and dark light conditions.</a:t>
            </a:r>
          </a:p>
          <a:p>
            <a:r>
              <a:rPr lang="en-US" sz="2400" dirty="0"/>
              <a:t>They include rodents, insect and micro-organisms and activities of man.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62400"/>
          </a:xfrm>
        </p:spPr>
        <p:txBody>
          <a:bodyPr>
            <a:normAutofit fontScale="92500" lnSpcReduction="20000"/>
          </a:bodyPr>
          <a:lstStyle/>
          <a:p>
            <a:pPr>
              <a:buNone/>
            </a:pPr>
            <a:r>
              <a:rPr lang="en-US" sz="2600" b="1" dirty="0" err="1"/>
              <a:t>i</a:t>
            </a:r>
            <a:r>
              <a:rPr lang="en-US" sz="2600" b="1" dirty="0"/>
              <a:t>. Rodents</a:t>
            </a:r>
          </a:p>
          <a:p>
            <a:r>
              <a:rPr lang="en-US" sz="2600" dirty="0"/>
              <a:t>These include such living organisms like rats and mice that eats archival material and use paper to build nests. </a:t>
            </a:r>
          </a:p>
          <a:p>
            <a:r>
              <a:rPr lang="en-US" sz="2600" dirty="0"/>
              <a:t>They also chew wires and cause short circuit and fires.</a:t>
            </a:r>
          </a:p>
          <a:p>
            <a:r>
              <a:rPr lang="en-US" sz="2600" dirty="0"/>
              <a:t>They are attracted to warm, dark environments and can gain access to information centers if there are cracks and holes on the walls.</a:t>
            </a:r>
          </a:p>
          <a:p>
            <a:r>
              <a:rPr lang="en-US" sz="2600" dirty="0"/>
              <a:t>It is important to examine and explore the building and minimize all entry points by having wire mesh in windows and doors and any penetrating holes.</a:t>
            </a:r>
          </a:p>
          <a:p>
            <a:endParaRPr lang="en-US" dirty="0"/>
          </a:p>
          <a:p>
            <a:pPr algn="r">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28800"/>
            <a:ext cx="7772400" cy="4446270"/>
          </a:xfrm>
        </p:spPr>
        <p:txBody>
          <a:bodyPr>
            <a:normAutofit/>
          </a:bodyPr>
          <a:lstStyle/>
          <a:p>
            <a:pPr>
              <a:buNone/>
            </a:pPr>
            <a:r>
              <a:rPr lang="en-US" sz="2400" b="1" dirty="0"/>
              <a:t> ii. Insects</a:t>
            </a:r>
          </a:p>
          <a:p>
            <a:r>
              <a:rPr lang="en-US" sz="2400" dirty="0"/>
              <a:t>They feed on cellulose, paste, gelatine , leather and other organic materials.</a:t>
            </a:r>
          </a:p>
          <a:p>
            <a:r>
              <a:rPr lang="en-US" sz="2400" dirty="0"/>
              <a:t>They thrive in warm, dark, dirty and poor ventilated areas.</a:t>
            </a:r>
          </a:p>
          <a:p>
            <a:r>
              <a:rPr lang="en-US" sz="2400" dirty="0"/>
              <a:t>Insects are attracted to nutrients found in paper such as starches, adhesives. </a:t>
            </a:r>
          </a:p>
          <a:p>
            <a:r>
              <a:rPr lang="en-US" sz="2400" dirty="0"/>
              <a:t>They are attracted to damp and dirty location.</a:t>
            </a:r>
          </a:p>
          <a:p>
            <a:r>
              <a:rPr lang="en-US" sz="2400" dirty="0"/>
              <a:t>Insects include; cockroaches, book lice, termites, book worms and beetles.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905000"/>
            <a:ext cx="7772400" cy="4419601"/>
          </a:xfrm>
        </p:spPr>
        <p:txBody>
          <a:bodyPr>
            <a:normAutofit lnSpcReduction="10000"/>
          </a:bodyPr>
          <a:lstStyle/>
          <a:p>
            <a:pPr>
              <a:buNone/>
            </a:pPr>
            <a:r>
              <a:rPr lang="en-US" sz="2400" b="1" dirty="0"/>
              <a:t>iii. Micro-organisms</a:t>
            </a:r>
          </a:p>
          <a:p>
            <a:r>
              <a:rPr lang="en-US" sz="2400" dirty="0"/>
              <a:t>They are omnipresent living organisms. </a:t>
            </a:r>
          </a:p>
          <a:p>
            <a:r>
              <a:rPr lang="en-US" sz="2400" dirty="0"/>
              <a:t>There are two types of micro-organism that infest documents and books. They include fungi and unicellular bacteria.</a:t>
            </a:r>
          </a:p>
          <a:p>
            <a:r>
              <a:rPr lang="en-US" sz="2400" dirty="0"/>
              <a:t>They cause;</a:t>
            </a:r>
          </a:p>
          <a:p>
            <a:pPr lvl="1">
              <a:buFont typeface="Wingdings" pitchFamily="2" charset="2"/>
              <a:buChar char="Ø"/>
            </a:pPr>
            <a:r>
              <a:rPr lang="en-US" sz="2400" dirty="0"/>
              <a:t>Fragility and decomposition.</a:t>
            </a:r>
          </a:p>
          <a:p>
            <a:pPr lvl="1">
              <a:buFont typeface="Wingdings" pitchFamily="2" charset="2"/>
              <a:buChar char="Ø"/>
            </a:pPr>
            <a:r>
              <a:rPr lang="en-US" sz="2400" dirty="0"/>
              <a:t>Disintegration of molecular structures</a:t>
            </a:r>
          </a:p>
          <a:p>
            <a:pPr lvl="1">
              <a:buFont typeface="Wingdings" pitchFamily="2" charset="2"/>
              <a:buChar char="Ø"/>
            </a:pPr>
            <a:r>
              <a:rPr lang="en-US" sz="2400" dirty="0"/>
              <a:t>Staining and spotting of information materials.</a:t>
            </a:r>
          </a:p>
          <a:p>
            <a:pPr lvl="1">
              <a:buFont typeface="Wingdings" pitchFamily="2" charset="2"/>
              <a:buChar char="Ø"/>
            </a:pPr>
            <a:r>
              <a:rPr lang="en-US" sz="2400" dirty="0"/>
              <a:t>Acceleration of natural ageing.</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828800"/>
            <a:ext cx="7772400" cy="4495800"/>
          </a:xfrm>
        </p:spPr>
        <p:txBody>
          <a:bodyPr>
            <a:noAutofit/>
          </a:bodyPr>
          <a:lstStyle/>
          <a:p>
            <a:pPr>
              <a:buNone/>
            </a:pPr>
            <a:r>
              <a:rPr lang="en-US" b="1" dirty="0"/>
              <a:t>iv. Man</a:t>
            </a:r>
            <a:endParaRPr lang="en-US" dirty="0"/>
          </a:p>
          <a:p>
            <a:r>
              <a:rPr lang="en-US" dirty="0"/>
              <a:t>Man is arguably a major factor in the deterioration process of information materials.</a:t>
            </a:r>
          </a:p>
          <a:p>
            <a:r>
              <a:rPr lang="en-US" dirty="0"/>
              <a:t>Deterioration through man can occur either </a:t>
            </a:r>
            <a:r>
              <a:rPr lang="en-US" i="1" dirty="0"/>
              <a:t>directly</a:t>
            </a:r>
            <a:r>
              <a:rPr lang="en-US" dirty="0"/>
              <a:t> or </a:t>
            </a:r>
            <a:r>
              <a:rPr lang="en-US" i="1" dirty="0"/>
              <a:t>indirectly</a:t>
            </a:r>
            <a:r>
              <a:rPr lang="en-US" dirty="0"/>
              <a:t>.</a:t>
            </a:r>
          </a:p>
          <a:p>
            <a:pPr lvl="2">
              <a:buNone/>
            </a:pPr>
            <a:endParaRPr lang="en-US" sz="2400"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76865" y="2362200"/>
            <a:ext cx="6798736" cy="3733801"/>
          </a:xfrm>
        </p:spPr>
        <p:txBody>
          <a:bodyPr>
            <a:normAutofit fontScale="92500" lnSpcReduction="20000"/>
          </a:bodyPr>
          <a:lstStyle/>
          <a:p>
            <a:r>
              <a:rPr lang="en-US" sz="2600" dirty="0"/>
              <a:t>Indirect deterioration can be due to unintentional damage through ;</a:t>
            </a:r>
          </a:p>
          <a:p>
            <a:pPr lvl="2">
              <a:buFont typeface="Wingdings" pitchFamily="2" charset="2"/>
              <a:buChar char="Ø"/>
            </a:pPr>
            <a:r>
              <a:rPr lang="en-US" sz="2600" dirty="0"/>
              <a:t>Poor retrieval and filing practices.</a:t>
            </a:r>
          </a:p>
          <a:p>
            <a:pPr lvl="2">
              <a:buFont typeface="Wingdings" pitchFamily="2" charset="2"/>
              <a:buChar char="Ø"/>
            </a:pPr>
            <a:r>
              <a:rPr lang="en-US" sz="2600" dirty="0"/>
              <a:t>Carrying files wrongly.</a:t>
            </a:r>
          </a:p>
          <a:p>
            <a:pPr lvl="2">
              <a:buFont typeface="Wingdings" pitchFamily="2" charset="2"/>
              <a:buChar char="Ø"/>
            </a:pPr>
            <a:r>
              <a:rPr lang="en-US" sz="2600" dirty="0"/>
              <a:t>Frequent use, no matter how careful, can itself lead to or accelerate damage and deterioration.</a:t>
            </a:r>
          </a:p>
          <a:p>
            <a:pPr lvl="2">
              <a:buFont typeface="Wingdings" pitchFamily="2" charset="2"/>
              <a:buChar char="Ø"/>
            </a:pPr>
            <a:r>
              <a:rPr lang="en-US" sz="2600" dirty="0"/>
              <a:t>Photocopying without due care.</a:t>
            </a:r>
          </a:p>
          <a:p>
            <a:pPr lvl="2">
              <a:buFont typeface="Wingdings" pitchFamily="2" charset="2"/>
              <a:buChar char="Ø"/>
            </a:pPr>
            <a:r>
              <a:rPr lang="en-US" sz="2600" dirty="0"/>
              <a:t>Careless handling during retrieval</a:t>
            </a:r>
            <a:r>
              <a:rPr lang="en-US" sz="2400" dirty="0"/>
              <a:t>.</a:t>
            </a:r>
          </a:p>
          <a:p>
            <a:endParaRPr lang="en-US" dirty="0"/>
          </a:p>
        </p:txBody>
      </p:sp>
    </p:spTree>
    <p:extLst>
      <p:ext uri="{BB962C8B-B14F-4D97-AF65-F5344CB8AC3E}">
        <p14:creationId xmlns:p14="http://schemas.microsoft.com/office/powerpoint/2010/main" val="163031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962399"/>
          </a:xfrm>
        </p:spPr>
        <p:txBody>
          <a:bodyPr>
            <a:normAutofit/>
          </a:bodyPr>
          <a:lstStyle/>
          <a:p>
            <a:r>
              <a:rPr lang="en-US" sz="2400" dirty="0"/>
              <a:t>Direct deterioration can be through</a:t>
            </a:r>
          </a:p>
          <a:p>
            <a:pPr lvl="2">
              <a:buFont typeface="Wingdings" pitchFamily="2" charset="2"/>
              <a:buChar char="Ø"/>
            </a:pPr>
            <a:r>
              <a:rPr lang="en-US" sz="2400" dirty="0"/>
              <a:t>Vandalism- Comes in times of war and riots.</a:t>
            </a:r>
          </a:p>
          <a:p>
            <a:pPr lvl="2">
              <a:buFont typeface="Wingdings" pitchFamily="2" charset="2"/>
              <a:buChar char="Ø"/>
            </a:pPr>
            <a:r>
              <a:rPr lang="en-US" sz="2400" dirty="0"/>
              <a:t>Theft- Deliberate removal of documents</a:t>
            </a:r>
          </a:p>
          <a:p>
            <a:pPr lvl="2">
              <a:buFont typeface="Wingdings" pitchFamily="2" charset="2"/>
              <a:buChar char="Ø"/>
            </a:pPr>
            <a:r>
              <a:rPr lang="en-US" sz="2400" dirty="0"/>
              <a:t>Mishandling- Irresponsible handling of information materials.</a:t>
            </a:r>
          </a:p>
          <a:p>
            <a:pPr lvl="2">
              <a:buFont typeface="Wingdings" pitchFamily="2" charset="2"/>
              <a:buChar char="Ø"/>
            </a:pPr>
            <a:r>
              <a:rPr lang="en-US" sz="2400" dirty="0"/>
              <a:t>Mutilation- Direct plucking, tearing apart of the document.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3601" y="1700281"/>
            <a:ext cx="6589199" cy="650789"/>
          </a:xfrm>
        </p:spPr>
        <p:txBody>
          <a:bodyPr>
            <a:normAutofit/>
          </a:bodyPr>
          <a:lstStyle/>
          <a:p>
            <a:r>
              <a:rPr lang="en-US" sz="3200" b="1" dirty="0"/>
              <a:t>Agents of deterioration</a:t>
            </a:r>
            <a:endParaRPr lang="en-US" sz="3200" dirty="0"/>
          </a:p>
        </p:txBody>
      </p:sp>
      <p:sp>
        <p:nvSpPr>
          <p:cNvPr id="3" name="Content Placeholder 2"/>
          <p:cNvSpPr>
            <a:spLocks noGrp="1"/>
          </p:cNvSpPr>
          <p:nvPr>
            <p:ph idx="1"/>
          </p:nvPr>
        </p:nvSpPr>
        <p:spPr>
          <a:xfrm>
            <a:off x="838201" y="2362200"/>
            <a:ext cx="7620000" cy="3733800"/>
          </a:xfrm>
        </p:spPr>
        <p:txBody>
          <a:bodyPr/>
          <a:lstStyle/>
          <a:p>
            <a:r>
              <a:rPr lang="en-US" sz="2400" dirty="0"/>
              <a:t>This refers to the factors which influence deterioration of information materials.</a:t>
            </a:r>
          </a:p>
          <a:p>
            <a:r>
              <a:rPr lang="en-US" sz="2400" dirty="0"/>
              <a:t>They  can be categorized into two;</a:t>
            </a:r>
          </a:p>
          <a:p>
            <a:pPr lvl="1">
              <a:buFont typeface="Wingdings" pitchFamily="2" charset="2"/>
              <a:buChar char="Ø"/>
            </a:pPr>
            <a:r>
              <a:rPr lang="en-US" sz="2400" dirty="0"/>
              <a:t>Internal agents of deterioration</a:t>
            </a:r>
          </a:p>
          <a:p>
            <a:pPr lvl="1">
              <a:buFont typeface="Wingdings" pitchFamily="2" charset="2"/>
              <a:buChar char="Ø"/>
            </a:pPr>
            <a:r>
              <a:rPr lang="en-US" sz="2400" dirty="0"/>
              <a:t>External agents of deterioration</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362200"/>
            <a:ext cx="7467600" cy="3505200"/>
          </a:xfrm>
        </p:spPr>
        <p:txBody>
          <a:bodyPr/>
          <a:lstStyle/>
          <a:p>
            <a:pPr>
              <a:buNone/>
            </a:pPr>
            <a:r>
              <a:rPr lang="en-US" sz="2400" b="1" dirty="0"/>
              <a:t>Other causes of deterioration</a:t>
            </a:r>
          </a:p>
          <a:p>
            <a:pPr lvl="2">
              <a:buFont typeface="Wingdings" pitchFamily="2" charset="2"/>
              <a:buChar char="Ø"/>
            </a:pPr>
            <a:r>
              <a:rPr lang="en-US" sz="2400" dirty="0"/>
              <a:t>Natural disaster</a:t>
            </a:r>
          </a:p>
          <a:p>
            <a:pPr lvl="2">
              <a:buFont typeface="Wingdings" pitchFamily="2" charset="2"/>
              <a:buChar char="Ø"/>
            </a:pPr>
            <a:r>
              <a:rPr lang="en-US" sz="2400" dirty="0"/>
              <a:t>Fire  </a:t>
            </a:r>
            <a:r>
              <a:rPr lang="en-US" sz="2400" dirty="0" err="1"/>
              <a:t>e.t.c</a:t>
            </a:r>
            <a:endParaRPr lang="en-US" sz="2400" dirty="0"/>
          </a:p>
          <a:p>
            <a:pPr>
              <a:buNone/>
            </a:pPr>
            <a:endParaRPr 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799" y="609600"/>
            <a:ext cx="7772401" cy="5638800"/>
          </a:xfrm>
        </p:spPr>
      </p:pic>
    </p:spTree>
    <p:extLst>
      <p:ext uri="{BB962C8B-B14F-4D97-AF65-F5344CB8AC3E}">
        <p14:creationId xmlns:p14="http://schemas.microsoft.com/office/powerpoint/2010/main" val="2561724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6" y="1733764"/>
            <a:ext cx="6798734" cy="609600"/>
          </a:xfrm>
        </p:spPr>
        <p:txBody>
          <a:bodyPr>
            <a:normAutofit fontScale="90000"/>
          </a:bodyPr>
          <a:lstStyle/>
          <a:p>
            <a:pPr lvl="1"/>
            <a:br>
              <a:rPr lang="en-US" sz="3600" b="1" dirty="0">
                <a:solidFill>
                  <a:schemeClr val="tx1"/>
                </a:solidFill>
                <a:latin typeface="+mj-lt"/>
              </a:rPr>
            </a:br>
            <a:r>
              <a:rPr lang="en-US" sz="3600" b="1" dirty="0">
                <a:solidFill>
                  <a:schemeClr val="tx1"/>
                </a:solidFill>
                <a:latin typeface="+mj-lt"/>
              </a:rPr>
              <a:t>Internal agents of deterioration</a:t>
            </a:r>
            <a:br>
              <a:rPr lang="en-US" dirty="0"/>
            </a:br>
            <a:br>
              <a:rPr lang="en-US" dirty="0"/>
            </a:br>
            <a:r>
              <a:rPr lang="en-US" dirty="0"/>
              <a:t> </a:t>
            </a:r>
            <a:br>
              <a:rPr lang="en-US" dirty="0"/>
            </a:br>
            <a:endParaRPr lang="en-US" dirty="0"/>
          </a:p>
        </p:txBody>
      </p:sp>
      <p:sp>
        <p:nvSpPr>
          <p:cNvPr id="3" name="Content Placeholder 2"/>
          <p:cNvSpPr>
            <a:spLocks noGrp="1"/>
          </p:cNvSpPr>
          <p:nvPr>
            <p:ph idx="1"/>
          </p:nvPr>
        </p:nvSpPr>
        <p:spPr>
          <a:xfrm>
            <a:off x="728133" y="2343364"/>
            <a:ext cx="7696200" cy="4048032"/>
          </a:xfrm>
        </p:spPr>
        <p:txBody>
          <a:bodyPr>
            <a:normAutofit lnSpcReduction="10000"/>
          </a:bodyPr>
          <a:lstStyle/>
          <a:p>
            <a:r>
              <a:rPr lang="en-US" sz="2400" dirty="0"/>
              <a:t>These are agents of deterioration that emanate from materials themselves.</a:t>
            </a:r>
          </a:p>
          <a:p>
            <a:r>
              <a:rPr lang="en-US" sz="2400" dirty="0"/>
              <a:t>They are injurious compounds found in ink and pigments and also those found in the paper and other records compounds.</a:t>
            </a:r>
          </a:p>
          <a:p>
            <a:r>
              <a:rPr lang="en-US" sz="2400" dirty="0"/>
              <a:t>They occur as a result of the behavior of components within materials themselves.</a:t>
            </a:r>
          </a:p>
          <a:p>
            <a:r>
              <a:rPr lang="en-US" sz="2400" dirty="0"/>
              <a:t>In other words, the causes reside in the natural properties of paper and the additives used in the paper manufacturing process.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066800"/>
            <a:ext cx="7772400" cy="5257800"/>
          </a:xfrm>
        </p:spPr>
        <p:txBody>
          <a:bodyPr>
            <a:normAutofit fontScale="92500" lnSpcReduction="10000"/>
          </a:bodyPr>
          <a:lstStyle/>
          <a:p>
            <a:pPr>
              <a:buNone/>
            </a:pPr>
            <a:r>
              <a:rPr lang="en-US" sz="2600" dirty="0"/>
              <a:t>They include;</a:t>
            </a:r>
          </a:p>
          <a:p>
            <a:pPr marL="571500" indent="-571500">
              <a:buFont typeface="+mj-lt"/>
              <a:buAutoNum type="romanLcPeriod"/>
            </a:pPr>
            <a:r>
              <a:rPr lang="en-US" sz="2600" b="1" dirty="0"/>
              <a:t>Natural properties of wood</a:t>
            </a:r>
            <a:endParaRPr lang="en-US" sz="2600" dirty="0"/>
          </a:p>
          <a:p>
            <a:endParaRPr lang="en-US" sz="2600" dirty="0"/>
          </a:p>
          <a:p>
            <a:r>
              <a:rPr lang="en-US" sz="2600" dirty="0"/>
              <a:t>Wood contains chemical substances which are acidic in nature. These substances cause deterioration of paper. </a:t>
            </a:r>
          </a:p>
          <a:p>
            <a:r>
              <a:rPr lang="en-US" sz="2600" dirty="0"/>
              <a:t>The quality of any specific piece of paper depends greatly on the techniques used to make that particular paper product. </a:t>
            </a:r>
          </a:p>
          <a:p>
            <a:r>
              <a:rPr lang="en-US" sz="2600" dirty="0"/>
              <a:t>When people first began to make paper, they used cotton, flax, straw or other plant </a:t>
            </a:r>
            <a:r>
              <a:rPr lang="en-US" sz="2600" dirty="0" err="1"/>
              <a:t>fibres</a:t>
            </a:r>
            <a:r>
              <a:rPr lang="en-US" sz="2600" dirty="0"/>
              <a:t>. </a:t>
            </a:r>
          </a:p>
          <a:p>
            <a:pPr lvl="1"/>
            <a:r>
              <a:rPr lang="en-US" sz="2400" dirty="0"/>
              <a:t>The primary ingredient in these </a:t>
            </a:r>
            <a:r>
              <a:rPr lang="en-US" sz="2400" dirty="0" err="1"/>
              <a:t>fibres</a:t>
            </a:r>
            <a:r>
              <a:rPr lang="en-US" sz="2400" dirty="0"/>
              <a:t> is cellulose, composed of hydrogen, carbon and oxygen, with small quantities of other plant constituents such as lignin, which may be considered an impurity in paper. </a:t>
            </a:r>
          </a:p>
          <a:p>
            <a:pPr>
              <a:buNone/>
            </a:pPr>
            <a:endParaRPr lang="en-US" dirty="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362200"/>
            <a:ext cx="7772400" cy="4038600"/>
          </a:xfrm>
        </p:spPr>
        <p:txBody>
          <a:bodyPr>
            <a:noAutofit/>
          </a:bodyPr>
          <a:lstStyle/>
          <a:p>
            <a:r>
              <a:rPr lang="en-US" dirty="0"/>
              <a:t>Today, paper making is </a:t>
            </a:r>
            <a:r>
              <a:rPr lang="en-US" dirty="0" err="1"/>
              <a:t>mechanised</a:t>
            </a:r>
            <a:r>
              <a:rPr lang="en-US" dirty="0"/>
              <a:t>, and paper is often made from wood pulp. </a:t>
            </a:r>
          </a:p>
          <a:p>
            <a:r>
              <a:rPr lang="en-US" dirty="0"/>
              <a:t>The </a:t>
            </a:r>
            <a:r>
              <a:rPr lang="en-US" dirty="0" err="1"/>
              <a:t>fibres</a:t>
            </a:r>
            <a:r>
              <a:rPr lang="en-US" dirty="0"/>
              <a:t> in wood pulp are by nature much shorter than those in cotton and are further broken down by the mechanical or chemical techniques used in paper production, resulting in </a:t>
            </a:r>
            <a:r>
              <a:rPr lang="en-US" dirty="0" err="1"/>
              <a:t>fibres</a:t>
            </a:r>
            <a:r>
              <a:rPr lang="en-US" dirty="0"/>
              <a:t> that do not hold together over great distances. </a:t>
            </a:r>
          </a:p>
          <a:p>
            <a:r>
              <a:rPr lang="en-US" dirty="0"/>
              <a:t>This difference in </a:t>
            </a:r>
            <a:r>
              <a:rPr lang="en-US" dirty="0" err="1"/>
              <a:t>fibre</a:t>
            </a:r>
            <a:r>
              <a:rPr lang="en-US" dirty="0"/>
              <a:t> length is one of the reasons many modern papers are not as strong and long-lasting as older papers made from cotton.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362200"/>
            <a:ext cx="7772400" cy="3886200"/>
          </a:xfrm>
        </p:spPr>
        <p:txBody>
          <a:bodyPr>
            <a:normAutofit/>
          </a:bodyPr>
          <a:lstStyle/>
          <a:p>
            <a:r>
              <a:rPr lang="en-US" dirty="0"/>
              <a:t>Many papers made from wood pulp also deteriorate faster because they contain considerably more lignin than those made from plant </a:t>
            </a:r>
            <a:r>
              <a:rPr lang="en-US" dirty="0" err="1"/>
              <a:t>fibres</a:t>
            </a:r>
            <a:r>
              <a:rPr lang="en-US" dirty="0"/>
              <a:t>.  </a:t>
            </a:r>
            <a:endParaRPr lang="en-US" sz="2400" dirty="0"/>
          </a:p>
          <a:p>
            <a:r>
              <a:rPr lang="en-US" sz="2400" dirty="0"/>
              <a:t>Modern papers may also contain dyes and sizing that can be acidic and contribute to the short life span of the paper. </a:t>
            </a:r>
          </a:p>
          <a:p>
            <a:r>
              <a:rPr lang="en-US" sz="2400" dirty="0"/>
              <a:t>Papers made from wood pulp can be highly acidic. </a:t>
            </a:r>
          </a:p>
          <a:p>
            <a:pPr>
              <a:buNone/>
            </a:pPr>
            <a:r>
              <a:rPr lang="en-US" sz="2000" dirty="0"/>
              <a:t>		</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00200"/>
            <a:ext cx="7620000" cy="4572000"/>
          </a:xfrm>
        </p:spPr>
        <p:txBody>
          <a:bodyPr>
            <a:normAutofit fontScale="92500"/>
          </a:bodyPr>
          <a:lstStyle/>
          <a:p>
            <a:pPr>
              <a:buNone/>
            </a:pPr>
            <a:r>
              <a:rPr lang="en-US" sz="2400" b="1" dirty="0"/>
              <a:t>ii. Lignin</a:t>
            </a:r>
          </a:p>
          <a:p>
            <a:endParaRPr lang="en-US" sz="2400" dirty="0"/>
          </a:p>
          <a:p>
            <a:r>
              <a:rPr lang="en-US" sz="2600" dirty="0"/>
              <a:t>This is also an agent of deterioration.</a:t>
            </a:r>
          </a:p>
          <a:p>
            <a:r>
              <a:rPr lang="en-US" sz="2600" dirty="0"/>
              <a:t>Lignin is an organic  substance forming the essential part of the woody </a:t>
            </a:r>
            <a:r>
              <a:rPr lang="en-US" sz="2600" dirty="0" err="1"/>
              <a:t>fibre</a:t>
            </a:r>
            <a:r>
              <a:rPr lang="en-US" sz="2600" dirty="0"/>
              <a:t> that gives the plant its structural strength. </a:t>
            </a:r>
          </a:p>
          <a:p>
            <a:r>
              <a:rPr lang="en-US" sz="2600" dirty="0"/>
              <a:t>It is a complex organic acid which impregnates cellulose fibers and they are soluble in water.</a:t>
            </a:r>
          </a:p>
          <a:p>
            <a:r>
              <a:rPr lang="en-US" sz="2600" dirty="0"/>
              <a:t>If it is not chemically removed during processing, lignin will breakdown through oxidation to produce substantial quantities of harmful acidic products.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752599"/>
            <a:ext cx="7772400" cy="4800601"/>
          </a:xfrm>
        </p:spPr>
        <p:txBody>
          <a:bodyPr>
            <a:normAutofit/>
          </a:bodyPr>
          <a:lstStyle/>
          <a:p>
            <a:pPr>
              <a:buNone/>
            </a:pPr>
            <a:r>
              <a:rPr lang="en-US" sz="2600" b="1" dirty="0"/>
              <a:t>iii. Acidity in Sizes </a:t>
            </a:r>
            <a:endParaRPr lang="en-US" sz="2600" dirty="0"/>
          </a:p>
          <a:p>
            <a:r>
              <a:rPr lang="en-US" dirty="0"/>
              <a:t>To strengthen paper and make it less absorbent, paper manufactures use a product called ‘size’. </a:t>
            </a:r>
          </a:p>
          <a:p>
            <a:r>
              <a:rPr lang="en-US" dirty="0"/>
              <a:t>Initially this size was in the form of hot animal gelatin. </a:t>
            </a:r>
          </a:p>
          <a:p>
            <a:r>
              <a:rPr lang="en-US" dirty="0"/>
              <a:t>Later however it was discovered that the surface could be further hardened, to improve its ability to accept writing and printing inks, by dipping the gelatin-sized sheets in a solution of alum(</a:t>
            </a:r>
            <a:r>
              <a:rPr lang="en-US" dirty="0" err="1"/>
              <a:t>aluminium</a:t>
            </a:r>
            <a:r>
              <a:rPr lang="en-US" dirty="0"/>
              <a:t> </a:t>
            </a:r>
            <a:r>
              <a:rPr lang="en-US" dirty="0" err="1"/>
              <a:t>sulphate</a:t>
            </a:r>
            <a:r>
              <a:rPr lang="en-US" dirty="0"/>
              <a:t>). </a:t>
            </a:r>
          </a:p>
          <a:p>
            <a:pPr>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Organic</Template>
  <TotalTime>2987</TotalTime>
  <Words>1681</Words>
  <Application>Microsoft Office PowerPoint</Application>
  <PresentationFormat>On-screen Show (4:3)</PresentationFormat>
  <Paragraphs>143</Paragraphs>
  <Slides>31</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Arial</vt:lpstr>
      <vt:lpstr>Calibri</vt:lpstr>
      <vt:lpstr>Garamond</vt:lpstr>
      <vt:lpstr>Wingdings</vt:lpstr>
      <vt:lpstr>Organic</vt:lpstr>
      <vt:lpstr>Lesson 2</vt:lpstr>
      <vt:lpstr>Deterioration</vt:lpstr>
      <vt:lpstr>Agents of deterioration</vt:lpstr>
      <vt:lpstr> Internal agents of deterioration    </vt:lpstr>
      <vt:lpstr>PowerPoint Presentation</vt:lpstr>
      <vt:lpstr>PowerPoint Presentation</vt:lpstr>
      <vt:lpstr>PowerPoint Presentation</vt:lpstr>
      <vt:lpstr>PowerPoint Presentation</vt:lpstr>
      <vt:lpstr>PowerPoint Presentation</vt:lpstr>
      <vt:lpstr>PowerPoint Presentation</vt:lpstr>
      <vt:lpstr>Others Sources of acidity (deterioration agents)</vt:lpstr>
      <vt:lpstr>PowerPoint Presentation</vt:lpstr>
      <vt:lpstr>PowerPoint Presentation</vt:lpstr>
      <vt:lpstr>PowerPoint Presentation</vt:lpstr>
      <vt:lpstr>External agents of deterioration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Villary</dc:creator>
  <cp:lastModifiedBy>villary abok</cp:lastModifiedBy>
  <cp:revision>41</cp:revision>
  <dcterms:created xsi:type="dcterms:W3CDTF">2017-02-08T11:49:27Z</dcterms:created>
  <dcterms:modified xsi:type="dcterms:W3CDTF">2025-04-28T13:34:45Z</dcterms:modified>
</cp:coreProperties>
</file>